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handoutMasterIdLst>
    <p:handoutMasterId r:id="rId22"/>
  </p:handoutMasterIdLst>
  <p:sldIdLst>
    <p:sldId id="1240" r:id="rId6"/>
    <p:sldId id="1241" r:id="rId7"/>
    <p:sldId id="1242" r:id="rId8"/>
    <p:sldId id="1243" r:id="rId9"/>
    <p:sldId id="1244" r:id="rId10"/>
    <p:sldId id="1245" r:id="rId11"/>
    <p:sldId id="1246" r:id="rId12"/>
    <p:sldId id="1247" r:id="rId13"/>
    <p:sldId id="1248" r:id="rId14"/>
    <p:sldId id="1249" r:id="rId15"/>
    <p:sldId id="1250" r:id="rId16"/>
    <p:sldId id="1251" r:id="rId17"/>
    <p:sldId id="1252" r:id="rId18"/>
    <p:sldId id="1253" r:id="rId19"/>
    <p:sldId id="1223" r:id="rId20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7BAAD"/>
    <a:srgbClr val="D2EEEB"/>
    <a:srgbClr val="BEBEBE"/>
    <a:srgbClr val="FF0000"/>
    <a:srgbClr val="828282"/>
    <a:srgbClr val="B9B9B9"/>
    <a:srgbClr val="F2F2F2"/>
    <a:srgbClr val="262626"/>
    <a:srgbClr val="7B4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5441" autoAdjust="0"/>
  </p:normalViewPr>
  <p:slideViewPr>
    <p:cSldViewPr snapToGrid="0">
      <p:cViewPr varScale="1">
        <p:scale>
          <a:sx n="108" d="100"/>
          <a:sy n="108" d="100"/>
        </p:scale>
        <p:origin x="258" y="96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ME\OneDrive\&#48148;&#53461;%20&#54868;&#47732;\Prain%20Global\SK%20Innovation\&#44397;&#47928;\3&#50900;\&#44397;&#47928;&#49828;&#53412;&#45432;_&#45684;&#49828;&#47352;&#54016;%20&#50900;&#44036;&#48372;&#44256;&#49436;%20&#50641;&#49472;_3&#50900;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OneDrive\&#48148;&#53461;%20&#54868;&#47732;\Prain%20Global\SK%20Innovation\&#44397;&#47928;\3&#50900;\&#44397;&#47928;&#49828;&#53412;&#45432;_&#45684;&#49828;&#47352;&#54016;%20&#50900;&#44036;&#48372;&#44256;&#49436;%20&#50641;&#49472;_3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OneDrive\&#48148;&#53461;%20&#54868;&#47732;\Prain%20Global\SK%20Innovation\&#44397;&#47928;\3&#50900;\&#44397;&#47928;&#49828;&#53412;&#45432;_&#45684;&#49828;&#47352;&#54016;%20&#50900;&#44036;&#48372;&#44256;&#49436;%20&#50641;&#49472;_3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Prain%20Global\SK%20Innovation\&#44397;&#47928;\Monthly%20Report\&#45684;&#49828;&#47352;\2&#50900;\&#44397;&#47928;&#49828;&#53412;&#45432;_&#45684;&#49828;&#47352;&#54016;%20&#50900;&#44036;&#48372;&#44256;&#49436;%20&#50641;&#49472;_2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Prain%20Global\SK%20Innovation\&#44397;&#47928;\Monthly%20Report\&#45684;&#49828;&#47352;\2&#50900;\&#44397;&#47928;&#49828;&#53412;&#45432;_&#45684;&#49828;&#47352;&#54016;%20&#50900;&#44036;&#48372;&#44256;&#49436;%20&#50641;&#49472;_2&#50900;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baseline="0">
                <a:latin typeface="나눔고딕" panose="020D0604000000000000" pitchFamily="50" charset="-127"/>
                <a:ea typeface="나눔고딕" panose="020D0604000000000000" pitchFamily="50" charset="-127"/>
              </a:rPr>
              <a:t> News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'월별 유입'!$H$33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22200654657719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03C-43C8-BEE4-E7F97377EC86}"/>
                </c:ext>
              </c:extLst>
            </c:dLbl>
            <c:dLbl>
              <c:idx val="1"/>
              <c:layout>
                <c:manualLayout>
                  <c:x val="-1.516507135578375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3C-43C8-BEE4-E7F97377EC86}"/>
                </c:ext>
              </c:extLst>
            </c:dLbl>
            <c:dLbl>
              <c:idx val="2"/>
              <c:layout>
                <c:manualLayout>
                  <c:x val="-2.3240984943508347E-2"/>
                  <c:y val="-2.5955447215289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3C-43C8-BEE4-E7F97377EC86}"/>
                </c:ext>
              </c:extLst>
            </c:dLbl>
            <c:dLbl>
              <c:idx val="3"/>
              <c:layout>
                <c:manualLayout>
                  <c:x val="-2.3240984943508347E-2"/>
                  <c:y val="-3.4145455405297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3C-43C8-BEE4-E7F97377EC86}"/>
                </c:ext>
              </c:extLst>
            </c:dLbl>
            <c:dLbl>
              <c:idx val="4"/>
              <c:layout>
                <c:manualLayout>
                  <c:x val="-2.6269452538905079E-2"/>
                  <c:y val="-2.868544994529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03C-43C8-BEE4-E7F97377EC86}"/>
                </c:ext>
              </c:extLst>
            </c:dLbl>
            <c:dLbl>
              <c:idx val="5"/>
              <c:layout>
                <c:manualLayout>
                  <c:x val="-2.4250474141974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3C-43C8-BEE4-E7F97377EC86}"/>
                </c:ext>
              </c:extLst>
            </c:dLbl>
            <c:dLbl>
              <c:idx val="6"/>
              <c:layout>
                <c:manualLayout>
                  <c:x val="-2.8288430935836231E-2"/>
                  <c:y val="-3.4145455405297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03C-43C8-BEE4-E7F97377EC86}"/>
                </c:ext>
              </c:extLst>
            </c:dLbl>
            <c:dLbl>
              <c:idx val="7"/>
              <c:layout>
                <c:manualLayout>
                  <c:x val="-2.5259963340439576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03C-43C8-BEE4-E7F97377EC86}"/>
                </c:ext>
              </c:extLst>
            </c:dLbl>
            <c:dLbl>
              <c:idx val="8"/>
              <c:layout>
                <c:manualLayout>
                  <c:x val="-1.6174560554249387E-2"/>
                  <c:y val="2.591460465476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03C-43C8-BEE4-E7F97377EC86}"/>
                </c:ext>
              </c:extLst>
            </c:dLbl>
            <c:dLbl>
              <c:idx val="9"/>
              <c:layout>
                <c:manualLayout>
                  <c:x val="-1.3146092958852584E-2"/>
                  <c:y val="-2.7110009452411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03C-43C8-BEE4-E7F97377EC86}"/>
                </c:ext>
              </c:extLst>
            </c:dLbl>
            <c:dLbl>
              <c:idx val="10"/>
              <c:layout>
                <c:manualLayout>
                  <c:x val="-1.7184049752715039E-2"/>
                  <c:y val="-3.2812889406788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03C-43C8-BEE4-E7F97377EC86}"/>
                </c:ext>
              </c:extLst>
            </c:dLbl>
            <c:dLbl>
              <c:idx val="11"/>
              <c:layout>
                <c:manualLayout>
                  <c:x val="-2.828843093583638E-2"/>
                  <c:y val="-1.855568952084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03C-43C8-BEE4-E7F97377EC86}"/>
                </c:ext>
              </c:extLst>
            </c:dLbl>
            <c:dLbl>
              <c:idx val="12"/>
              <c:layout>
                <c:manualLayout>
                  <c:x val="-3.1316898531233109E-2"/>
                  <c:y val="-2.4258569475222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03C-43C8-BEE4-E7F97377EC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44986</c:v>
                </c:pt>
                <c:pt idx="1">
                  <c:v>45017</c:v>
                </c:pt>
                <c:pt idx="2">
                  <c:v>45047</c:v>
                </c:pt>
                <c:pt idx="3">
                  <c:v>45078</c:v>
                </c:pt>
                <c:pt idx="4">
                  <c:v>45108</c:v>
                </c:pt>
                <c:pt idx="5">
                  <c:v>45139</c:v>
                </c:pt>
                <c:pt idx="6">
                  <c:v>45170</c:v>
                </c:pt>
                <c:pt idx="7">
                  <c:v>45200</c:v>
                </c:pt>
                <c:pt idx="8">
                  <c:v>45231</c:v>
                </c:pt>
                <c:pt idx="9">
                  <c:v>45261</c:v>
                </c:pt>
                <c:pt idx="10">
                  <c:v>45292</c:v>
                </c:pt>
                <c:pt idx="11">
                  <c:v>45323</c:v>
                </c:pt>
                <c:pt idx="12">
                  <c:v>45352</c:v>
                </c:pt>
              </c:numCache>
            </c:numRef>
          </c:cat>
          <c:val>
            <c:numRef>
              <c:f>'월별 유입'!$H$34:$H$46</c:f>
              <c:numCache>
                <c:formatCode>#,##0_);[Red]\(#,##0\)</c:formatCode>
                <c:ptCount val="13"/>
                <c:pt idx="0">
                  <c:v>57379</c:v>
                </c:pt>
                <c:pt idx="1">
                  <c:v>59797</c:v>
                </c:pt>
                <c:pt idx="2">
                  <c:v>65923</c:v>
                </c:pt>
                <c:pt idx="3">
                  <c:v>50538</c:v>
                </c:pt>
                <c:pt idx="4">
                  <c:v>87634</c:v>
                </c:pt>
                <c:pt idx="5">
                  <c:v>94167</c:v>
                </c:pt>
                <c:pt idx="6">
                  <c:v>68156</c:v>
                </c:pt>
                <c:pt idx="7">
                  <c:v>47362</c:v>
                </c:pt>
                <c:pt idx="8">
                  <c:v>51388</c:v>
                </c:pt>
                <c:pt idx="9">
                  <c:v>44374</c:v>
                </c:pt>
                <c:pt idx="10">
                  <c:v>63684</c:v>
                </c:pt>
                <c:pt idx="11">
                  <c:v>31813</c:v>
                </c:pt>
                <c:pt idx="12">
                  <c:v>31490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03C-43C8-BEE4-E7F97377EC86}"/>
            </c:ext>
          </c:extLst>
        </c:ser>
        <c:ser>
          <c:idx val="1"/>
          <c:order val="1"/>
          <c:tx>
            <c:strRef>
              <c:f>'월별 유입'!$K$33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44986</c:v>
                </c:pt>
                <c:pt idx="1">
                  <c:v>45017</c:v>
                </c:pt>
                <c:pt idx="2">
                  <c:v>45047</c:v>
                </c:pt>
                <c:pt idx="3">
                  <c:v>45078</c:v>
                </c:pt>
                <c:pt idx="4">
                  <c:v>45108</c:v>
                </c:pt>
                <c:pt idx="5">
                  <c:v>45139</c:v>
                </c:pt>
                <c:pt idx="6">
                  <c:v>45170</c:v>
                </c:pt>
                <c:pt idx="7">
                  <c:v>45200</c:v>
                </c:pt>
                <c:pt idx="8">
                  <c:v>45231</c:v>
                </c:pt>
                <c:pt idx="9">
                  <c:v>45261</c:v>
                </c:pt>
                <c:pt idx="10">
                  <c:v>45292</c:v>
                </c:pt>
                <c:pt idx="11">
                  <c:v>45323</c:v>
                </c:pt>
                <c:pt idx="12">
                  <c:v>45352</c:v>
                </c:pt>
              </c:numCache>
            </c:numRef>
          </c:cat>
          <c:val>
            <c:numRef>
              <c:f>'월별 유입'!$K$34:$K$46</c:f>
              <c:numCache>
                <c:formatCode>#,##0_);[Red]\(#,##0\)</c:formatCode>
                <c:ptCount val="13"/>
                <c:pt idx="0">
                  <c:v>111289</c:v>
                </c:pt>
                <c:pt idx="1">
                  <c:v>101582</c:v>
                </c:pt>
                <c:pt idx="2">
                  <c:v>133631</c:v>
                </c:pt>
                <c:pt idx="3">
                  <c:v>110940</c:v>
                </c:pt>
                <c:pt idx="4">
                  <c:v>142816</c:v>
                </c:pt>
                <c:pt idx="5">
                  <c:v>127433</c:v>
                </c:pt>
                <c:pt idx="6">
                  <c:v>95476</c:v>
                </c:pt>
                <c:pt idx="7">
                  <c:v>69729</c:v>
                </c:pt>
                <c:pt idx="8">
                  <c:v>71774</c:v>
                </c:pt>
                <c:pt idx="9">
                  <c:v>57854</c:v>
                </c:pt>
                <c:pt idx="10">
                  <c:v>110960</c:v>
                </c:pt>
                <c:pt idx="11">
                  <c:v>37889</c:v>
                </c:pt>
                <c:pt idx="12">
                  <c:v>36467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03C-43C8-BEE4-E7F97377E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8216464"/>
        <c:axId val="-468554864"/>
      </c:lineChart>
      <c:lineChart>
        <c:grouping val="stacked"/>
        <c:varyColors val="0"/>
        <c:ser>
          <c:idx val="2"/>
          <c:order val="2"/>
          <c:tx>
            <c:strRef>
              <c:f>'월별 유입'!#REF!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'월별 유입'!#REF!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A03C-43C8-BEE4-E7F97377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8552688"/>
        <c:axId val="-468543984"/>
      </c:lineChart>
      <c:dateAx>
        <c:axId val="-648216464"/>
        <c:scaling>
          <c:orientation val="minMax"/>
        </c:scaling>
        <c:delete val="0"/>
        <c:axPos val="b"/>
        <c:numFmt formatCode="yy&quot;년&quot;\ m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4864"/>
        <c:crosses val="autoZero"/>
        <c:auto val="1"/>
        <c:lblOffset val="100"/>
        <c:baseTimeUnit val="months"/>
      </c:dateAx>
      <c:valAx>
        <c:axId val="-46855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crossAx val="-648216464"/>
        <c:crosses val="autoZero"/>
        <c:crossBetween val="between"/>
      </c:valAx>
      <c:valAx>
        <c:axId val="-4685439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468552688"/>
        <c:crosses val="max"/>
        <c:crossBetween val="between"/>
      </c:valAx>
      <c:catAx>
        <c:axId val="-468552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468543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9844467124831691"/>
          <c:y val="3.338604991060496E-2"/>
          <c:w val="0.40155532875168315"/>
          <c:h val="4.60691185100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총합 비교</a:t>
            </a:r>
            <a:endParaRPr lang="ko-KR" altLang="en-US"/>
          </a:p>
        </c:rich>
      </c:tx>
      <c:layout>
        <c:manualLayout>
          <c:xMode val="edge"/>
          <c:yMode val="edge"/>
          <c:x val="0.15966966966966967"/>
          <c:y val="4.42477876106194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비교'!$A$14</c:f>
              <c:strCache>
                <c:ptCount val="1"/>
                <c:pt idx="0">
                  <c:v>2월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비교'!$B$14:$E$14</c:f>
              <c:numCache>
                <c:formatCode>#,##0</c:formatCode>
                <c:ptCount val="4"/>
                <c:pt idx="0">
                  <c:v>688</c:v>
                </c:pt>
                <c:pt idx="1">
                  <c:v>897</c:v>
                </c:pt>
                <c:pt idx="2">
                  <c:v>873</c:v>
                </c:pt>
                <c:pt idx="3">
                  <c:v>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6-4507-A95E-478C521EBBFC}"/>
            </c:ext>
          </c:extLst>
        </c:ser>
        <c:ser>
          <c:idx val="1"/>
          <c:order val="1"/>
          <c:tx>
            <c:strRef>
              <c:f>'전월대비 비교'!$A$15</c:f>
              <c:strCache>
                <c:ptCount val="1"/>
                <c:pt idx="0">
                  <c:v>3월</c:v>
                </c:pt>
              </c:strCache>
            </c:strRef>
          </c:tx>
          <c:spPr>
            <a:solidFill>
              <a:srgbClr val="0060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비교'!$B$15:$E$15</c:f>
              <c:numCache>
                <c:formatCode>#,##0</c:formatCode>
                <c:ptCount val="4"/>
                <c:pt idx="0">
                  <c:v>1768</c:v>
                </c:pt>
                <c:pt idx="1">
                  <c:v>2411</c:v>
                </c:pt>
                <c:pt idx="2">
                  <c:v>575</c:v>
                </c:pt>
                <c:pt idx="3">
                  <c:v>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B6-4507-A95E-478C521EBB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49424"/>
        <c:axId val="-468546160"/>
      </c:barChart>
      <c:catAx>
        <c:axId val="-468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6160"/>
        <c:crosses val="autoZero"/>
        <c:auto val="1"/>
        <c:lblAlgn val="ctr"/>
        <c:lblOffset val="100"/>
        <c:noMultiLvlLbl val="0"/>
      </c:catAx>
      <c:valAx>
        <c:axId val="-4685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평균 비교</a:t>
            </a:r>
            <a:endParaRPr lang="ko-KR" altLang="en-US"/>
          </a:p>
        </c:rich>
      </c:tx>
      <c:layout>
        <c:manualLayout>
          <c:xMode val="edge"/>
          <c:yMode val="edge"/>
          <c:x val="0.15516494942924466"/>
          <c:y val="5.09683995922528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비교'!$A$27</c:f>
              <c:strCache>
                <c:ptCount val="1"/>
                <c:pt idx="0">
                  <c:v>2월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비교'!$B$27:$E$27</c:f>
              <c:numCache>
                <c:formatCode>#,##0</c:formatCode>
                <c:ptCount val="4"/>
                <c:pt idx="0" formatCode="#,##0.0_ ">
                  <c:v>9.1369731800766285</c:v>
                </c:pt>
                <c:pt idx="1">
                  <c:v>11.59351851851852</c:v>
                </c:pt>
                <c:pt idx="2">
                  <c:v>10.35588336783989</c:v>
                </c:pt>
                <c:pt idx="3">
                  <c:v>13.324430641821948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C-4292-A9E9-2A77F9D803C0}"/>
            </c:ext>
          </c:extLst>
        </c:ser>
        <c:ser>
          <c:idx val="1"/>
          <c:order val="1"/>
          <c:tx>
            <c:strRef>
              <c:f>'전월대비 비교'!$A$28</c:f>
              <c:strCache>
                <c:ptCount val="1"/>
                <c:pt idx="0">
                  <c:v>3월</c:v>
                </c:pt>
              </c:strCache>
            </c:strRef>
          </c:tx>
          <c:spPr>
            <a:solidFill>
              <a:srgbClr val="00605B"/>
            </a:solidFill>
            <a:ln>
              <a:solidFill>
                <a:srgbClr val="009A9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비교'!$B$28:$E$28</c:f>
              <c:numCache>
                <c:formatCode>#,##0</c:formatCode>
                <c:ptCount val="4"/>
                <c:pt idx="0">
                  <c:v>10.151837227268262</c:v>
                </c:pt>
                <c:pt idx="1">
                  <c:v>13.394825874423574</c:v>
                </c:pt>
                <c:pt idx="2">
                  <c:v>21.723809523809525</c:v>
                </c:pt>
                <c:pt idx="3">
                  <c:v>28.376068376068375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4C-4292-A9E9-2A77F9D803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53232"/>
        <c:axId val="-468541264"/>
      </c:barChart>
      <c:catAx>
        <c:axId val="-4685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1264"/>
        <c:crosses val="autoZero"/>
        <c:auto val="1"/>
        <c:lblAlgn val="ctr"/>
        <c:lblOffset val="100"/>
        <c:noMultiLvlLbl val="0"/>
      </c:catAx>
      <c:valAx>
        <c:axId val="-4685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r>
              <a:rPr lang="ko-KR"/>
              <a:t>기획자료 발행 수 및 평균 UV / PV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'당월 기획자료'!$L$17</c:f>
              <c:strCache>
                <c:ptCount val="1"/>
                <c:pt idx="0">
                  <c:v>기획자료 건수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7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3F-481F-A519-6819714305F4}"/>
              </c:ext>
            </c:extLst>
          </c:dPt>
          <c:cat>
            <c:strRef>
              <c:f>'당월 기획자료'!$M$16</c:f>
              <c:strCache>
                <c:ptCount val="1"/>
                <c:pt idx="0">
                  <c:v>텍스트</c:v>
                </c:pt>
              </c:strCache>
            </c:strRef>
          </c:cat>
          <c:val>
            <c:numRef>
              <c:f>'당월 기획자료'!$M$17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F-481F-A519-681971430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473041008"/>
        <c:axId val="-1444418224"/>
      </c:barChart>
      <c:lineChart>
        <c:grouping val="standard"/>
        <c:varyColors val="0"/>
        <c:ser>
          <c:idx val="1"/>
          <c:order val="1"/>
          <c:tx>
            <c:strRef>
              <c:f>'당월 기획자료'!$L$18</c:f>
              <c:strCache>
                <c:ptCount val="1"/>
                <c:pt idx="0">
                  <c:v>일평균 UV</c:v>
                </c:pt>
              </c:strCache>
            </c:strRef>
          </c:tx>
          <c:spPr>
            <a:ln w="28575" cap="rnd">
              <a:solidFill>
                <a:srgbClr val="00C0B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C0B7"/>
              </a:solidFill>
              <a:ln w="9525">
                <a:solidFill>
                  <a:srgbClr val="00C0B7"/>
                </a:solidFill>
              </a:ln>
              <a:effectLst/>
            </c:spPr>
          </c:marker>
          <c:cat>
            <c:strRef>
              <c:f>'당월 기획자료'!$M$16</c:f>
              <c:strCache>
                <c:ptCount val="1"/>
                <c:pt idx="0">
                  <c:v>텍스트</c:v>
                </c:pt>
              </c:strCache>
            </c:strRef>
          </c:cat>
          <c:val>
            <c:numRef>
              <c:f>'당월 기획자료'!$M$18</c:f>
              <c:numCache>
                <c:formatCode>#,##0.0_ </c:formatCode>
                <c:ptCount val="1"/>
                <c:pt idx="0">
                  <c:v>51.779416839199449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F-481F-A519-6819714305F4}"/>
            </c:ext>
          </c:extLst>
        </c:ser>
        <c:ser>
          <c:idx val="2"/>
          <c:order val="2"/>
          <c:tx>
            <c:strRef>
              <c:f>'당월 기획자료'!$L$19</c:f>
              <c:strCache>
                <c:ptCount val="1"/>
                <c:pt idx="0">
                  <c:v>일평균 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605B"/>
              </a:solidFill>
              <a:ln w="9525">
                <a:solidFill>
                  <a:srgbClr val="00605B"/>
                </a:solidFill>
              </a:ln>
              <a:effectLst/>
            </c:spPr>
          </c:marker>
          <c:cat>
            <c:strRef>
              <c:f>'당월 기획자료'!$M$16</c:f>
              <c:strCache>
                <c:ptCount val="1"/>
                <c:pt idx="0">
                  <c:v>텍스트</c:v>
                </c:pt>
              </c:strCache>
            </c:strRef>
          </c:cat>
          <c:val>
            <c:numRef>
              <c:f>'당월 기획자료'!$M$19</c:f>
              <c:numCache>
                <c:formatCode>#,##0.0_ </c:formatCode>
                <c:ptCount val="1"/>
                <c:pt idx="0">
                  <c:v>66.62215320910974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3F-481F-A519-681971430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73041008"/>
        <c:axId val="-1444418224"/>
      </c:lineChart>
      <c:catAx>
        <c:axId val="-147304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-1444418224"/>
        <c:crosses val="autoZero"/>
        <c:auto val="1"/>
        <c:lblAlgn val="ctr"/>
        <c:lblOffset val="100"/>
        <c:noMultiLvlLbl val="0"/>
      </c:catAx>
      <c:valAx>
        <c:axId val="-144441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-14730410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38856641523368"/>
          <c:y val="0.15720378703681551"/>
          <c:w val="0.54900443412528743"/>
          <c:h val="0.7368903631651604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2B-4D33-A116-87CB4510BFB7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2B-4D33-A116-87CB4510BFB7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2B-4D33-A116-87CB4510BFB7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2B-4D33-A116-87CB4510BFB7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22B-4D33-A116-87CB4510BFB7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22B-4D33-A116-87CB4510BFB7}"/>
              </c:ext>
            </c:extLst>
          </c:dPt>
          <c:dLbls>
            <c:dLbl>
              <c:idx val="2"/>
              <c:layout>
                <c:manualLayout>
                  <c:x val="-0.19315568952487272"/>
                  <c:y val="1.403837154890032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2B-4D33-A116-87CB4510BFB7}"/>
                </c:ext>
              </c:extLst>
            </c:dLbl>
            <c:dLbl>
              <c:idx val="3"/>
              <c:layout>
                <c:manualLayout>
                  <c:x val="4.4105194921776232E-2"/>
                  <c:y val="-7.18310858939462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83388639333497"/>
                      <c:h val="8.64735324704135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C22B-4D33-A116-87CB4510BFB7}"/>
                </c:ext>
              </c:extLst>
            </c:dLbl>
            <c:dLbl>
              <c:idx val="4"/>
              <c:layout>
                <c:manualLayout>
                  <c:x val="0.34771546571763046"/>
                  <c:y val="1.052877866167524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22B-4D33-A116-87CB4510BFB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22B-4D33-A116-87CB4510BF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0.76101910828025476</c:v>
                </c:pt>
                <c:pt idx="1">
                  <c:v>0.16494267515923566</c:v>
                </c:pt>
                <c:pt idx="2">
                  <c:v>4.3363057324840762E-2</c:v>
                </c:pt>
                <c:pt idx="3">
                  <c:v>2.843312101910828E-2</c:v>
                </c:pt>
                <c:pt idx="4">
                  <c:v>7.6433121019108278E-4</c:v>
                </c:pt>
                <c:pt idx="5">
                  <c:v>3.56687898089172E-4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22B-4D33-A116-87CB4510B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0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36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1807" eaLnBrk="1" fontAlgn="ctr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pc="-15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807">
              <a:defRPr/>
            </a:pPr>
            <a:fld id="{ED95E81B-EB2E-44F5-BE4C-D2B76D2DA6FF}" type="slidenum">
              <a:rPr lang="ko-KR" altLang="en-US">
                <a:solidFill>
                  <a:prstClr val="black"/>
                </a:solidFill>
              </a:rPr>
              <a:pPr defTabSz="921807"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9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8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8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6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0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2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4014" TargetMode="External"/><Relationship Id="rId3" Type="http://schemas.openxmlformats.org/officeDocument/2006/relationships/hyperlink" Target="https://skinnonews.com/archives/113952" TargetMode="External"/><Relationship Id="rId7" Type="http://schemas.openxmlformats.org/officeDocument/2006/relationships/hyperlink" Target="https://skinnonews.com/archives/11405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4038" TargetMode="External"/><Relationship Id="rId5" Type="http://schemas.openxmlformats.org/officeDocument/2006/relationships/hyperlink" Target="https://skinnonews.com/archives/114094" TargetMode="External"/><Relationship Id="rId4" Type="http://schemas.openxmlformats.org/officeDocument/2006/relationships/hyperlink" Target="https://skinnonews.com/archives/1139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96864" TargetMode="External"/><Relationship Id="rId3" Type="http://schemas.openxmlformats.org/officeDocument/2006/relationships/hyperlink" Target="https://skinnonews.com/archives/24686" TargetMode="External"/><Relationship Id="rId7" Type="http://schemas.openxmlformats.org/officeDocument/2006/relationships/hyperlink" Target="https://skinnonews.com/archives/11399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3952" TargetMode="External"/><Relationship Id="rId5" Type="http://schemas.openxmlformats.org/officeDocument/2006/relationships/hyperlink" Target="https://skinnonews.com/archives/84588" TargetMode="External"/><Relationship Id="rId4" Type="http://schemas.openxmlformats.org/officeDocument/2006/relationships/hyperlink" Target="https://skinnonews.com/archives/3282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400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kinnonews.com/archives/114199" TargetMode="External"/><Relationship Id="rId4" Type="http://schemas.openxmlformats.org/officeDocument/2006/relationships/hyperlink" Target="https://skinnonews.com/archives/11419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4138" TargetMode="External"/><Relationship Id="rId3" Type="http://schemas.openxmlformats.org/officeDocument/2006/relationships/hyperlink" Target="https://skinnonews.com/archives/113942" TargetMode="External"/><Relationship Id="rId7" Type="http://schemas.openxmlformats.org/officeDocument/2006/relationships/hyperlink" Target="https://skinnonews.com/archives/1141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4084" TargetMode="External"/><Relationship Id="rId5" Type="http://schemas.openxmlformats.org/officeDocument/2006/relationships/hyperlink" Target="https://skinnonews.com/archives/114052" TargetMode="External"/><Relationship Id="rId4" Type="http://schemas.openxmlformats.org/officeDocument/2006/relationships/hyperlink" Target="https://skinnonews.com/archives/11399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3952" TargetMode="External"/><Relationship Id="rId7" Type="http://schemas.openxmlformats.org/officeDocument/2006/relationships/hyperlink" Target="https://skinnonews.com/archives/11406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4094" TargetMode="External"/><Relationship Id="rId5" Type="http://schemas.openxmlformats.org/officeDocument/2006/relationships/hyperlink" Target="https://skinnonews.com/archives/114038" TargetMode="External"/><Relationship Id="rId4" Type="http://schemas.openxmlformats.org/officeDocument/2006/relationships/hyperlink" Target="https://skinnonews.com/archives/11401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0" y="3010805"/>
            <a:ext cx="1198680" cy="1859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79348" y="3333386"/>
            <a:ext cx="2233304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252245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5,487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965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7.7%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7.1%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6.3%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528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10.4%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 전문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306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13.1%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탱크터미널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파우치형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배터리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래깅효과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옥탄가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인적자원관리 우수사례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주유소 팝업스토어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589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4.9%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2901" y="557974"/>
            <a:ext cx="4274819" cy="317395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2269" y="78638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방문 유입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분석을 살펴보면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(25.5%)&gt;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(17.9%)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전문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(13.1%)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휘발유 가격이 지속 하락하는 추세를 보이며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대한 높은 관심을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소비자들이 가격이 낮아진 상황에서도 품질이나 성능에 높은 가치를 두어 그 차이를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확인하고자 했음을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‘V21’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5,487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노출되었으나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회로 가장 낮은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키워드의 경우 유사한 키워드가 있거나 모호해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일치되지 않을 수 있음을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DD796-6669-19FA-23FB-AABDB81EF81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3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15693"/>
              </p:ext>
            </p:extLst>
          </p:nvPr>
        </p:nvGraphicFramePr>
        <p:xfrm>
          <a:off x="5929711" y="2492040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전달대비변화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20,160(72.85%)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14,935(76.10%)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▼5,225 (▼3.25%p)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3,684(13.31%)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3,237(16.49%)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▼447 (▼3.18%p)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타사이트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1,046(3.78%)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851(4.34%)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▲195 (▲0.56%p)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오가닉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2,687(9.71%)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558(2.84%)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▲2,129 (▲6.87%p)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영상매체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34(0.12%)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15(0.08%)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▼19 (▼0.04%p)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유료검색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19(0.07%)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7(0.04%)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▲12 (▲0.03%p)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09407"/>
              </p:ext>
            </p:extLst>
          </p:nvPr>
        </p:nvGraphicFramePr>
        <p:xfrm>
          <a:off x="1086886" y="2218637"/>
          <a:ext cx="4319905" cy="321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886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2" name="직사각형 1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91224"/>
              </p:ext>
            </p:extLst>
          </p:nvPr>
        </p:nvGraphicFramePr>
        <p:xfrm>
          <a:off x="1021081" y="2455508"/>
          <a:ext cx="10149839" cy="3977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발행일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유입 경로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팩트체크해油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“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왜 나한테 그래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?” 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공룡화석이 석유가 된 게 아니라고요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?!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Koreapas.com (28%)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이노베이션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2023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 연간 실적발표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매출액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77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2,885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영업이익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9,039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배터리사업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역대 최대 연간 매출 달성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수익성 개선세 지속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(25%)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24/2/21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플라스틱 분리배출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이제 마크부터 확인하세요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!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(70%)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Instagram (11%)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08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24/2/9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명절특별편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물에 젖지 않는 돈과 종이가 있다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?! (feat.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세뱃돈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&amp;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새해 독서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)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(45%)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(17%)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24/2/12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온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美 웨스트워터社와 천연흑연 구매 계약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… IRA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대응력 강화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(31%)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24/2/7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명절특별편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설 연휴 고향 가는 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우리에게 가장 익숙한 에너지 공간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– ‘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주유소’의 몰랐던 이야기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(34%)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(19%)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12270" y="905631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연계발행을 진행한 보도 및 기획 콘텐츠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모두 높은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달성하며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포스트로 등극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콘텐츠들은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광고집행을 통해 높은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확보했으며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광고가 아닌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사용자의 평균 참여시간은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가량으로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꾸준한 연계발행을 통해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모두 확보하고자 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 가면 더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재밌다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비행기를 움직이는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유입은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800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유입은 소수이나 체류시간이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이상으로 길어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광고의 경우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증대 용으로 활용 예정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파트너사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인트라넷에서 소수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(10%)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F4743-EDD8-6AD2-B27C-01564B9BA648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20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10" name="직사각형 9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95971"/>
              </p:ext>
            </p:extLst>
          </p:nvPr>
        </p:nvGraphicFramePr>
        <p:xfrm>
          <a:off x="1021081" y="2455508"/>
          <a:ext cx="10149838" cy="3984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50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유입 경로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17/12/6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겨울철 필수템 머플러 예쁘게 매는 법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:)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1,900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2,236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Naver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(41%)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(25%)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18/5/16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패션의 완성은 운동화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!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운동화 끈 예쁘게 묶는 법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TOP 5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1,050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1,156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(59%)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21/6/17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각형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원통형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파우치형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형태에 따른 전기차 배터리 특성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(87%)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63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팩트체크해油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“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왜 나한테 그래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?” 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공룡화석이 석유가 된 게 아니라고요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?!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Koreapas.com (28%)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[SK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이노베이션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2023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년 연간 실적발표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매출액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77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2,885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억원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영업이익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1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9,039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억원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배터리사업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역대 최대 연간 매출 달성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수익성 개선세 지속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(25%)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22/12/10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“일반 휘발유와 고급 휘발유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어떤 차이가 있을까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?”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(89%)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5562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2270" y="795746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 맞물려 여전히 상위권을 유지하고 있는 모습을 보이며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자원개발 역사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같이 </a:t>
            </a:r>
            <a:b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연계발행건의 경우 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통틀어서도 높은 수준의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수치를 확보해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부합성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전략이 유효했던 것으로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외에도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조직개편 및 임원인사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검색과 직접유입이 높아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계열의 경영권 관련 이슈 전반에 대한 높은 관심을 확인할 수 있었음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39FB62-756C-E473-B5DE-DB31FCC39E7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72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38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30944" y="4772298"/>
            <a:ext cx="31021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월말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익월 초 게재하여 별도 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미포함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 미미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13392"/>
              </p:ext>
            </p:extLst>
          </p:nvPr>
        </p:nvGraphicFramePr>
        <p:xfrm>
          <a:off x="1558924" y="1228192"/>
          <a:ext cx="9074150" cy="9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2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24/02/01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인천석유화학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어려운 이웃 위한 명절 선물 세트 전달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7195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24/02/21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에너지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–PTC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코리아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스마트 플랜트 솔루션으로 글로벌 공략 나선다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4305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24/02/28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사진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SK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엔무브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데이터센터 수조형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액침냉각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 이어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정밀액체냉각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 시장 본격 진출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3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2901" y="557974"/>
            <a:ext cx="1991892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자료실 콘텐츠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값이 매우 저조해 따로 표기하지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508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653166"/>
              </p:ext>
            </p:extLst>
          </p:nvPr>
        </p:nvGraphicFramePr>
        <p:xfrm>
          <a:off x="589030" y="2627197"/>
          <a:ext cx="11161060" cy="394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547860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25C9D9-FE55-2053-2A76-A383D2314B77}"/>
              </a:ext>
            </a:extLst>
          </p:cNvPr>
          <p:cNvSpPr/>
          <p:nvPr/>
        </p:nvSpPr>
        <p:spPr>
          <a:xfrm>
            <a:off x="10084180" y="4124696"/>
            <a:ext cx="1518790" cy="1788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257" y="1299990"/>
            <a:ext cx="11918606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제외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UV 31,813 / PV 37,889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수치로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50.05%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65.85%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전년 동기 대비 비교 </a:t>
            </a:r>
            <a:b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영문 트래픽 비중 제외한 실제 수치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개월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39,806/PV 69,835)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확인 및 비교 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동기는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47,708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66,452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한 것으로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②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뉴스룸의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전략적인 변화에 맞게 질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생산해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독자층에 더 심층적이고 가치 있는 정보를 제공하고자 함 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경우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수가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게재 건수에 차이가 존재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(10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적은 수의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콘텐츠라도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더 집중된 주제와 풍부한 정보를 담아내어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해당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방문할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독자층이 만족스럽고 유익한 내용을 제공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하고자 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③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집행으로 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지속적으로 높이는 것으로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꾸준히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활용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0219C-26BD-8100-D70A-6A23500F701F}"/>
              </a:ext>
            </a:extLst>
          </p:cNvPr>
          <p:cNvSpPr/>
          <p:nvPr/>
        </p:nvSpPr>
        <p:spPr>
          <a:xfrm>
            <a:off x="166255" y="1076696"/>
            <a:ext cx="11815488" cy="167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5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94700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트래픽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447" y="1629677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날짜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괄호 속 수치는 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</a:t>
            </a:r>
          </a:p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초록색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파란색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268" y="824738"/>
            <a:ext cx="9074149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요일별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빈도 및 건수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월요일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콘텐츠 게재 건수가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건에서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줄어들어 더욱 집약적인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게재가 이루어짐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및 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GMF in USA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가장 높았으며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SKI 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조직개편 인사 보도자료를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차순으로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높음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73320"/>
              </p:ext>
            </p:extLst>
          </p:nvPr>
        </p:nvGraphicFramePr>
        <p:xfrm>
          <a:off x="527433" y="1968231"/>
          <a:ext cx="10972799" cy="4584811"/>
        </p:xfrm>
        <a:graphic>
          <a:graphicData uri="http://schemas.openxmlformats.org/drawingml/2006/table">
            <a:tbl>
              <a:tblPr/>
              <a:tblGrid>
                <a:gridCol w="65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6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1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 (402/451)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 (376/413)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783364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 (416/479)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 (1,006/1,157)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 (1,168/1,400)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 (1,255/1,443)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 (1,395/1,672)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 (1,066/1,258)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 (468/513)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 급속충전 기술 공개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인터배터리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2024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급속충전 최고 혁신상 수상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인터배터리 참가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인터배터리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성료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, 6.5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만 명 방문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 (523/593)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 (1,348/1,548)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 (1,407/1,629)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 (1,383/1,589)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 (1,390/1,657)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 (1,064/1,233)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 (542/616)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블랙 골드 팩트체크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 (575/654)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 (1,353/1,558)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 (1,396/1,615)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 (1,446/1,663)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 (1,268/1,474)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22 (1,127/1,309)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23 (561/639)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주유소와 꽃놀이 떠나자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인천석유화학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, 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행복멘토링 개강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 (643/721)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25 (1,383/1,616)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26 (1,365/1,594)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 (1,403/1,597)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 (1,352/1,625)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 (1,150/1,322)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30 (604/690)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SKIET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기 정기주주총회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기 정기 주주총회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엔무브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ZIC,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 엔진오일 브랜드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위 수성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+mn-ea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+mn-ea"/>
                        </a:rPr>
                        <a:t>인천석유화학 벚꽃동산 개방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페라리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MOU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체결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420390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31 (655/739)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4690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지오센트릭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재활용 용이한 플라스틱 포장재 개발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70208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32027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FEADE4-0C00-7958-E5FF-A3F26DA40333}"/>
              </a:ext>
            </a:extLst>
          </p:cNvPr>
          <p:cNvSpPr/>
          <p:nvPr/>
        </p:nvSpPr>
        <p:spPr>
          <a:xfrm>
            <a:off x="134588" y="1163164"/>
            <a:ext cx="11815488" cy="721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26544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유형에 따른 월간 유입 분석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44038"/>
              </p:ext>
            </p:extLst>
          </p:nvPr>
        </p:nvGraphicFramePr>
        <p:xfrm>
          <a:off x="1279071" y="4643589"/>
          <a:ext cx="9633858" cy="1646794"/>
        </p:xfrm>
        <a:graphic>
          <a:graphicData uri="http://schemas.openxmlformats.org/drawingml/2006/table">
            <a:tbl>
              <a:tblPr>
                <a:solidFill>
                  <a:srgbClr val="FFFFCC"/>
                </a:solidFill>
              </a:tblPr>
              <a:tblGrid>
                <a:gridCol w="74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245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전월 대비 증감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전월 대비 증감률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1,357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1,417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156.98%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-34.1%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1,811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168.78%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-32.4%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109.8%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14.0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113.0%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콘텐츠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업로드수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86048" y="6508681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UV)*100 (%)</a:t>
            </a:r>
          </a:p>
          <a:p>
            <a:pPr algn="r"/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PV)*100 (%)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267" y="1050960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배포 건수 감소로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58.32%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및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55.18%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자료는 전월 대비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게재량이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줄었으나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2.1%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소폭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기획자료의 발행 건수는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했으나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17.7%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시의성있는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 발행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 전략이 주효한 것으로 판단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보도자료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수치를 종합적으로 비교했을 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보도자료 게재 건 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 많아 미디어와 이해관계자의 주목을 더 받았을 것이라 판단되며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&lt;2023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 실적발표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탱크터미널 사업 분할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기업간 협약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이해관계자들이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눈여겨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볼 만한 소식이 많았던 달로 판단되며 발행 건수 역시 다른 달보다 많았음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55313-1F66-45C9-867B-6A767343340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827055"/>
              </p:ext>
            </p:extLst>
          </p:nvPr>
        </p:nvGraphicFramePr>
        <p:xfrm>
          <a:off x="1520004" y="2146359"/>
          <a:ext cx="422910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191531"/>
              </p:ext>
            </p:extLst>
          </p:nvPr>
        </p:nvGraphicFramePr>
        <p:xfrm>
          <a:off x="6244089" y="2237799"/>
          <a:ext cx="4173855" cy="249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83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4890950" cy="338426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 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계열사 보도자료 및 주제별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2271" y="807013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보도자료 게재 건 수가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가장 많았으며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계열사 소식 대비 평균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역시 높은 축에 속함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인천석유화학 보도자료 게재 건 수가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두 번째로 많았으며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건수에 비해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높지 않고 해당 자료들이 대부분 사회공헌활동 등에 치중된 경향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MOU&gt;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로 인해 높은 관심을 받았으며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한국야스카와전기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인트라넷 유입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소수이지만 해당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견인에 일부 도움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76135-B3D1-9F7A-A41E-ADDADEBB2585}"/>
              </a:ext>
            </a:extLst>
          </p:cNvPr>
          <p:cNvSpPr/>
          <p:nvPr/>
        </p:nvSpPr>
        <p:spPr>
          <a:xfrm>
            <a:off x="134588" y="423553"/>
            <a:ext cx="11815488" cy="146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6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5969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보도자료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4472"/>
              </p:ext>
            </p:extLst>
          </p:nvPr>
        </p:nvGraphicFramePr>
        <p:xfrm>
          <a:off x="1572571" y="1696521"/>
          <a:ext cx="9074151" cy="1889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12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인천석유화학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어려운 이웃 위한 명절 선물 세트 전달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이노베이션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2023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 연간 실적발표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매출액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77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2,885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영업이익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9,039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배터리사업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역대 최대 연간 매출 달성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…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수익성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개선세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 지속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04139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24/02/12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美 웨스트워터社와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천연흑연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 구매 계약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… IRA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대응력 강화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83817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나경수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지오센트릭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 사장 “폐플라스틱을 자원으로”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ByeBye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플라스틱 동참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78217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에너지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–PTC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코리아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스마트 플랜트 솔루션으로 글로벌 공략 나선다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엔무브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데이터센터 수조형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액침냉각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 이어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정밀액체냉각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 시장 본격 진출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45384" y="307358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439" y="307358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271" y="696343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인사 시즌을 맞아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조직개편 및 임원인사 관련 보도자료가 이해관계자들의 높은 관심을 받으며 월간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에서도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TOP 1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기업과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보도자료가 두 번째로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견인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일산화탄소 제조 기술 실증 성공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역시 높은 수치 확인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439" y="229680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5344" y="23051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6914" y="23051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45384" y="23051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6914" y="307358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5344" y="256521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45384" y="2569185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439" y="2569185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6914" y="33768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8591" y="338087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4BCE9A-A5B7-1EB2-2C68-1D04847F7E9B}"/>
              </a:ext>
            </a:extLst>
          </p:cNvPr>
          <p:cNvSpPr/>
          <p:nvPr/>
        </p:nvSpPr>
        <p:spPr>
          <a:xfrm>
            <a:off x="134588" y="423553"/>
            <a:ext cx="11815488" cy="146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70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0" y="557974"/>
            <a:ext cx="6728459" cy="338426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 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기획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포맷별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2269" y="695602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기반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건수는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기획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 및 광고 집행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사회공헌활동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지속가능한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패션으로의 전환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비행기를 움직이는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상승 견인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기고문의 경우 전체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물론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0.7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0.8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적은 수치를 기록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특히나 일반인의 기고문이기에 수치가 더 떨어지는 것으로 판단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추후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기획에서 고민 필요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ACEA6-BEF8-62A7-571F-9C96FDA0261C}"/>
              </a:ext>
            </a:extLst>
          </p:cNvPr>
          <p:cNvSpPr/>
          <p:nvPr/>
        </p:nvSpPr>
        <p:spPr>
          <a:xfrm>
            <a:off x="134588" y="423554"/>
            <a:ext cx="11491355" cy="1254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B3B2E3F-A5BB-7828-918C-EE79832D7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362658"/>
              </p:ext>
            </p:extLst>
          </p:nvPr>
        </p:nvGraphicFramePr>
        <p:xfrm>
          <a:off x="1919290" y="2245390"/>
          <a:ext cx="8353420" cy="3831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73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5969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기획자료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6A99A78-9DD2-EF4F-FC81-E2AC9FF47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22166"/>
              </p:ext>
            </p:extLst>
          </p:nvPr>
        </p:nvGraphicFramePr>
        <p:xfrm>
          <a:off x="1558925" y="2497115"/>
          <a:ext cx="9074151" cy="2007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5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팩트체크해油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“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왜 나한테 그래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?” –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공룡화석이 석유가 된 게 아니라고요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?!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24/02/07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명절특별편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설 연휴 고향 가는 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우리에게 가장 익숙한 에너지 공간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 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주유소’의 몰랐던 이야기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24/02/09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명절특별편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물에 젖지 않는 돈과 종이가 있다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?! (feat.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세뱃돈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&amp;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새해 독서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24/02/21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플라스틱 분리배출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이제 마크부터 확인하세요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!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18.6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暖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)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방에 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冷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)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매가 필요하다고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?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00662" y="392218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9092" y="28940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1084" y="28940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69051" y="392218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1084" y="42595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00662" y="357887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69051" y="357887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7743" y="42595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06389" y="28940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53803" y="28940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7743" y="392381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1084" y="391625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271" y="926262"/>
            <a:ext cx="1181862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총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약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83%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가량이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페이스북을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유입되어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및 광고 집행 전략의 효율 확인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다만 직접유입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검색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통한 유입보다 사용자당 평균 참여 시간이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30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초가량 적은 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SNS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를 통해서 유입된 사용자를 위해 추천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링크 중간 삽입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GIF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활용 등  다양한 시도 中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지오센트릭의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사업을 쉬운 소재 활용 및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트렌드를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반영해 제안한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지속가능한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패션으로의 전환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사회공헌활동을 요약 정리한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역시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뉴스룸으로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접속하는 사용자 수 유입에 도움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활용한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CES 2024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티저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세 번째로 높은 수치를 확보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02902A-E2FF-44FC-A8AA-64A92BB6CA04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42B713-93A9-CF0C-C915-9691141DA2A1}"/>
              </a:ext>
            </a:extLst>
          </p:cNvPr>
          <p:cNvSpPr/>
          <p:nvPr/>
        </p:nvSpPr>
        <p:spPr>
          <a:xfrm>
            <a:off x="2793782" y="3447603"/>
            <a:ext cx="3248550" cy="1298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2000" b="1" i="0" u="none" strike="noStrike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데이터 </a:t>
            </a:r>
            <a:r>
              <a:rPr kumimoji="0" lang="ko-KR" altLang="en-US" sz="2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삽입 완료</a:t>
            </a:r>
          </a:p>
        </p:txBody>
      </p:sp>
    </p:spTree>
    <p:extLst>
      <p:ext uri="{BB962C8B-B14F-4D97-AF65-F5344CB8AC3E}">
        <p14:creationId xmlns:p14="http://schemas.microsoft.com/office/powerpoint/2010/main" val="37419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3220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3,683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4,021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14,218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15,089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813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예쁘게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2,468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스키노뉴스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98.9%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5,661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2,225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손난로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6A2615-C5C6-3367-7CB5-1AFD45A9023C}"/>
              </a:ext>
            </a:extLst>
          </p:cNvPr>
          <p:cNvSpPr txBox="1"/>
          <p:nvPr/>
        </p:nvSpPr>
        <p:spPr>
          <a:xfrm>
            <a:off x="152741" y="6581899"/>
            <a:ext cx="8966762" cy="27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콘텐츠는 블로그 형식으로 운영 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게재한 연성 콘텐츠로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기조와 부합하지 않음</a:t>
            </a:r>
            <a:endParaRPr kumimoji="1" lang="en-US" altLang="ko-KR" sz="9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AA772-AFDE-BEB4-4FE5-9835BF203332}"/>
              </a:ext>
            </a:extLst>
          </p:cNvPr>
          <p:cNvSpPr/>
          <p:nvPr/>
        </p:nvSpPr>
        <p:spPr>
          <a:xfrm>
            <a:off x="82402" y="6664851"/>
            <a:ext cx="140677" cy="140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콘솔 내 ‘검색 결과에서의 실적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‘웹 페이지‘ 데이터를 기반으로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2269" y="90830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목도리 매는 법 등 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대한 키워드 검색 유입이 겨울철 높은 노출대비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등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월에만 확인할 수 있는 유입 검색어가 순위에 진입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전반적으로 비슷한 수치를 보였으며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신발끈 예쁘게 묶는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(34.2%)’&gt;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(21.9%)‘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(27.7%)’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 매는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(21.4%)&gt;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기술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사업과 관련된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개발하되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지속적으로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 및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기획 제안 중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겨울철 엔진오일 고르는 법 外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5322F-F65A-458B-6337-1AE69B7FFF3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34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652C9F-6869-419A-8C8E-35595A2C8C6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148768</TotalTime>
  <Words>3045</Words>
  <Application>Microsoft Office PowerPoint</Application>
  <PresentationFormat>와이드스크린</PresentationFormat>
  <Paragraphs>739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Pretendard</vt:lpstr>
      <vt:lpstr>Pretendard Medium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11255</cp:revision>
  <cp:lastPrinted>2019-03-11T04:49:41Z</cp:lastPrinted>
  <dcterms:created xsi:type="dcterms:W3CDTF">2012-04-30T03:24:38Z</dcterms:created>
  <dcterms:modified xsi:type="dcterms:W3CDTF">2024-04-09T10:15:58Z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