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9"/>
  </p:notesMasterIdLst>
  <p:handoutMasterIdLst>
    <p:handoutMasterId r:id="rId20"/>
  </p:handoutMasterIdLst>
  <p:sldIdLst>
    <p:sldId id="1223" r:id="rId6"/>
    <p:sldId id="1200" r:id="rId7"/>
    <p:sldId id="1201" r:id="rId8"/>
    <p:sldId id="1202" r:id="rId9"/>
    <p:sldId id="1224" r:id="rId10"/>
    <p:sldId id="1204" r:id="rId11"/>
    <p:sldId id="1205" r:id="rId12"/>
    <p:sldId id="1206" r:id="rId13"/>
    <p:sldId id="1207" r:id="rId14"/>
    <p:sldId id="1208" r:id="rId15"/>
    <p:sldId id="1209" r:id="rId16"/>
    <p:sldId id="1210" r:id="rId17"/>
    <p:sldId id="1196" r:id="rId18"/>
  </p:sldIdLst>
  <p:sldSz cx="12192000" cy="6858000"/>
  <p:notesSz cx="6802438" cy="99345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840" userDrawn="1">
          <p15:clr>
            <a:srgbClr val="A4A3A4"/>
          </p15:clr>
        </p15:guide>
        <p15:guide id="5" orient="horz" pos="595" userDrawn="1">
          <p15:clr>
            <a:srgbClr val="A4A3A4"/>
          </p15:clr>
        </p15:guide>
        <p15:guide id="6" pos="189" userDrawn="1">
          <p15:clr>
            <a:srgbClr val="A4A3A4"/>
          </p15:clr>
        </p15:guide>
        <p15:guide id="8" orient="horz" pos="822" userDrawn="1">
          <p15:clr>
            <a:srgbClr val="A4A3A4"/>
          </p15:clr>
        </p15:guide>
        <p15:guide id="13" pos="6947" userDrawn="1">
          <p15:clr>
            <a:srgbClr val="A4A3A4"/>
          </p15:clr>
        </p15:guide>
        <p15:guide id="16" pos="597" userDrawn="1">
          <p15:clr>
            <a:srgbClr val="A4A3A4"/>
          </p15:clr>
        </p15:guide>
        <p15:guide id="17" pos="4044" userDrawn="1">
          <p15:clr>
            <a:srgbClr val="A4A3A4"/>
          </p15:clr>
        </p15:guide>
        <p15:guide id="18" pos="801" userDrawn="1">
          <p15:clr>
            <a:srgbClr val="A4A3A4"/>
          </p15:clr>
        </p15:guide>
        <p15:guide id="19" pos="6788" userDrawn="1">
          <p15:clr>
            <a:srgbClr val="A4A3A4"/>
          </p15:clr>
        </p15:guide>
        <p15:guide id="20" pos="1549" userDrawn="1">
          <p15:clr>
            <a:srgbClr val="A4A3A4"/>
          </p15:clr>
        </p15:guide>
        <p15:guide id="21" pos="1118" userDrawn="1">
          <p15:clr>
            <a:srgbClr val="A4A3A4"/>
          </p15:clr>
        </p15:guide>
        <p15:guide id="22" orient="horz" pos="1593" userDrawn="1">
          <p15:clr>
            <a:srgbClr val="A4A3A4"/>
          </p15:clr>
        </p15:guide>
        <p15:guide id="23" orient="horz" pos="41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EEB"/>
    <a:srgbClr val="BEBEBE"/>
    <a:srgbClr val="47BAAD"/>
    <a:srgbClr val="FF0000"/>
    <a:srgbClr val="828282"/>
    <a:srgbClr val="B9B9B9"/>
    <a:srgbClr val="F2F2F2"/>
    <a:srgbClr val="262626"/>
    <a:srgbClr val="7B40A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73" autoAdjust="0"/>
    <p:restoredTop sz="95441" autoAdjust="0"/>
  </p:normalViewPr>
  <p:slideViewPr>
    <p:cSldViewPr snapToGrid="0">
      <p:cViewPr varScale="1">
        <p:scale>
          <a:sx n="111" d="100"/>
          <a:sy n="111" d="100"/>
        </p:scale>
        <p:origin x="138" y="90"/>
      </p:cViewPr>
      <p:guideLst>
        <p:guide pos="3840"/>
        <p:guide orient="horz" pos="595"/>
        <p:guide pos="189"/>
        <p:guide orient="horz" pos="822"/>
        <p:guide pos="6947"/>
        <p:guide pos="597"/>
        <p:guide pos="4044"/>
        <p:guide pos="801"/>
        <p:guide pos="6788"/>
        <p:guide pos="1549"/>
        <p:guide pos="1118"/>
        <p:guide orient="horz" pos="1593"/>
        <p:guide orient="horz" pos="41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14" y="90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ny%20Lee\Desktop\&#48148;&#53461;&#54868;&#47732;\&#54532;&#47112;&#51064;&#44544;&#47196;&#48268;\SK%20Innovation\&#44397;&#47928;\3&#50900;_SNS\&#44397;&#47928;&#49828;&#53412;&#45432;_SNS&#54016;%20&#50900;&#44036;&#48372;&#44256;&#49436;%20&#50641;&#49472;_2&#50900;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ny%20Lee\Desktop\&#48148;&#53461;&#54868;&#47732;\&#54532;&#47112;&#51064;&#44544;&#47196;&#48268;\SK%20Innovation\&#44397;&#47928;\3&#50900;_SNS\&#44397;&#47928;&#49828;&#53412;&#45432;_SNS&#54016;%20&#50900;&#44036;&#48372;&#44256;&#49436;%20&#50641;&#49472;_2&#50900;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ny%20Lee\Desktop\&#48148;&#53461;&#54868;&#47732;\&#54532;&#47112;&#51064;&#44544;&#47196;&#48268;\SK%20Innovation\&#44397;&#47928;\3&#50900;_SNS\&#44397;&#47928;&#49828;&#53412;&#45432;_SNS&#54016;%20&#50900;&#44036;&#48372;&#44256;&#49436;%20&#50641;&#49472;_2&#50900;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ny%20Lee\Desktop\&#48148;&#53461;&#54868;&#47732;\&#54532;&#47112;&#51064;&#44544;&#47196;&#48268;\SK%20Innovation\&#44397;&#47928;\3&#50900;_SNS\&#44397;&#47928;&#49828;&#53412;&#45432;_SNS&#54016;%20&#50900;&#44036;&#48372;&#44256;&#49436;%20&#50641;&#49472;_2&#50900;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ny%20Lee\Desktop\&#48148;&#53461;&#54868;&#47732;\&#54532;&#47112;&#51064;&#44544;&#47196;&#48268;\SK%20Innovation\&#44397;&#47928;\3&#50900;_SNS\&#44397;&#47928;&#49828;&#53412;&#45432;_SNS&#54016;%20&#50900;&#44036;&#48372;&#44256;&#49436;%20&#50641;&#49472;_2&#50900;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ny%20Lee\Desktop\&#48148;&#53461;&#54868;&#47732;\&#54532;&#47112;&#51064;&#44544;&#47196;&#48268;\SK%20Innovation\&#44397;&#47928;\3&#50900;_SNS\&#44397;&#47928;&#49828;&#53412;&#45432;_SNS&#54016;%20&#50900;&#44036;&#48372;&#44256;&#49436;%20&#50641;&#49472;_2&#50900;.xlsm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ny%20Lee\Desktop\&#48148;&#53461;&#54868;&#47732;\&#54532;&#47112;&#51064;&#44544;&#47196;&#48268;\SK%20Innovation\&#44397;&#47928;\3&#50900;_SNS\&#44397;&#47928;&#49828;&#53412;&#45432;_SNS&#54016;%20&#50900;&#44036;&#48372;&#44256;&#49436;%20&#50641;&#49472;_2&#50900;.xlsm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ny%20Lee\Desktop\&#48148;&#53461;&#54868;&#47732;\&#54532;&#47112;&#51064;&#44544;&#47196;&#48268;\SK%20Innovation\&#44397;&#47928;\3&#50900;_SNS\&#44397;&#47928;&#49828;&#53412;&#45432;_SNS&#54016;%20&#50900;&#44036;&#48372;&#44256;&#49436;%20&#50641;&#49472;_2&#50900;.xlsm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'채널별 팔로워 추이'!$Q$4</c:f>
              <c:strCache>
                <c:ptCount val="1"/>
                <c:pt idx="0">
                  <c:v>페이스북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'채널별 팔로워 추이'!$P$5:$P$16</c:f>
              <c:strCache>
                <c:ptCount val="12"/>
                <c:pt idx="0">
                  <c:v>23년 04월</c:v>
                </c:pt>
                <c:pt idx="1">
                  <c:v>23년 05월</c:v>
                </c:pt>
                <c:pt idx="2">
                  <c:v>23년 06월</c:v>
                </c:pt>
                <c:pt idx="3">
                  <c:v>23년 07월</c:v>
                </c:pt>
                <c:pt idx="4">
                  <c:v>23년 08월</c:v>
                </c:pt>
                <c:pt idx="5">
                  <c:v>23년 09월</c:v>
                </c:pt>
                <c:pt idx="6">
                  <c:v>23년 10월</c:v>
                </c:pt>
                <c:pt idx="7">
                  <c:v>23년 11월</c:v>
                </c:pt>
                <c:pt idx="8">
                  <c:v>23년 12월</c:v>
                </c:pt>
                <c:pt idx="9">
                  <c:v>24년 01월</c:v>
                </c:pt>
                <c:pt idx="10">
                  <c:v>24년 02월</c:v>
                </c:pt>
                <c:pt idx="11">
                  <c:v>24년 03월</c:v>
                </c:pt>
              </c:strCache>
            </c:strRef>
          </c:cat>
          <c:val>
            <c:numRef>
              <c:f>'채널별 팔로워 추이'!$Q$5:$Q$16</c:f>
              <c:numCache>
                <c:formatCode>#,##0_);[Red]\(#,##0\)</c:formatCode>
                <c:ptCount val="12"/>
                <c:pt idx="0">
                  <c:v>303115</c:v>
                </c:pt>
                <c:pt idx="1">
                  <c:v>306251</c:v>
                </c:pt>
                <c:pt idx="2">
                  <c:v>330054</c:v>
                </c:pt>
                <c:pt idx="3">
                  <c:v>329242</c:v>
                </c:pt>
                <c:pt idx="4">
                  <c:v>328540</c:v>
                </c:pt>
                <c:pt idx="5">
                  <c:v>327807</c:v>
                </c:pt>
                <c:pt idx="6">
                  <c:v>327316</c:v>
                </c:pt>
                <c:pt idx="7">
                  <c:v>326663</c:v>
                </c:pt>
                <c:pt idx="8">
                  <c:v>325870</c:v>
                </c:pt>
                <c:pt idx="9">
                  <c:v>325213</c:v>
                </c:pt>
                <c:pt idx="10">
                  <c:v>324457</c:v>
                </c:pt>
                <c:pt idx="11">
                  <c:v>323919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0C-48E7-8567-F0BEED6E841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327599760"/>
        <c:axId val="-327598128"/>
      </c:lineChart>
      <c:catAx>
        <c:axId val="-327599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327598128"/>
        <c:crosses val="autoZero"/>
        <c:auto val="1"/>
        <c:lblAlgn val="ctr"/>
        <c:lblOffset val="100"/>
        <c:noMultiLvlLbl val="1"/>
      </c:catAx>
      <c:valAx>
        <c:axId val="-327598128"/>
        <c:scaling>
          <c:orientation val="minMax"/>
          <c:min val="3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327599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'채널별 팔로워 추이'!$S$4</c:f>
              <c:strCache>
                <c:ptCount val="1"/>
                <c:pt idx="0">
                  <c:v>유튜브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'채널별 팔로워 추이'!$P$5:$P$16</c:f>
              <c:strCache>
                <c:ptCount val="12"/>
                <c:pt idx="0">
                  <c:v>23년 04월</c:v>
                </c:pt>
                <c:pt idx="1">
                  <c:v>23년 05월</c:v>
                </c:pt>
                <c:pt idx="2">
                  <c:v>23년 06월</c:v>
                </c:pt>
                <c:pt idx="3">
                  <c:v>23년 07월</c:v>
                </c:pt>
                <c:pt idx="4">
                  <c:v>23년 08월</c:v>
                </c:pt>
                <c:pt idx="5">
                  <c:v>23년 09월</c:v>
                </c:pt>
                <c:pt idx="6">
                  <c:v>23년 10월</c:v>
                </c:pt>
                <c:pt idx="7">
                  <c:v>23년 11월</c:v>
                </c:pt>
                <c:pt idx="8">
                  <c:v>23년 12월</c:v>
                </c:pt>
                <c:pt idx="9">
                  <c:v>24년 01월</c:v>
                </c:pt>
                <c:pt idx="10">
                  <c:v>24년 02월</c:v>
                </c:pt>
                <c:pt idx="11">
                  <c:v>24년 03월</c:v>
                </c:pt>
              </c:strCache>
            </c:strRef>
          </c:cat>
          <c:val>
            <c:numRef>
              <c:f>'채널별 팔로워 추이'!$S$5:$S$16</c:f>
              <c:numCache>
                <c:formatCode>#,##0_);[Red]\(#,##0\)</c:formatCode>
                <c:ptCount val="12"/>
                <c:pt idx="0">
                  <c:v>105782</c:v>
                </c:pt>
                <c:pt idx="1">
                  <c:v>105135</c:v>
                </c:pt>
                <c:pt idx="2">
                  <c:v>104546</c:v>
                </c:pt>
                <c:pt idx="3">
                  <c:v>127484</c:v>
                </c:pt>
                <c:pt idx="4">
                  <c:v>170862</c:v>
                </c:pt>
                <c:pt idx="5">
                  <c:v>209685</c:v>
                </c:pt>
                <c:pt idx="6">
                  <c:v>206054</c:v>
                </c:pt>
                <c:pt idx="7">
                  <c:v>204222</c:v>
                </c:pt>
                <c:pt idx="8">
                  <c:v>203190</c:v>
                </c:pt>
                <c:pt idx="9">
                  <c:v>200818</c:v>
                </c:pt>
                <c:pt idx="10">
                  <c:v>198550</c:v>
                </c:pt>
                <c:pt idx="11">
                  <c:v>196824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15-4976-825F-CAE8D026E81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560362912"/>
        <c:axId val="-560354752"/>
      </c:lineChart>
      <c:catAx>
        <c:axId val="-560362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60354752"/>
        <c:crosses val="autoZero"/>
        <c:auto val="1"/>
        <c:lblAlgn val="ctr"/>
        <c:lblOffset val="100"/>
        <c:noMultiLvlLbl val="1"/>
      </c:catAx>
      <c:valAx>
        <c:axId val="-560354752"/>
        <c:scaling>
          <c:orientation val="minMax"/>
          <c:min val="1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60362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'채널별 팔로워 추이'!$R$4</c:f>
              <c:strCache>
                <c:ptCount val="1"/>
                <c:pt idx="0">
                  <c:v>인스타그램</c:v>
                </c:pt>
              </c:strCache>
            </c:strRef>
          </c:tx>
          <c:spPr>
            <a:ln w="28575" cap="rnd">
              <a:gradFill>
                <a:gsLst>
                  <a:gs pos="0">
                    <a:srgbClr val="7030A0"/>
                  </a:gs>
                  <a:gs pos="76000">
                    <a:srgbClr val="FF0000"/>
                  </a:gs>
                  <a:gs pos="28000">
                    <a:srgbClr val="D342DE"/>
                  </a:gs>
                  <a:gs pos="100000">
                    <a:srgbClr val="FFC000"/>
                  </a:gs>
                </a:gsLst>
                <a:lin ang="5400000" scaled="1"/>
              </a:gradFill>
              <a:round/>
            </a:ln>
            <a:effectLst/>
          </c:spPr>
          <c:marker>
            <c:symbol val="square"/>
            <c:size val="5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'채널별 팔로워 추이'!$P$5:$P$16</c:f>
              <c:strCache>
                <c:ptCount val="12"/>
                <c:pt idx="0">
                  <c:v>23년 04월</c:v>
                </c:pt>
                <c:pt idx="1">
                  <c:v>23년 05월</c:v>
                </c:pt>
                <c:pt idx="2">
                  <c:v>23년 06월</c:v>
                </c:pt>
                <c:pt idx="3">
                  <c:v>23년 07월</c:v>
                </c:pt>
                <c:pt idx="4">
                  <c:v>23년 08월</c:v>
                </c:pt>
                <c:pt idx="5">
                  <c:v>23년 09월</c:v>
                </c:pt>
                <c:pt idx="6">
                  <c:v>23년 10월</c:v>
                </c:pt>
                <c:pt idx="7">
                  <c:v>23년 11월</c:v>
                </c:pt>
                <c:pt idx="8">
                  <c:v>23년 12월</c:v>
                </c:pt>
                <c:pt idx="9">
                  <c:v>24년 01월</c:v>
                </c:pt>
                <c:pt idx="10">
                  <c:v>24년 02월</c:v>
                </c:pt>
                <c:pt idx="11">
                  <c:v>24년 03월</c:v>
                </c:pt>
              </c:strCache>
            </c:strRef>
          </c:cat>
          <c:val>
            <c:numRef>
              <c:f>'채널별 팔로워 추이'!$R$5:$R$16</c:f>
              <c:numCache>
                <c:formatCode>#,##0_);[Red]\(#,##0\)</c:formatCode>
                <c:ptCount val="12"/>
                <c:pt idx="0">
                  <c:v>20996</c:v>
                </c:pt>
                <c:pt idx="1">
                  <c:v>26881</c:v>
                </c:pt>
                <c:pt idx="2">
                  <c:v>25330</c:v>
                </c:pt>
                <c:pt idx="3">
                  <c:v>24784</c:v>
                </c:pt>
                <c:pt idx="4">
                  <c:v>24120</c:v>
                </c:pt>
                <c:pt idx="5">
                  <c:v>24351</c:v>
                </c:pt>
                <c:pt idx="6">
                  <c:v>24169</c:v>
                </c:pt>
                <c:pt idx="7">
                  <c:v>24349</c:v>
                </c:pt>
                <c:pt idx="8">
                  <c:v>24077</c:v>
                </c:pt>
                <c:pt idx="9">
                  <c:v>23803</c:v>
                </c:pt>
                <c:pt idx="10">
                  <c:v>23534</c:v>
                </c:pt>
                <c:pt idx="11">
                  <c:v>24159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A7-4893-A14D-F83557FAD2C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327591600"/>
        <c:axId val="-560365632"/>
      </c:lineChart>
      <c:catAx>
        <c:axId val="-327591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60365632"/>
        <c:crosses val="autoZero"/>
        <c:auto val="1"/>
        <c:lblAlgn val="ctr"/>
        <c:lblOffset val="100"/>
        <c:noMultiLvlLbl val="1"/>
      </c:catAx>
      <c:valAx>
        <c:axId val="-560365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327591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일일data!$M$3</c:f>
              <c:strCache>
                <c:ptCount val="1"/>
                <c:pt idx="0">
                  <c:v> 팔로워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일일data!$A$4:$A$34</c:f>
              <c:numCache>
                <c:formatCode>m\/d</c:formatCode>
                <c:ptCount val="31"/>
                <c:pt idx="0">
                  <c:v>45352</c:v>
                </c:pt>
                <c:pt idx="1">
                  <c:v>45353</c:v>
                </c:pt>
                <c:pt idx="2">
                  <c:v>45354</c:v>
                </c:pt>
                <c:pt idx="3">
                  <c:v>45355</c:v>
                </c:pt>
                <c:pt idx="4">
                  <c:v>45356</c:v>
                </c:pt>
                <c:pt idx="5">
                  <c:v>45357</c:v>
                </c:pt>
                <c:pt idx="6">
                  <c:v>45358</c:v>
                </c:pt>
                <c:pt idx="7">
                  <c:v>45359</c:v>
                </c:pt>
                <c:pt idx="8">
                  <c:v>45360</c:v>
                </c:pt>
                <c:pt idx="9">
                  <c:v>45361</c:v>
                </c:pt>
                <c:pt idx="10">
                  <c:v>45362</c:v>
                </c:pt>
                <c:pt idx="11">
                  <c:v>45363</c:v>
                </c:pt>
                <c:pt idx="12">
                  <c:v>45364</c:v>
                </c:pt>
                <c:pt idx="13">
                  <c:v>45365</c:v>
                </c:pt>
                <c:pt idx="14">
                  <c:v>45366</c:v>
                </c:pt>
                <c:pt idx="15">
                  <c:v>45367</c:v>
                </c:pt>
                <c:pt idx="16">
                  <c:v>45368</c:v>
                </c:pt>
                <c:pt idx="17">
                  <c:v>45369</c:v>
                </c:pt>
                <c:pt idx="18">
                  <c:v>45370</c:v>
                </c:pt>
                <c:pt idx="19">
                  <c:v>45371</c:v>
                </c:pt>
                <c:pt idx="20">
                  <c:v>45372</c:v>
                </c:pt>
                <c:pt idx="21">
                  <c:v>45373</c:v>
                </c:pt>
                <c:pt idx="22">
                  <c:v>45374</c:v>
                </c:pt>
                <c:pt idx="23">
                  <c:v>45375</c:v>
                </c:pt>
                <c:pt idx="24">
                  <c:v>45376</c:v>
                </c:pt>
                <c:pt idx="25">
                  <c:v>45377</c:v>
                </c:pt>
                <c:pt idx="26">
                  <c:v>45378</c:v>
                </c:pt>
                <c:pt idx="27">
                  <c:v>45379</c:v>
                </c:pt>
                <c:pt idx="28">
                  <c:v>45380</c:v>
                </c:pt>
                <c:pt idx="29">
                  <c:v>45381</c:v>
                </c:pt>
                <c:pt idx="30">
                  <c:v>45382</c:v>
                </c:pt>
              </c:numCache>
            </c:numRef>
          </c:cat>
          <c:val>
            <c:numRef>
              <c:f>일일data!$M$4:$M$34</c:f>
              <c:numCache>
                <c:formatCode>_-* #,##0_-;\-* #,##0_-;_-* "-"_-;_-@</c:formatCode>
                <c:ptCount val="31"/>
                <c:pt idx="0">
                  <c:v>324457</c:v>
                </c:pt>
                <c:pt idx="1">
                  <c:v>324457</c:v>
                </c:pt>
                <c:pt idx="2">
                  <c:v>324457</c:v>
                </c:pt>
                <c:pt idx="3">
                  <c:v>324424</c:v>
                </c:pt>
                <c:pt idx="4">
                  <c:v>324405</c:v>
                </c:pt>
                <c:pt idx="5">
                  <c:v>324390</c:v>
                </c:pt>
                <c:pt idx="6">
                  <c:v>324371</c:v>
                </c:pt>
                <c:pt idx="7">
                  <c:v>324331</c:v>
                </c:pt>
                <c:pt idx="8">
                  <c:v>324331</c:v>
                </c:pt>
                <c:pt idx="9">
                  <c:v>324331</c:v>
                </c:pt>
                <c:pt idx="10">
                  <c:v>324310</c:v>
                </c:pt>
                <c:pt idx="11">
                  <c:v>324292</c:v>
                </c:pt>
                <c:pt idx="12">
                  <c:v>324270</c:v>
                </c:pt>
                <c:pt idx="13">
                  <c:v>324250</c:v>
                </c:pt>
                <c:pt idx="14">
                  <c:v>324283</c:v>
                </c:pt>
                <c:pt idx="15">
                  <c:v>324283</c:v>
                </c:pt>
                <c:pt idx="16">
                  <c:v>324283</c:v>
                </c:pt>
                <c:pt idx="17">
                  <c:v>324150</c:v>
                </c:pt>
                <c:pt idx="18">
                  <c:v>324134</c:v>
                </c:pt>
                <c:pt idx="19">
                  <c:v>324118</c:v>
                </c:pt>
                <c:pt idx="20">
                  <c:v>324106</c:v>
                </c:pt>
                <c:pt idx="21">
                  <c:v>324062</c:v>
                </c:pt>
                <c:pt idx="22">
                  <c:v>324062</c:v>
                </c:pt>
                <c:pt idx="23">
                  <c:v>324062</c:v>
                </c:pt>
                <c:pt idx="24">
                  <c:v>324038</c:v>
                </c:pt>
                <c:pt idx="25">
                  <c:v>324017</c:v>
                </c:pt>
                <c:pt idx="26">
                  <c:v>324002</c:v>
                </c:pt>
                <c:pt idx="27">
                  <c:v>323976</c:v>
                </c:pt>
                <c:pt idx="28">
                  <c:v>323919</c:v>
                </c:pt>
                <c:pt idx="29">
                  <c:v>323919</c:v>
                </c:pt>
                <c:pt idx="30">
                  <c:v>323919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D0-493F-BA28-3684CED54B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560360736"/>
        <c:axId val="-560355840"/>
      </c:lineChart>
      <c:dateAx>
        <c:axId val="-560360736"/>
        <c:scaling>
          <c:orientation val="minMax"/>
        </c:scaling>
        <c:delete val="0"/>
        <c:axPos val="b"/>
        <c:numFmt formatCode="d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60355840"/>
        <c:crosses val="autoZero"/>
        <c:auto val="1"/>
        <c:lblOffset val="100"/>
        <c:baseTimeUnit val="days"/>
      </c:dateAx>
      <c:valAx>
        <c:axId val="-560355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_-;_-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60360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일일data!$A$4:$A$34</c:f>
              <c:numCache>
                <c:formatCode>m\/d</c:formatCode>
                <c:ptCount val="31"/>
                <c:pt idx="0">
                  <c:v>45352</c:v>
                </c:pt>
                <c:pt idx="1">
                  <c:v>45353</c:v>
                </c:pt>
                <c:pt idx="2">
                  <c:v>45354</c:v>
                </c:pt>
                <c:pt idx="3">
                  <c:v>45355</c:v>
                </c:pt>
                <c:pt idx="4">
                  <c:v>45356</c:v>
                </c:pt>
                <c:pt idx="5">
                  <c:v>45357</c:v>
                </c:pt>
                <c:pt idx="6">
                  <c:v>45358</c:v>
                </c:pt>
                <c:pt idx="7">
                  <c:v>45359</c:v>
                </c:pt>
                <c:pt idx="8">
                  <c:v>45360</c:v>
                </c:pt>
                <c:pt idx="9">
                  <c:v>45361</c:v>
                </c:pt>
                <c:pt idx="10">
                  <c:v>45362</c:v>
                </c:pt>
                <c:pt idx="11">
                  <c:v>45363</c:v>
                </c:pt>
                <c:pt idx="12">
                  <c:v>45364</c:v>
                </c:pt>
                <c:pt idx="13">
                  <c:v>45365</c:v>
                </c:pt>
                <c:pt idx="14">
                  <c:v>45366</c:v>
                </c:pt>
                <c:pt idx="15">
                  <c:v>45367</c:v>
                </c:pt>
                <c:pt idx="16">
                  <c:v>45368</c:v>
                </c:pt>
                <c:pt idx="17">
                  <c:v>45369</c:v>
                </c:pt>
                <c:pt idx="18">
                  <c:v>45370</c:v>
                </c:pt>
                <c:pt idx="19">
                  <c:v>45371</c:v>
                </c:pt>
                <c:pt idx="20">
                  <c:v>45372</c:v>
                </c:pt>
                <c:pt idx="21">
                  <c:v>45373</c:v>
                </c:pt>
                <c:pt idx="22">
                  <c:v>45374</c:v>
                </c:pt>
                <c:pt idx="23">
                  <c:v>45375</c:v>
                </c:pt>
                <c:pt idx="24">
                  <c:v>45376</c:v>
                </c:pt>
                <c:pt idx="25">
                  <c:v>45377</c:v>
                </c:pt>
                <c:pt idx="26">
                  <c:v>45378</c:v>
                </c:pt>
                <c:pt idx="27">
                  <c:v>45379</c:v>
                </c:pt>
                <c:pt idx="28">
                  <c:v>45380</c:v>
                </c:pt>
                <c:pt idx="29">
                  <c:v>45381</c:v>
                </c:pt>
                <c:pt idx="30">
                  <c:v>45382</c:v>
                </c:pt>
              </c:numCache>
            </c:numRef>
          </c:cat>
          <c:val>
            <c:numRef>
              <c:f>일일data!$P$4:$P$34</c:f>
              <c:numCache>
                <c:formatCode>_-* #,##0_-;\-* #,##0_-;_-* "-"_-;_-@</c:formatCode>
                <c:ptCount val="31"/>
                <c:pt idx="0">
                  <c:v>327723</c:v>
                </c:pt>
                <c:pt idx="1">
                  <c:v>327723</c:v>
                </c:pt>
                <c:pt idx="2">
                  <c:v>327723</c:v>
                </c:pt>
                <c:pt idx="3">
                  <c:v>327692</c:v>
                </c:pt>
                <c:pt idx="4">
                  <c:v>327675</c:v>
                </c:pt>
                <c:pt idx="5">
                  <c:v>327675</c:v>
                </c:pt>
                <c:pt idx="6">
                  <c:v>327644</c:v>
                </c:pt>
                <c:pt idx="7">
                  <c:v>327601</c:v>
                </c:pt>
                <c:pt idx="8">
                  <c:v>327601</c:v>
                </c:pt>
                <c:pt idx="9">
                  <c:v>327601</c:v>
                </c:pt>
                <c:pt idx="10">
                  <c:v>327580</c:v>
                </c:pt>
                <c:pt idx="11">
                  <c:v>327565</c:v>
                </c:pt>
                <c:pt idx="12">
                  <c:v>327544</c:v>
                </c:pt>
                <c:pt idx="13">
                  <c:v>327527</c:v>
                </c:pt>
                <c:pt idx="14">
                  <c:v>327468</c:v>
                </c:pt>
                <c:pt idx="15">
                  <c:v>327468</c:v>
                </c:pt>
                <c:pt idx="16">
                  <c:v>327468</c:v>
                </c:pt>
                <c:pt idx="17">
                  <c:v>327434</c:v>
                </c:pt>
                <c:pt idx="18">
                  <c:v>327417</c:v>
                </c:pt>
                <c:pt idx="19">
                  <c:v>327406</c:v>
                </c:pt>
                <c:pt idx="20">
                  <c:v>327389</c:v>
                </c:pt>
                <c:pt idx="21">
                  <c:v>327346</c:v>
                </c:pt>
                <c:pt idx="22">
                  <c:v>327346</c:v>
                </c:pt>
                <c:pt idx="23">
                  <c:v>327346</c:v>
                </c:pt>
                <c:pt idx="24">
                  <c:v>327330</c:v>
                </c:pt>
                <c:pt idx="25">
                  <c:v>327311</c:v>
                </c:pt>
                <c:pt idx="26">
                  <c:v>327294</c:v>
                </c:pt>
                <c:pt idx="27">
                  <c:v>327270</c:v>
                </c:pt>
                <c:pt idx="28">
                  <c:v>327219</c:v>
                </c:pt>
                <c:pt idx="29">
                  <c:v>327219</c:v>
                </c:pt>
                <c:pt idx="30">
                  <c:v>327219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D3-4B01-A525-3AC9BA174C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24328624"/>
        <c:axId val="-1924326448"/>
      </c:barChart>
      <c:dateAx>
        <c:axId val="-1924328624"/>
        <c:scaling>
          <c:orientation val="minMax"/>
        </c:scaling>
        <c:delete val="0"/>
        <c:axPos val="b"/>
        <c:numFmt formatCode="d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endParaRPr lang="ko-KR"/>
          </a:p>
        </c:txPr>
        <c:crossAx val="-1924326448"/>
        <c:crosses val="autoZero"/>
        <c:auto val="1"/>
        <c:lblOffset val="100"/>
        <c:baseTimeUnit val="days"/>
      </c:dateAx>
      <c:valAx>
        <c:axId val="-192432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_-;_-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endParaRPr lang="ko-KR"/>
          </a:p>
        </c:txPr>
        <c:crossAx val="-1924328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7B40A7"/>
            </a:solidFill>
            <a:ln>
              <a:solidFill>
                <a:srgbClr val="7B40A7"/>
              </a:solidFill>
            </a:ln>
            <a:effectLst/>
          </c:spPr>
          <c:invertIfNegative val="0"/>
          <c:cat>
            <c:numRef>
              <c:f>일일data!$A$4:$A$34</c:f>
              <c:numCache>
                <c:formatCode>m\/d</c:formatCode>
                <c:ptCount val="31"/>
                <c:pt idx="0">
                  <c:v>45352</c:v>
                </c:pt>
                <c:pt idx="1">
                  <c:v>45353</c:v>
                </c:pt>
                <c:pt idx="2">
                  <c:v>45354</c:v>
                </c:pt>
                <c:pt idx="3">
                  <c:v>45355</c:v>
                </c:pt>
                <c:pt idx="4">
                  <c:v>45356</c:v>
                </c:pt>
                <c:pt idx="5">
                  <c:v>45357</c:v>
                </c:pt>
                <c:pt idx="6">
                  <c:v>45358</c:v>
                </c:pt>
                <c:pt idx="7">
                  <c:v>45359</c:v>
                </c:pt>
                <c:pt idx="8">
                  <c:v>45360</c:v>
                </c:pt>
                <c:pt idx="9">
                  <c:v>45361</c:v>
                </c:pt>
                <c:pt idx="10">
                  <c:v>45362</c:v>
                </c:pt>
                <c:pt idx="11">
                  <c:v>45363</c:v>
                </c:pt>
                <c:pt idx="12">
                  <c:v>45364</c:v>
                </c:pt>
                <c:pt idx="13">
                  <c:v>45365</c:v>
                </c:pt>
                <c:pt idx="14">
                  <c:v>45366</c:v>
                </c:pt>
                <c:pt idx="15">
                  <c:v>45367</c:v>
                </c:pt>
                <c:pt idx="16">
                  <c:v>45368</c:v>
                </c:pt>
                <c:pt idx="17">
                  <c:v>45369</c:v>
                </c:pt>
                <c:pt idx="18">
                  <c:v>45370</c:v>
                </c:pt>
                <c:pt idx="19">
                  <c:v>45371</c:v>
                </c:pt>
                <c:pt idx="20">
                  <c:v>45372</c:v>
                </c:pt>
                <c:pt idx="21">
                  <c:v>45373</c:v>
                </c:pt>
                <c:pt idx="22">
                  <c:v>45374</c:v>
                </c:pt>
                <c:pt idx="23">
                  <c:v>45375</c:v>
                </c:pt>
                <c:pt idx="24">
                  <c:v>45376</c:v>
                </c:pt>
                <c:pt idx="25">
                  <c:v>45377</c:v>
                </c:pt>
                <c:pt idx="26">
                  <c:v>45378</c:v>
                </c:pt>
                <c:pt idx="27">
                  <c:v>45379</c:v>
                </c:pt>
                <c:pt idx="28">
                  <c:v>45380</c:v>
                </c:pt>
                <c:pt idx="29">
                  <c:v>45381</c:v>
                </c:pt>
                <c:pt idx="30">
                  <c:v>45382</c:v>
                </c:pt>
              </c:numCache>
            </c:numRef>
          </c:cat>
          <c:val>
            <c:numRef>
              <c:f>일일data!$U$4:$U$34</c:f>
              <c:numCache>
                <c:formatCode>_-* #,##0_-;\-* #,##0_-;_-* "-"_-;_-@</c:formatCode>
                <c:ptCount val="31"/>
                <c:pt idx="0">
                  <c:v>10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2</c:v>
                </c:pt>
                <c:pt idx="6">
                  <c:v>18</c:v>
                </c:pt>
                <c:pt idx="7">
                  <c:v>52</c:v>
                </c:pt>
                <c:pt idx="8">
                  <c:v>49</c:v>
                </c:pt>
                <c:pt idx="9">
                  <c:v>31</c:v>
                </c:pt>
                <c:pt idx="10">
                  <c:v>36</c:v>
                </c:pt>
                <c:pt idx="11">
                  <c:v>36</c:v>
                </c:pt>
                <c:pt idx="12">
                  <c:v>23</c:v>
                </c:pt>
                <c:pt idx="13">
                  <c:v>6</c:v>
                </c:pt>
                <c:pt idx="14">
                  <c:v>10</c:v>
                </c:pt>
                <c:pt idx="15">
                  <c:v>7</c:v>
                </c:pt>
                <c:pt idx="16">
                  <c:v>24</c:v>
                </c:pt>
                <c:pt idx="17">
                  <c:v>27</c:v>
                </c:pt>
                <c:pt idx="18">
                  <c:v>103</c:v>
                </c:pt>
                <c:pt idx="19">
                  <c:v>76</c:v>
                </c:pt>
                <c:pt idx="20">
                  <c:v>0</c:v>
                </c:pt>
                <c:pt idx="21">
                  <c:v>58</c:v>
                </c:pt>
                <c:pt idx="22">
                  <c:v>77</c:v>
                </c:pt>
                <c:pt idx="23">
                  <c:v>97</c:v>
                </c:pt>
                <c:pt idx="24">
                  <c:v>103</c:v>
                </c:pt>
                <c:pt idx="25">
                  <c:v>98</c:v>
                </c:pt>
                <c:pt idx="26">
                  <c:v>39</c:v>
                </c:pt>
                <c:pt idx="27">
                  <c:v>4</c:v>
                </c:pt>
                <c:pt idx="28">
                  <c:v>5</c:v>
                </c:pt>
                <c:pt idx="29">
                  <c:v>3</c:v>
                </c:pt>
                <c:pt idx="3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F5-4733-A8AE-B6CA39BFDE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24325904"/>
        <c:axId val="-1924322640"/>
      </c:barChart>
      <c:dateAx>
        <c:axId val="-1924325904"/>
        <c:scaling>
          <c:orientation val="minMax"/>
        </c:scaling>
        <c:delete val="0"/>
        <c:axPos val="b"/>
        <c:numFmt formatCode="d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endParaRPr lang="ko-KR"/>
          </a:p>
        </c:txPr>
        <c:crossAx val="-1924322640"/>
        <c:crosses val="autoZero"/>
        <c:auto val="1"/>
        <c:lblOffset val="100"/>
        <c:baseTimeUnit val="days"/>
      </c:dateAx>
      <c:valAx>
        <c:axId val="-1924322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_-;_-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endParaRPr lang="ko-KR"/>
          </a:p>
        </c:txPr>
        <c:crossAx val="-1924325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521815845187748E-2"/>
          <c:y val="4.7024044467713737E-2"/>
          <c:w val="0.92523614129523812"/>
          <c:h val="0.83918591381788588"/>
        </c:manualLayout>
      </c:layout>
      <c:lineChart>
        <c:grouping val="standard"/>
        <c:varyColors val="0"/>
        <c:ser>
          <c:idx val="0"/>
          <c:order val="0"/>
          <c:tx>
            <c:strRef>
              <c:f>일일data!$T$3</c:f>
              <c:strCache>
                <c:ptCount val="1"/>
                <c:pt idx="0">
                  <c:v>팔로워</c:v>
                </c:pt>
              </c:strCache>
            </c:strRef>
          </c:tx>
          <c:spPr>
            <a:ln w="28575" cap="rnd">
              <a:gradFill flip="none" rotWithShape="1">
                <a:gsLst>
                  <a:gs pos="0">
                    <a:srgbClr val="FFFF00"/>
                  </a:gs>
                  <a:gs pos="38000">
                    <a:srgbClr val="FFC000"/>
                  </a:gs>
                  <a:gs pos="73000">
                    <a:srgbClr val="D342DE"/>
                  </a:gs>
                  <a:gs pos="100000">
                    <a:srgbClr val="7030A0"/>
                  </a:gs>
                </a:gsLst>
                <a:lin ang="0" scaled="1"/>
                <a:tileRect/>
              </a:gradFill>
              <a:round/>
            </a:ln>
            <a:effectLst/>
          </c:spPr>
          <c:marker>
            <c:symbol val="none"/>
          </c:marker>
          <c:cat>
            <c:numRef>
              <c:f>일일data!$A$4:$A$34</c:f>
              <c:numCache>
                <c:formatCode>m\/d</c:formatCode>
                <c:ptCount val="31"/>
                <c:pt idx="0">
                  <c:v>45352</c:v>
                </c:pt>
                <c:pt idx="1">
                  <c:v>45353</c:v>
                </c:pt>
                <c:pt idx="2">
                  <c:v>45354</c:v>
                </c:pt>
                <c:pt idx="3">
                  <c:v>45355</c:v>
                </c:pt>
                <c:pt idx="4">
                  <c:v>45356</c:v>
                </c:pt>
                <c:pt idx="5">
                  <c:v>45357</c:v>
                </c:pt>
                <c:pt idx="6">
                  <c:v>45358</c:v>
                </c:pt>
                <c:pt idx="7">
                  <c:v>45359</c:v>
                </c:pt>
                <c:pt idx="8">
                  <c:v>45360</c:v>
                </c:pt>
                <c:pt idx="9">
                  <c:v>45361</c:v>
                </c:pt>
                <c:pt idx="10">
                  <c:v>45362</c:v>
                </c:pt>
                <c:pt idx="11">
                  <c:v>45363</c:v>
                </c:pt>
                <c:pt idx="12">
                  <c:v>45364</c:v>
                </c:pt>
                <c:pt idx="13">
                  <c:v>45365</c:v>
                </c:pt>
                <c:pt idx="14">
                  <c:v>45366</c:v>
                </c:pt>
                <c:pt idx="15">
                  <c:v>45367</c:v>
                </c:pt>
                <c:pt idx="16">
                  <c:v>45368</c:v>
                </c:pt>
                <c:pt idx="17">
                  <c:v>45369</c:v>
                </c:pt>
                <c:pt idx="18">
                  <c:v>45370</c:v>
                </c:pt>
                <c:pt idx="19">
                  <c:v>45371</c:v>
                </c:pt>
                <c:pt idx="20">
                  <c:v>45372</c:v>
                </c:pt>
                <c:pt idx="21">
                  <c:v>45373</c:v>
                </c:pt>
                <c:pt idx="22">
                  <c:v>45374</c:v>
                </c:pt>
                <c:pt idx="23">
                  <c:v>45375</c:v>
                </c:pt>
                <c:pt idx="24">
                  <c:v>45376</c:v>
                </c:pt>
                <c:pt idx="25">
                  <c:v>45377</c:v>
                </c:pt>
                <c:pt idx="26">
                  <c:v>45378</c:v>
                </c:pt>
                <c:pt idx="27">
                  <c:v>45379</c:v>
                </c:pt>
                <c:pt idx="28">
                  <c:v>45380</c:v>
                </c:pt>
                <c:pt idx="29">
                  <c:v>45381</c:v>
                </c:pt>
                <c:pt idx="30">
                  <c:v>45382</c:v>
                </c:pt>
              </c:numCache>
            </c:numRef>
          </c:cat>
          <c:val>
            <c:numRef>
              <c:f>일일data!$T$4:$T$34</c:f>
              <c:numCache>
                <c:formatCode>_-* #,##0_-;\-* #,##0_-;_-* "-"_-;_-@</c:formatCode>
                <c:ptCount val="31"/>
                <c:pt idx="0">
                  <c:v>23531</c:v>
                </c:pt>
                <c:pt idx="1">
                  <c:v>23520</c:v>
                </c:pt>
                <c:pt idx="2">
                  <c:v>23506</c:v>
                </c:pt>
                <c:pt idx="3">
                  <c:v>23495</c:v>
                </c:pt>
                <c:pt idx="4">
                  <c:v>23486</c:v>
                </c:pt>
                <c:pt idx="5">
                  <c:v>23477</c:v>
                </c:pt>
                <c:pt idx="6">
                  <c:v>23466</c:v>
                </c:pt>
                <c:pt idx="7">
                  <c:v>23494</c:v>
                </c:pt>
                <c:pt idx="8">
                  <c:v>23523</c:v>
                </c:pt>
                <c:pt idx="9">
                  <c:v>23561</c:v>
                </c:pt>
                <c:pt idx="10">
                  <c:v>23585</c:v>
                </c:pt>
                <c:pt idx="11">
                  <c:v>23611</c:v>
                </c:pt>
                <c:pt idx="12">
                  <c:v>23634</c:v>
                </c:pt>
                <c:pt idx="13">
                  <c:v>23630</c:v>
                </c:pt>
                <c:pt idx="14">
                  <c:v>23620</c:v>
                </c:pt>
                <c:pt idx="15">
                  <c:v>23614</c:v>
                </c:pt>
                <c:pt idx="16">
                  <c:v>23621</c:v>
                </c:pt>
                <c:pt idx="17">
                  <c:v>23621</c:v>
                </c:pt>
                <c:pt idx="18">
                  <c:v>23679</c:v>
                </c:pt>
                <c:pt idx="19">
                  <c:v>23754</c:v>
                </c:pt>
                <c:pt idx="20">
                  <c:v>23818</c:v>
                </c:pt>
                <c:pt idx="21">
                  <c:v>23871</c:v>
                </c:pt>
                <c:pt idx="22">
                  <c:v>23913</c:v>
                </c:pt>
                <c:pt idx="23">
                  <c:v>23978</c:v>
                </c:pt>
                <c:pt idx="24">
                  <c:v>24043</c:v>
                </c:pt>
                <c:pt idx="25">
                  <c:v>24179</c:v>
                </c:pt>
                <c:pt idx="26">
                  <c:v>24200</c:v>
                </c:pt>
                <c:pt idx="27">
                  <c:v>24208</c:v>
                </c:pt>
                <c:pt idx="28">
                  <c:v>24194</c:v>
                </c:pt>
                <c:pt idx="29">
                  <c:v>24173</c:v>
                </c:pt>
                <c:pt idx="30">
                  <c:v>24159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B3-4A48-AB0F-3474660817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560355296"/>
        <c:axId val="-560359648"/>
      </c:lineChart>
      <c:dateAx>
        <c:axId val="-560355296"/>
        <c:scaling>
          <c:orientation val="minMax"/>
        </c:scaling>
        <c:delete val="0"/>
        <c:axPos val="b"/>
        <c:numFmt formatCode="d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60359648"/>
        <c:crosses val="autoZero"/>
        <c:auto val="1"/>
        <c:lblOffset val="100"/>
        <c:baseTimeUnit val="days"/>
      </c:dateAx>
      <c:valAx>
        <c:axId val="-560359648"/>
        <c:scaling>
          <c:orientation val="minMax"/>
        </c:scaling>
        <c:delete val="0"/>
        <c:axPos val="l"/>
        <c:numFmt formatCode="_-* #,##0_-;\-* #,##0_-;_-* &quot;-&quot;_-;_-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60355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830094305331627E-2"/>
          <c:y val="4.6296296296296294E-2"/>
          <c:w val="0.91859358170712946"/>
          <c:h val="0.76963764946048407"/>
        </c:manualLayout>
      </c:layout>
      <c:lineChart>
        <c:grouping val="standard"/>
        <c:varyColors val="0"/>
        <c:ser>
          <c:idx val="0"/>
          <c:order val="0"/>
          <c:tx>
            <c:strRef>
              <c:f>'YT 커버'!$B$1</c:f>
              <c:strCache>
                <c:ptCount val="1"/>
                <c:pt idx="0">
                  <c:v>구독자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'YT 커버'!$A$2:$A$32</c:f>
              <c:strCach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strCache>
            </c:strRef>
          </c:cat>
          <c:val>
            <c:numRef>
              <c:f>'YT 커버'!$B$2:$B$32</c:f>
              <c:numCache>
                <c:formatCode>#,##0_ </c:formatCode>
                <c:ptCount val="31"/>
                <c:pt idx="0">
                  <c:v>198460</c:v>
                </c:pt>
                <c:pt idx="1">
                  <c:v>198389</c:v>
                </c:pt>
                <c:pt idx="2">
                  <c:v>198350</c:v>
                </c:pt>
                <c:pt idx="3">
                  <c:v>198286</c:v>
                </c:pt>
                <c:pt idx="4">
                  <c:v>198211</c:v>
                </c:pt>
                <c:pt idx="5">
                  <c:v>198161</c:v>
                </c:pt>
                <c:pt idx="6">
                  <c:v>198106</c:v>
                </c:pt>
                <c:pt idx="7">
                  <c:v>198063</c:v>
                </c:pt>
                <c:pt idx="8">
                  <c:v>197986</c:v>
                </c:pt>
                <c:pt idx="9">
                  <c:v>197947</c:v>
                </c:pt>
                <c:pt idx="10">
                  <c:v>197868</c:v>
                </c:pt>
                <c:pt idx="11">
                  <c:v>197818</c:v>
                </c:pt>
                <c:pt idx="12">
                  <c:v>197769</c:v>
                </c:pt>
                <c:pt idx="13">
                  <c:v>197722</c:v>
                </c:pt>
                <c:pt idx="14">
                  <c:v>197654</c:v>
                </c:pt>
                <c:pt idx="15">
                  <c:v>197593</c:v>
                </c:pt>
                <c:pt idx="16">
                  <c:v>197526</c:v>
                </c:pt>
                <c:pt idx="17">
                  <c:v>197467</c:v>
                </c:pt>
                <c:pt idx="18">
                  <c:v>197408</c:v>
                </c:pt>
                <c:pt idx="19">
                  <c:v>197365</c:v>
                </c:pt>
                <c:pt idx="20">
                  <c:v>197323</c:v>
                </c:pt>
                <c:pt idx="21">
                  <c:v>197275</c:v>
                </c:pt>
                <c:pt idx="22">
                  <c:v>197205</c:v>
                </c:pt>
                <c:pt idx="23">
                  <c:v>197171</c:v>
                </c:pt>
                <c:pt idx="24">
                  <c:v>197088</c:v>
                </c:pt>
                <c:pt idx="25">
                  <c:v>197055</c:v>
                </c:pt>
                <c:pt idx="26">
                  <c:v>197008</c:v>
                </c:pt>
                <c:pt idx="27">
                  <c:v>196965</c:v>
                </c:pt>
                <c:pt idx="28">
                  <c:v>196913</c:v>
                </c:pt>
                <c:pt idx="29">
                  <c:v>196865</c:v>
                </c:pt>
                <c:pt idx="30">
                  <c:v>196824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3E4-42A1-8CB8-74A5A12BF5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560365088"/>
        <c:axId val="-560353664"/>
      </c:lineChart>
      <c:catAx>
        <c:axId val="-560365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60353664"/>
        <c:crosses val="autoZero"/>
        <c:auto val="1"/>
        <c:lblAlgn val="ctr"/>
        <c:lblOffset val="100"/>
        <c:noMultiLvlLbl val="0"/>
      </c:catAx>
      <c:valAx>
        <c:axId val="-56035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60365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311" cy="498727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2524" y="0"/>
            <a:ext cx="2948310" cy="498727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r">
              <a:defRPr sz="1200"/>
            </a:lvl1pPr>
          </a:lstStyle>
          <a:p>
            <a:pPr>
              <a:defRPr/>
            </a:pPr>
            <a:fld id="{AF0701BB-02FB-428F-B1B3-075AA612CCA4}" type="datetimeFigureOut">
              <a:rPr lang="ko-KR" altLang="en-US"/>
              <a:pPr>
                <a:defRPr/>
              </a:pPr>
              <a:t>2024-04-11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5848"/>
            <a:ext cx="2948311" cy="498727"/>
          </a:xfrm>
          <a:prstGeom prst="rect">
            <a:avLst/>
          </a:prstGeom>
        </p:spPr>
        <p:txBody>
          <a:bodyPr vert="horz" lIns="92181" tIns="46090" rIns="92181" bIns="4609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2524" y="9435848"/>
            <a:ext cx="2948310" cy="498727"/>
          </a:xfrm>
          <a:prstGeom prst="rect">
            <a:avLst/>
          </a:prstGeom>
        </p:spPr>
        <p:txBody>
          <a:bodyPr vert="horz" wrap="square" lIns="92181" tIns="46090" rIns="92181" bIns="4609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784A2F-4992-4D13-A1D6-0B22397198C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43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311" cy="497129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2524" y="0"/>
            <a:ext cx="2948310" cy="497129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BB70171-9A7E-49B6-BE25-DC2DFE9F78A0}" type="datetimeFigureOut">
              <a:rPr lang="ko-KR" altLang="en-US"/>
              <a:pPr>
                <a:defRPr/>
              </a:pPr>
              <a:t>2024-04-11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1462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81" tIns="46090" rIns="92181" bIns="4609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4" y="4718723"/>
            <a:ext cx="5442912" cy="4470959"/>
          </a:xfrm>
          <a:prstGeom prst="rect">
            <a:avLst/>
          </a:prstGeom>
        </p:spPr>
        <p:txBody>
          <a:bodyPr vert="horz" lIns="92181" tIns="46090" rIns="92181" bIns="46090" rtlCol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5848"/>
            <a:ext cx="2948311" cy="497128"/>
          </a:xfrm>
          <a:prstGeom prst="rect">
            <a:avLst/>
          </a:prstGeom>
        </p:spPr>
        <p:txBody>
          <a:bodyPr vert="horz" lIns="92181" tIns="46090" rIns="92181" bIns="4609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2524" y="9435848"/>
            <a:ext cx="2948310" cy="497128"/>
          </a:xfrm>
          <a:prstGeom prst="rect">
            <a:avLst/>
          </a:prstGeom>
        </p:spPr>
        <p:txBody>
          <a:bodyPr vert="horz" wrap="square" lIns="92181" tIns="46090" rIns="92181" bIns="4609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ea typeface="맑은 고딕" pitchFamily="50" charset="-127"/>
              </a:defRPr>
            </a:lvl1pPr>
          </a:lstStyle>
          <a:p>
            <a:fld id="{ED95E81B-EB2E-44F5-BE4C-D2B76D2DA6F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088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940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광고 </a:t>
            </a:r>
            <a:r>
              <a:rPr lang="ko-KR" altLang="en-US" dirty="0" err="1"/>
              <a:t>이노드림</a:t>
            </a:r>
            <a:r>
              <a:rPr lang="ko-KR" altLang="en-US" dirty="0"/>
              <a:t> 제외 공감당 비용 식량의 날</a:t>
            </a:r>
            <a:r>
              <a:rPr lang="en-US" altLang="ko-KR" dirty="0"/>
              <a:t>, </a:t>
            </a:r>
            <a:r>
              <a:rPr lang="ko-KR" altLang="en-US"/>
              <a:t>분리막 굳 </a:t>
            </a:r>
            <a:endParaRPr lang="en-US" altLang="ko-KR" dirty="0"/>
          </a:p>
          <a:p>
            <a:r>
              <a:rPr lang="ko-KR" altLang="en-US" dirty="0"/>
              <a:t>참여당 비용 창립 기념일 </a:t>
            </a:r>
            <a:endParaRPr lang="en-US" altLang="ko-KR" dirty="0"/>
          </a:p>
          <a:p>
            <a:r>
              <a:rPr lang="ko-KR" altLang="en-US" dirty="0"/>
              <a:t>단일 이미지 </a:t>
            </a:r>
            <a:r>
              <a:rPr lang="en-US" altLang="ko-KR" dirty="0"/>
              <a:t>&gt; </a:t>
            </a:r>
            <a:r>
              <a:rPr lang="ko-KR" altLang="en-US"/>
              <a:t>멀티 이미지</a:t>
            </a:r>
            <a:r>
              <a:rPr lang="en-US" altLang="ko-KR" baseline="0" dirty="0"/>
              <a:t> &gt; </a:t>
            </a:r>
            <a:r>
              <a:rPr lang="ko-KR" altLang="en-US" baseline="0"/>
              <a:t>영상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012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이노드림</a:t>
            </a:r>
            <a:r>
              <a:rPr lang="ko-KR" altLang="en-US" dirty="0"/>
              <a:t> 다음에는 </a:t>
            </a:r>
            <a:r>
              <a:rPr lang="ko-KR" altLang="en-US" dirty="0" err="1"/>
              <a:t>신밧드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/>
              <a:t>공감당 비용</a:t>
            </a:r>
            <a:r>
              <a:rPr lang="ko-KR" altLang="en-US" baseline="0"/>
              <a:t> 낮음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창립기념일은 </a:t>
            </a:r>
            <a:r>
              <a:rPr lang="en-US" altLang="ko-KR" baseline="0" dirty="0"/>
              <a:t>FB</a:t>
            </a:r>
            <a:r>
              <a:rPr lang="ko-KR" altLang="en-US" baseline="0"/>
              <a:t>에 이어 </a:t>
            </a:r>
            <a:r>
              <a:rPr lang="en-US" altLang="ko-KR" baseline="0" dirty="0"/>
              <a:t>IG</a:t>
            </a:r>
            <a:r>
              <a:rPr lang="ko-KR" altLang="en-US" baseline="0"/>
              <a:t>에서도 참여당 비용 낮음 </a:t>
            </a:r>
            <a:endParaRPr lang="en-US" altLang="ko-KR" baseline="0" dirty="0"/>
          </a:p>
          <a:p>
            <a:r>
              <a:rPr lang="ko-KR" altLang="en-US" baseline="0" dirty="0"/>
              <a:t>또한 </a:t>
            </a:r>
            <a:r>
              <a:rPr lang="ko-KR" altLang="en-US" baseline="0" dirty="0" err="1"/>
              <a:t>인스타는</a:t>
            </a:r>
            <a:r>
              <a:rPr lang="ko-KR" altLang="en-US" baseline="0" dirty="0"/>
              <a:t> 프로필 방문 직접 유도할 수 있는 기능이 생겨 해당 기능 </a:t>
            </a:r>
            <a:r>
              <a:rPr lang="en-US" altLang="ko-KR" baseline="0" dirty="0"/>
              <a:t>11</a:t>
            </a:r>
            <a:r>
              <a:rPr lang="ko-KR" altLang="en-US" baseline="0"/>
              <a:t>월 활용하고 있는 중 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409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팔로워가</a:t>
            </a:r>
            <a:r>
              <a:rPr lang="ko-KR" altLang="en-US" dirty="0"/>
              <a:t> 감소한다는 특이점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471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B732-9B0D-48EA-A1A9-A7F4C3AD7BE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10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시즌 이슈 및 </a:t>
            </a:r>
            <a:r>
              <a:rPr lang="ko-KR" altLang="en-US" dirty="0" err="1"/>
              <a:t>핫토픽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/>
              <a:t>글로벌 보일링</a:t>
            </a:r>
            <a:r>
              <a:rPr lang="en-US" altLang="ko-KR" dirty="0"/>
              <a:t>)</a:t>
            </a:r>
            <a:r>
              <a:rPr lang="ko-KR" altLang="en-US" baseline="0"/>
              <a:t>과 연관 있는 기업 및 기술 콘텐츠</a:t>
            </a:r>
            <a:endParaRPr lang="en-US" altLang="ko-KR" baseline="0" dirty="0"/>
          </a:p>
          <a:p>
            <a:r>
              <a:rPr lang="ko-KR" altLang="en-US" baseline="0" dirty="0" err="1"/>
              <a:t>신밧드</a:t>
            </a:r>
            <a:r>
              <a:rPr lang="ko-KR" altLang="en-US" baseline="0" dirty="0"/>
              <a:t> </a:t>
            </a:r>
            <a:r>
              <a:rPr lang="en-US" altLang="ko-KR" baseline="0" dirty="0"/>
              <a:t>MV</a:t>
            </a:r>
            <a:r>
              <a:rPr lang="ko-KR" altLang="en-US" baseline="0"/>
              <a:t>편보다 </a:t>
            </a:r>
            <a:r>
              <a:rPr lang="en-US" altLang="ko-KR" baseline="0" dirty="0"/>
              <a:t>Ep.3</a:t>
            </a:r>
          </a:p>
          <a:p>
            <a:r>
              <a:rPr lang="ko-KR" altLang="en-US" baseline="0" dirty="0"/>
              <a:t>최다 저장</a:t>
            </a:r>
            <a:r>
              <a:rPr lang="en-US" altLang="ko-KR" baseline="0" dirty="0"/>
              <a:t>, </a:t>
            </a:r>
            <a:r>
              <a:rPr lang="ko-KR" altLang="en-US" baseline="0"/>
              <a:t>좋아요</a:t>
            </a:r>
            <a:r>
              <a:rPr lang="en-US" altLang="ko-KR" baseline="0" dirty="0"/>
              <a:t>, </a:t>
            </a:r>
            <a:r>
              <a:rPr lang="ko-KR" altLang="en-US" baseline="0"/>
              <a:t>공유 등 콘텐츠가 각기 다름 </a:t>
            </a:r>
            <a:r>
              <a:rPr lang="en-US" altLang="ko-KR" baseline="0" dirty="0"/>
              <a:t>&gt; </a:t>
            </a:r>
            <a:r>
              <a:rPr lang="ko-KR" altLang="en-US" baseline="0"/>
              <a:t>다양한 콘텐츠 효과적</a:t>
            </a:r>
            <a:endParaRPr lang="en-US" altLang="ko-KR" baseline="0" dirty="0"/>
          </a:p>
          <a:p>
            <a:r>
              <a:rPr lang="ko-KR" altLang="en-US" baseline="0" dirty="0"/>
              <a:t>광고 통해 </a:t>
            </a:r>
            <a:r>
              <a:rPr lang="ko-KR" altLang="en-US" baseline="0" dirty="0" err="1"/>
              <a:t>콘텐츠</a:t>
            </a:r>
            <a:r>
              <a:rPr lang="ko-KR" altLang="en-US" baseline="0" dirty="0"/>
              <a:t> 포맷 별 성과 확인 </a:t>
            </a:r>
            <a:r>
              <a:rPr lang="en-US" altLang="ko-KR" baseline="0" dirty="0"/>
              <a:t>&gt; </a:t>
            </a:r>
            <a:r>
              <a:rPr lang="ko-KR" altLang="en-US" baseline="0"/>
              <a:t>앞으로 반영 예정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16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FB 23</a:t>
            </a:r>
            <a:r>
              <a:rPr lang="ko-KR" altLang="en-US"/>
              <a:t>년 </a:t>
            </a:r>
            <a:r>
              <a:rPr lang="en-US" altLang="ko-KR" dirty="0"/>
              <a:t>6</a:t>
            </a:r>
            <a:r>
              <a:rPr lang="ko-KR" altLang="en-US"/>
              <a:t>월</a:t>
            </a:r>
            <a:r>
              <a:rPr lang="en-US" altLang="ko-KR" dirty="0"/>
              <a:t>, IG 23</a:t>
            </a:r>
            <a:r>
              <a:rPr lang="ko-KR" altLang="en-US"/>
              <a:t>년 </a:t>
            </a:r>
            <a:r>
              <a:rPr lang="en-US" altLang="ko-KR" dirty="0"/>
              <a:t>3</a:t>
            </a:r>
            <a:r>
              <a:rPr lang="ko-KR" altLang="en-US"/>
              <a:t>월 </a:t>
            </a:r>
            <a:r>
              <a:rPr lang="en-US" altLang="ko-KR" dirty="0"/>
              <a:t>+ 5</a:t>
            </a:r>
            <a:r>
              <a:rPr lang="ko-KR" altLang="en-US"/>
              <a:t>월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41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169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027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209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인스타그램</a:t>
            </a:r>
            <a:r>
              <a:rPr lang="ko-KR" altLang="en-US" dirty="0"/>
              <a:t> 또한 </a:t>
            </a:r>
            <a:r>
              <a:rPr lang="ko-KR" altLang="en-US" dirty="0" err="1"/>
              <a:t>팔로워</a:t>
            </a:r>
            <a:r>
              <a:rPr lang="ko-KR" altLang="en-US" dirty="0"/>
              <a:t> 수 감소 </a:t>
            </a:r>
            <a:r>
              <a:rPr lang="en-US" altLang="ko-KR" dirty="0"/>
              <a:t>&gt; </a:t>
            </a:r>
            <a:r>
              <a:rPr lang="ko-KR" altLang="en-US"/>
              <a:t>기타 참여 수치 개선됐음</a:t>
            </a:r>
            <a:endParaRPr lang="en-US" altLang="ko-KR" dirty="0"/>
          </a:p>
          <a:p>
            <a:r>
              <a:rPr lang="ko-KR" altLang="en-US" dirty="0"/>
              <a:t>특히 이벤트 기간 동안 </a:t>
            </a:r>
            <a:r>
              <a:rPr lang="ko-KR" altLang="en-US" dirty="0" err="1"/>
              <a:t>팔로워</a:t>
            </a:r>
            <a:r>
              <a:rPr lang="ko-KR" altLang="en-US" dirty="0"/>
              <a:t> 증가 </a:t>
            </a:r>
            <a:r>
              <a:rPr lang="en-US" altLang="ko-KR" dirty="0"/>
              <a:t>&gt; </a:t>
            </a:r>
            <a:r>
              <a:rPr lang="ko-KR" altLang="en-US"/>
              <a:t>필수적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541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인스타는</a:t>
            </a:r>
            <a:r>
              <a:rPr lang="ko-KR" altLang="en-US" dirty="0"/>
              <a:t> 스토리로 추가적인 방문 계속 유도하고 있음 </a:t>
            </a:r>
            <a:r>
              <a:rPr lang="en-US" altLang="ko-KR" dirty="0"/>
              <a:t>&gt; </a:t>
            </a:r>
            <a:r>
              <a:rPr lang="ko-KR" altLang="en-US"/>
              <a:t>이 부분 효과적 </a:t>
            </a:r>
            <a:endParaRPr lang="en-US" altLang="ko-KR" dirty="0"/>
          </a:p>
          <a:p>
            <a:r>
              <a:rPr lang="ko-KR" altLang="en-US" dirty="0" err="1"/>
              <a:t>인스타그램은</a:t>
            </a:r>
            <a:r>
              <a:rPr lang="ko-KR" altLang="en-US" dirty="0"/>
              <a:t> 광고 데이터 반응과 </a:t>
            </a:r>
            <a:r>
              <a:rPr lang="ko-KR" altLang="en-US" dirty="0" err="1"/>
              <a:t>오가닉</a:t>
            </a:r>
            <a:r>
              <a:rPr lang="ko-KR" altLang="en-US" dirty="0"/>
              <a:t> 데이터 반응 달랐음 </a:t>
            </a:r>
            <a:r>
              <a:rPr lang="en-US" altLang="ko-KR" dirty="0"/>
              <a:t>&gt; </a:t>
            </a:r>
            <a:r>
              <a:rPr lang="ko-KR" altLang="en-US"/>
              <a:t>신규 팔로워 캐주얼 </a:t>
            </a:r>
            <a:r>
              <a:rPr lang="en-US" altLang="ko-KR" dirty="0"/>
              <a:t>+ </a:t>
            </a:r>
            <a:r>
              <a:rPr lang="ko-KR" altLang="en-US"/>
              <a:t>팔로워 이탈 기업 및 기술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512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07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798817" y="2098310"/>
            <a:ext cx="4580548" cy="15549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altLang="ko-KR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SK</a:t>
            </a:r>
            <a:r>
              <a:rPr lang="ko-KR" altLang="en-US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이노베이션</a:t>
            </a:r>
            <a:endParaRPr lang="en-US" altLang="ko-KR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23000"/>
              </a:lnSpc>
              <a:defRPr/>
            </a:pPr>
            <a:r>
              <a:rPr lang="en-US" altLang="ko-KR" sz="4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Monthly Report</a:t>
            </a:r>
            <a:endParaRPr lang="ko-KR" altLang="en-US" sz="4401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51463" y="3895706"/>
            <a:ext cx="2258952" cy="47089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0" indent="0" algn="ctr">
              <a:lnSpc>
                <a:spcPct val="123000"/>
              </a:lnSpc>
              <a:buFontTx/>
              <a:buNone/>
              <a:defRPr/>
            </a:pPr>
            <a:r>
              <a:rPr lang="en-US" altLang="ko-KR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  2023.6.1 ~ 6.30</a:t>
            </a:r>
            <a:r>
              <a:rPr lang="en-US" altLang="ko-KR" sz="2000" b="1" spc="-15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-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787C66-0C7A-EEC8-0C5F-CBCB500FDD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5364" y="5796359"/>
            <a:ext cx="2271152" cy="613217"/>
          </a:xfrm>
          <a:prstGeom prst="rect">
            <a:avLst/>
          </a:prstGeom>
          <a:effectLst/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D5FED-B787-44A4-A884-636AD2F6A265}" type="datetimeFigureOut">
              <a:rPr lang="ko-KR" altLang="en-US"/>
              <a:pPr>
                <a:defRPr/>
              </a:pPr>
              <a:t>2024-04-11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10A01-654E-4E6D-A481-62FEF2E5DCB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EE5B1-C903-40B1-BED1-AF1500561042}" type="datetimeFigureOut">
              <a:rPr lang="ko-KR" altLang="en-US"/>
              <a:pPr>
                <a:defRPr/>
              </a:pPr>
              <a:t>2024-04-11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E7048-03B1-4586-893B-90428AFCD10B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9A93"/>
              </a:gs>
              <a:gs pos="100000">
                <a:srgbClr val="00605B"/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531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817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81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1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394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6" y="1600205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69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5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5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612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48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35FCC-F160-49C8-8309-776CC3A539BA}" type="datetimeFigureOut">
              <a:rPr lang="ko-KR" altLang="en-US"/>
              <a:pPr>
                <a:defRPr/>
              </a:pPr>
              <a:t>2024-04-11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E54CA-E543-4FD5-9C60-E5E5FE21BE4A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7237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6" y="273055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8239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5111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317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0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58512-ACE3-4654-99FA-299AB78FFA0A}" type="datetimeFigureOut">
              <a:rPr lang="ko-KR" altLang="en-US"/>
              <a:pPr>
                <a:defRPr/>
              </a:pPr>
              <a:t>2024-04-11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6CD2C-F76D-42E8-BA6F-BFE835F5B52D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78731-5B72-4369-ABDA-D5E56E6EF6FC}" type="datetimeFigureOut">
              <a:rPr lang="ko-KR" altLang="en-US"/>
              <a:pPr>
                <a:defRPr/>
              </a:pPr>
              <a:t>2024-04-11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595CF-55A1-4A35-9E84-A288ACCF91C0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8DCCD-4A45-4372-BF08-46AD64F3F75B}" type="datetimeFigureOut">
              <a:rPr lang="ko-KR" altLang="en-US"/>
              <a:pPr>
                <a:defRPr/>
              </a:pPr>
              <a:t>2024-04-11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E2ECE-281A-4228-8AAF-E886B42C4EEE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4BE92-3F75-427B-8611-12F6D2C9D679}" type="datetimeFigureOut">
              <a:rPr lang="ko-KR" altLang="en-US"/>
              <a:pPr>
                <a:defRPr/>
              </a:pPr>
              <a:t>2024-04-11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CA2D7-9056-4962-9109-A962B1ABA57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EC1F3-C0F2-4A20-9338-151D9B8D530F}" type="datetimeFigureOut">
              <a:rPr lang="ko-KR" altLang="en-US"/>
              <a:pPr>
                <a:defRPr/>
              </a:pPr>
              <a:t>2024-04-11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F6278-362A-4395-8E51-4712286066E1}" type="slidenum">
              <a:rPr lang="ko-KR" altLang="en-US"/>
              <a:pPr/>
              <a:t>‹#›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31189F-F51E-EDCF-E388-B4B25DDDB8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908" y="300609"/>
            <a:ext cx="813135" cy="1261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7620" y="13"/>
            <a:ext cx="12199620" cy="45747"/>
          </a:xfrm>
          <a:prstGeom prst="rect">
            <a:avLst/>
          </a:prstGeom>
          <a:ln>
            <a:solidFill>
              <a:srgbClr val="FEFEFE"/>
            </a:solidFill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4BF67-F7AB-42CA-B529-F7B854FB88DF}" type="datetimeFigureOut">
              <a:rPr lang="ko-KR" altLang="en-US"/>
              <a:pPr>
                <a:defRPr/>
              </a:pPr>
              <a:t>2024-04-11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F0170A-B854-402A-BCFB-48E2D6A4B5FC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A4C43-3D8D-4D16-B4C6-58C9AF0EE845}" type="datetimeFigureOut">
              <a:rPr lang="ko-KR" altLang="en-US"/>
              <a:pPr>
                <a:defRPr/>
              </a:pPr>
              <a:t>2024-04-11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A8716-0438-4B2D-AC1D-A1944E550FAE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CA51029-6CF4-4BC8-825F-430AA7B612B2}" type="datetimeFigureOut">
              <a:rPr lang="ko-KR" altLang="en-US"/>
              <a:pPr>
                <a:defRPr/>
              </a:pPr>
              <a:t>2024-04-11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9C018330-747B-480D-A7C8-6980CCB39DD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  <p:sldLayoutId id="2147483675" r:id="rId1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12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23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34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46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8" indent="-34290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7E583-DA27-4D51-9418-69C92F14ACBD}" type="datetimeFigureOut">
              <a:rPr lang="ko-KR" altLang="en-US" smtClean="0"/>
              <a:pPr/>
              <a:t>2024-04-11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83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chart" Target="../charts/chart8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9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hart" Target="../charts/chart1.xm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google.com/spreadsheets/d/1H9zQc81WWdpWQ4Qb18YhcmwF4D0NsmVHW9EzJTXfXWc/edit?usp=sharing" TargetMode="External"/><Relationship Id="rId5" Type="http://schemas.openxmlformats.org/officeDocument/2006/relationships/image" Target="../media/image7.jpeg"/><Relationship Id="rId4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facebook.com/official.skinnovation/posts/pfbid0qhHhWBTsFvcE5J84vXs4pAYCbALKMuREXaG9ZGiV8dT5fi4p6yCfD9fiTFEfqAtDl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hyperlink" Target="https://www.facebook.com/official.skinnovation/posts/pfbid02Duy6bfLU1tDJzG8CuX8T4Pw9hbwHJHPMckxT9Q8TD2ovDe19tYWSGEDcJNWWaNbNl" TargetMode="External"/><Relationship Id="rId4" Type="http://schemas.openxmlformats.org/officeDocument/2006/relationships/hyperlink" Target="https://www.facebook.com/official.skinnovation/posts/pfbid02dneDk3yryZBveqXCoDKvyAta19t3ViEarNgWrSdK2thtLtXcsbMsPy3bohLsVrKDl" TargetMode="Externa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google.com/spreadsheets/d/1H9zQc81WWdpWQ4Qb18YhcmwF4D0NsmVHW9EzJTXfXWc/edit?usp=sharing" TargetMode="External"/><Relationship Id="rId5" Type="http://schemas.openxmlformats.org/officeDocument/2006/relationships/image" Target="../media/image6.png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www.instagram.com/p/C4O8LdwRO5b/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instagram.com/reel/C4rXjsRt8Mh/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www.instagram.com/p/C4hwR1Th2zS/" TargetMode="Externa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661" y="3010806"/>
            <a:ext cx="1198680" cy="185905"/>
          </a:xfrm>
          <a:prstGeom prst="rect">
            <a:avLst/>
          </a:prstGeom>
        </p:spPr>
      </p:pic>
      <p:pic>
        <p:nvPicPr>
          <p:cNvPr id="4" name="그림 10" descr="prain_logo_W.png">
            <a:extLst>
              <a:ext uri="{FF2B5EF4-FFF2-40B4-BE49-F238E27FC236}">
                <a16:creationId xmlns:a16="http://schemas.microsoft.com/office/drawing/2014/main" id="{B0C59117-A119-282B-0E9C-B65C69769BA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2500" y="177101"/>
            <a:ext cx="315438" cy="183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5367275" y="3333386"/>
            <a:ext cx="1457450" cy="292388"/>
          </a:xfrm>
          <a:prstGeom prst="rect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 </a:t>
            </a:r>
            <a:r>
              <a:rPr lang="ko-KR" altLang="en-US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세부활동 보고</a:t>
            </a:r>
          </a:p>
        </p:txBody>
      </p:sp>
    </p:spTree>
    <p:extLst>
      <p:ext uri="{BB962C8B-B14F-4D97-AF65-F5344CB8AC3E}">
        <p14:creationId xmlns:p14="http://schemas.microsoft.com/office/powerpoint/2010/main" val="338944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42902" y="562960"/>
            <a:ext cx="1900520" cy="338426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 </a:t>
            </a:r>
            <a:r>
              <a:rPr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FB  </a:t>
            </a: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 운영 요약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42982"/>
            <a:ext cx="1725793" cy="461665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05 | SNS </a:t>
            </a:r>
            <a:r>
              <a:rPr lang="ko-KR" altLang="en-US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광고 집행</a:t>
            </a:r>
            <a:endParaRPr lang="en-US" altLang="ko-KR" sz="16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19801" y="6142833"/>
            <a:ext cx="634510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 종료 일자가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내 포함된 건에 한해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월간 리포트 작성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31189F-F51E-EDCF-E388-B4B25DDDB8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908" y="300609"/>
            <a:ext cx="813135" cy="12611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45"/>
            <a:ext cx="12192000" cy="45719"/>
          </a:xfrm>
          <a:prstGeom prst="rect">
            <a:avLst/>
          </a:prstGeom>
          <a:ln>
            <a:solidFill>
              <a:srgbClr val="FEFEFE"/>
            </a:solidFill>
          </a:ln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0ED211B-86B4-487A-8CDB-0BB8D7D16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464572"/>
              </p:ext>
            </p:extLst>
          </p:nvPr>
        </p:nvGraphicFramePr>
        <p:xfrm>
          <a:off x="1274695" y="3004464"/>
          <a:ext cx="9490209" cy="3404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0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174">
                  <a:extLst>
                    <a:ext uri="{9D8B030D-6E8A-4147-A177-3AD203B41FA5}">
                      <a16:colId xmlns:a16="http://schemas.microsoft.com/office/drawing/2014/main" val="4029879910"/>
                    </a:ext>
                  </a:extLst>
                </a:gridCol>
                <a:gridCol w="392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4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32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20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4775">
                  <a:extLst>
                    <a:ext uri="{9D8B030D-6E8A-4147-A177-3AD203B41FA5}">
                      <a16:colId xmlns:a16="http://schemas.microsoft.com/office/drawing/2014/main" val="57072621"/>
                    </a:ext>
                  </a:extLst>
                </a:gridCol>
                <a:gridCol w="5247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550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76676">
                  <a:extLst>
                    <a:ext uri="{9D8B030D-6E8A-4147-A177-3AD203B41FA5}">
                      <a16:colId xmlns:a16="http://schemas.microsoft.com/office/drawing/2014/main" val="1225462563"/>
                    </a:ext>
                  </a:extLst>
                </a:gridCol>
                <a:gridCol w="513241">
                  <a:extLst>
                    <a:ext uri="{9D8B030D-6E8A-4147-A177-3AD203B41FA5}">
                      <a16:colId xmlns:a16="http://schemas.microsoft.com/office/drawing/2014/main" val="1885770360"/>
                    </a:ext>
                  </a:extLst>
                </a:gridCol>
                <a:gridCol w="610679">
                  <a:extLst>
                    <a:ext uri="{9D8B030D-6E8A-4147-A177-3AD203B41FA5}">
                      <a16:colId xmlns:a16="http://schemas.microsoft.com/office/drawing/2014/main" val="4000919317"/>
                    </a:ext>
                  </a:extLst>
                </a:gridCol>
              </a:tblGrid>
              <a:tr h="36636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광고 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집행일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유형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소재명</a:t>
                      </a: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노출수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클릭수</a:t>
                      </a:r>
                      <a:endParaRPr lang="en-US" altLang="ko-KR" sz="10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전체</a:t>
                      </a:r>
                      <a:r>
                        <a:rPr lang="en-US" altLang="ko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링크</a:t>
                      </a:r>
                      <a:endParaRPr lang="en-US" altLang="ko-KR" sz="10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클릭수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CTR</a:t>
                      </a: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CPC</a:t>
                      </a: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비용</a:t>
                      </a: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게시물</a:t>
                      </a:r>
                      <a:endParaRPr lang="en-US" altLang="ko-KR" sz="10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공감</a:t>
                      </a: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공감당</a:t>
                      </a:r>
                      <a:endParaRPr lang="en-US" altLang="ko-KR" sz="10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비용</a:t>
                      </a: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게시물</a:t>
                      </a:r>
                      <a:endParaRPr lang="en-US" altLang="ko-KR" sz="10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저장</a:t>
                      </a: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게시물</a:t>
                      </a:r>
                      <a:endParaRPr lang="en-US" altLang="ko-KR" sz="10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공유</a:t>
                      </a: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게시물</a:t>
                      </a:r>
                      <a:endParaRPr lang="en-US" altLang="ko-KR" sz="10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참여당</a:t>
                      </a:r>
                      <a:endParaRPr lang="en-US" altLang="ko-KR" sz="10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비용</a:t>
                      </a: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11/29</a:t>
                      </a:r>
                      <a:endParaRPr lang="ko-KR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멀티이미지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슼떠나요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_fb_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70,906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2,676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0.01%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65,340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261,359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1,273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205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27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2,397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109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138217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12/04</a:t>
                      </a:r>
                      <a:endParaRPr lang="ko-KR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단일이미지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이노드림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무어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_fb_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17,057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1,770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576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3.38%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194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111,568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1,033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108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91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1,716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65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43604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12/04</a:t>
                      </a:r>
                      <a:endParaRPr lang="ko-KR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영상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세로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행복전당포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_ep3_fb_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47,750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102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23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0.05%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6,878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158,192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26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6,084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21,758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1115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12/05</a:t>
                      </a:r>
                      <a:endParaRPr lang="ko-KR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멀티이미지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sk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어스온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글로벌 자원개발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fb_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24,308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1,104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131,496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131,496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639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206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8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1,127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117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1831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12/06</a:t>
                      </a:r>
                      <a:endParaRPr lang="ko-KR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링크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뉴스룸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_SK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엔무브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_fb_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2,698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328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12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0.44%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2,500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30,000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302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99 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322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93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892207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12/06</a:t>
                      </a:r>
                      <a:endParaRPr lang="ko-KR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영상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정방향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이달의댓글왕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_fb_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27,005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67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0.01%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51,763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155,288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28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5,546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6,696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23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82823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12/08</a:t>
                      </a:r>
                      <a:endParaRPr lang="ko-KR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영상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정방향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크리스마스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어드벤트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 캘린더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_fb_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36,744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208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14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10,805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151,263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114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1,327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7,896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19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47994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12/11</a:t>
                      </a:r>
                      <a:endParaRPr lang="ko-KR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단일이미지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이노드림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앙드레말로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_fb_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16,587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1,642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556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3.35%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202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112,133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984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114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79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1,645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68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525622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12/18</a:t>
                      </a:r>
                      <a:endParaRPr lang="ko-KR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단일이미지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이노드림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앤드류메튜스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_fb_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21,876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2,455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1,019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4.66%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110 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112,490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1,138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99 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9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94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2,275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49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94563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12/19</a:t>
                      </a:r>
                      <a:endParaRPr lang="ko-KR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링크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뉴스룸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지속가능한패션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_fb_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트래픽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41,316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985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391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0.95%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392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153,303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72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2,129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471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325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876584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12/19</a:t>
                      </a:r>
                      <a:endParaRPr lang="ko-KR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영상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세로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행복전당포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_ep4_fb_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59,392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109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19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0.03%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8,387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159,359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20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7,968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26,125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35850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12/20</a:t>
                      </a:r>
                      <a:endParaRPr lang="ko-KR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링크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뉴스룸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안전비행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_fb_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트래픽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40,429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2,104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1,273 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3.15%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122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155,313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102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1,523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1,389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112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12/21</a:t>
                      </a:r>
                      <a:endParaRPr lang="ko-KR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멀티이미지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크리스마스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서린빌딩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_fb_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17,253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1,840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0.01%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67,872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67,872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368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184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8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1,791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38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12/22</a:t>
                      </a:r>
                      <a:endParaRPr lang="ko-KR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영상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세로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일하는 스키들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차세대 윤활유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fb_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69,966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172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23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0.03%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6,938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159,565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31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5,147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33,567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 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675114"/>
              </p:ext>
            </p:extLst>
          </p:nvPr>
        </p:nvGraphicFramePr>
        <p:xfrm>
          <a:off x="1274693" y="2188753"/>
          <a:ext cx="9490212" cy="6895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0851">
                  <a:extLst>
                    <a:ext uri="{9D8B030D-6E8A-4147-A177-3AD203B41FA5}">
                      <a16:colId xmlns:a16="http://schemas.microsoft.com/office/drawing/2014/main" val="937221583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869069972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1402604034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3579150154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2391044509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3673162656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839043532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1466138372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1276372125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3347996696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774360541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3494350824"/>
                    </a:ext>
                  </a:extLst>
                </a:gridCol>
              </a:tblGrid>
              <a:tr h="243840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광고 데이터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매체 데이터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294496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노출수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클릭수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전체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링크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클릭수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CTR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CPC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비용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게시물 공감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공감당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 비용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게시물 저장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게시물 공유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게시물 참여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참여당 비용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39958"/>
                  </a:ext>
                </a:extLst>
              </a:tr>
              <a:tr h="2856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623,204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18,501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4,173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0.67%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551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2,300,428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7,800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295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45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403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142,818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16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481109"/>
                  </a:ext>
                </a:extLst>
              </a:tr>
            </a:tbl>
          </a:graphicData>
        </a:graphic>
      </p:graphicFrame>
      <p:pic>
        <p:nvPicPr>
          <p:cNvPr id="28" name="Picture 2" descr="로고공유] 페이스북(facebook) 로고 [ai, png] : 네이버 블로그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3" t="45931" r="54109" b="15998"/>
          <a:stretch/>
        </p:blipFill>
        <p:spPr bwMode="auto">
          <a:xfrm>
            <a:off x="2068693" y="271066"/>
            <a:ext cx="232547" cy="235528"/>
          </a:xfrm>
          <a:prstGeom prst="roundRect">
            <a:avLst>
              <a:gd name="adj" fmla="val 1790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42900" y="1024625"/>
            <a:ext cx="11404984" cy="893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CTR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증가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CPC,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공감당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비용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참여당 비용 감소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유입 및 공감 성과 개선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이노드림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앤드류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메튜스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SK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엔무브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–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사회공헌활동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뉴스룸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미러링이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각 공감당 비용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99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원으로 공감 성과가 가장 우수함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특히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엔무브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–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사회공헌활동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뉴스룸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미러링은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이노드림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제외 시 최근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개월간 공감 성과 중 가장 우수한 소재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이노드림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앤드류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메튜스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우수한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CTR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성과 기록해 게시물 유입에 가장 효과적이었던 것으로 풀이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이노드림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제외 시 </a:t>
            </a:r>
            <a:r>
              <a:rPr lang="en-US" altLang="ko-KR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에너지 </a:t>
            </a:r>
            <a:r>
              <a:rPr lang="en-US" altLang="ko-KR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ko-KR" altLang="en-US" sz="1000" dirty="0" err="1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항공유</a:t>
            </a:r>
            <a:r>
              <a:rPr lang="ko-KR" altLang="en-US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 *</a:t>
            </a:r>
            <a:r>
              <a:rPr lang="ko-KR" altLang="en-US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뉴스룸 </a:t>
            </a:r>
            <a:r>
              <a:rPr lang="ko-KR" altLang="en-US" sz="1000" dirty="0" err="1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미러링</a:t>
            </a:r>
            <a:r>
              <a:rPr lang="ko-KR" altLang="en-US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우수한 </a:t>
            </a:r>
            <a:r>
              <a:rPr lang="en-US" altLang="ko-KR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CTR </a:t>
            </a:r>
            <a:r>
              <a:rPr lang="ko-KR" altLang="en-US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성과 기록</a:t>
            </a:r>
            <a:endParaRPr lang="en-US" altLang="ko-KR" sz="1000" dirty="0">
              <a:solidFill>
                <a:srgbClr val="0000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→ 뉴스룸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미러링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콘텐츠는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FB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광고에 적합한 소재로 풀이</a:t>
            </a:r>
            <a:endParaRPr lang="ko-KR" alt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275413" y="3004464"/>
            <a:ext cx="4912822" cy="23275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</a:t>
            </a:r>
            <a:r>
              <a:rPr kumimoji="0" lang="ko-KR" altLang="en-US" sz="1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팀 작성</a:t>
            </a:r>
          </a:p>
        </p:txBody>
      </p:sp>
    </p:spTree>
    <p:extLst>
      <p:ext uri="{BB962C8B-B14F-4D97-AF65-F5344CB8AC3E}">
        <p14:creationId xmlns:p14="http://schemas.microsoft.com/office/powerpoint/2010/main" val="482884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42902" y="562960"/>
            <a:ext cx="1828386" cy="338426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 </a:t>
            </a:r>
            <a:r>
              <a:rPr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IG </a:t>
            </a: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 운영 요약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723827"/>
              </p:ext>
            </p:extLst>
          </p:nvPr>
        </p:nvGraphicFramePr>
        <p:xfrm>
          <a:off x="1274693" y="2188800"/>
          <a:ext cx="9490212" cy="6895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0851">
                  <a:extLst>
                    <a:ext uri="{9D8B030D-6E8A-4147-A177-3AD203B41FA5}">
                      <a16:colId xmlns:a16="http://schemas.microsoft.com/office/drawing/2014/main" val="937221583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869069972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1402604034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3579150154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2391044509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3673162656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839043532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1466138372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1276372125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3347996696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774360541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3494350824"/>
                    </a:ext>
                  </a:extLst>
                </a:gridCol>
              </a:tblGrid>
              <a:tr h="243840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광고 데이터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매체 데이터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294496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노출수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클릭수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전체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링크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클릭수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CTR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CPC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비용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게시물 공감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공감당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 비용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게시물 저장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게시물 공유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게시물 참여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참여당 비용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39958"/>
                  </a:ext>
                </a:extLst>
              </a:tr>
              <a:tr h="2856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623,339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2,252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1,751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0.28%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1,444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2,528,382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8,254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306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85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29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215,373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396388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42982"/>
            <a:ext cx="1725793" cy="461665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05 | SNS </a:t>
            </a:r>
            <a:r>
              <a:rPr lang="ko-KR" altLang="en-US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광고 집행</a:t>
            </a:r>
            <a:endParaRPr lang="en-US" altLang="ko-KR" sz="16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pic>
        <p:nvPicPr>
          <p:cNvPr id="20" name="Picture 7" descr="instagram에 대한 이미지 검색결과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833" y="257878"/>
            <a:ext cx="262083" cy="262351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342900" y="1024625"/>
            <a:ext cx="11404984" cy="893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CTR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증가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CPC,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공감당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비용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참여당 비용 감소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유입 및 공감 성과 개선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최근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개월간 가장 높은 평균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CTR,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가장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낮은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공감당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비용 기록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프로필 방문 캠페인 또한 전월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CTR 1.12% 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1.94%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유입 성과 개선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 err="1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어스온</a:t>
            </a:r>
            <a:r>
              <a:rPr lang="ko-KR" altLang="en-US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ko-KR" altLang="en-US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글로벌 자원개발은 트래픽 광고 집행</a:t>
            </a:r>
            <a:r>
              <a:rPr lang="en-US" altLang="ko-KR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CTR 1.58%</a:t>
            </a:r>
            <a:r>
              <a:rPr lang="ko-KR" altLang="en-US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유입에 효과적이었으며</a:t>
            </a:r>
            <a:r>
              <a:rPr lang="en-US" altLang="ko-KR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 err="1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슼떠나요</a:t>
            </a:r>
            <a:r>
              <a:rPr lang="en-US" altLang="ko-KR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프랑스</a:t>
            </a:r>
            <a:r>
              <a:rPr lang="en-US" altLang="ko-KR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lang="ko-KR" altLang="en-US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</a:t>
            </a:r>
            <a:r>
              <a:rPr lang="ko-KR" altLang="en-US" sz="1000" dirty="0" err="1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이노드림</a:t>
            </a:r>
            <a:r>
              <a:rPr lang="ko-KR" altLang="en-US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제외 시 </a:t>
            </a:r>
            <a:r>
              <a:rPr lang="ko-KR" altLang="en-US" sz="1000" dirty="0" err="1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공감당</a:t>
            </a:r>
            <a:r>
              <a:rPr lang="ko-KR" altLang="en-US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비용이 가장 적은 공감에 효과적이었던 소재</a:t>
            </a:r>
            <a:endParaRPr lang="en-US" altLang="ko-KR" sz="1000" dirty="0">
              <a:solidFill>
                <a:srgbClr val="0000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→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광고 운영 소재 및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소재별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목적 세팅이 효과적이었던 것으로 풀이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또한 영상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세로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제작 비율을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피드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지면 노출 가능하도록 변경해 공감 성과 개선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WE-SKI </a:t>
            </a:r>
            <a:r>
              <a:rPr lang="ko-KR" altLang="en-US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소재 </a:t>
            </a:r>
            <a:r>
              <a:rPr lang="en-US" altLang="ko-KR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000" dirty="0" err="1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행복전당포</a:t>
            </a:r>
            <a:r>
              <a:rPr lang="en-US" altLang="ko-KR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일하는 위스키 등</a:t>
            </a:r>
            <a:r>
              <a:rPr lang="en-US" altLang="ko-KR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lang="ko-KR" altLang="en-US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은 공감 성과는 저조하나 참여당 비용이 가장 적음</a:t>
            </a:r>
            <a:r>
              <a:rPr lang="en-US" altLang="ko-KR" sz="10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최근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3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개월간 참여 성과 가장 우수한 소재</a:t>
            </a:r>
            <a:endParaRPr lang="ko-KR" alt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0ED211B-86B4-487A-8CDB-0BB8D7D16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199424"/>
              </p:ext>
            </p:extLst>
          </p:nvPr>
        </p:nvGraphicFramePr>
        <p:xfrm>
          <a:off x="1285741" y="3004464"/>
          <a:ext cx="9490209" cy="3344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0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174">
                  <a:extLst>
                    <a:ext uri="{9D8B030D-6E8A-4147-A177-3AD203B41FA5}">
                      <a16:colId xmlns:a16="http://schemas.microsoft.com/office/drawing/2014/main" val="4029879910"/>
                    </a:ext>
                  </a:extLst>
                </a:gridCol>
                <a:gridCol w="392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4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32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20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4775">
                  <a:extLst>
                    <a:ext uri="{9D8B030D-6E8A-4147-A177-3AD203B41FA5}">
                      <a16:colId xmlns:a16="http://schemas.microsoft.com/office/drawing/2014/main" val="57072621"/>
                    </a:ext>
                  </a:extLst>
                </a:gridCol>
                <a:gridCol w="5247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550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76676">
                  <a:extLst>
                    <a:ext uri="{9D8B030D-6E8A-4147-A177-3AD203B41FA5}">
                      <a16:colId xmlns:a16="http://schemas.microsoft.com/office/drawing/2014/main" val="1225462563"/>
                    </a:ext>
                  </a:extLst>
                </a:gridCol>
                <a:gridCol w="513241">
                  <a:extLst>
                    <a:ext uri="{9D8B030D-6E8A-4147-A177-3AD203B41FA5}">
                      <a16:colId xmlns:a16="http://schemas.microsoft.com/office/drawing/2014/main" val="1885770360"/>
                    </a:ext>
                  </a:extLst>
                </a:gridCol>
                <a:gridCol w="610679">
                  <a:extLst>
                    <a:ext uri="{9D8B030D-6E8A-4147-A177-3AD203B41FA5}">
                      <a16:colId xmlns:a16="http://schemas.microsoft.com/office/drawing/2014/main" val="4000919317"/>
                    </a:ext>
                  </a:extLst>
                </a:gridCol>
              </a:tblGrid>
              <a:tr h="36636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광고 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집행일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유형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소재명</a:t>
                      </a: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노출수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클릭수</a:t>
                      </a:r>
                      <a:endParaRPr lang="en-US" altLang="ko-KR" sz="10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전체</a:t>
                      </a:r>
                      <a:r>
                        <a:rPr lang="en-US" altLang="ko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링크</a:t>
                      </a:r>
                      <a:endParaRPr lang="en-US" altLang="ko-KR" sz="10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클릭수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CTR</a:t>
                      </a: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CPC</a:t>
                      </a: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비용</a:t>
                      </a: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게시물</a:t>
                      </a:r>
                      <a:endParaRPr lang="en-US" altLang="ko-KR" sz="10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공감</a:t>
                      </a: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공감당</a:t>
                      </a:r>
                      <a:endParaRPr lang="en-US" altLang="ko-KR" sz="10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비용</a:t>
                      </a: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게시물</a:t>
                      </a:r>
                      <a:endParaRPr lang="en-US" altLang="ko-KR" sz="10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저장</a:t>
                      </a: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게시물</a:t>
                      </a:r>
                      <a:endParaRPr lang="en-US" altLang="ko-KR" sz="10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공유</a:t>
                      </a: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게시물</a:t>
                      </a:r>
                      <a:endParaRPr lang="en-US" altLang="ko-KR" sz="10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참여당</a:t>
                      </a:r>
                      <a:endParaRPr lang="en-US" altLang="ko-KR" sz="10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비용</a:t>
                      </a: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11/29</a:t>
                      </a:r>
                      <a:endParaRPr lang="ko-KR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영상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세로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슼떠나요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ig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프로필방문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31,387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474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493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1.57%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348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171,321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20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8,566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3,114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55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138217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11/29</a:t>
                      </a:r>
                      <a:endParaRPr lang="ko-KR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영상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세로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슼떠나요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ig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30,990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24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0.02%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28,523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171,140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223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767 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8,567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20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43604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12/04</a:t>
                      </a:r>
                      <a:endParaRPr lang="ko-KR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단일이미지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이노드림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무어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ig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14,147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79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64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0.45%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2,178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139,386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2,051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68 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16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2,133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65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1115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12/04</a:t>
                      </a:r>
                      <a:endParaRPr lang="ko-KR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영상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세로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행복전당포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_ep.3_ig_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61,412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81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19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0.03%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10,770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204,625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88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2,325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28,590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 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1831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12/05</a:t>
                      </a:r>
                      <a:endParaRPr lang="ko-KR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멀티이미지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어스온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글로벌 자원개발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ig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프로필방문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155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1.94%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343 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1,029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343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892207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12/05</a:t>
                      </a:r>
                      <a:endParaRPr lang="ko-KR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멀티이미지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sk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어스온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글로벌 자원개발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ig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트래픽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31,306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537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494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1.58%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365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180,106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180,106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496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363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82823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12/06</a:t>
                      </a:r>
                      <a:endParaRPr lang="ko-KR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영상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정방향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이달의댓글왕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ig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44,220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28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9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0.02%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22,326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200,938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81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2,481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11,863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17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47994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12/08</a:t>
                      </a:r>
                      <a:endParaRPr lang="ko-KR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영상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정방향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크리스마스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어드벤트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 캘린더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ig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45,982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61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16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0.03%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12,235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195,755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192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1,020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11,100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18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525622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12/11</a:t>
                      </a:r>
                      <a:endParaRPr lang="ko-KR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단일이미지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이노드림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앙드레말로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ig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12,464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83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58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0.47%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2,416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140,143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1,998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70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24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2,088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67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94563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12/18</a:t>
                      </a:r>
                      <a:endParaRPr lang="ko-KR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단일이미지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이노드림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앤드류메튜스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ig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6,055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26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13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0.21%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10,815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140,601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1,348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104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1,368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103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876584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12/19</a:t>
                      </a:r>
                      <a:endParaRPr lang="ko-KR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영상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세로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행복전당포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_ep4_ig_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107,445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121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32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0.03%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6,445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206,227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31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6,652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47,799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 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35850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12/21</a:t>
                      </a:r>
                      <a:endParaRPr lang="ko-KR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멀티이미지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크리스마스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서린빌딩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ig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15,766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155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169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1.07%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501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84,695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35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2,420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204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415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12/22</a:t>
                      </a:r>
                      <a:endParaRPr lang="ko-KR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영상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세로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일하는 스키들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차세대 윤활유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ig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137,106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210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38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0.03%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5,433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206,466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105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1,966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68,728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 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4419801" y="5944833"/>
            <a:ext cx="634510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 종료 일자가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내 포함된 건에 한해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월간 리포트 작성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639589" y="2265218"/>
            <a:ext cx="4912822" cy="23275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</a:t>
            </a:r>
            <a:r>
              <a:rPr kumimoji="0" lang="ko-KR" altLang="en-US" sz="1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팀 작성</a:t>
            </a:r>
          </a:p>
        </p:txBody>
      </p:sp>
    </p:spTree>
    <p:extLst>
      <p:ext uri="{BB962C8B-B14F-4D97-AF65-F5344CB8AC3E}">
        <p14:creationId xmlns:p14="http://schemas.microsoft.com/office/powerpoint/2010/main" val="164509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00000000-0008-0000-0F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7598696"/>
              </p:ext>
            </p:extLst>
          </p:nvPr>
        </p:nvGraphicFramePr>
        <p:xfrm>
          <a:off x="1036356" y="1182610"/>
          <a:ext cx="9166860" cy="2213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30" name="Picture 6" descr="https://i9.ytimg.com/vi/ehCjxHNfhY8/mqdefault.jpg?v=6582b1e8&amp;sqp=CMiS_awG&amp;rs=AOn4CLA8TpGAIiNIfxydVqQZQOEqC98Lk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494" y="4199327"/>
            <a:ext cx="2634441" cy="148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9.ytimg.com/vi/5eaeQpDRWjE/mqdefault.jpg?v=658c1b4a&amp;sqp=CMiS_awG&amp;rs=AOn4CLBbFufhHz05TS20N23HNfUCO_SKv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702" y="4196646"/>
            <a:ext cx="2654985" cy="14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659744" y="4206109"/>
            <a:ext cx="511214" cy="255389"/>
          </a:xfrm>
          <a:prstGeom prst="roundRect">
            <a:avLst/>
          </a:prstGeom>
          <a:solidFill>
            <a:srgbClr val="00625D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TOP3</a:t>
            </a:r>
            <a:endParaRPr lang="ko-KR" altLang="en-US" sz="900" b="1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58494" y="4206109"/>
            <a:ext cx="511214" cy="255389"/>
          </a:xfrm>
          <a:prstGeom prst="roundRect">
            <a:avLst/>
          </a:prstGeom>
          <a:solidFill>
            <a:srgbClr val="00625D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TOP2</a:t>
            </a:r>
            <a:endParaRPr lang="ko-KR" altLang="en-US" sz="900" b="1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6356" y="4206109"/>
            <a:ext cx="494409" cy="255389"/>
          </a:xfrm>
          <a:prstGeom prst="roundRect">
            <a:avLst/>
          </a:prstGeom>
          <a:solidFill>
            <a:srgbClr val="00625D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TOP1</a:t>
            </a:r>
            <a:endParaRPr lang="ko-KR" altLang="en-US" sz="900" b="1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1026" name="Picture 2" descr="https://i9.ytimg.com/vi/Tm6cR6UYDic/mqdefault.jpg?v=651d399a&amp;sqp=CNThxqoG&amp;rs=AOn4CLCcEnXgqDAGaYS7w8fPiGjT29D7S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426" y="4187190"/>
            <a:ext cx="2628000" cy="150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34567" y="3460649"/>
            <a:ext cx="3402535" cy="338426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우수 반응 콘텐츠 </a:t>
            </a:r>
            <a:r>
              <a:rPr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TOP3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발행 콘텐츠 기준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2D4C12E-D58B-B3E5-CC49-4EBE076D0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262470"/>
              </p:ext>
            </p:extLst>
          </p:nvPr>
        </p:nvGraphicFramePr>
        <p:xfrm>
          <a:off x="4781702" y="5739467"/>
          <a:ext cx="2624516" cy="899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6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129">
                  <a:extLst>
                    <a:ext uri="{9D8B030D-6E8A-4147-A177-3AD203B41FA5}">
                      <a16:colId xmlns:a16="http://schemas.microsoft.com/office/drawing/2014/main" val="1687295435"/>
                    </a:ext>
                  </a:extLst>
                </a:gridCol>
                <a:gridCol w="656129">
                  <a:extLst>
                    <a:ext uri="{9D8B030D-6E8A-4147-A177-3AD203B41FA5}">
                      <a16:colId xmlns:a16="http://schemas.microsoft.com/office/drawing/2014/main" val="359267517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발행일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12/27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총 조회수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107,276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 시청 시간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0:52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광고집행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좋아요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댓글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공유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15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24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399229"/>
              </p:ext>
            </p:extLst>
          </p:nvPr>
        </p:nvGraphicFramePr>
        <p:xfrm>
          <a:off x="1036356" y="3726249"/>
          <a:ext cx="3417078" cy="46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7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4820"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None/>
                      </a:pPr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WE-SKI(</a:t>
                      </a:r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위스키</a:t>
                      </a:r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 – ‘HAPPINESS’ Official M/V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793796"/>
              </p:ext>
            </p:extLst>
          </p:nvPr>
        </p:nvGraphicFramePr>
        <p:xfrm>
          <a:off x="4427560" y="3775638"/>
          <a:ext cx="3336880" cy="366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0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[CES 2024] Overview: SK, on the journey to inspire happiness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7331902" y="3773239"/>
          <a:ext cx="41160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None/>
                      </a:pPr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[</a:t>
                      </a:r>
                      <a:r>
                        <a:rPr lang="ko-KR" altLang="en-US" sz="900" b="0" i="0" u="none" strike="noStrike" kern="120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행복전당포</a:t>
                      </a:r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] Ep.2 </a:t>
                      </a:r>
                      <a:r>
                        <a:rPr lang="ko-KR" altLang="en-US" sz="900" b="0" i="0" u="none" strike="noStrike" kern="120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그가 퇴근 후에 선배들과 마라톤을 하는 이유 </a:t>
                      </a:r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&amp;</a:t>
                      </a:r>
                    </a:p>
                    <a:p>
                      <a:pPr marL="0" indent="0" algn="ctr" defTabSz="914400" rtl="0" eaLnBrk="1" fontAlgn="ctr" latinLnBrk="1" hangingPunct="1">
                        <a:buNone/>
                      </a:pPr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</a:t>
                      </a:r>
                      <a:r>
                        <a:rPr lang="ko-KR" altLang="en-US" sz="900" b="0" i="0" u="none" strike="noStrike" kern="120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년 전 그에게 무슨 일이</a:t>
                      </a:r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?!</a:t>
                      </a:r>
                      <a:endParaRPr 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2D4C12E-D58B-B3E5-CC49-4EBE076D0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984055"/>
              </p:ext>
            </p:extLst>
          </p:nvPr>
        </p:nvGraphicFramePr>
        <p:xfrm>
          <a:off x="1490426" y="5705878"/>
          <a:ext cx="2628000" cy="899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000">
                  <a:extLst>
                    <a:ext uri="{9D8B030D-6E8A-4147-A177-3AD203B41FA5}">
                      <a16:colId xmlns:a16="http://schemas.microsoft.com/office/drawing/2014/main" val="1687295435"/>
                    </a:ext>
                  </a:extLst>
                </a:gridCol>
                <a:gridCol w="657000">
                  <a:extLst>
                    <a:ext uri="{9D8B030D-6E8A-4147-A177-3AD203B41FA5}">
                      <a16:colId xmlns:a16="http://schemas.microsoft.com/office/drawing/2014/main" val="359267517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발행일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12/22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총 조회수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253,674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 시청 시간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2:03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광고집행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좋아요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335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댓글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437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공유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36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808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2D4C12E-D58B-B3E5-CC49-4EBE076D0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328479"/>
              </p:ext>
            </p:extLst>
          </p:nvPr>
        </p:nvGraphicFramePr>
        <p:xfrm>
          <a:off x="8069494" y="5705878"/>
          <a:ext cx="2640884" cy="899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221">
                  <a:extLst>
                    <a:ext uri="{9D8B030D-6E8A-4147-A177-3AD203B41FA5}">
                      <a16:colId xmlns:a16="http://schemas.microsoft.com/office/drawing/2014/main" val="1687295435"/>
                    </a:ext>
                  </a:extLst>
                </a:gridCol>
                <a:gridCol w="660221">
                  <a:extLst>
                    <a:ext uri="{9D8B030D-6E8A-4147-A177-3AD203B41FA5}">
                      <a16:colId xmlns:a16="http://schemas.microsoft.com/office/drawing/2014/main" val="359267517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발행일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12/20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총 조회수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73,628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 시청 시간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6:01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광고집행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좋아요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258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댓글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215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공유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23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496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56826" y="881724"/>
            <a:ext cx="5386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5" indent="-171455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한 달간 </a:t>
            </a:r>
            <a:r>
              <a:rPr lang="ko-KR" altLang="en-US" sz="1100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조회수 </a:t>
            </a:r>
            <a:r>
              <a:rPr lang="en-US" altLang="ko-KR" sz="1100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62.8</a:t>
            </a:r>
            <a:r>
              <a:rPr lang="ko-KR" altLang="en-US" sz="1100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만</a:t>
            </a:r>
            <a:r>
              <a:rPr lang="en-US" altLang="ko-KR" sz="1100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100" b="1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▼ </a:t>
            </a:r>
            <a:r>
              <a:rPr lang="en-US" altLang="ko-KR" sz="1100" b="1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1,533.8</a:t>
            </a:r>
            <a:r>
              <a:rPr lang="ko-KR" altLang="en-US" sz="1100" b="1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만</a:t>
            </a:r>
            <a:r>
              <a:rPr lang="en-US" altLang="ko-KR" sz="1100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lang="ko-KR" altLang="en-US" sz="1100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시청 시간 </a:t>
            </a:r>
            <a:r>
              <a:rPr lang="en-US" altLang="ko-KR" sz="1100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r>
              <a:rPr lang="ko-KR" altLang="en-US" sz="1100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만</a:t>
            </a:r>
            <a:r>
              <a:rPr lang="en-US" altLang="ko-KR" sz="1100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100" b="1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▼ </a:t>
            </a:r>
            <a:r>
              <a:rPr lang="en-US" altLang="ko-KR" sz="1100" b="1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15.5</a:t>
            </a:r>
            <a:r>
              <a:rPr lang="ko-KR" altLang="en-US" sz="1100" b="1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만</a:t>
            </a:r>
            <a:r>
              <a:rPr lang="en-US" altLang="ko-KR" sz="1100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  <a:r>
              <a:rPr lang="ko-KR" altLang="en-US" sz="1100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기록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25" y="236051"/>
            <a:ext cx="301476" cy="301476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5436858" y="11430593"/>
            <a:ext cx="634510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*12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조회수 순위와 총 조회수 순위는 다를 수 있음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42902" y="562960"/>
            <a:ext cx="1549463" cy="338426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일별 구독자 수 추이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42982"/>
            <a:ext cx="1387559" cy="41908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06 | YouTube</a:t>
            </a:r>
          </a:p>
        </p:txBody>
      </p:sp>
      <p:pic>
        <p:nvPicPr>
          <p:cNvPr id="4" name="Picture 2" descr="https://i9.ytimg.com/vi/wY5mKTH7dps/mqdefault.jpg?v=6560b227&amp;sqp=CLTU76sG&amp;rs=AOn4CLC_g1L5QhXbcs4lzh59_7X3FC0C2Q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921" y="4207163"/>
            <a:ext cx="2622357" cy="147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969073" y="1546326"/>
            <a:ext cx="10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1,726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(0.87%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감소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7" name="Picture 2" descr="https://i9.ytimg.com/vi/bK75_X2zCvA/mqdefault.jpg?v=65854ce5&amp;sqp=CMiS_awG&amp;rs=AOn4CLA0ZPxDAFL0Xxb0OOyB3BGHXBrzG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4" y="4206109"/>
            <a:ext cx="2638162" cy="148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3391751" y="3795949"/>
            <a:ext cx="4912822" cy="23275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그래프</a:t>
            </a:r>
            <a:r>
              <a:rPr kumimoji="0"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kumimoji="0"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블로그 </a:t>
            </a:r>
            <a:r>
              <a:rPr kumimoji="0"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KPI </a:t>
            </a:r>
            <a:r>
              <a:rPr kumimoji="0"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데이터 활용 준영님 작성</a:t>
            </a:r>
            <a:r>
              <a:rPr kumimoji="0"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</a:p>
          <a:p>
            <a:pPr algn="ctr"/>
            <a:r>
              <a:rPr kumimoji="0" lang="ko-KR" altLang="en-US" sz="1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그 외 내용은 </a:t>
            </a:r>
            <a:r>
              <a:rPr kumimoji="0" lang="en-US" altLang="ko-KR" sz="1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</a:t>
            </a:r>
            <a:r>
              <a:rPr kumimoji="0" lang="ko-KR" altLang="en-US" sz="1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팀 작성</a:t>
            </a:r>
            <a:endParaRPr kumimoji="0" lang="en-US" altLang="ko-KR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endParaRPr kumimoji="0"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0" lang="ko-KR" altLang="en-US" sz="1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 그래프는 최신화 완료</a:t>
            </a:r>
            <a:r>
              <a:rPr kumimoji="0" lang="en-US" altLang="ko-KR" sz="1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algn="ctr"/>
            <a:r>
              <a:rPr kumimoji="0" lang="ko-KR" altLang="en-US" sz="1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위에 </a:t>
            </a:r>
            <a:r>
              <a:rPr kumimoji="0"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수치는 못 적음</a:t>
            </a:r>
            <a:r>
              <a:rPr kumimoji="0"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!</a:t>
            </a:r>
            <a:endParaRPr kumimoji="0" lang="en-US" altLang="ko-KR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endParaRPr kumimoji="0" lang="ko-KR" altLang="en-US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00BCE5-1D60-F64A-7363-1385600D1567}"/>
              </a:ext>
            </a:extLst>
          </p:cNvPr>
          <p:cNvSpPr/>
          <p:nvPr/>
        </p:nvSpPr>
        <p:spPr>
          <a:xfrm>
            <a:off x="556826" y="852777"/>
            <a:ext cx="4880032" cy="284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ko-KR" altLang="en-US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663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143000" y="0"/>
            <a:ext cx="9906000" cy="6858000"/>
          </a:xfrm>
          <a:prstGeom prst="rect">
            <a:avLst/>
          </a:prstGeom>
          <a:gradFill>
            <a:gsLst>
              <a:gs pos="0">
                <a:srgbClr val="009A93"/>
              </a:gs>
              <a:gs pos="100000">
                <a:srgbClr val="00605B"/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4" name="Rectangle 5"/>
          <p:cNvSpPr>
            <a:spLocks/>
          </p:cNvSpPr>
          <p:nvPr/>
        </p:nvSpPr>
        <p:spPr bwMode="auto">
          <a:xfrm>
            <a:off x="3171003" y="5238615"/>
            <a:ext cx="5850001" cy="418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29022" rIns="29022" bIns="29022" anchor="ctr">
            <a:spAutoFit/>
          </a:bodyPr>
          <a:lstStyle>
            <a:lvl1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1pPr>
            <a:lvl2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2pPr>
            <a:lvl3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3pPr>
            <a:lvl4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4pPr>
            <a:lvl5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ko-KR" altLang="ko-KR" sz="6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나눔고딕" panose="020D0604000000000000" pitchFamily="50" charset="-127"/>
              </a:rPr>
              <a:t>All the content, including visual images and tables in this report is copyrighted and is the only intellectual property of </a:t>
            </a:r>
            <a:r>
              <a:rPr lang="en-US" altLang="ko-KR" sz="6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나눔고딕" panose="020D0604000000000000" pitchFamily="50" charset="-127"/>
              </a:rPr>
              <a:t>Prain</a:t>
            </a:r>
            <a:r>
              <a:rPr lang="en-US" altLang="ko-KR" sz="6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나눔고딕" panose="020D0604000000000000" pitchFamily="50" charset="-127"/>
              </a:rPr>
              <a:t> Global</a:t>
            </a:r>
          </a:p>
          <a:p>
            <a:pPr algn="ctr">
              <a:lnSpc>
                <a:spcPct val="120000"/>
              </a:lnSpc>
            </a:pPr>
            <a:r>
              <a:rPr lang="ko-KR" altLang="ko-KR" sz="6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나눔고딕" panose="020D0604000000000000" pitchFamily="50" charset="-127"/>
              </a:rPr>
              <a:t>based in Seoul, South Korea. Users are forbidden to reproduce, republish, redistribute or resell any materials from these documents in either machine-readable or any other form without written permission of </a:t>
            </a:r>
            <a:r>
              <a:rPr lang="en-US" altLang="ko-KR" sz="6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나눔고딕" panose="020D0604000000000000" pitchFamily="50" charset="-127"/>
              </a:rPr>
              <a:t>Prain</a:t>
            </a:r>
            <a:r>
              <a:rPr lang="en-US" altLang="ko-KR" sz="6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나눔고딕" panose="020D0604000000000000" pitchFamily="50" charset="-127"/>
              </a:rPr>
              <a:t> Global</a:t>
            </a:r>
            <a:endParaRPr lang="ko-KR" altLang="ko-KR" sz="6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916214" y="5723085"/>
            <a:ext cx="2359572" cy="257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73125" rIns="74295" bIns="73125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650" kern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All rights reserved. Strictly confidential </a:t>
            </a:r>
            <a:endParaRPr lang="ko-KR" altLang="en-US" sz="650" kern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4863934" y="2970107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259619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6208" y="1033320"/>
            <a:ext cx="11379584" cy="893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t"/>
          <a:lstStyle/>
          <a:p>
            <a:pPr>
              <a:lnSpc>
                <a:spcPct val="150000"/>
              </a:lnSpc>
              <a:defRPr/>
            </a:pP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Insight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 Development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 예산 감축으로 인해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FB 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페이지 및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IG 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프로필 연관 수치 감소했으나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발행 콘텐츠에 대한 수치는 개선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  <a:defRPr/>
            </a:pP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FB 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광고비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50.46%, IG 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광고비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59.56% 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감축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  <a:defRPr/>
            </a:pP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FB 12 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발행 콘텐츠 평균 참여율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3.75%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전월 평균 참여율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3% 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대비 개선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IG 12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발행 콘텐츠 평균 참여율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8.07%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전월 평균 참여율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7.75% 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대비 개선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  <a:defRPr/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 채널 광고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CPM 387.37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원으로 전월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497.75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 대비 개선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 광고 예산을 일정 수준으로 유지하고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기획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– 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기업 및 기술 콘텐츠를 꾸준히 발행해 </a:t>
            </a:r>
            <a:r>
              <a:rPr lang="ko-KR" altLang="en-US" sz="11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콘텐츠별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참여를 높이기 위해 노력할 예정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[EVENT] 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 달의 </a:t>
            </a:r>
            <a:r>
              <a:rPr lang="ko-KR" altLang="en-US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댓글왕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기획 및 운영으로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FB 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댓글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569.49%, IG 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댓글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315.70% 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증가했으나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FB 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댓글은 특정 몇 사람만 참여하고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IG 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댓글은 </a:t>
            </a:r>
            <a:r>
              <a:rPr lang="ko-KR" altLang="en-US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체리피커가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많다는 문제가 있음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 이벤트 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low-key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로 진행</a:t>
            </a:r>
            <a:r>
              <a:rPr lang="en-US" altLang="ko-KR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</a:t>
            </a:r>
            <a:r>
              <a: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추후 진행 여부 추가 논의 예정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광고의 경우 기존 메타 미팅에서 추천 받은 어드밴티지 타겟을 꾸준히 활용 중 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sz="1100" b="1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</a:t>
            </a:r>
            <a:r>
              <a:rPr lang="ko-KR" altLang="en-US" sz="1100" b="1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 유사 타겟 활용</a:t>
            </a:r>
            <a:r>
              <a:rPr lang="en-US" altLang="ko-KR" sz="1100" b="1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1100" b="1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추후 어드밴티지 타겟 </a:t>
            </a:r>
            <a:r>
              <a:rPr lang="en-US" altLang="ko-KR" sz="1100" b="1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vs. </a:t>
            </a:r>
            <a:r>
              <a:rPr lang="ko-KR" altLang="en-US" sz="1100" b="1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유사 타겟 중 더 적합한 타겟으로 광고 집행 예정</a:t>
            </a:r>
            <a:endParaRPr lang="en-US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2902" y="562960"/>
            <a:ext cx="2051203" cy="338426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Insight &amp; Development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254511" cy="461665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SNS </a:t>
            </a:r>
            <a:r>
              <a:rPr lang="ko-KR" altLang="en-US" sz="1600" b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채널운영</a:t>
            </a:r>
            <a:endParaRPr lang="ko-KR" altLang="en-US" sz="16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pic>
        <p:nvPicPr>
          <p:cNvPr id="36" name="Picture 7" descr="instagram에 대한 이미지 검색결과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3453" y="257878"/>
            <a:ext cx="262083" cy="262351"/>
          </a:xfrm>
          <a:prstGeom prst="rect">
            <a:avLst/>
          </a:prstGeom>
          <a:noFill/>
        </p:spPr>
      </p:pic>
      <p:pic>
        <p:nvPicPr>
          <p:cNvPr id="37" name="Picture 2" descr="로고공유] 페이스북(facebook) 로고 [ai, png] : 네이버 블로그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3" t="45931" r="54109" b="15998"/>
          <a:stretch/>
        </p:blipFill>
        <p:spPr bwMode="auto">
          <a:xfrm>
            <a:off x="1771513" y="271066"/>
            <a:ext cx="232547" cy="235528"/>
          </a:xfrm>
          <a:prstGeom prst="roundRect">
            <a:avLst>
              <a:gd name="adj" fmla="val 1790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639589" y="2265218"/>
            <a:ext cx="4912822" cy="23275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</a:t>
            </a:r>
            <a:r>
              <a:rPr kumimoji="0" lang="ko-KR" altLang="en-US" sz="1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팀 작성</a:t>
            </a:r>
          </a:p>
        </p:txBody>
      </p:sp>
    </p:spTree>
    <p:extLst>
      <p:ext uri="{BB962C8B-B14F-4D97-AF65-F5344CB8AC3E}">
        <p14:creationId xmlns:p14="http://schemas.microsoft.com/office/powerpoint/2010/main" val="305601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/>
        </p:nvGraphicFramePr>
        <p:xfrm>
          <a:off x="1597342" y="1070610"/>
          <a:ext cx="8982075" cy="1405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00000000-0008-0000-02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3284"/>
              </p:ext>
            </p:extLst>
          </p:nvPr>
        </p:nvGraphicFramePr>
        <p:xfrm>
          <a:off x="1620202" y="5088936"/>
          <a:ext cx="8974455" cy="1569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2029495"/>
              </p:ext>
            </p:extLst>
          </p:nvPr>
        </p:nvGraphicFramePr>
        <p:xfrm>
          <a:off x="1604962" y="3077686"/>
          <a:ext cx="8982075" cy="1478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직사각형 9"/>
          <p:cNvSpPr/>
          <p:nvPr/>
        </p:nvSpPr>
        <p:spPr>
          <a:xfrm>
            <a:off x="319581" y="670065"/>
            <a:ext cx="2203488" cy="338426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월별 페이스북 팬 수 증감 추이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27200" y="2626036"/>
            <a:ext cx="2636299" cy="338426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월별 </a:t>
            </a:r>
            <a:r>
              <a:rPr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인스타그램</a:t>
            </a: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팔로워</a:t>
            </a: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수 증감 추이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19581" y="4673695"/>
            <a:ext cx="2347759" cy="338426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월별 유튜브 구독자 수 증감 추이</a:t>
            </a:r>
          </a:p>
        </p:txBody>
      </p:sp>
      <p:sp>
        <p:nvSpPr>
          <p:cNvPr id="19" name="타원 18"/>
          <p:cNvSpPr>
            <a:spLocks noChangeAspect="1"/>
          </p:cNvSpPr>
          <p:nvPr/>
        </p:nvSpPr>
        <p:spPr>
          <a:xfrm>
            <a:off x="3691825" y="1185472"/>
            <a:ext cx="540000" cy="540000"/>
          </a:xfrm>
          <a:prstGeom prst="ellipse">
            <a:avLst/>
          </a:prstGeom>
          <a:solidFill>
            <a:srgbClr val="6988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2963499" y="3009078"/>
            <a:ext cx="540000" cy="540000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727529" y="824324"/>
            <a:ext cx="989051" cy="215444"/>
            <a:chOff x="8049600" y="508735"/>
            <a:chExt cx="989051" cy="215443"/>
          </a:xfrm>
        </p:grpSpPr>
        <p:sp>
          <p:nvSpPr>
            <p:cNvPr id="21" name="타원 20"/>
            <p:cNvSpPr>
              <a:spLocks noChangeAspect="1"/>
            </p:cNvSpPr>
            <p:nvPr/>
          </p:nvSpPr>
          <p:spPr>
            <a:xfrm>
              <a:off x="8049600" y="526457"/>
              <a:ext cx="180000" cy="180000"/>
            </a:xfrm>
            <a:prstGeom prst="ellipse">
              <a:avLst/>
            </a:prstGeom>
            <a:solidFill>
              <a:srgbClr val="6988A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185532" y="508735"/>
              <a:ext cx="853119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리워드</a:t>
              </a:r>
              <a:r>
                <a:rPr lang="ko-KR" altLang="en-US" sz="8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광고 집행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9727529" y="2758637"/>
            <a:ext cx="989051" cy="215444"/>
            <a:chOff x="8447366" y="2743392"/>
            <a:chExt cx="989051" cy="215443"/>
          </a:xfrm>
        </p:grpSpPr>
        <p:sp>
          <p:nvSpPr>
            <p:cNvPr id="23" name="타원 22"/>
            <p:cNvSpPr>
              <a:spLocks noChangeAspect="1"/>
            </p:cNvSpPr>
            <p:nvPr/>
          </p:nvSpPr>
          <p:spPr>
            <a:xfrm>
              <a:off x="8447366" y="2761114"/>
              <a:ext cx="180000" cy="180000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583298" y="2743392"/>
              <a:ext cx="853119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리워드</a:t>
              </a:r>
              <a:r>
                <a:rPr lang="ko-KR" altLang="en-US" sz="8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광고 집행</a:t>
              </a: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480534" cy="41908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SNS </a:t>
            </a:r>
            <a:r>
              <a:rPr lang="ko-KR" altLang="en-US" sz="1600" b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채널별 추이</a:t>
            </a:r>
            <a:endParaRPr lang="ko-KR" altLang="en-US" sz="16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pic>
        <p:nvPicPr>
          <p:cNvPr id="29" name="Picture 7" descr="instagram에 대한 이미지 검색결과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3453" y="247985"/>
            <a:ext cx="262083" cy="262351"/>
          </a:xfrm>
          <a:prstGeom prst="rect">
            <a:avLst/>
          </a:prstGeom>
          <a:noFill/>
        </p:spPr>
      </p:pic>
      <p:pic>
        <p:nvPicPr>
          <p:cNvPr id="30" name="Picture 2" descr="로고공유] 페이스북(facebook) 로고 [ai, png] : 네이버 블로그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3" t="45931" r="54109" b="15998"/>
          <a:stretch/>
        </p:blipFill>
        <p:spPr bwMode="auto">
          <a:xfrm>
            <a:off x="1771513" y="261396"/>
            <a:ext cx="232547" cy="235528"/>
          </a:xfrm>
          <a:prstGeom prst="roundRect">
            <a:avLst>
              <a:gd name="adj" fmla="val 1790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/>
          <p:cNvPicPr preferRelativeResize="0"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929" y="247760"/>
            <a:ext cx="262800" cy="2628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821137" y="2346131"/>
            <a:ext cx="4912822" cy="23275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블로그 </a:t>
            </a:r>
            <a:r>
              <a:rPr kumimoji="0"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KPI </a:t>
            </a:r>
            <a:r>
              <a:rPr kumimoji="0"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데이터 활용 준영님 작성</a:t>
            </a:r>
            <a:r>
              <a:rPr kumimoji="0"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</a:p>
          <a:p>
            <a:pPr algn="ctr"/>
            <a:r>
              <a:rPr kumimoji="0" lang="ko-KR" altLang="en-US" sz="1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리워드 광고 집행 월 표시는 빠지지 않도록 부탁드립니다</a:t>
            </a:r>
            <a:r>
              <a:rPr kumimoji="0" lang="en-US" altLang="ko-KR" sz="1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algn="ctr"/>
            <a:endParaRPr kumimoji="0"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endParaRPr kumimoji="0" lang="en-US" altLang="ko-KR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0"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완료</a:t>
            </a:r>
            <a:endParaRPr kumimoji="0" lang="ko-KR" altLang="en-US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9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167754"/>
              </p:ext>
            </p:extLst>
          </p:nvPr>
        </p:nvGraphicFramePr>
        <p:xfrm>
          <a:off x="419100" y="1347893"/>
          <a:ext cx="5588000" cy="2594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D30591A1-3A23-CD75-7F19-0609563DA7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0538252"/>
              </p:ext>
            </p:extLst>
          </p:nvPr>
        </p:nvGraphicFramePr>
        <p:xfrm>
          <a:off x="6020071" y="1331415"/>
          <a:ext cx="5612400" cy="260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453283" cy="461665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03 | Facebook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914051"/>
              </p:ext>
            </p:extLst>
          </p:nvPr>
        </p:nvGraphicFramePr>
        <p:xfrm>
          <a:off x="1533795" y="4191880"/>
          <a:ext cx="4486276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</a:t>
                      </a:r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 </a:t>
                      </a:r>
                      <a:r>
                        <a:rPr lang="en-US" altLang="ko-KR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01</a:t>
                      </a:r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</a:t>
                      </a:r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 </a:t>
                      </a:r>
                      <a:r>
                        <a:rPr lang="en-US" altLang="ko-KR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02</a:t>
                      </a:r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+/- </a:t>
                      </a:r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수치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페이스북 </a:t>
                      </a:r>
                      <a:r>
                        <a:rPr lang="ko-KR" alt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팬수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324,457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323,919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 </a:t>
                      </a:r>
                      <a:r>
                        <a:rPr lang="en-US" altLang="ko-KR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0.17%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신규 좋아요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포스팅 발행 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 </a:t>
                      </a:r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8.33%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콘텐츠 도달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173,174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199,557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 </a:t>
                      </a:r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15.23%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참여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6,807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9,707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 </a:t>
                      </a:r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42.60%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참여율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3.93%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4.86%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 0.93%p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6149339" y="4191880"/>
            <a:ext cx="6258561" cy="22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•  4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1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일 기준 팬 수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323,919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명으로 전월 대비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0.17%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감소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-   3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월 한 달간 페이지 방문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10,145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확보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전월 대비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17.02%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감소</a:t>
            </a:r>
          </a:p>
          <a:p>
            <a:pPr marL="171450" indent="-171450">
              <a:lnSpc>
                <a:spcPct val="150000"/>
              </a:lnSpc>
              <a:buFontTx/>
              <a:buChar char="-"/>
              <a:defRPr/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3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월 한 달간 신규 좋아요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0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확보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,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•  3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월 콘텐츠 도달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199,557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확보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전월 대비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15.23%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증가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-   3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월 콘텐츠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오가닉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 도달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23,786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로 전월 대비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4.14%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감소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-   3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월 발행 콘텐츠 도달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235,898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로 전월 대비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3.23%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증가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-   3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월 발행 콘텐츠 평균 도달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18,146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로 전월 대비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4.71%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감소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• 3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월 한 달간 콘텐츠 인터랙션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9,707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확보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전월 대비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42.60%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증가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-  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링크 클릭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2,306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바탕" panose="02030600000101010101" pitchFamily="18" charset="-127"/>
                <a:ea typeface="Pretendard" panose="02000503000000020004"/>
                <a:cs typeface="Pretendard" panose="02000503000000020004" pitchFamily="2" charset="-127"/>
              </a:rPr>
              <a:t>회 확보</a:t>
            </a:r>
          </a:p>
          <a:p>
            <a:pPr>
              <a:lnSpc>
                <a:spcPct val="150000"/>
              </a:lnSpc>
              <a:defRPr/>
            </a:pP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바탕" panose="02030600000101010101" pitchFamily="18" charset="-127"/>
              <a:ea typeface="Pretendard" panose="02000503000000020004"/>
              <a:cs typeface="Pretendard" panose="02000503000000020004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533433" cy="31329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</a:t>
            </a:r>
            <a:r>
              <a:rPr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데이터 요약</a:t>
            </a:r>
          </a:p>
        </p:txBody>
      </p:sp>
      <p:pic>
        <p:nvPicPr>
          <p:cNvPr id="11" name="Picture 2" descr="로고공유] 페이스북(facebook) 로고 [ai, png] : 네이버 블로그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3" t="45931" r="54109" b="15998"/>
          <a:stretch/>
        </p:blipFill>
        <p:spPr bwMode="auto">
          <a:xfrm>
            <a:off x="1771513" y="271066"/>
            <a:ext cx="232547" cy="235528"/>
          </a:xfrm>
          <a:prstGeom prst="roundRect">
            <a:avLst>
              <a:gd name="adj" fmla="val 1790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02436" y="1089481"/>
            <a:ext cx="12570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페이스북 일별 팬 증감 추이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77164" y="1089481"/>
            <a:ext cx="1723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페이스북</a:t>
            </a:r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일별 페이지 좋아요 증가 수치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6933" y="357855"/>
            <a:ext cx="10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793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(-0.24%)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감소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35631" y="267103"/>
            <a:ext cx="140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12/4</a:t>
            </a:r>
          </a:p>
          <a:p>
            <a:pPr algn="ctr"/>
            <a:r>
              <a:rPr lang="en-US" altLang="ko-KR" sz="900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SK</a:t>
            </a:r>
            <a:r>
              <a:rPr lang="ko-KR" altLang="en-US" sz="900" dirty="0" err="1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어스온</a:t>
            </a:r>
            <a:endParaRPr lang="en-US" altLang="ko-KR" sz="900" dirty="0">
              <a:solidFill>
                <a:srgbClr val="FF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en-US" altLang="ko-KR" sz="900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900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글로벌 자원개발 기획 콘텐츠 업로드</a:t>
            </a:r>
            <a:endParaRPr lang="en-US" altLang="ko-KR" sz="900" dirty="0">
              <a:solidFill>
                <a:srgbClr val="FF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9" name="타원 18"/>
          <p:cNvSpPr>
            <a:spLocks/>
          </p:cNvSpPr>
          <p:nvPr/>
        </p:nvSpPr>
        <p:spPr>
          <a:xfrm>
            <a:off x="9443405" y="649419"/>
            <a:ext cx="360000" cy="360000"/>
          </a:xfrm>
          <a:prstGeom prst="ellipse">
            <a:avLst/>
          </a:prstGeom>
          <a:solidFill>
            <a:srgbClr val="6988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23BD85-0D8A-6750-344D-6D143D067162}"/>
              </a:ext>
            </a:extLst>
          </p:cNvPr>
          <p:cNvSpPr/>
          <p:nvPr/>
        </p:nvSpPr>
        <p:spPr>
          <a:xfrm>
            <a:off x="4845133" y="217556"/>
            <a:ext cx="5359730" cy="954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ko-KR" altLang="en-US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19249" y="2362993"/>
            <a:ext cx="4912822" cy="23275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14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윗</a:t>
            </a:r>
            <a:r>
              <a:rPr kumimoji="0"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줄 그래프</a:t>
            </a:r>
            <a:r>
              <a:rPr kumimoji="0"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kumimoji="0"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블로그 </a:t>
            </a:r>
            <a:r>
              <a:rPr kumimoji="0"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KPI </a:t>
            </a:r>
            <a:r>
              <a:rPr kumimoji="0"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데이터 활용 준영님 작성</a:t>
            </a:r>
            <a:endParaRPr kumimoji="0"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0" lang="ko-KR" altLang="en-US" sz="1400" b="1" i="0" u="none" strike="noStrike" kern="1200" baseline="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아랫</a:t>
            </a:r>
            <a:r>
              <a:rPr kumimoji="0" lang="ko-KR" altLang="en-US" sz="1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줄 표</a:t>
            </a:r>
            <a:r>
              <a:rPr kumimoji="0"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kumimoji="0"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hlinkClick r:id="rId6"/>
              </a:rPr>
              <a:t>https://docs.google.com/spreadsheets/d/1H9zQc81WWdpWQ4Qb18YhcmwF4D0NsmVHW9EzJTXfXWc/edit?usp=sharing</a:t>
            </a:r>
            <a:r>
              <a:rPr kumimoji="0"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0"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 매월 </a:t>
            </a:r>
            <a:r>
              <a:rPr kumimoji="0"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kumimoji="0"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 업데이트하고 있습니다</a:t>
            </a:r>
            <a:r>
              <a:rPr kumimoji="0"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0"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내용 확인하셔서 작성 부탁드립니다</a:t>
            </a:r>
            <a:r>
              <a:rPr kumimoji="0"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algn="ctr"/>
            <a:endParaRPr kumimoji="0" lang="en-US" altLang="ko-KR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0" lang="ko-KR" altLang="en-US" sz="14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빨간네모</a:t>
            </a:r>
            <a:r>
              <a:rPr kumimoji="0"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제외 작성 완료</a:t>
            </a:r>
            <a:r>
              <a:rPr kumimoji="0"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kumimoji="0" lang="ko-KR" altLang="en-US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33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F2CE7DB-71C2-3AD1-14DF-7096190DF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727808"/>
              </p:ext>
            </p:extLst>
          </p:nvPr>
        </p:nvGraphicFramePr>
        <p:xfrm>
          <a:off x="342900" y="2659066"/>
          <a:ext cx="10987513" cy="2946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2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41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532">
                  <a:extLst>
                    <a:ext uri="{9D8B030D-6E8A-4147-A177-3AD203B41FA5}">
                      <a16:colId xmlns:a16="http://schemas.microsoft.com/office/drawing/2014/main" val="1318670041"/>
                    </a:ext>
                  </a:extLst>
                </a:gridCol>
                <a:gridCol w="5025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5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2532">
                  <a:extLst>
                    <a:ext uri="{9D8B030D-6E8A-4147-A177-3AD203B41FA5}">
                      <a16:colId xmlns:a16="http://schemas.microsoft.com/office/drawing/2014/main" val="2540178213"/>
                    </a:ext>
                  </a:extLst>
                </a:gridCol>
                <a:gridCol w="5025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25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25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25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25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25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025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4958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날짜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게시물 유형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노출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도달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오가닉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도달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참여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공감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댓글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조회시간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동영상 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rtl="0" fontAlgn="ctr"/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초 이상 재생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사진 조회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링크 클릭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공유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기타 클릭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총 클릭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참여율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rtl="0" fontAlgn="ctr"/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참여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/ </a:t>
                      </a: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도달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X100)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02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29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사진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삼일절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15,976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11,750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4,523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1,409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1,102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135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199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11.99%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138217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03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18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동영상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[EVENT] 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에너지 머핀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18,075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12,114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3,566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1,432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570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546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6.38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4,377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188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254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11.82%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579204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03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사진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슼슼 배우는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차전지 이야기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48,057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24,829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4,551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2,450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934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994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449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1,445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9.87%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43604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03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15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사진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세계 재활용의 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30,740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19,111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3,601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1,798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1,088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388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221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613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9.41%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1115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03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07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사진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슼슼 읽히는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차전지 이야기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69,295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38,719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5,375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3,146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550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1,945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542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2,490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8.13%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1831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03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사진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이노드림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임마누엘 칸트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3,845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3,845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3,837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278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144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112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7.23%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892207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03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24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사진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이노드림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빅터 프랭클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4,191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3,893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3,783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205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112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5.27%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07912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03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17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사진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이노드림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모리스 메를로퐁티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4,550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4,039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3,770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210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138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5.20%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03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03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사진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이노드림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게오르크 짐멜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5,406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5,038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4,645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240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133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4.76%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03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04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링크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온 인터배터리 어워즈 수상 *뉴스룸 미러링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34,889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22,652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2,525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860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149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327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367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694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3.80%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03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사진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이노드림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르네 데카르트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8,043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7,510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7,408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256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142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3.41%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03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26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사진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자원봉사 코디네이터 워크샵 *뉴스룸 미러링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68,489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44,694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4,235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588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117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259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142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451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1.32%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03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25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동영상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팩트체크해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~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油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Ep.2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50,006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37,704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2,099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264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125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8.62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18,123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0.70%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42900" y="901386"/>
            <a:ext cx="11178540" cy="1229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뉴스룸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미러링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콘텐츠 및 기획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–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기업 및 기술 콘텐츠가 높은 참여율 기록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엔무브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–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사회공헌활동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SK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서린사옥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크리스마스 장식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SK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어스온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–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글로벌 자원개발 순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반면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행복전당포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Ep.4,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일하는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WE-SKI –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차세대 윤활유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행복전당포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EP.3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은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FB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IG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모두에서 낮은 참여율 기록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기획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–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기업 및 기술 콘텐츠 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회 이상 발행 기조 유지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</a:t>
            </a:r>
            <a:r>
              <a:rPr lang="en-US" altLang="ko-KR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SKinno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Tech]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플라스틱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리사이클링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&gt; SK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어스온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–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글로벌 자원개발은  모두 높은 공감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댓글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공유 등 참여 수치 기록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WE-SKI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후속곡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공개는 가장 긴 평균 시청 시간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(11.98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초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기록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캡션 내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뉴스룸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링크 삽입 통해 </a:t>
            </a:r>
            <a:r>
              <a:rPr lang="en-US" altLang="ko-KR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SKinno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News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유입 유도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뉴스룸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미러링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콘텐츠 및 캡션 내 뉴스룸 링크 삽입 통해 </a:t>
            </a:r>
            <a:r>
              <a:rPr lang="en-US" altLang="ko-KR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SKinno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News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유입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1,749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회 확보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(YT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유입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124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회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 달의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댓글왕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이벤트 진행으로 댓글 개수 증가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전월 댓글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59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(EVENT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 제외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&gt; 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댓글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325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 증가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902" y="562960"/>
            <a:ext cx="1533433" cy="31329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발행 게시물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42982"/>
            <a:ext cx="1453283" cy="41908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03 | Facebook</a:t>
            </a:r>
          </a:p>
        </p:txBody>
      </p:sp>
      <p:pic>
        <p:nvPicPr>
          <p:cNvPr id="25" name="Picture 2" descr="로고공유] 페이스북(facebook) 로고 [ai, png] : 네이버 블로그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3" t="45931" r="54109" b="15998"/>
          <a:stretch/>
        </p:blipFill>
        <p:spPr bwMode="auto">
          <a:xfrm>
            <a:off x="1771513" y="271066"/>
            <a:ext cx="232547" cy="235528"/>
          </a:xfrm>
          <a:prstGeom prst="roundRect">
            <a:avLst>
              <a:gd name="adj" fmla="val 1790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38726E5-154D-24F5-D88F-F94EA4D8B614}"/>
              </a:ext>
            </a:extLst>
          </p:cNvPr>
          <p:cNvSpPr/>
          <p:nvPr/>
        </p:nvSpPr>
        <p:spPr>
          <a:xfrm>
            <a:off x="258977" y="578421"/>
            <a:ext cx="11331340" cy="18006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작성 </a:t>
            </a:r>
            <a:r>
              <a:rPr kumimoji="0"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4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32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737825"/>
              </p:ext>
            </p:extLst>
          </p:nvPr>
        </p:nvGraphicFramePr>
        <p:xfrm>
          <a:off x="903328" y="895238"/>
          <a:ext cx="28125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 ExtraBold" panose="020D0904000000000000"/>
                          <a:ea typeface="맑은 고딕" panose="020B0503020000020004" pitchFamily="50" charset="-127"/>
                          <a:hlinkClick r:id="rId3"/>
                        </a:rPr>
                        <a:t>1. </a:t>
                      </a:r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 ExtraBold" panose="020D0904000000000000"/>
                          <a:ea typeface="맑은 고딕" panose="020B0503020000020004" pitchFamily="50" charset="-127"/>
                          <a:hlinkClick r:id="rId3"/>
                        </a:rPr>
                        <a:t>삼일절</a:t>
                      </a:r>
                      <a:endParaRPr lang="ko-KR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나눔고딕 ExtraBold" panose="020D090400000000000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988832"/>
              </p:ext>
            </p:extLst>
          </p:nvPr>
        </p:nvGraphicFramePr>
        <p:xfrm>
          <a:off x="4427560" y="897637"/>
          <a:ext cx="3336880" cy="366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0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 ExtraBold" panose="020D0904000000000000"/>
                          <a:ea typeface="맑은 고딕" panose="020B0503020000020004" pitchFamily="50" charset="-127"/>
                          <a:hlinkClick r:id="rId4"/>
                        </a:rPr>
                        <a:t>2. [EVENT] SK</a:t>
                      </a:r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 ExtraBold" panose="020D0904000000000000"/>
                          <a:ea typeface="맑은 고딕" panose="020B0503020000020004" pitchFamily="50" charset="-127"/>
                          <a:hlinkClick r:id="rId4"/>
                        </a:rPr>
                        <a:t>에너지 </a:t>
                      </a:r>
                      <a:r>
                        <a:rPr lang="ko-KR" alt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 ExtraBold" panose="020D0904000000000000"/>
                          <a:ea typeface="맑은 고딕" panose="020B0503020000020004" pitchFamily="50" charset="-127"/>
                          <a:hlinkClick r:id="rId4"/>
                        </a:rPr>
                        <a:t>머핀</a:t>
                      </a:r>
                      <a:endParaRPr lang="ko-KR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나눔고딕 ExtraBold" panose="020D090400000000000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764440" y="1304555"/>
            <a:ext cx="511214" cy="255389"/>
          </a:xfrm>
          <a:prstGeom prst="roundRect">
            <a:avLst/>
          </a:prstGeom>
          <a:solidFill>
            <a:srgbClr val="00625D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TOP3</a:t>
            </a:r>
            <a:endParaRPr lang="ko-KR" altLang="en-US" sz="9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97560" y="1308138"/>
            <a:ext cx="511214" cy="255389"/>
          </a:xfrm>
          <a:prstGeom prst="roundRect">
            <a:avLst/>
          </a:prstGeom>
          <a:solidFill>
            <a:srgbClr val="00625D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TOP2</a:t>
            </a:r>
            <a:endParaRPr lang="ko-KR" altLang="en-US" sz="9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7703" y="1304554"/>
            <a:ext cx="494409" cy="255389"/>
          </a:xfrm>
          <a:prstGeom prst="roundRect">
            <a:avLst/>
          </a:prstGeom>
          <a:solidFill>
            <a:srgbClr val="00625D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TOP1</a:t>
            </a:r>
            <a:endParaRPr lang="ko-KR" altLang="en-US" sz="9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67429"/>
              </p:ext>
            </p:extLst>
          </p:nvPr>
        </p:nvGraphicFramePr>
        <p:xfrm>
          <a:off x="8391219" y="895238"/>
          <a:ext cx="25433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 ExtraBold" panose="020D0904000000000000"/>
                          <a:ea typeface="맑은 고딕" panose="020B0503020000020004" pitchFamily="50" charset="-127"/>
                          <a:hlinkClick r:id="rId5"/>
                        </a:rPr>
                        <a:t>3. </a:t>
                      </a:r>
                      <a:r>
                        <a:rPr lang="ko-KR" alt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 ExtraBold" panose="020D0904000000000000"/>
                          <a:ea typeface="맑은 고딕" panose="020B0503020000020004" pitchFamily="50" charset="-127"/>
                          <a:hlinkClick r:id="rId5"/>
                        </a:rPr>
                        <a:t>슼슼</a:t>
                      </a:r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 ExtraBold" panose="020D0904000000000000"/>
                          <a:ea typeface="맑은 고딕" panose="020B0503020000020004" pitchFamily="50" charset="-127"/>
                          <a:hlinkClick r:id="rId5"/>
                        </a:rPr>
                        <a:t> 배우는 </a:t>
                      </a:r>
                      <a:r>
                        <a:rPr lang="en-US" altLang="ko-KR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 ExtraBold" panose="020D0904000000000000"/>
                          <a:ea typeface="맑은 고딕" panose="020B0503020000020004" pitchFamily="50" charset="-127"/>
                          <a:hlinkClick r:id="rId5"/>
                        </a:rPr>
                        <a:t>2</a:t>
                      </a:r>
                      <a:r>
                        <a:rPr lang="ko-KR" alt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 ExtraBold" panose="020D0904000000000000"/>
                          <a:ea typeface="맑은 고딕" panose="020B0503020000020004" pitchFamily="50" charset="-127"/>
                          <a:hlinkClick r:id="rId5"/>
                        </a:rPr>
                        <a:t>차전지</a:t>
                      </a:r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 ExtraBold" panose="020D0904000000000000"/>
                          <a:ea typeface="맑은 고딕" panose="020B0503020000020004" pitchFamily="50" charset="-127"/>
                          <a:hlinkClick r:id="rId5"/>
                        </a:rPr>
                        <a:t> 이야기</a:t>
                      </a:r>
                      <a:endParaRPr lang="ko-KR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나눔고딕 ExtraBold" panose="020D090400000000000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E045484-161E-4066-BB18-A7F32D62C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469157"/>
              </p:ext>
            </p:extLst>
          </p:nvPr>
        </p:nvGraphicFramePr>
        <p:xfrm>
          <a:off x="967106" y="5374402"/>
          <a:ext cx="2854800" cy="979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700">
                  <a:extLst>
                    <a:ext uri="{9D8B030D-6E8A-4147-A177-3AD203B41FA5}">
                      <a16:colId xmlns:a16="http://schemas.microsoft.com/office/drawing/2014/main" val="1687295435"/>
                    </a:ext>
                  </a:extLst>
                </a:gridCol>
                <a:gridCol w="713700">
                  <a:extLst>
                    <a:ext uri="{9D8B030D-6E8A-4147-A177-3AD203B41FA5}">
                      <a16:colId xmlns:a16="http://schemas.microsoft.com/office/drawing/2014/main" val="3592675174"/>
                    </a:ext>
                  </a:extLst>
                </a:gridCol>
              </a:tblGrid>
              <a:tr h="2447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도달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11,750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게시물 노출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15,976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7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좋아요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BA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1,409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댓글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1,102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7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공유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BA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클릭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7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참여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4,523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참여율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BA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38.49%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269792"/>
              </p:ext>
            </p:extLst>
          </p:nvPr>
        </p:nvGraphicFramePr>
        <p:xfrm>
          <a:off x="4668600" y="5374402"/>
          <a:ext cx="2854800" cy="979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605">
                  <a:extLst>
                    <a:ext uri="{9D8B030D-6E8A-4147-A177-3AD203B41FA5}">
                      <a16:colId xmlns:a16="http://schemas.microsoft.com/office/drawing/2014/main" val="1687295435"/>
                    </a:ext>
                  </a:extLst>
                </a:gridCol>
                <a:gridCol w="748795">
                  <a:extLst>
                    <a:ext uri="{9D8B030D-6E8A-4147-A177-3AD203B41FA5}">
                      <a16:colId xmlns:a16="http://schemas.microsoft.com/office/drawing/2014/main" val="3592675174"/>
                    </a:ext>
                  </a:extLst>
                </a:gridCol>
              </a:tblGrid>
              <a:tr h="2447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도달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12,114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게시물 노출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18,075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7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좋아요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1,432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댓글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570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7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공유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클릭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7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참여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3,566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참여율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BA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29.44%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42902" y="562960"/>
            <a:ext cx="2571730" cy="31329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발행 게시물 참여율 </a:t>
            </a:r>
            <a:r>
              <a:rPr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42982"/>
            <a:ext cx="1453283" cy="41908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03 | Facebook</a:t>
            </a:r>
          </a:p>
        </p:txBody>
      </p:sp>
      <p:pic>
        <p:nvPicPr>
          <p:cNvPr id="29" name="Picture 2" descr="로고공유] 페이스북(facebook) 로고 [ai, png] : 네이버 블로그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3" t="45931" r="54109" b="15998"/>
          <a:stretch/>
        </p:blipFill>
        <p:spPr bwMode="auto">
          <a:xfrm>
            <a:off x="1771513" y="271066"/>
            <a:ext cx="232547" cy="235528"/>
          </a:xfrm>
          <a:prstGeom prst="roundRect">
            <a:avLst>
              <a:gd name="adj" fmla="val 1790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774838"/>
              </p:ext>
            </p:extLst>
          </p:nvPr>
        </p:nvGraphicFramePr>
        <p:xfrm>
          <a:off x="8235511" y="5374402"/>
          <a:ext cx="2854800" cy="979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605">
                  <a:extLst>
                    <a:ext uri="{9D8B030D-6E8A-4147-A177-3AD203B41FA5}">
                      <a16:colId xmlns:a16="http://schemas.microsoft.com/office/drawing/2014/main" val="1687295435"/>
                    </a:ext>
                  </a:extLst>
                </a:gridCol>
                <a:gridCol w="748795">
                  <a:extLst>
                    <a:ext uri="{9D8B030D-6E8A-4147-A177-3AD203B41FA5}">
                      <a16:colId xmlns:a16="http://schemas.microsoft.com/office/drawing/2014/main" val="3592675174"/>
                    </a:ext>
                  </a:extLst>
                </a:gridCol>
              </a:tblGrid>
              <a:tr h="2447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도달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24,829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게시물 노출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48,057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7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좋아요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2,450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댓글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934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7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공유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994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클릭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7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참여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4,551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참여율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BA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18.33%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BA88AC29-7A3F-84B2-DB0B-F463D2BC86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91" y="1285065"/>
            <a:ext cx="2587021" cy="40112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999DE7B-9E7A-0878-2D45-B977DD3A4C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2020" y="1285064"/>
            <a:ext cx="2070340" cy="40112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8877AE-4326-9862-0A6F-58923796EB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89856" y="1397208"/>
            <a:ext cx="2800455" cy="379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8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85902F7C-78E7-21B4-31DB-DF792CA483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9804749"/>
              </p:ext>
            </p:extLst>
          </p:nvPr>
        </p:nvGraphicFramePr>
        <p:xfrm>
          <a:off x="6223599" y="1380664"/>
          <a:ext cx="5612400" cy="260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00000000-0008-0000-0B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6781521"/>
              </p:ext>
            </p:extLst>
          </p:nvPr>
        </p:nvGraphicFramePr>
        <p:xfrm>
          <a:off x="597833" y="1441133"/>
          <a:ext cx="5518150" cy="2594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478931" cy="41908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04 | Instagram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42901" y="557974"/>
            <a:ext cx="1533433" cy="31329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데이터 요약</a:t>
            </a:r>
          </a:p>
        </p:txBody>
      </p:sp>
      <p:pic>
        <p:nvPicPr>
          <p:cNvPr id="15" name="Picture 7" descr="instagram에 대한 이미지 검색결과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6753" y="257878"/>
            <a:ext cx="262083" cy="26235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03200" y="1089481"/>
            <a:ext cx="13452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인스타그램</a:t>
            </a:r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일별 팬 증감 추이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7600" y="1089481"/>
            <a:ext cx="1521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인스타그램</a:t>
            </a:r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일별 </a:t>
            </a:r>
            <a:r>
              <a:rPr lang="ko-KR" altLang="en-US" sz="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팔로우</a:t>
            </a:r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증가 수치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94132"/>
              </p:ext>
            </p:extLst>
          </p:nvPr>
        </p:nvGraphicFramePr>
        <p:xfrm>
          <a:off x="1533795" y="4205068"/>
          <a:ext cx="4486276" cy="225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24</a:t>
                      </a:r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년 </a:t>
                      </a:r>
                      <a:r>
                        <a:rPr lang="en-US" altLang="ko-KR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02</a:t>
                      </a:r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24</a:t>
                      </a:r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년 </a:t>
                      </a:r>
                      <a:r>
                        <a:rPr lang="en-US" altLang="ko-KR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03</a:t>
                      </a:r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+/- </a:t>
                      </a:r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수치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팔로워 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23,534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24,159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 </a:t>
                      </a:r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2.66%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신규 팔로워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156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1,071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 </a:t>
                      </a:r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586.54%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포스팅 발행 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 </a:t>
                      </a:r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10.00%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콘텐츠 도달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157,953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151,612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 </a:t>
                      </a:r>
                      <a:r>
                        <a:rPr lang="en-US" altLang="ko-KR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4.01%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참여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7,821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9,364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 </a:t>
                      </a:r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19.73%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59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참여율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4.95%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6.18%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▲ 1.22%p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149940" y="4345525"/>
            <a:ext cx="5653440" cy="22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 기준 팬 수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24,159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명으로 전월 대비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2.66%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증가</a:t>
            </a:r>
          </a:p>
          <a:p>
            <a:pPr marL="171450" indent="-171450">
              <a:lnSpc>
                <a:spcPct val="150000"/>
              </a:lnSpc>
              <a:buFontTx/>
              <a:buChar char="-"/>
              <a:defRPr/>
            </a:pP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팔로워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증가 위해 광고 집행 필수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26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~ 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 콘텐츠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 동시 광고 집행했을 때 일별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팔로우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증가 수치가 가장 두드러짐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 평균 도달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13,783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으로 전월 대비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12.74%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광고 금액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59.56%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감소 영향으로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IG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프로필 유입 감소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 발행 콘텐츠에 대한 반응은 개선된 것으로 풀이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전월 </a:t>
            </a:r>
            <a:r>
              <a:rPr lang="en-US" altLang="ko-KR" sz="1000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6,252,368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2,528,382)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5" indent="-171455">
              <a:lnSpc>
                <a:spcPct val="150000"/>
              </a:lnSpc>
              <a:buFontTx/>
              <a:buChar char="-"/>
              <a:defRPr/>
            </a:pP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포스트 통해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488,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릴스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통해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87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확보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F00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5" indent="-171455">
              <a:lnSpc>
                <a:spcPct val="150000"/>
              </a:lnSpc>
              <a:buFontTx/>
              <a:buChar char="-"/>
              <a:defRPr/>
            </a:pP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릴스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콘텐츠 평균 좋아요 개수가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36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38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개로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 증가</a:t>
            </a:r>
          </a:p>
          <a:p>
            <a:pPr>
              <a:lnSpc>
                <a:spcPct val="150000"/>
              </a:lnSpc>
              <a:defRPr/>
            </a:pPr>
            <a:endParaRPr lang="en-US" altLang="ko-KR" sz="1000" b="1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C000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34542" y="2004875"/>
            <a:ext cx="117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r>
              <a:rPr lang="ko-KR" altLang="en-US" dirty="0" err="1"/>
              <a:t>팔로워</a:t>
            </a:r>
            <a:r>
              <a:rPr lang="ko-KR" altLang="en-US" dirty="0"/>
              <a:t> </a:t>
            </a:r>
            <a:r>
              <a:rPr lang="en-US" altLang="ko-KR" dirty="0"/>
              <a:t>282</a:t>
            </a:r>
            <a:r>
              <a:rPr lang="ko-KR" altLang="en-US" dirty="0"/>
              <a:t>명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(-1.17%) </a:t>
            </a:r>
            <a:r>
              <a:rPr lang="ko-KR" altLang="en-US" dirty="0"/>
              <a:t>감소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55862" y="137996"/>
            <a:ext cx="1748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12/26 ~ 12/31</a:t>
            </a:r>
          </a:p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동시 광고 집행으로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팔로우가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증가한 것으로 풀이됨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>
          <a:xfrm>
            <a:off x="7758455" y="152758"/>
            <a:ext cx="1027430" cy="540000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DDB2C3-833C-447E-5B17-AE33FF73494C}"/>
              </a:ext>
            </a:extLst>
          </p:cNvPr>
          <p:cNvSpPr/>
          <p:nvPr/>
        </p:nvSpPr>
        <p:spPr>
          <a:xfrm>
            <a:off x="7699170" y="43157"/>
            <a:ext cx="2706077" cy="954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ko-KR" altLang="en-US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DEB476-111A-15B8-3BE6-283B4D0C10F6}"/>
              </a:ext>
            </a:extLst>
          </p:cNvPr>
          <p:cNvSpPr/>
          <p:nvPr/>
        </p:nvSpPr>
        <p:spPr>
          <a:xfrm>
            <a:off x="6223599" y="4715144"/>
            <a:ext cx="5547162" cy="47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ko-KR" altLang="en-US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6E5AEB-186B-E6F0-CEE3-5C810A4AB7F6}"/>
              </a:ext>
            </a:extLst>
          </p:cNvPr>
          <p:cNvSpPr/>
          <p:nvPr/>
        </p:nvSpPr>
        <p:spPr>
          <a:xfrm>
            <a:off x="6164220" y="5400136"/>
            <a:ext cx="5547162" cy="8264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ko-KR" altLang="en-US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65604" y="174440"/>
            <a:ext cx="4912822" cy="23275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14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윗</a:t>
            </a:r>
            <a:r>
              <a:rPr kumimoji="0"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줄 그래프</a:t>
            </a:r>
            <a:r>
              <a:rPr kumimoji="0"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kumimoji="0"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블로그 </a:t>
            </a:r>
            <a:r>
              <a:rPr kumimoji="0"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KPI </a:t>
            </a:r>
            <a:r>
              <a:rPr kumimoji="0"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데이터 활용 준영님 작성</a:t>
            </a:r>
            <a:endParaRPr kumimoji="0"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0" lang="ko-KR" altLang="en-US" sz="1400" b="1" i="0" u="none" strike="noStrike" kern="1200" baseline="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아랫</a:t>
            </a:r>
            <a:r>
              <a:rPr kumimoji="0" lang="ko-KR" altLang="en-US" sz="1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줄 표</a:t>
            </a:r>
            <a:r>
              <a:rPr kumimoji="0"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kumimoji="0"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hlinkClick r:id="rId6"/>
              </a:rPr>
              <a:t>https://docs.google.com/spreadsheets/d/1H9zQc81WWdpWQ4Qb18YhcmwF4D0NsmVHW9EzJTXfXWc/edit?usp=sharing</a:t>
            </a:r>
            <a:r>
              <a:rPr kumimoji="0"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0"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 매월 </a:t>
            </a:r>
            <a:r>
              <a:rPr kumimoji="0"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kumimoji="0"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 업데이트하고 있습니다</a:t>
            </a:r>
            <a:r>
              <a:rPr kumimoji="0"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0"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내용 확인하셔서 작성 부탁드립니다</a:t>
            </a:r>
            <a:r>
              <a:rPr kumimoji="0"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algn="ctr"/>
            <a:endParaRPr kumimoji="0" lang="en-US" altLang="ko-KR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0"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수치는 넣었으나 빨간 색 네모는 모두 </a:t>
            </a:r>
            <a:r>
              <a:rPr kumimoji="0" lang="ko-KR" altLang="en-US" sz="14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확인안된</a:t>
            </a:r>
            <a:r>
              <a:rPr kumimoji="0"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부분임</a:t>
            </a:r>
            <a:r>
              <a:rPr kumimoji="0"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endParaRPr kumimoji="0" lang="ko-KR" altLang="en-US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8220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0ED211B-86B4-487A-8CDB-0BB8D7D16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593741"/>
              </p:ext>
            </p:extLst>
          </p:nvPr>
        </p:nvGraphicFramePr>
        <p:xfrm>
          <a:off x="940230" y="2537841"/>
          <a:ext cx="9005647" cy="3144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4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9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6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6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96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96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96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960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960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703614">
                  <a:extLst>
                    <a:ext uri="{9D8B030D-6E8A-4147-A177-3AD203B41FA5}">
                      <a16:colId xmlns:a16="http://schemas.microsoft.com/office/drawing/2014/main" val="2778050529"/>
                    </a:ext>
                  </a:extLst>
                </a:gridCol>
                <a:gridCol w="703614">
                  <a:extLst>
                    <a:ext uri="{9D8B030D-6E8A-4147-A177-3AD203B41FA5}">
                      <a16:colId xmlns:a16="http://schemas.microsoft.com/office/drawing/2014/main" val="4130355658"/>
                    </a:ext>
                  </a:extLst>
                </a:gridCol>
              </a:tblGrid>
              <a:tr h="280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날짜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게시물 유형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노출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도달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공유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팔로우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재생 횟수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좋아요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댓글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저장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참여</a:t>
                      </a:r>
                      <a:endParaRPr lang="en-US" altLang="ko-KR" sz="800" b="1" i="0" u="none" strike="noStrike" kern="1200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참여율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0" marR="0" lvl="0" indent="0" algn="ctr" defTabSz="91442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인터랙션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/ </a:t>
                      </a: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도달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  <a:r>
                        <a:rPr lang="en-US" altLang="ko-KR" sz="8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100)</a:t>
                      </a: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03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18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영상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[EVENT] SK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에너지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머핀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3,797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3,159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189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4,377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842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1,023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1,990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62.99%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13821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03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07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슬라이드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슼슼 읽히는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차전지 이야기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2,785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2,187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157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277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12.67%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1775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03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15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슬라이드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세계 재활용의 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1,685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1,326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131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9.88%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4360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03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슬라이드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슼슼 배우는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차전지 이야기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2,512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2,006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114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184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9.17%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1115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29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이미지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삼일절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1,713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1,470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6.80%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183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03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17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이미지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이노드림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모리스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메를로퐁티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1,925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1,648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105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6.37%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8922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03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24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이미지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이노드림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빅터 프랭클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1,318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1,154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4.68%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07912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03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이미지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이노드림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르네 데카르트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1,933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1,695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4.25%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03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25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영상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팩트체크해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~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油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Ep.2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1,787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1,341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1,816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4.18%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03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이미지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이노드림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임마누엘 칸트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884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795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3.65%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03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03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이미지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이노드림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게오르크 짐멜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1,752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1,491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3.15%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342902" y="562960"/>
            <a:ext cx="1533433" cy="31329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발행 게시물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478931" cy="41908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04 | Instagram</a:t>
            </a:r>
          </a:p>
        </p:txBody>
      </p:sp>
      <p:pic>
        <p:nvPicPr>
          <p:cNvPr id="29" name="Picture 7" descr="instagram에 대한 이미지 검색결과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6753" y="257878"/>
            <a:ext cx="262083" cy="262351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10145310" y="2322397"/>
            <a:ext cx="8531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광고 데이터 포함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03007" y="899464"/>
            <a:ext cx="11785985" cy="1209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인스타그램 스토리 총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10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 게시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총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3,388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노출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67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건의 프로필 방문</a:t>
            </a:r>
          </a:p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 데이터 포함 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</a:t>
            </a:r>
            <a:r>
              <a:rPr lang="en-US" altLang="ko-KR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SKinno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Tech]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플라스틱 리사이클링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WE-SKI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후속곡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공개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서린사옥 크리스마스 장식 높은 참여율 확보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*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이노드림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및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EVENT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 제외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</a:t>
            </a:r>
          </a:p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데이터 기준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</a:t>
            </a:r>
            <a:r>
              <a:rPr lang="en-US" altLang="ko-KR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SKinno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Tech]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플라스틱 리사이클링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서린사옥 크리스마스 장식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SK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어스온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–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글로벌 자원 높은 참여율 확보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크리스마스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어드벤트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캘린더는 참여율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 기록해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FB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대비 더 긍정적인 반응 확보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IG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 크리스마스 시즌 이슈 활용 콘텐츠가 더 많은 반응을 유도하는 것으로 보임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</a:t>
            </a:r>
            <a:r>
              <a:rPr lang="en-US" altLang="ko-KR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SKinno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Tech]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플라스틱 리사이클링 가장 높은 공유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팔로우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저장 확보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크리스마스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어드벤트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캘린더 가장 높은 좋아요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행복전당포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Ep.4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가장 많은 댓글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행복전당포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Ep.5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가장 많은 재생 횟수  확보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이노드림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및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EVENT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 제외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</a:t>
            </a:r>
          </a:p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 달의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댓글왕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이벤트 진행으로 댓글 개수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316%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증가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댓글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19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(EVENT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 제외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&gt; 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댓글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79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 증가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030A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153935-6EEE-3408-8A00-F1C5A88FCC1C}"/>
              </a:ext>
            </a:extLst>
          </p:cNvPr>
          <p:cNvSpPr/>
          <p:nvPr/>
        </p:nvSpPr>
        <p:spPr>
          <a:xfrm>
            <a:off x="98962" y="936320"/>
            <a:ext cx="11610108" cy="1532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작성 </a:t>
            </a:r>
            <a:r>
              <a:rPr kumimoji="0"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X. </a:t>
            </a:r>
            <a:r>
              <a:rPr kumimoji="0"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맨 윗줄 인스타그램 스토리 관련 정보는 작성 완료</a:t>
            </a:r>
            <a:r>
              <a:rPr kumimoji="0"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. </a:t>
            </a:r>
            <a:r>
              <a:rPr kumimoji="0"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그외</a:t>
            </a:r>
            <a:r>
              <a:rPr kumimoji="0"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 인사이트 작성 </a:t>
            </a:r>
            <a:r>
              <a:rPr kumimoji="0"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X. </a:t>
            </a:r>
            <a:r>
              <a:rPr kumimoji="0"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아래표</a:t>
            </a:r>
            <a:r>
              <a:rPr kumimoji="0"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 완료</a:t>
            </a:r>
            <a:endParaRPr kumimoji="0" lang="ko-KR" altLang="en-US" sz="2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2A3106-DC3A-6917-6522-ECF6FDCA0092}"/>
              </a:ext>
            </a:extLst>
          </p:cNvPr>
          <p:cNvSpPr/>
          <p:nvPr/>
        </p:nvSpPr>
        <p:spPr>
          <a:xfrm>
            <a:off x="586596" y="2564406"/>
            <a:ext cx="10665173" cy="309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3200" b="1" i="0" u="none" strike="noStrike" kern="120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lt"/>
                <a:ea typeface="+mn-ea"/>
                <a:cs typeface="+mn-cs"/>
              </a:rPr>
              <a:t>참여 수식 수정 완료</a:t>
            </a:r>
            <a:endParaRPr kumimoji="0" lang="ko-KR" altLang="en-US" sz="32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027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2E045484-161E-4066-BB18-A7F32D62C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913081"/>
              </p:ext>
            </p:extLst>
          </p:nvPr>
        </p:nvGraphicFramePr>
        <p:xfrm>
          <a:off x="1416791" y="2617028"/>
          <a:ext cx="2177416" cy="8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354">
                  <a:extLst>
                    <a:ext uri="{9D8B030D-6E8A-4147-A177-3AD203B41FA5}">
                      <a16:colId xmlns:a16="http://schemas.microsoft.com/office/drawing/2014/main" val="1687295435"/>
                    </a:ext>
                  </a:extLst>
                </a:gridCol>
                <a:gridCol w="544354">
                  <a:extLst>
                    <a:ext uri="{9D8B030D-6E8A-4147-A177-3AD203B41FA5}">
                      <a16:colId xmlns:a16="http://schemas.microsoft.com/office/drawing/2014/main" val="3592675174"/>
                    </a:ext>
                  </a:extLst>
                </a:gridCol>
              </a:tblGrid>
              <a:tr h="21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도달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3,159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게시물 노출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3,797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좋아요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842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댓글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1,023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공유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저장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참여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1,990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참여율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62.99%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E045484-161E-4066-BB18-A7F32D62C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667203"/>
              </p:ext>
            </p:extLst>
          </p:nvPr>
        </p:nvGraphicFramePr>
        <p:xfrm>
          <a:off x="5053082" y="2623041"/>
          <a:ext cx="2174400" cy="862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600">
                  <a:extLst>
                    <a:ext uri="{9D8B030D-6E8A-4147-A177-3AD203B41FA5}">
                      <a16:colId xmlns:a16="http://schemas.microsoft.com/office/drawing/2014/main" val="1687295435"/>
                    </a:ext>
                  </a:extLst>
                </a:gridCol>
                <a:gridCol w="543600">
                  <a:extLst>
                    <a:ext uri="{9D8B030D-6E8A-4147-A177-3AD203B41FA5}">
                      <a16:colId xmlns:a16="http://schemas.microsoft.com/office/drawing/2014/main" val="3592675174"/>
                    </a:ext>
                  </a:extLst>
                </a:gridCol>
              </a:tblGrid>
              <a:tr h="21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도달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2,187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게시물 노출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2,785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좋아요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댓글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공유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저장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157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참여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277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참여율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12.67%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857878"/>
              </p:ext>
            </p:extLst>
          </p:nvPr>
        </p:nvGraphicFramePr>
        <p:xfrm>
          <a:off x="4471842" y="929831"/>
          <a:ext cx="3336880" cy="177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5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 ExtraBold" panose="020D0904000000000000"/>
                          <a:ea typeface="맑은 고딕" panose="020B0503020000020004" pitchFamily="50" charset="-127"/>
                          <a:hlinkClick r:id="rId3"/>
                        </a:rPr>
                        <a:t>2. </a:t>
                      </a:r>
                      <a:r>
                        <a:rPr lang="ko-KR" alt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 ExtraBold" panose="020D0904000000000000"/>
                          <a:ea typeface="맑은 고딕" panose="020B0503020000020004" pitchFamily="50" charset="-127"/>
                          <a:hlinkClick r:id="rId3"/>
                        </a:rPr>
                        <a:t>슼슼</a:t>
                      </a:r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 ExtraBold" panose="020D0904000000000000"/>
                          <a:ea typeface="맑은 고딕" panose="020B0503020000020004" pitchFamily="50" charset="-127"/>
                          <a:hlinkClick r:id="rId3"/>
                        </a:rPr>
                        <a:t> 읽히는 </a:t>
                      </a:r>
                      <a:r>
                        <a:rPr lang="en-US" altLang="ko-KR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 ExtraBold" panose="020D0904000000000000"/>
                          <a:ea typeface="맑은 고딕" panose="020B0503020000020004" pitchFamily="50" charset="-127"/>
                          <a:hlinkClick r:id="rId3"/>
                        </a:rPr>
                        <a:t>2</a:t>
                      </a:r>
                      <a:r>
                        <a:rPr lang="ko-KR" alt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 ExtraBold" panose="020D0904000000000000"/>
                          <a:ea typeface="맑은 고딕" panose="020B0503020000020004" pitchFamily="50" charset="-127"/>
                          <a:hlinkClick r:id="rId3"/>
                        </a:rPr>
                        <a:t>차전지</a:t>
                      </a:r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 ExtraBold" panose="020D0904000000000000"/>
                          <a:ea typeface="맑은 고딕" panose="020B0503020000020004" pitchFamily="50" charset="-127"/>
                          <a:hlinkClick r:id="rId3"/>
                        </a:rPr>
                        <a:t> 이야기</a:t>
                      </a:r>
                      <a:endParaRPr lang="ko-KR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나눔고딕 ExtraBold" panose="020D090400000000000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670052"/>
              </p:ext>
            </p:extLst>
          </p:nvPr>
        </p:nvGraphicFramePr>
        <p:xfrm>
          <a:off x="8322946" y="966908"/>
          <a:ext cx="2543385" cy="177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5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 ExtraBold" panose="020D0904000000000000"/>
                          <a:ea typeface="맑은 고딕" panose="020B0503020000020004" pitchFamily="50" charset="-127"/>
                          <a:hlinkClick r:id="rId4"/>
                        </a:rPr>
                        <a:t>3. </a:t>
                      </a:r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 ExtraBold" panose="020D0904000000000000"/>
                          <a:ea typeface="맑은 고딕" panose="020B0503020000020004" pitchFamily="50" charset="-127"/>
                          <a:hlinkClick r:id="rId4"/>
                        </a:rPr>
                        <a:t>세계 재활용의 날</a:t>
                      </a:r>
                      <a:endParaRPr lang="ko-KR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나눔고딕 ExtraBold" panose="020D090400000000000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342902" y="562960"/>
            <a:ext cx="3568797" cy="31329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발행 게시물 참여율 </a:t>
            </a:r>
            <a:r>
              <a:rPr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TOP3 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</a:t>
            </a:r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 데이터 포함</a:t>
            </a:r>
            <a:endParaRPr lang="ko-KR" altLang="en-US" sz="1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605B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2E045484-161E-4066-BB18-A7F32D62C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190443"/>
              </p:ext>
            </p:extLst>
          </p:nvPr>
        </p:nvGraphicFramePr>
        <p:xfrm>
          <a:off x="8507432" y="2623041"/>
          <a:ext cx="2174400" cy="862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600">
                  <a:extLst>
                    <a:ext uri="{9D8B030D-6E8A-4147-A177-3AD203B41FA5}">
                      <a16:colId xmlns:a16="http://schemas.microsoft.com/office/drawing/2014/main" val="1687295435"/>
                    </a:ext>
                  </a:extLst>
                </a:gridCol>
                <a:gridCol w="543600">
                  <a:extLst>
                    <a:ext uri="{9D8B030D-6E8A-4147-A177-3AD203B41FA5}">
                      <a16:colId xmlns:a16="http://schemas.microsoft.com/office/drawing/2014/main" val="3592675174"/>
                    </a:ext>
                  </a:extLst>
                </a:gridCol>
              </a:tblGrid>
              <a:tr h="21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도달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1,326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게시물 노출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1,685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좋아요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댓글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공유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저장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참여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131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참여율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9.88%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478931" cy="41908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04 | Instagram</a:t>
            </a:r>
          </a:p>
        </p:txBody>
      </p:sp>
      <p:pic>
        <p:nvPicPr>
          <p:cNvPr id="35" name="Picture 7" descr="instagram에 대한 이미지 검색결과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6753" y="257878"/>
            <a:ext cx="262083" cy="262351"/>
          </a:xfrm>
          <a:prstGeom prst="rect">
            <a:avLst/>
          </a:prstGeom>
          <a:noFill/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0BCA31F-500E-0EFB-04F0-5957163EE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605894"/>
              </p:ext>
            </p:extLst>
          </p:nvPr>
        </p:nvGraphicFramePr>
        <p:xfrm>
          <a:off x="837059" y="970282"/>
          <a:ext cx="3336880" cy="177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5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 ExtraBold" panose="020D0904000000000000"/>
                          <a:ea typeface="맑은 고딕" panose="020B0503020000020004" pitchFamily="50" charset="-127"/>
                          <a:hlinkClick r:id="rId6"/>
                        </a:rPr>
                        <a:t>1. [EVENT] SK</a:t>
                      </a:r>
                      <a:r>
                        <a:rPr lang="ko-KR" alt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 ExtraBold" panose="020D0904000000000000"/>
                          <a:ea typeface="맑은 고딕" panose="020B0503020000020004" pitchFamily="50" charset="-127"/>
                          <a:hlinkClick r:id="rId6"/>
                        </a:rPr>
                        <a:t>에너지 </a:t>
                      </a:r>
                      <a:r>
                        <a:rPr lang="ko-KR" alt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 ExtraBold" panose="020D0904000000000000"/>
                          <a:ea typeface="맑은 고딕" panose="020B0503020000020004" pitchFamily="50" charset="-127"/>
                          <a:hlinkClick r:id="rId6"/>
                        </a:rPr>
                        <a:t>머핀</a:t>
                      </a:r>
                      <a:endParaRPr lang="ko-KR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나눔고딕 ExtraBold" panose="020D090400000000000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7E02D29-6569-E232-A21F-BE7B1354EA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1181" y="1188237"/>
            <a:ext cx="2174400" cy="14029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03F75B-2B5A-BB8C-7509-2FFC2F9D5B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6736" y="1161325"/>
            <a:ext cx="2160745" cy="13879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9DE9F9-7DC3-4916-D199-6261F2F14F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7432" y="1170730"/>
            <a:ext cx="2174400" cy="139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8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kumimoji="0" sz="1400" b="1" i="0" u="none" strike="noStrike" kern="1200" baseline="0" dirty="0">
            <a:ln>
              <a:solidFill>
                <a:schemeClr val="accent1">
                  <a:alpha val="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EditorName xmlns="http://schemas.microsoft.com/sharepoint/v3" xsi:nil="true"/>
    <DocSecurityLevel xmlns="http://schemas.microsoft.com/sharepoint/v3" xsi:nil="true"/>
    <AuthorName xmlns="http://schemas.microsoft.com/sharepoint/v3" xsi:nil="true"/>
    <DocSharedFile xmlns="http://schemas.microsoft.com/sharepoint/v3" xsi:nil="true"/>
    <AuthorDept xmlns="http://schemas.microsoft.com/sharepoint/v3" xsi:nil="true"/>
    <xd_ProgID xmlns="http://schemas.microsoft.com/sharepoint/v3" xsi:nil="true"/>
    <EditorDept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SKDocLibContentType" ma:contentTypeID="0x010100F232DC283A0D4D749B6A46903F588C0D00445FEE30DA4E2546880ADB1DD186F02A" ma:contentTypeVersion="2" ma:contentTypeDescription="ECM 커스텀 문서라이브러리 컨텐츠 타입" ma:contentTypeScope="" ma:versionID="4c7fbd56150407f10a29a23626096e1d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118d686ef34531b9d4115aacee2e5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TemplateUrl" minOccurs="0"/>
                <xsd:element ref="ns1:xd_ProgID" minOccurs="0"/>
                <xsd:element ref="ns1:xd_Signature" minOccurs="0"/>
                <xsd:element ref="ns1:AuthorName" minOccurs="0"/>
                <xsd:element ref="ns1:AuthorDept" minOccurs="0"/>
                <xsd:element ref="ns1:EditorName" minOccurs="0"/>
                <xsd:element ref="ns1:EditorDept" minOccurs="0"/>
                <xsd:element ref="ns1:DocSecurityLevel" minOccurs="0"/>
                <xsd:element ref="ns1:DocShare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TemplateUrl" ma:index="1" nillable="true" ma:displayName="서식 파일 링크" ma:hidden="true" ma:internalName="TemplateUrl">
      <xsd:simpleType>
        <xsd:restriction base="dms:Text"/>
      </xsd:simpleType>
    </xsd:element>
    <xsd:element name="xd_ProgID" ma:index="2" nillable="true" ma:displayName="HTML 파일 링크" ma:hidden="true" ma:internalName="xd_ProgID">
      <xsd:simpleType>
        <xsd:restriction base="dms:Text"/>
      </xsd:simpleType>
    </xsd:element>
    <xsd:element name="xd_Signature" ma:index="3" nillable="true" ma:displayName="서명됨" ma:hidden="true" ma:internalName="xd_Signature" ma:readOnly="true">
      <xsd:simpleType>
        <xsd:restriction base="dms:Boolean"/>
      </xsd:simpleType>
    </xsd:element>
    <xsd:element name="AuthorName" ma:index="6" nillable="true" ma:displayName="작성자" ma:description="작성자 이름 필드" ma:internalName="AuthorName">
      <xsd:simpleType>
        <xsd:restriction base="dms:Text"/>
      </xsd:simpleType>
    </xsd:element>
    <xsd:element name="AuthorDept" ma:index="7" nillable="true" ma:displayName="작성자 부서" ma:description="작성자 부서 필드" ma:internalName="AuthorDept">
      <xsd:simpleType>
        <xsd:restriction base="dms:Text"/>
      </xsd:simpleType>
    </xsd:element>
    <xsd:element name="EditorName" ma:index="8" nillable="true" ma:displayName="수정자" ma:description="수정자 이름 필드" ma:hidden="true" ma:internalName="EditorName">
      <xsd:simpleType>
        <xsd:restriction base="dms:Text"/>
      </xsd:simpleType>
    </xsd:element>
    <xsd:element name="EditorDept" ma:index="9" nillable="true" ma:displayName="수정자 부서" ma:description="수정자 부서 필드" ma:internalName="EditorDept">
      <xsd:simpleType>
        <xsd:restriction base="dms:Text"/>
      </xsd:simpleType>
    </xsd:element>
    <xsd:element name="DocSecurityLevel" ma:index="15" nillable="true" ma:displayName="보안등급" ma:description="보안등급 필드(문서함)" ma:internalName="DocSecurityLevel">
      <xsd:simpleType>
        <xsd:restriction base="dms:Unknown"/>
      </xsd:simpleType>
    </xsd:element>
    <xsd:element name="DocSharedFile" ma:index="17" nillable="true" ma:displayName="공유" ma:description="파일 공유 여부 필드" ma:internalName="DocSharedFil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 ma:index="0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652C9F-6869-419A-8C8E-35595A2C8C67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438C6DF-90F7-44F9-8B04-8825B426A5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17D656-6FF6-4119-884E-737DE1676E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148697</TotalTime>
  <Words>3395</Words>
  <Application>Microsoft Office PowerPoint</Application>
  <PresentationFormat>와이드스크린</PresentationFormat>
  <Paragraphs>1271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Pretendard</vt:lpstr>
      <vt:lpstr>Pretendard SemiBold</vt:lpstr>
      <vt:lpstr>나눔고딕</vt:lpstr>
      <vt:lpstr>나눔고딕 ExtraBold</vt:lpstr>
      <vt:lpstr>맑은 고딕</vt:lpstr>
      <vt:lpstr>바탕</vt:lpstr>
      <vt:lpstr>Arial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Hojung Ryu</dc:creator>
  <cp:lastModifiedBy>Joon Young Lee</cp:lastModifiedBy>
  <cp:revision>11253</cp:revision>
  <cp:lastPrinted>2019-03-11T04:49:41Z</cp:lastPrinted>
  <dcterms:created xsi:type="dcterms:W3CDTF">2012-04-30T03:24:38Z</dcterms:created>
  <dcterms:modified xsi:type="dcterms:W3CDTF">2024-04-10T19:06:17Z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0x010100F232DC283A0D4D749B6A46903F588C0D00445FEE30DA4E2546880ADB1DD186F02A</vt:lpwstr>
  </property>
</Properties>
</file>