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1240" r:id="rId6"/>
    <p:sldId id="1241" r:id="rId7"/>
    <p:sldId id="1242" r:id="rId8"/>
    <p:sldId id="1243" r:id="rId9"/>
    <p:sldId id="1245" r:id="rId10"/>
    <p:sldId id="1247" r:id="rId11"/>
    <p:sldId id="1253" r:id="rId12"/>
    <p:sldId id="1248" r:id="rId13"/>
    <p:sldId id="1249" r:id="rId14"/>
    <p:sldId id="1250" r:id="rId15"/>
    <p:sldId id="1251" r:id="rId16"/>
    <p:sldId id="1252" r:id="rId17"/>
    <p:sldId id="1223" r:id="rId1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11" d="100"/>
          <a:sy n="111" d="100"/>
        </p:scale>
        <p:origin x="912" y="114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ny%20Lee\Desktop\&#48148;&#53461;&#54868;&#47732;\&#54532;&#47112;&#51064;&#44544;&#47196;&#48268;\SK%20Innovation\&#44397;&#47928;\5&#50900;_&#45684;&#49828;&#47352;\&#44397;&#47928;&#49828;&#53412;&#45432;_&#45684;&#49828;&#47352;&#54016;%20&#50900;&#44036;&#48372;&#44256;&#49436;%20&#50641;&#49472;_5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5&#50900;_&#45684;&#49828;&#47352;\&#44397;&#47928;&#49828;&#53412;&#45432;_&#45684;&#49828;&#47352;&#54016;%20&#50900;&#44036;&#48372;&#44256;&#49436;%20&#50641;&#49472;_5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5&#50900;_&#45684;&#49828;&#47352;\&#44397;&#47928;&#49828;&#53412;&#45432;_&#45684;&#49828;&#47352;&#54016;%20&#50900;&#44036;&#48372;&#44256;&#49436;%20&#50641;&#49472;_5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4&#50900;_&#45684;&#49828;&#47352;\&#44397;&#47928;&#49828;&#53412;&#45432;_&#45684;&#49828;&#47352;&#54016;%20&#50900;&#44036;&#48372;&#44256;&#49436;%20&#50641;&#49472;_4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5&#50900;_&#45684;&#49828;&#47352;\&#44397;&#47928;&#49828;&#53412;&#45432;_&#45684;&#49828;&#47352;&#54016;%20&#50900;&#44036;&#48372;&#44256;&#49436;%20&#50641;&#49472;_5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83-4341-AB35-B04C6DA05BB3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83-4341-AB35-B04C6DA05BB3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83-4341-AB35-B04C6DA05BB3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83-4341-AB35-B04C6DA05BB3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83-4341-AB35-B04C6DA05BB3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83-4341-AB35-B04C6DA05BB3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83-4341-AB35-B04C6DA05BB3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83-4341-AB35-B04C6DA05BB3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83-4341-AB35-B04C6DA05BB3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83-4341-AB35-B04C6DA05BB3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B83-4341-AB35-B04C6DA05BB3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B83-4341-AB35-B04C6DA05BB3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B83-4341-AB35-B04C6DA05B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  <c:pt idx="11">
                  <c:v>45383</c:v>
                </c:pt>
                <c:pt idx="12">
                  <c:v>45413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65923</c:v>
                </c:pt>
                <c:pt idx="1">
                  <c:v>50538</c:v>
                </c:pt>
                <c:pt idx="2">
                  <c:v>87634</c:v>
                </c:pt>
                <c:pt idx="3">
                  <c:v>94167</c:v>
                </c:pt>
                <c:pt idx="4">
                  <c:v>68156</c:v>
                </c:pt>
                <c:pt idx="5">
                  <c:v>47362</c:v>
                </c:pt>
                <c:pt idx="6">
                  <c:v>51388</c:v>
                </c:pt>
                <c:pt idx="7">
                  <c:v>44374</c:v>
                </c:pt>
                <c:pt idx="8">
                  <c:v>63684</c:v>
                </c:pt>
                <c:pt idx="9">
                  <c:v>31813</c:v>
                </c:pt>
                <c:pt idx="10">
                  <c:v>31490</c:v>
                </c:pt>
                <c:pt idx="11">
                  <c:v>33675</c:v>
                </c:pt>
                <c:pt idx="12">
                  <c:v>34438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B83-4341-AB35-B04C6DA05BB3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  <c:pt idx="11">
                  <c:v>45383</c:v>
                </c:pt>
                <c:pt idx="12">
                  <c:v>45413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133631</c:v>
                </c:pt>
                <c:pt idx="1">
                  <c:v>110940</c:v>
                </c:pt>
                <c:pt idx="2">
                  <c:v>142816</c:v>
                </c:pt>
                <c:pt idx="3">
                  <c:v>127433</c:v>
                </c:pt>
                <c:pt idx="4">
                  <c:v>95476</c:v>
                </c:pt>
                <c:pt idx="5">
                  <c:v>69729</c:v>
                </c:pt>
                <c:pt idx="6">
                  <c:v>71774</c:v>
                </c:pt>
                <c:pt idx="7">
                  <c:v>57854</c:v>
                </c:pt>
                <c:pt idx="8">
                  <c:v>110960</c:v>
                </c:pt>
                <c:pt idx="9">
                  <c:v>37889</c:v>
                </c:pt>
                <c:pt idx="10">
                  <c:v>36467</c:v>
                </c:pt>
                <c:pt idx="11">
                  <c:v>39122</c:v>
                </c:pt>
                <c:pt idx="12">
                  <c:v>40195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B83-4341-AB35-B04C6DA05BB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B83-4341-AB35-B04C6DA05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4월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1260</c:v>
                </c:pt>
                <c:pt idx="1">
                  <c:v>1540</c:v>
                </c:pt>
                <c:pt idx="2">
                  <c:v>1712</c:v>
                </c:pt>
                <c:pt idx="3">
                  <c:v>2136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6-4B7F-8E2C-B9A56F4F9F4A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303</c:v>
                </c:pt>
                <c:pt idx="1">
                  <c:v>395</c:v>
                </c:pt>
                <c:pt idx="2">
                  <c:v>1819</c:v>
                </c:pt>
                <c:pt idx="3">
                  <c:v>2189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6-4B7F-8E2C-B9A56F4F9F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4월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11.656425394231768</c:v>
                </c:pt>
                <c:pt idx="1">
                  <c:v>14.445864132690112</c:v>
                </c:pt>
                <c:pt idx="2">
                  <c:v>25.16419812071986</c:v>
                </c:pt>
                <c:pt idx="3">
                  <c:v>32.748148590539898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6-4CC9-91B6-C1EAC18F0FD9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5.8255323868677911</c:v>
                </c:pt>
                <c:pt idx="1">
                  <c:v>7.571021887015676</c:v>
                </c:pt>
                <c:pt idx="2">
                  <c:v>24.259933271004051</c:v>
                </c:pt>
                <c:pt idx="3">
                  <c:v>29.704722726356117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6-4CC9-91B6-C1EAC18F0F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0E-4CC8-985E-E0E2538FC795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0E-4CC8-985E-E0E2538FC795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0E-4CC8-985E-E0E2538FC795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0E-4CC8-985E-E0E2538FC795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60E-4CC8-985E-E0E2538FC795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60E-4CC8-985E-E0E2538FC795}"/>
              </c:ext>
            </c:extLst>
          </c:dPt>
          <c:dLbls>
            <c:dLbl>
              <c:idx val="2"/>
              <c:layout>
                <c:manualLayout>
                  <c:x val="-8.8188873842126245E-2"/>
                  <c:y val="-3.05337959673526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0E-4CC8-985E-E0E2538FC795}"/>
                </c:ext>
              </c:extLst>
            </c:dLbl>
            <c:dLbl>
              <c:idx val="4"/>
              <c:layout>
                <c:manualLayout>
                  <c:x val="0.32160531434932665"/>
                  <c:y val="3.12960869228641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0E-4CC8-985E-E0E2538FC7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755F3E8-E46F-4F2C-85B0-B4FC2071F36A}" type="CATEGORYNAME">
                      <a:rPr lang="ko-KR" altLang="en-US">
                        <a:solidFill>
                          <a:schemeClr val="bg1"/>
                        </a:solidFill>
                      </a:rPr>
                      <a:pPr/>
                      <a:t>[범주 이름]</a:t>
                    </a:fld>
                    <a:r>
                      <a:rPr lang="en-US" altLang="ko-KR" baseline="0">
                        <a:solidFill>
                          <a:schemeClr val="bg1"/>
                        </a:solidFill>
                      </a:rPr>
                      <a:t>, </a:t>
                    </a:r>
                    <a:fld id="{5690BAB7-3D9B-465B-A681-4445EE294A52}" type="VALUE">
                      <a:rPr lang="en-US" altLang="ko-KR" baseline="0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en-US" altLang="ko-KR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60E-4CC8-985E-E0E2538FC7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0.79987930904427851</c:v>
                </c:pt>
                <c:pt idx="1">
                  <c:v>9.1989137813985059E-2</c:v>
                </c:pt>
                <c:pt idx="2">
                  <c:v>4.9747303311458095E-2</c:v>
                </c:pt>
                <c:pt idx="3">
                  <c:v>5.5706419250207438E-2</c:v>
                </c:pt>
                <c:pt idx="4">
                  <c:v>1.4332050991928793E-3</c:v>
                </c:pt>
                <c:pt idx="5">
                  <c:v>1.8857961831485252E-4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0E-4CC8-985E-E0E2538F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074" TargetMode="External"/><Relationship Id="rId3" Type="http://schemas.openxmlformats.org/officeDocument/2006/relationships/hyperlink" Target="https://skinnonews.com/archives/115057" TargetMode="External"/><Relationship Id="rId7" Type="http://schemas.openxmlformats.org/officeDocument/2006/relationships/hyperlink" Target="https://skinnonews.com/archives/1152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113" TargetMode="External"/><Relationship Id="rId5" Type="http://schemas.openxmlformats.org/officeDocument/2006/relationships/hyperlink" Target="https://skinnonews.com/archives/115020" TargetMode="External"/><Relationship Id="rId4" Type="http://schemas.openxmlformats.org/officeDocument/2006/relationships/hyperlink" Target="https://skinnonews.com/archives/115209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07142" TargetMode="External"/><Relationship Id="rId3" Type="http://schemas.openxmlformats.org/officeDocument/2006/relationships/hyperlink" Target="https://skinnonews.com/archives/32828" TargetMode="External"/><Relationship Id="rId7" Type="http://schemas.openxmlformats.org/officeDocument/2006/relationships/hyperlink" Target="https://skinnonews.com/archives/11379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85006" TargetMode="External"/><Relationship Id="rId5" Type="http://schemas.openxmlformats.org/officeDocument/2006/relationships/hyperlink" Target="https://skinnonews.com/archives/84588" TargetMode="External"/><Relationship Id="rId4" Type="http://schemas.openxmlformats.org/officeDocument/2006/relationships/hyperlink" Target="https://skinnonews.com/archives/11505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324" TargetMode="External"/><Relationship Id="rId3" Type="http://schemas.openxmlformats.org/officeDocument/2006/relationships/hyperlink" Target="https://skinnonews.com/archives/115043" TargetMode="External"/><Relationship Id="rId7" Type="http://schemas.openxmlformats.org/officeDocument/2006/relationships/hyperlink" Target="https://skinnonews.com/archives/1152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302" TargetMode="External"/><Relationship Id="rId5" Type="http://schemas.openxmlformats.org/officeDocument/2006/relationships/hyperlink" Target="https://skinnonews.com/archives/115249" TargetMode="External"/><Relationship Id="rId4" Type="http://schemas.openxmlformats.org/officeDocument/2006/relationships/hyperlink" Target="https://skinnonews.com/archives/115074" TargetMode="External"/><Relationship Id="rId9" Type="http://schemas.openxmlformats.org/officeDocument/2006/relationships/hyperlink" Target="https://skinnonews.com/archives/11533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5020" TargetMode="External"/><Relationship Id="rId7" Type="http://schemas.openxmlformats.org/officeDocument/2006/relationships/hyperlink" Target="https://skinnonews.com/archives/1152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209" TargetMode="External"/><Relationship Id="rId5" Type="http://schemas.openxmlformats.org/officeDocument/2006/relationships/hyperlink" Target="https://skinnonews.com/archives/115113" TargetMode="External"/><Relationship Id="rId4" Type="http://schemas.openxmlformats.org/officeDocument/2006/relationships/hyperlink" Target="https://skinnonews.com/archives/11505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351" TargetMode="External"/><Relationship Id="rId3" Type="http://schemas.openxmlformats.org/officeDocument/2006/relationships/hyperlink" Target="https://skinnonews.com/archives/115099" TargetMode="External"/><Relationship Id="rId7" Type="http://schemas.openxmlformats.org/officeDocument/2006/relationships/hyperlink" Target="https://skinnonews.com/archives/11534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347" TargetMode="External"/><Relationship Id="rId5" Type="http://schemas.openxmlformats.org/officeDocument/2006/relationships/hyperlink" Target="https://skinnonews.com/archives/115300" TargetMode="External"/><Relationship Id="rId4" Type="http://schemas.openxmlformats.org/officeDocument/2006/relationships/hyperlink" Target="https://skinnonews.com/archives/115101" TargetMode="External"/><Relationship Id="rId9" Type="http://schemas.openxmlformats.org/officeDocument/2006/relationships/hyperlink" Target="https://skinnonews.com/archives/11539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3025722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80960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21,272(76.92%)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21,208(79.99%)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▼64 (▼3.07%p)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2,824(10.21%)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2,439(9.20%)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▼385 (▼1.01%p)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타사이트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1,447(5.23%)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1,319(4.97%)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▼128 (▼0.26%p)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오가닉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2,060(7.45%)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1,477(5.57%)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▼583 (▼1.88%p)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영상매체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18(0.07%)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38(0.14%)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▲20 (▲0.07%p)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유료검색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4(0.01%)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5(0.02%)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 (▲0.01%p)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079976"/>
              </p:ext>
            </p:extLst>
          </p:nvPr>
        </p:nvGraphicFramePr>
        <p:xfrm>
          <a:off x="931652" y="1956417"/>
          <a:ext cx="4114801" cy="40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463746"/>
              </p:ext>
            </p:extLst>
          </p:nvPr>
        </p:nvGraphicFramePr>
        <p:xfrm>
          <a:off x="419532" y="1956418"/>
          <a:ext cx="4730438" cy="40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45941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24/5/10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팩트체크해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~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油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석유 고갈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50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 전에도 앞으로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50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지금도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50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885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(60%)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24/5/23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♪♬삼백만송이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삼백만송이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삼백만송이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 꽃은 피고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~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♬♪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제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16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회 울산대공원 장미축제 ‘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Love Story in Ulsan’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개막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(61%)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우리 곁의 슈퍼히어로 소방관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화염으로부터 영웅을 지키는 ‘방화복’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(70%)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(13%)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24/5/13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 계열과 함께 나누는 행복의 씨앗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어르신들 얼굴에 가득 핀 웃음꽃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(76%)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24/5/27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에너지食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‘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미라’ 제조법의 핵심 비결이 석유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(69%)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24/5/9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 ‘위시 메이커’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난치병 아동 소원성취 프로젝트 시동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52504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18/5/16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1,222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1,419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(70%)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(16%)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24/5/10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석유 고갈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전에도 앞으로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지금도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?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885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(60%)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21/6/17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646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(92%)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21/6/23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세대공감 클랜 활동 소회 ④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서로 이해하며 행복을 채워가는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세대공감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! – 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에너지 석유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3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공장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#2FCC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생산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2 Unit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김성왕 선임대리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717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Namu.wiki (63%)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Naver.com (14%)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24/1/24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카드뉴스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"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액체에 전자기기를 담근다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?” - AI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시대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꼭 필요한 차세대 열관리 기술 ‘액침냉각’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23/6/5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카드뉴스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6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월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일은 세계 환경의 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오늘만큼은 관심을 주세요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(93%)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4786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885772" y="4761781"/>
            <a:ext cx="1518790" cy="12375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33,675 / PV 39,122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6.94%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7.28%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972490"/>
              </p:ext>
            </p:extLst>
          </p:nvPr>
        </p:nvGraphicFramePr>
        <p:xfrm>
          <a:off x="589030" y="2788126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217915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8630"/>
              </p:ext>
            </p:extLst>
          </p:nvPr>
        </p:nvGraphicFramePr>
        <p:xfrm>
          <a:off x="134589" y="1968231"/>
          <a:ext cx="11815488" cy="3811476"/>
        </p:xfrm>
        <a:graphic>
          <a:graphicData uri="http://schemas.openxmlformats.org/drawingml/2006/table">
            <a:tbl>
              <a:tblPr/>
              <a:tblGrid>
                <a:gridCol w="7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(711/848)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(1,143/1,288)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(1,070/1,267)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(446/504)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소방관의 방화복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(493/564)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(671/797)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(1,322/1,543)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(1,262/1,451)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(1,398/1,713)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(1,282/1,487)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(535/593)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서구 부모님의 날 행사 진행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위시 메이커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석유의 고갈은 언제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(714/832)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(1,488/1,722)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(1,379/1,630)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(680/757)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(1,373/1,571)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(1,056/1,189)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(512/570)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행복의 씨앗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(1,130/1,326)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(1,591/1,826)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(1,423/1,651)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(1,434/1,647)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(1,315/1,521)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(1,344/1,542)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(638/718)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스타트업과 협력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가정의 달 행사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회 울산대공원 장미축제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203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(809/925)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(1,496/1,692)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(1,278/1,478)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(1,459/1,747)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 (1,649/2,269)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 (1,337/1,527)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스마트플랜트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2.0 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도입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미라 재조법의 핵심이 석유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우리함께 줍깅해요 실시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사회적가치 성화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702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7684"/>
              </p:ext>
            </p:extLst>
          </p:nvPr>
        </p:nvGraphicFramePr>
        <p:xfrm>
          <a:off x="1279071" y="4643589"/>
          <a:ext cx="9633858" cy="1646794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전월 대비 증감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전월 대비 증감률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-957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-1,079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-75.95%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-63.0%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1,540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-1,145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-1,377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-74.35%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-64.5%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-50.02%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-62.1%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-47.59%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-64.0%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-41.67%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568269"/>
              </p:ext>
            </p:extLst>
          </p:nvPr>
        </p:nvGraphicFramePr>
        <p:xfrm>
          <a:off x="1802130" y="2137410"/>
          <a:ext cx="4229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882641"/>
              </p:ext>
            </p:extLst>
          </p:nvPr>
        </p:nvGraphicFramePr>
        <p:xfrm>
          <a:off x="6216015" y="2148840"/>
          <a:ext cx="417385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39607"/>
              </p:ext>
            </p:extLst>
          </p:nvPr>
        </p:nvGraphicFramePr>
        <p:xfrm>
          <a:off x="1572571" y="1696521"/>
          <a:ext cx="9074151" cy="2151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1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24/05/08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서구노인복지관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서구 부모님의날 행사 진행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어르신께 카네이션 달아드리고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볼거리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즐길거리 풍성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‘위시 메이커’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난치병 아동 소원성취 프로젝트 시동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0118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스타트업과 협력해 환경문제 해법 찾는다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5812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가정의 달’ 맞아 본사 오픈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구성원 가족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천명 초청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50118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AI/DT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입힌 스마트플랜트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2.0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도입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현장 효율성 대폭 높인다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206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지역주민과 함께하는 환경정화활동 ‘우리 함께 줍깅해요’ 실시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41229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2023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년 사회적가치 성과 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5,883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억 원 창출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006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58248" y="257629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5909" y="256391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83045" y="230372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1739" y="361493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3700" y="361515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34990" y="2276158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55837" y="254516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2460" y="254516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309197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308085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7906" y="308016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74529" y="309197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A99A78-9DD2-EF4F-FC81-E2AC9FF4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63925"/>
              </p:ext>
            </p:extLst>
          </p:nvPr>
        </p:nvGraphicFramePr>
        <p:xfrm>
          <a:off x="1558925" y="2497115"/>
          <a:ext cx="9074151" cy="2007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24/05/03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우리 곁의 슈퍼히어로 소방관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!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화염으로부터 영웅을 지키는 ‘방화복’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24/05/10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팩트체크해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~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油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석유 고갈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50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전에도 앞으로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50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지금도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50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?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50184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24/05/13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계열과 함께 나누는 행복의 씨앗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어르신들 얼굴에 가득 핀 웃음꽃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05963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♪♬삼백만송이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삼백만송이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삼백만송이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꽃은 피고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~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♬♪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16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회 울산대공원 장미축제 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Love Story in Ulsan’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개막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에너지食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미라’ 제조법의 핵심 비결이 석유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392189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390663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0409" y="391567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61718" y="391567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0409" y="427044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8161" y="289369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72358" y="289369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29030" y="427044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323929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7125" y="323499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3378" y="323499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006044" y="323499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30942" y="3674980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33023"/>
              </p:ext>
            </p:extLst>
          </p:nvPr>
        </p:nvGraphicFramePr>
        <p:xfrm>
          <a:off x="1390687" y="1045377"/>
          <a:ext cx="9074150" cy="202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24/05/08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서구노인복지관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서구 부모님의날 행사 진행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...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어르신께 카네이션 달아드리고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볼거리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즐길거리 풍성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24/05/09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‘위시 메이커’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난치병 아동 소원성취 프로젝트 시동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36261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24/05/13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계열과 함께 나누는 행복의 씨앗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어르신들 얼굴에 가득 핀 웃음꽃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9626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스타트업과 협력해 환경문제 해법 찾는다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83135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가정의 달’ 맞아 본사 오픈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구성원 가족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천명 초청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2407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AI/DT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입힌 스마트플랜트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2.0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도입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현장 효율성 대폭 높인다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06447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24/05/28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] 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인천석유화학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지역주민과 함께하는 환경정화활동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우리 함께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줍깅해요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'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실시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8763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991892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148957</TotalTime>
  <Words>2905</Words>
  <Application>Microsoft Office PowerPoint</Application>
  <PresentationFormat>와이드스크린</PresentationFormat>
  <Paragraphs>711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11261</cp:revision>
  <cp:lastPrinted>2019-03-11T04:49:41Z</cp:lastPrinted>
  <dcterms:created xsi:type="dcterms:W3CDTF">2012-04-30T03:24:38Z</dcterms:created>
  <dcterms:modified xsi:type="dcterms:W3CDTF">2024-06-10T06:31:53Z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