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9"/>
  </p:notesMasterIdLst>
  <p:handoutMasterIdLst>
    <p:handoutMasterId r:id="rId10"/>
  </p:handoutMasterIdLst>
  <p:sldIdLst>
    <p:sldId id="1241" r:id="rId6"/>
    <p:sldId id="1242" r:id="rId7"/>
    <p:sldId id="1223" r:id="rId8"/>
  </p:sldIdLst>
  <p:sldSz cx="12192000" cy="6858000"/>
  <p:notesSz cx="6802438" cy="99345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pos="189" userDrawn="1">
          <p15:clr>
            <a:srgbClr val="A4A3A4"/>
          </p15:clr>
        </p15:guide>
        <p15:guide id="8" orient="horz" pos="822" userDrawn="1">
          <p15:clr>
            <a:srgbClr val="A4A3A4"/>
          </p15:clr>
        </p15:guide>
        <p15:guide id="13" pos="6947" userDrawn="1">
          <p15:clr>
            <a:srgbClr val="A4A3A4"/>
          </p15:clr>
        </p15:guide>
        <p15:guide id="16" pos="597" userDrawn="1">
          <p15:clr>
            <a:srgbClr val="A4A3A4"/>
          </p15:clr>
        </p15:guide>
        <p15:guide id="17" pos="4044" userDrawn="1">
          <p15:clr>
            <a:srgbClr val="A4A3A4"/>
          </p15:clr>
        </p15:guide>
        <p15:guide id="18" pos="801" userDrawn="1">
          <p15:clr>
            <a:srgbClr val="A4A3A4"/>
          </p15:clr>
        </p15:guide>
        <p15:guide id="19" pos="6788" userDrawn="1">
          <p15:clr>
            <a:srgbClr val="A4A3A4"/>
          </p15:clr>
        </p15:guide>
        <p15:guide id="20" pos="1549" userDrawn="1">
          <p15:clr>
            <a:srgbClr val="A4A3A4"/>
          </p15:clr>
        </p15:guide>
        <p15:guide id="21" pos="1118" userDrawn="1">
          <p15:clr>
            <a:srgbClr val="A4A3A4"/>
          </p15:clr>
        </p15:guide>
        <p15:guide id="22" orient="horz" pos="1593" userDrawn="1">
          <p15:clr>
            <a:srgbClr val="A4A3A4"/>
          </p15:clr>
        </p15:guide>
        <p15:guide id="23" orient="horz" pos="41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47BAAD"/>
    <a:srgbClr val="D2EEEB"/>
    <a:srgbClr val="BEBEBE"/>
    <a:srgbClr val="FF0000"/>
    <a:srgbClr val="828282"/>
    <a:srgbClr val="B9B9B9"/>
    <a:srgbClr val="F2F2F2"/>
    <a:srgbClr val="262626"/>
    <a:srgbClr val="7B4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3" autoAdjust="0"/>
    <p:restoredTop sz="95441" autoAdjust="0"/>
  </p:normalViewPr>
  <p:slideViewPr>
    <p:cSldViewPr snapToGrid="0">
      <p:cViewPr varScale="1">
        <p:scale>
          <a:sx n="93" d="100"/>
          <a:sy n="93" d="100"/>
        </p:scale>
        <p:origin x="96" y="42"/>
      </p:cViewPr>
      <p:guideLst>
        <p:guide pos="3840"/>
        <p:guide orient="horz" pos="595"/>
        <p:guide pos="189"/>
        <p:guide orient="horz" pos="822"/>
        <p:guide pos="6947"/>
        <p:guide pos="597"/>
        <p:guide pos="4044"/>
        <p:guide pos="801"/>
        <p:guide pos="6788"/>
        <p:guide pos="1549"/>
        <p:guide pos="1118"/>
        <p:guide orient="horz" pos="1593"/>
        <p:guide orient="horz" pos="41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90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D93C0104-CE2B-4C60-896F-CC432FA8136E}"/>
    <pc:docChg chg="delSld modSld">
      <pc:chgData name="Joon Young Lee" userId="9c2bf77b41f9f2c0" providerId="LiveId" clId="{D93C0104-CE2B-4C60-896F-CC432FA8136E}" dt="2024-06-12T07:48:14.813" v="16" actId="1035"/>
      <pc:docMkLst>
        <pc:docMk/>
      </pc:docMkLst>
      <pc:sldChg chg="del">
        <pc:chgData name="Joon Young Lee" userId="9c2bf77b41f9f2c0" providerId="LiveId" clId="{D93C0104-CE2B-4C60-896F-CC432FA8136E}" dt="2024-06-12T07:39:28.051" v="0" actId="47"/>
        <pc:sldMkLst>
          <pc:docMk/>
          <pc:sldMk cId="2522456463" sldId="1240"/>
        </pc:sldMkLst>
      </pc:sldChg>
      <pc:sldChg chg="modSp mod">
        <pc:chgData name="Joon Young Lee" userId="9c2bf77b41f9f2c0" providerId="LiveId" clId="{D93C0104-CE2B-4C60-896F-CC432FA8136E}" dt="2024-06-12T07:48:14.813" v="16" actId="1035"/>
        <pc:sldMkLst>
          <pc:docMk/>
          <pc:sldMk cId="1561900906" sldId="1242"/>
        </pc:sldMkLst>
        <pc:graphicFrameChg chg="mod modGraphic">
          <ac:chgData name="Joon Young Lee" userId="9c2bf77b41f9f2c0" providerId="LiveId" clId="{D93C0104-CE2B-4C60-896F-CC432FA8136E}" dt="2024-06-12T07:48:14.813" v="16" actId="1035"/>
          <ac:graphicFrameMkLst>
            <pc:docMk/>
            <pc:sldMk cId="1561900906" sldId="1242"/>
            <ac:graphicFrameMk id="3" creationId="{00000000-0000-0000-0000-000000000000}"/>
          </ac:graphicFrameMkLst>
        </pc:graphicFrameChg>
      </pc:sldChg>
      <pc:sldChg chg="del">
        <pc:chgData name="Joon Young Lee" userId="9c2bf77b41f9f2c0" providerId="LiveId" clId="{D93C0104-CE2B-4C60-896F-CC432FA8136E}" dt="2024-06-12T07:39:41.463" v="1" actId="47"/>
        <pc:sldMkLst>
          <pc:docMk/>
          <pc:sldMk cId="2928334579" sldId="1243"/>
        </pc:sldMkLst>
      </pc:sldChg>
      <pc:sldChg chg="del">
        <pc:chgData name="Joon Young Lee" userId="9c2bf77b41f9f2c0" providerId="LiveId" clId="{D93C0104-CE2B-4C60-896F-CC432FA8136E}" dt="2024-06-12T07:39:43.641" v="2" actId="47"/>
        <pc:sldMkLst>
          <pc:docMk/>
          <pc:sldMk cId="1801707325" sldId="1245"/>
        </pc:sldMkLst>
      </pc:sldChg>
      <pc:sldChg chg="del">
        <pc:chgData name="Joon Young Lee" userId="9c2bf77b41f9f2c0" providerId="LiveId" clId="{D93C0104-CE2B-4C60-896F-CC432FA8136E}" dt="2024-06-12T07:39:44.340" v="3" actId="47"/>
        <pc:sldMkLst>
          <pc:docMk/>
          <pc:sldMk cId="3741928197" sldId="1247"/>
        </pc:sldMkLst>
      </pc:sldChg>
      <pc:sldChg chg="del">
        <pc:chgData name="Joon Young Lee" userId="9c2bf77b41f9f2c0" providerId="LiveId" clId="{D93C0104-CE2B-4C60-896F-CC432FA8136E}" dt="2024-06-12T07:39:46.303" v="5" actId="47"/>
        <pc:sldMkLst>
          <pc:docMk/>
          <pc:sldMk cId="830347159" sldId="1248"/>
        </pc:sldMkLst>
      </pc:sldChg>
      <pc:sldChg chg="del">
        <pc:chgData name="Joon Young Lee" userId="9c2bf77b41f9f2c0" providerId="LiveId" clId="{D93C0104-CE2B-4C60-896F-CC432FA8136E}" dt="2024-06-12T07:39:46.628" v="6" actId="47"/>
        <pc:sldMkLst>
          <pc:docMk/>
          <pc:sldMk cId="3158300171" sldId="1249"/>
        </pc:sldMkLst>
      </pc:sldChg>
      <pc:sldChg chg="del">
        <pc:chgData name="Joon Young Lee" userId="9c2bf77b41f9f2c0" providerId="LiveId" clId="{D93C0104-CE2B-4C60-896F-CC432FA8136E}" dt="2024-06-12T07:39:47.522" v="7" actId="47"/>
        <pc:sldMkLst>
          <pc:docMk/>
          <pc:sldMk cId="448868086" sldId="1250"/>
        </pc:sldMkLst>
      </pc:sldChg>
      <pc:sldChg chg="del">
        <pc:chgData name="Joon Young Lee" userId="9c2bf77b41f9f2c0" providerId="LiveId" clId="{D93C0104-CE2B-4C60-896F-CC432FA8136E}" dt="2024-06-12T07:39:48.555" v="8" actId="47"/>
        <pc:sldMkLst>
          <pc:docMk/>
          <pc:sldMk cId="2878209735" sldId="1251"/>
        </pc:sldMkLst>
      </pc:sldChg>
      <pc:sldChg chg="del">
        <pc:chgData name="Joon Young Lee" userId="9c2bf77b41f9f2c0" providerId="LiveId" clId="{D93C0104-CE2B-4C60-896F-CC432FA8136E}" dt="2024-06-12T07:39:50.502" v="9" actId="47"/>
        <pc:sldMkLst>
          <pc:docMk/>
          <pc:sldMk cId="2172388391" sldId="1252"/>
        </pc:sldMkLst>
      </pc:sldChg>
      <pc:sldChg chg="del">
        <pc:chgData name="Joon Young Lee" userId="9c2bf77b41f9f2c0" providerId="LiveId" clId="{D93C0104-CE2B-4C60-896F-CC432FA8136E}" dt="2024-06-12T07:39:45.234" v="4" actId="47"/>
        <pc:sldMkLst>
          <pc:docMk/>
          <pc:sldMk cId="275088288" sldId="125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9c2bf77b41f9f2c0/&#48148;&#53461;%20&#54868;&#47732;/Prain%20Global/SK%20Innovation/&#44397;&#47928;/5&#50900;%20&#45684;&#49828;&#47352;/&#44397;&#47928;&#49828;&#53412;&#45432;_&#45684;&#49828;&#47352;&#54016;%20&#50900;&#44036;&#48372;&#44256;&#49436;%20&#50641;&#49472;_5&#50900;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baseline="0">
                <a:latin typeface="나눔고딕" panose="020D0604000000000000" pitchFamily="50" charset="-127"/>
                <a:ea typeface="나눔고딕" panose="020D0604000000000000" pitchFamily="50" charset="-127"/>
              </a:rPr>
              <a:t> News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'월별 유입'!$H$33</c:f>
              <c:strCache>
                <c:ptCount val="1"/>
                <c:pt idx="0">
                  <c:v>UV</c:v>
                </c:pt>
              </c:strCache>
            </c:strRef>
          </c:tx>
          <c:spPr>
            <a:ln w="28575" cap="rnd">
              <a:solidFill>
                <a:srgbClr val="009A9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1222006546577195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473-4390-B927-2EF1CC0DE08F}"/>
                </c:ext>
              </c:extLst>
            </c:dLbl>
            <c:dLbl>
              <c:idx val="1"/>
              <c:layout>
                <c:manualLayout>
                  <c:x val="-1.5165071355783755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473-4390-B927-2EF1CC0DE08F}"/>
                </c:ext>
              </c:extLst>
            </c:dLbl>
            <c:dLbl>
              <c:idx val="2"/>
              <c:layout>
                <c:manualLayout>
                  <c:x val="-2.3240984943508347E-2"/>
                  <c:y val="-2.59554472152898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473-4390-B927-2EF1CC0DE08F}"/>
                </c:ext>
              </c:extLst>
            </c:dLbl>
            <c:dLbl>
              <c:idx val="3"/>
              <c:layout>
                <c:manualLayout>
                  <c:x val="-2.3240984943508347E-2"/>
                  <c:y val="-3.41454554052978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473-4390-B927-2EF1CC0DE08F}"/>
                </c:ext>
              </c:extLst>
            </c:dLbl>
            <c:dLbl>
              <c:idx val="4"/>
              <c:layout>
                <c:manualLayout>
                  <c:x val="-2.6269452538905079E-2"/>
                  <c:y val="-2.86854499452925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473-4390-B927-2EF1CC0DE08F}"/>
                </c:ext>
              </c:extLst>
            </c:dLbl>
            <c:dLbl>
              <c:idx val="5"/>
              <c:layout>
                <c:manualLayout>
                  <c:x val="-2.4250474141974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473-4390-B927-2EF1CC0DE08F}"/>
                </c:ext>
              </c:extLst>
            </c:dLbl>
            <c:dLbl>
              <c:idx val="6"/>
              <c:layout>
                <c:manualLayout>
                  <c:x val="-2.8288430935836231E-2"/>
                  <c:y val="-3.41454554052979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473-4390-B927-2EF1CC0DE08F}"/>
                </c:ext>
              </c:extLst>
            </c:dLbl>
            <c:dLbl>
              <c:idx val="7"/>
              <c:layout>
                <c:manualLayout>
                  <c:x val="-2.5259963340439576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473-4390-B927-2EF1CC0DE08F}"/>
                </c:ext>
              </c:extLst>
            </c:dLbl>
            <c:dLbl>
              <c:idx val="8"/>
              <c:layout>
                <c:manualLayout>
                  <c:x val="-1.6174560554249387E-2"/>
                  <c:y val="2.59146046547621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473-4390-B927-2EF1CC0DE08F}"/>
                </c:ext>
              </c:extLst>
            </c:dLbl>
            <c:dLbl>
              <c:idx val="9"/>
              <c:layout>
                <c:manualLayout>
                  <c:x val="-1.3146092958852584E-2"/>
                  <c:y val="-2.71100094524112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473-4390-B927-2EF1CC0DE08F}"/>
                </c:ext>
              </c:extLst>
            </c:dLbl>
            <c:dLbl>
              <c:idx val="10"/>
              <c:layout>
                <c:manualLayout>
                  <c:x val="-1.7184049752715039E-2"/>
                  <c:y val="-3.28128894067882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473-4390-B927-2EF1CC0DE08F}"/>
                </c:ext>
              </c:extLst>
            </c:dLbl>
            <c:dLbl>
              <c:idx val="11"/>
              <c:layout>
                <c:manualLayout>
                  <c:x val="-2.828843093583638E-2"/>
                  <c:y val="-1.85556895208459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473-4390-B927-2EF1CC0DE08F}"/>
                </c:ext>
              </c:extLst>
            </c:dLbl>
            <c:dLbl>
              <c:idx val="12"/>
              <c:layout>
                <c:manualLayout>
                  <c:x val="-3.1316898531233109E-2"/>
                  <c:y val="-2.42585694752227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473-4390-B927-2EF1CC0DE0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'월별 유입'!$G$34:$G$46</c:f>
              <c:numCache>
                <c:formatCode>yy"년"\ mm"월"</c:formatCode>
                <c:ptCount val="13"/>
                <c:pt idx="0">
                  <c:v>45047</c:v>
                </c:pt>
                <c:pt idx="1">
                  <c:v>45078</c:v>
                </c:pt>
                <c:pt idx="2">
                  <c:v>45108</c:v>
                </c:pt>
                <c:pt idx="3">
                  <c:v>45139</c:v>
                </c:pt>
                <c:pt idx="4">
                  <c:v>45170</c:v>
                </c:pt>
                <c:pt idx="5">
                  <c:v>45200</c:v>
                </c:pt>
                <c:pt idx="6">
                  <c:v>45231</c:v>
                </c:pt>
                <c:pt idx="7">
                  <c:v>45261</c:v>
                </c:pt>
                <c:pt idx="8">
                  <c:v>45292</c:v>
                </c:pt>
                <c:pt idx="9">
                  <c:v>45323</c:v>
                </c:pt>
                <c:pt idx="10">
                  <c:v>45352</c:v>
                </c:pt>
                <c:pt idx="11">
                  <c:v>45383</c:v>
                </c:pt>
                <c:pt idx="12">
                  <c:v>45413</c:v>
                </c:pt>
              </c:numCache>
            </c:numRef>
          </c:cat>
          <c:val>
            <c:numRef>
              <c:f>'월별 유입'!$H$34:$H$46</c:f>
              <c:numCache>
                <c:formatCode>#,##0_);[Red]\(#,##0\)</c:formatCode>
                <c:ptCount val="13"/>
                <c:pt idx="0">
                  <c:v>65923</c:v>
                </c:pt>
                <c:pt idx="1">
                  <c:v>50538</c:v>
                </c:pt>
                <c:pt idx="2">
                  <c:v>87634</c:v>
                </c:pt>
                <c:pt idx="3">
                  <c:v>94167</c:v>
                </c:pt>
                <c:pt idx="4">
                  <c:v>68156</c:v>
                </c:pt>
                <c:pt idx="5">
                  <c:v>47362</c:v>
                </c:pt>
                <c:pt idx="6">
                  <c:v>51388</c:v>
                </c:pt>
                <c:pt idx="7">
                  <c:v>44374</c:v>
                </c:pt>
                <c:pt idx="8">
                  <c:v>63684</c:v>
                </c:pt>
                <c:pt idx="9">
                  <c:v>31813</c:v>
                </c:pt>
                <c:pt idx="10">
                  <c:v>31490</c:v>
                </c:pt>
                <c:pt idx="11">
                  <c:v>33675</c:v>
                </c:pt>
                <c:pt idx="12">
                  <c:v>42048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E473-4390-B927-2EF1CC0DE08F}"/>
            </c:ext>
          </c:extLst>
        </c:ser>
        <c:ser>
          <c:idx val="1"/>
          <c:order val="1"/>
          <c:tx>
            <c:strRef>
              <c:f>'월별 유입'!$K$33</c:f>
              <c:strCache>
                <c:ptCount val="1"/>
                <c:pt idx="0">
                  <c:v>PV</c:v>
                </c:pt>
              </c:strCache>
            </c:strRef>
          </c:tx>
          <c:spPr>
            <a:ln w="28575" cap="rnd">
              <a:solidFill>
                <a:srgbClr val="00605B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'월별 유입'!$G$34:$G$46</c:f>
              <c:numCache>
                <c:formatCode>yy"년"\ mm"월"</c:formatCode>
                <c:ptCount val="13"/>
                <c:pt idx="0">
                  <c:v>45047</c:v>
                </c:pt>
                <c:pt idx="1">
                  <c:v>45078</c:v>
                </c:pt>
                <c:pt idx="2">
                  <c:v>45108</c:v>
                </c:pt>
                <c:pt idx="3">
                  <c:v>45139</c:v>
                </c:pt>
                <c:pt idx="4">
                  <c:v>45170</c:v>
                </c:pt>
                <c:pt idx="5">
                  <c:v>45200</c:v>
                </c:pt>
                <c:pt idx="6">
                  <c:v>45231</c:v>
                </c:pt>
                <c:pt idx="7">
                  <c:v>45261</c:v>
                </c:pt>
                <c:pt idx="8">
                  <c:v>45292</c:v>
                </c:pt>
                <c:pt idx="9">
                  <c:v>45323</c:v>
                </c:pt>
                <c:pt idx="10">
                  <c:v>45352</c:v>
                </c:pt>
                <c:pt idx="11">
                  <c:v>45383</c:v>
                </c:pt>
                <c:pt idx="12">
                  <c:v>45413</c:v>
                </c:pt>
              </c:numCache>
            </c:numRef>
          </c:cat>
          <c:val>
            <c:numRef>
              <c:f>'월별 유입'!$K$34:$K$46</c:f>
              <c:numCache>
                <c:formatCode>#,##0_);[Red]\(#,##0\)</c:formatCode>
                <c:ptCount val="13"/>
                <c:pt idx="0">
                  <c:v>133631</c:v>
                </c:pt>
                <c:pt idx="1">
                  <c:v>110940</c:v>
                </c:pt>
                <c:pt idx="2">
                  <c:v>142816</c:v>
                </c:pt>
                <c:pt idx="3">
                  <c:v>127433</c:v>
                </c:pt>
                <c:pt idx="4">
                  <c:v>95476</c:v>
                </c:pt>
                <c:pt idx="5">
                  <c:v>69729</c:v>
                </c:pt>
                <c:pt idx="6">
                  <c:v>71774</c:v>
                </c:pt>
                <c:pt idx="7">
                  <c:v>57854</c:v>
                </c:pt>
                <c:pt idx="8">
                  <c:v>110960</c:v>
                </c:pt>
                <c:pt idx="9">
                  <c:v>37889</c:v>
                </c:pt>
                <c:pt idx="10">
                  <c:v>36467</c:v>
                </c:pt>
                <c:pt idx="11">
                  <c:v>39122</c:v>
                </c:pt>
                <c:pt idx="12">
                  <c:v>50212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E473-4390-B927-2EF1CC0DE08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648216464"/>
        <c:axId val="-468554864"/>
      </c:lineChart>
      <c:lineChart>
        <c:grouping val="stacked"/>
        <c:varyColors val="0"/>
        <c:ser>
          <c:idx val="2"/>
          <c:order val="2"/>
          <c:tx>
            <c:strRef>
              <c:f>'월별 유입'!#REF!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'월별 유입'!#REF!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E473-4390-B927-2EF1CC0DE0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68552688"/>
        <c:axId val="-468543984"/>
      </c:lineChart>
      <c:dateAx>
        <c:axId val="-648216464"/>
        <c:scaling>
          <c:orientation val="minMax"/>
        </c:scaling>
        <c:delete val="0"/>
        <c:axPos val="b"/>
        <c:numFmt formatCode="yy&quot;년&quot;\ mm&quot;월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54864"/>
        <c:crosses val="autoZero"/>
        <c:auto val="1"/>
        <c:lblOffset val="100"/>
        <c:baseTimeUnit val="months"/>
      </c:dateAx>
      <c:valAx>
        <c:axId val="-4685548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out"/>
        <c:minorTickMark val="none"/>
        <c:tickLblPos val="nextTo"/>
        <c:crossAx val="-648216464"/>
        <c:crosses val="autoZero"/>
        <c:crossBetween val="between"/>
      </c:valAx>
      <c:valAx>
        <c:axId val="-468543984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468552688"/>
        <c:crosses val="max"/>
        <c:crossBetween val="between"/>
      </c:valAx>
      <c:catAx>
        <c:axId val="-468552688"/>
        <c:scaling>
          <c:orientation val="minMax"/>
        </c:scaling>
        <c:delete val="1"/>
        <c:axPos val="b"/>
        <c:majorTickMark val="out"/>
        <c:minorTickMark val="none"/>
        <c:tickLblPos val="nextTo"/>
        <c:crossAx val="-4685439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59844467124831691"/>
          <c:y val="3.338604991060496E-2"/>
          <c:w val="0.40155532875168315"/>
          <c:h val="4.606911851006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524" y="0"/>
            <a:ext cx="2948310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>
              <a:defRPr sz="1200"/>
            </a:lvl1pPr>
          </a:lstStyle>
          <a:p>
            <a:pPr>
              <a:defRPr/>
            </a:pPr>
            <a:fld id="{AF0701BB-02FB-428F-B1B3-075AA612CCA4}" type="datetimeFigureOut">
              <a:rPr lang="ko-KR" altLang="en-US"/>
              <a:pPr>
                <a:defRPr/>
              </a:pPr>
              <a:t>2024-06-12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5848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524" y="9435848"/>
            <a:ext cx="2948310" cy="498727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784A2F-4992-4D13-A1D6-0B22397198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43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524" y="0"/>
            <a:ext cx="2948310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B70171-9A7E-49B6-BE25-DC2DFE9F78A0}" type="datetimeFigureOut">
              <a:rPr lang="ko-KR" altLang="en-US"/>
              <a:pPr>
                <a:defRPr/>
              </a:pPr>
              <a:t>2024-06-12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146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81" tIns="46090" rIns="92181" bIns="4609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4" y="4718723"/>
            <a:ext cx="5442912" cy="4470959"/>
          </a:xfrm>
          <a:prstGeom prst="rect">
            <a:avLst/>
          </a:prstGeom>
        </p:spPr>
        <p:txBody>
          <a:bodyPr vert="horz" lIns="92181" tIns="46090" rIns="92181" bIns="46090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5848"/>
            <a:ext cx="2948311" cy="497128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524" y="9435848"/>
            <a:ext cx="2948310" cy="497128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ea typeface="맑은 고딕" pitchFamily="50" charset="-127"/>
              </a:defRPr>
            </a:lvl1pPr>
          </a:lstStyle>
          <a:p>
            <a:fld id="{ED95E81B-EB2E-44F5-BE4C-D2B76D2DA6F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88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8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0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4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798817" y="2098310"/>
            <a:ext cx="4580548" cy="15549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SK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이노베이션</a:t>
            </a:r>
            <a:endParaRPr lang="en-US" altLang="ko-KR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23000"/>
              </a:lnSpc>
              <a:defRPr/>
            </a:pPr>
            <a:r>
              <a:rPr lang="en-US" altLang="ko-KR" sz="4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Monthly Report</a:t>
            </a:r>
            <a:endParaRPr lang="ko-KR" altLang="en-US" sz="4401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51463" y="3895706"/>
            <a:ext cx="2258952" cy="4708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 2023.6.1 ~ 6.30</a:t>
            </a:r>
            <a:r>
              <a:rPr lang="en-US" altLang="ko-KR" sz="2000" b="1" spc="-15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-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787C66-0C7A-EEC8-0C5F-CBCB500FDD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5364" y="5796359"/>
            <a:ext cx="2271152" cy="613217"/>
          </a:xfrm>
          <a:prstGeom prst="rect">
            <a:avLst/>
          </a:prstGeom>
          <a:effectLst/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D5FED-B787-44A4-A884-636AD2F6A265}" type="datetimeFigureOut">
              <a:rPr lang="ko-KR" altLang="en-US"/>
              <a:pPr>
                <a:defRPr/>
              </a:pPr>
              <a:t>2024-06-12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10A01-654E-4E6D-A481-62FEF2E5DCB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EE5B1-C903-40B1-BED1-AF1500561042}" type="datetimeFigureOut">
              <a:rPr lang="ko-KR" altLang="en-US"/>
              <a:pPr>
                <a:defRPr/>
              </a:pPr>
              <a:t>2024-06-12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E7048-03B1-4586-893B-90428AFCD10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31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817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81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94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6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69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612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48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35FCC-F160-49C8-8309-776CC3A539BA}" type="datetimeFigureOut">
              <a:rPr lang="ko-KR" altLang="en-US"/>
              <a:pPr>
                <a:defRPr/>
              </a:pPr>
              <a:t>2024-06-12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E54CA-E543-4FD5-9C60-E5E5FE21BE4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23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6" y="273055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23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111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317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0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58512-ACE3-4654-99FA-299AB78FFA0A}" type="datetimeFigureOut">
              <a:rPr lang="ko-KR" altLang="en-US"/>
              <a:pPr>
                <a:defRPr/>
              </a:pPr>
              <a:t>2024-06-12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6CD2C-F76D-42E8-BA6F-BFE835F5B52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78731-5B72-4369-ABDA-D5E56E6EF6FC}" type="datetimeFigureOut">
              <a:rPr lang="ko-KR" altLang="en-US"/>
              <a:pPr>
                <a:defRPr/>
              </a:pPr>
              <a:t>2024-06-12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595CF-55A1-4A35-9E84-A288ACCF91C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DCCD-4A45-4372-BF08-46AD64F3F75B}" type="datetimeFigureOut">
              <a:rPr lang="ko-KR" altLang="en-US"/>
              <a:pPr>
                <a:defRPr/>
              </a:pPr>
              <a:t>2024-06-12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E2ECE-281A-4228-8AAF-E886B42C4EE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4BE92-3F75-427B-8611-12F6D2C9D679}" type="datetimeFigureOut">
              <a:rPr lang="ko-KR" altLang="en-US"/>
              <a:pPr>
                <a:defRPr/>
              </a:pPr>
              <a:t>2024-06-12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CA2D7-9056-4962-9109-A962B1ABA57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EC1F3-C0F2-4A20-9338-151D9B8D530F}" type="datetimeFigureOut">
              <a:rPr lang="ko-KR" altLang="en-US"/>
              <a:pPr>
                <a:defRPr/>
              </a:pPr>
              <a:t>2024-06-12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6278-362A-4395-8E51-4712286066E1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31189F-F51E-EDCF-E388-B4B25DDDB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08" y="300609"/>
            <a:ext cx="813135" cy="126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620" y="13"/>
            <a:ext cx="12199620" cy="45747"/>
          </a:xfrm>
          <a:prstGeom prst="rect">
            <a:avLst/>
          </a:prstGeom>
          <a:ln>
            <a:solidFill>
              <a:srgbClr val="FEFEFE"/>
            </a:solidFill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BF67-F7AB-42CA-B529-F7B854FB88DF}" type="datetimeFigureOut">
              <a:rPr lang="ko-KR" altLang="en-US"/>
              <a:pPr>
                <a:defRPr/>
              </a:pPr>
              <a:t>2024-06-12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0170A-B854-402A-BCFB-48E2D6A4B5F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4C43-3D8D-4D16-B4C6-58C9AF0EE845}" type="datetimeFigureOut">
              <a:rPr lang="ko-KR" altLang="en-US"/>
              <a:pPr>
                <a:defRPr/>
              </a:pPr>
              <a:t>2024-06-12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A8716-0438-4B2D-AC1D-A1944E550FA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A51029-6CF4-4BC8-825F-430AA7B612B2}" type="datetimeFigureOut">
              <a:rPr lang="ko-KR" altLang="en-US"/>
              <a:pPr>
                <a:defRPr/>
              </a:pPr>
              <a:t>2024-06-12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9C018330-747B-480D-A7C8-6980CCB39DD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5" r:id="rId1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7E583-DA27-4D51-9418-69C92F14ACBD}" type="datetimeFigureOut">
              <a:rPr lang="ko-KR" altLang="en-US" smtClean="0"/>
              <a:pPr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3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547860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총 트래픽 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25C9D9-FE55-2053-2A76-A383D2314B77}"/>
              </a:ext>
            </a:extLst>
          </p:cNvPr>
          <p:cNvSpPr/>
          <p:nvPr/>
        </p:nvSpPr>
        <p:spPr>
          <a:xfrm>
            <a:off x="9885772" y="4700137"/>
            <a:ext cx="1518790" cy="12375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0257" y="1299990"/>
            <a:ext cx="11918606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발행 콘텐츠 수는 총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16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건이며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자료실 제외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UV 33,675 / PV 39,122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수치로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6.94%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7.28%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① 전년 동기 대비 비교 </a:t>
            </a:r>
            <a:b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(’22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의 영문 트래픽 비중 제외한 실제 수치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개월 평균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 39,806/PV 69,835)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확인 및 비교 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‘23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동기는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 47,708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로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20%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증가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66,452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로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5%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감소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한 것으로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②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이노베이션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뉴스룸의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전략적인 변화에 맞게 질 높은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생산해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잠재적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독자층에 더 심층적이고 가치 있는 정보를 제공하고자 함 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 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’23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전월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의 경우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 발행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수가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36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건으로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월과 비교 시 게재 건수에 차이가 존재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(10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적은 수의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콘텐츠라도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더 집중된 주제와 풍부한 정보를 담아내어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해당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콘텐츠를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방문할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잠재적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독자층이 만족스럽고 유익한 내용을 제공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하고자 함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. 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③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미러링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 집행으로 인해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스키노뉴스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유입률을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지속적으로 높이는 것으로 확인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꾸준히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스키노뉴스와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 발행 활용 예정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30219C-26BD-8100-D70A-6A23500F701F}"/>
              </a:ext>
            </a:extLst>
          </p:cNvPr>
          <p:cNvSpPr/>
          <p:nvPr/>
        </p:nvSpPr>
        <p:spPr>
          <a:xfrm>
            <a:off x="166255" y="1076696"/>
            <a:ext cx="11815488" cy="1678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작성 </a:t>
            </a:r>
            <a:r>
              <a:rPr kumimoji="0"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961466"/>
              </p:ext>
            </p:extLst>
          </p:nvPr>
        </p:nvGraphicFramePr>
        <p:xfrm>
          <a:off x="417866" y="2877469"/>
          <a:ext cx="11161060" cy="3842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557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2217915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총 트래픽 분석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캘린더형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60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447" y="1629677"/>
            <a:ext cx="440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날짜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괄호 속 수치는 일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PV)</a:t>
            </a:r>
          </a:p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초록색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파란색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기획자료</a:t>
            </a:r>
            <a:endParaRPr kumimoji="0"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268" y="824738"/>
            <a:ext cx="9074149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요일별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게재 빈도 및 건수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월요일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화요일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금요일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토요일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콘텐츠 게재 건수가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건에서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건으로 줄어들어 더욱 집약적인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게재가 이루어짐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및 일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PV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GMF in USA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기고문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(5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을 게재한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일이 가장 높았으며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SKI 2024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조직개편 인사 보도자료를 게재한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7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차순으로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높음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736118"/>
              </p:ext>
            </p:extLst>
          </p:nvPr>
        </p:nvGraphicFramePr>
        <p:xfrm>
          <a:off x="134589" y="1963094"/>
          <a:ext cx="11815488" cy="3811476"/>
        </p:xfrm>
        <a:graphic>
          <a:graphicData uri="http://schemas.openxmlformats.org/drawingml/2006/table">
            <a:tbl>
              <a:tblPr/>
              <a:tblGrid>
                <a:gridCol w="707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5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8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62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52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 (902/1,062)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 (1,361/1,593)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 (1,298/1,607)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 (656/748)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소방관의 방화복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783364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 (672/773)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 (861/1,013)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 (1,613/1,921)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8 (1,472/1,766)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 (1,644/2,076)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10 (1,551/1,859)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11 (832/918)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인천석유화학 서구 부모님의 날 행사 진행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이노베이션 위시 메이커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석유의 고갈은 언제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12 (1,088/1,290)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13 (1,868/2,194)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14 (1,782/2,144)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15 (873/984)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16 (1,612/1,908)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17 (1,297/1,491)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18 (660/731)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이노베이션 행복의 씨앗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19 (1,322/1,572)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20 (1,852/2,203)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21 (1,657/2,006)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22 (1,630/1,884)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23 (1,527/1,808)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24 (1,634/1,968)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25 (813/924)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이노베이션 스타트업과 협력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이노베이션 가정의 달 행사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회 울산대공원 장미축제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420390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26 (1,008/1,160)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27 (1,797/2,080)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28 (1,540/1,862)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29 (1,741/2,137)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30 (1,895/2,651)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31 (1,590/1,879)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64690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이노베이션 스마트플랜트 </a:t>
                      </a:r>
                      <a:r>
                        <a:rPr lang="en-US" altLang="ko-KR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2.0 </a:t>
                      </a:r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도입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미라 재조법의 핵심이 석유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인천석유화학 우리함께 줍깅해요 실시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이노베이션 사회적가치 성화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57020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5FEADE4-0C00-7958-E5FF-A3F26DA40333}"/>
              </a:ext>
            </a:extLst>
          </p:cNvPr>
          <p:cNvSpPr/>
          <p:nvPr/>
        </p:nvSpPr>
        <p:spPr>
          <a:xfrm>
            <a:off x="134588" y="1163164"/>
            <a:ext cx="11815488" cy="721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90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61" y="3010806"/>
            <a:ext cx="1198680" cy="185905"/>
          </a:xfrm>
          <a:prstGeom prst="rect">
            <a:avLst/>
          </a:prstGeom>
        </p:spPr>
      </p:pic>
      <p:pic>
        <p:nvPicPr>
          <p:cNvPr id="4" name="그림 10" descr="prain_logo_W.png">
            <a:extLst>
              <a:ext uri="{FF2B5EF4-FFF2-40B4-BE49-F238E27FC236}">
                <a16:creationId xmlns:a16="http://schemas.microsoft.com/office/drawing/2014/main" id="{B0C59117-A119-282B-0E9C-B65C69769BA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500" y="177101"/>
            <a:ext cx="315438" cy="18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367275" y="3333386"/>
            <a:ext cx="1457450" cy="292388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세부활동 보고</a:t>
            </a:r>
          </a:p>
        </p:txBody>
      </p:sp>
    </p:spTree>
    <p:extLst>
      <p:ext uri="{BB962C8B-B14F-4D97-AF65-F5344CB8AC3E}">
        <p14:creationId xmlns:p14="http://schemas.microsoft.com/office/powerpoint/2010/main" val="33894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kumimoji="0" sz="1400" b="1" i="0" u="none" strike="noStrike" kern="1200" baseline="0" dirty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SKDocLibContentType" ma:contentTypeID="0x010100F232DC283A0D4D749B6A46903F588C0D00445FEE30DA4E2546880ADB1DD186F02A" ma:contentTypeVersion="2" ma:contentTypeDescription="ECM 커스텀 문서라이브러리 컨텐츠 타입" ma:contentTypeScope="" ma:versionID="4c7fbd56150407f10a29a23626096e1d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118d686ef34531b9d4115aacee2e5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TemplateUrl" minOccurs="0"/>
                <xsd:element ref="ns1:xd_ProgID" minOccurs="0"/>
                <xsd:element ref="ns1:xd_Signature" minOccurs="0"/>
                <xsd:element ref="ns1:AuthorName" minOccurs="0"/>
                <xsd:element ref="ns1:AuthorDept" minOccurs="0"/>
                <xsd:element ref="ns1:EditorName" minOccurs="0"/>
                <xsd:element ref="ns1:EditorDept" minOccurs="0"/>
                <xsd:element ref="ns1:DocSecurityLevel" minOccurs="0"/>
                <xsd:element ref="ns1:DocShare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TemplateUrl" ma:index="1" nillable="true" ma:displayName="서식 파일 링크" ma:hidden="true" ma:internalName="TemplateUrl">
      <xsd:simpleType>
        <xsd:restriction base="dms:Text"/>
      </xsd:simpleType>
    </xsd:element>
    <xsd:element name="xd_ProgID" ma:index="2" nillable="true" ma:displayName="HTML 파일 링크" ma:hidden="true" ma:internalName="xd_ProgID">
      <xsd:simpleType>
        <xsd:restriction base="dms:Text"/>
      </xsd:simpleType>
    </xsd:element>
    <xsd:element name="xd_Signature" ma:index="3" nillable="true" ma:displayName="서명됨" ma:hidden="true" ma:internalName="xd_Signature" ma:readOnly="true">
      <xsd:simpleType>
        <xsd:restriction base="dms:Boolean"/>
      </xsd:simpleType>
    </xsd:element>
    <xsd:element name="AuthorName" ma:index="6" nillable="true" ma:displayName="작성자" ma:description="작성자 이름 필드" ma:internalName="AuthorName">
      <xsd:simpleType>
        <xsd:restriction base="dms:Text"/>
      </xsd:simpleType>
    </xsd:element>
    <xsd:element name="AuthorDept" ma:index="7" nillable="true" ma:displayName="작성자 부서" ma:description="작성자 부서 필드" ma:internalName="AuthorDept">
      <xsd:simpleType>
        <xsd:restriction base="dms:Text"/>
      </xsd:simpleType>
    </xsd:element>
    <xsd:element name="EditorName" ma:index="8" nillable="true" ma:displayName="수정자" ma:description="수정자 이름 필드" ma:hidden="true" ma:internalName="EditorName">
      <xsd:simpleType>
        <xsd:restriction base="dms:Text"/>
      </xsd:simpleType>
    </xsd:element>
    <xsd:element name="EditorDept" ma:index="9" nillable="true" ma:displayName="수정자 부서" ma:description="수정자 부서 필드" ma:internalName="EditorDept">
      <xsd:simpleType>
        <xsd:restriction base="dms:Text"/>
      </xsd:simpleType>
    </xsd:element>
    <xsd:element name="DocSecurityLevel" ma:index="15" nillable="true" ma:displayName="보안등급" ma:description="보안등급 필드(문서함)" ma:internalName="DocSecurityLevel">
      <xsd:simpleType>
        <xsd:restriction base="dms:Unknown"/>
      </xsd:simpleType>
    </xsd:element>
    <xsd:element name="DocSharedFile" ma:index="17" nillable="true" ma:displayName="공유" ma:description="파일 공유 여부 필드" ma:internalName="DocSharedFil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 ma:index="0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EditorName xmlns="http://schemas.microsoft.com/sharepoint/v3" xsi:nil="true"/>
    <DocSecurityLevel xmlns="http://schemas.microsoft.com/sharepoint/v3" xsi:nil="true"/>
    <AuthorName xmlns="http://schemas.microsoft.com/sharepoint/v3" xsi:nil="true"/>
    <DocSharedFile xmlns="http://schemas.microsoft.com/sharepoint/v3" xsi:nil="true"/>
    <AuthorDept xmlns="http://schemas.microsoft.com/sharepoint/v3" xsi:nil="true"/>
    <xd_ProgID xmlns="http://schemas.microsoft.com/sharepoint/v3" xsi:nil="true"/>
    <EditorDept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438C6DF-90F7-44F9-8B04-8825B426A5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17D656-6FF6-4119-884E-737DE1676E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652C9F-6869-419A-8C8E-35595A2C8C67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sharepoint/v3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148971</TotalTime>
  <Words>593</Words>
  <Application>Microsoft Office PowerPoint</Application>
  <PresentationFormat>와이드스크린</PresentationFormat>
  <Paragraphs>130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Pretendard</vt:lpstr>
      <vt:lpstr>Pretendard SemiBold</vt:lpstr>
      <vt:lpstr>나눔고딕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Hojung Ryu</dc:creator>
  <cp:lastModifiedBy>Joon Young Lee</cp:lastModifiedBy>
  <cp:revision>11262</cp:revision>
  <cp:lastPrinted>2019-03-11T04:49:41Z</cp:lastPrinted>
  <dcterms:created xsi:type="dcterms:W3CDTF">2012-04-30T03:24:38Z</dcterms:created>
  <dcterms:modified xsi:type="dcterms:W3CDTF">2024-06-12T07:48:22Z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0x010100F232DC283A0D4D749B6A46903F588C0D00445FEE30DA4E2546880ADB1DD186F02A</vt:lpwstr>
  </property>
</Properties>
</file>