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handoutMasterIdLst>
    <p:handoutMasterId r:id="rId20"/>
  </p:handoutMasterIdLst>
  <p:sldIdLst>
    <p:sldId id="1240" r:id="rId6"/>
    <p:sldId id="1241" r:id="rId7"/>
    <p:sldId id="1242" r:id="rId8"/>
    <p:sldId id="1243" r:id="rId9"/>
    <p:sldId id="1245" r:id="rId10"/>
    <p:sldId id="1247" r:id="rId11"/>
    <p:sldId id="1253" r:id="rId12"/>
    <p:sldId id="1248" r:id="rId13"/>
    <p:sldId id="1249" r:id="rId14"/>
    <p:sldId id="1250" r:id="rId15"/>
    <p:sldId id="1251" r:id="rId16"/>
    <p:sldId id="1252" r:id="rId17"/>
    <p:sldId id="1223" r:id="rId18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189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7BAAD"/>
    <a:srgbClr val="D2EEEB"/>
    <a:srgbClr val="BEBEBE"/>
    <a:srgbClr val="FF0000"/>
    <a:srgbClr val="828282"/>
    <a:srgbClr val="B9B9B9"/>
    <a:srgbClr val="F2F2F2"/>
    <a:srgbClr val="262626"/>
    <a:srgbClr val="7B4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5441" autoAdjust="0"/>
  </p:normalViewPr>
  <p:slideViewPr>
    <p:cSldViewPr snapToGrid="0">
      <p:cViewPr varScale="1">
        <p:scale>
          <a:sx n="108" d="100"/>
          <a:sy n="108" d="100"/>
        </p:scale>
        <p:origin x="1032" y="96"/>
      </p:cViewPr>
      <p:guideLst>
        <p:guide pos="3840"/>
        <p:guide orient="horz" pos="595"/>
        <p:guide pos="189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0B24F9B4-FE70-4185-9A63-E54CB88B01BF}"/>
    <pc:docChg chg="undo custSel modSld">
      <pc:chgData name="Joon Young Lee" userId="9c2bf77b41f9f2c0" providerId="LiveId" clId="{0B24F9B4-FE70-4185-9A63-E54CB88B01BF}" dt="2024-07-07T17:00:14.966" v="105" actId="20577"/>
      <pc:docMkLst>
        <pc:docMk/>
      </pc:docMkLst>
      <pc:sldChg chg="addSp delSp modSp mod">
        <pc:chgData name="Joon Young Lee" userId="9c2bf77b41f9f2c0" providerId="LiveId" clId="{0B24F9B4-FE70-4185-9A63-E54CB88B01BF}" dt="2024-07-07T16:41:21.745" v="12" actId="207"/>
        <pc:sldMkLst>
          <pc:docMk/>
          <pc:sldMk cId="3645573581" sldId="1241"/>
        </pc:sldMkLst>
        <pc:spChg chg="mod">
          <ac:chgData name="Joon Young Lee" userId="9c2bf77b41f9f2c0" providerId="LiveId" clId="{0B24F9B4-FE70-4185-9A63-E54CB88B01BF}" dt="2024-07-07T16:41:21.745" v="12" actId="207"/>
          <ac:spMkLst>
            <pc:docMk/>
            <pc:sldMk cId="3645573581" sldId="1241"/>
            <ac:spMk id="11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0:26.869" v="1" actId="20577"/>
          <ac:spMkLst>
            <pc:docMk/>
            <pc:sldMk cId="3645573581" sldId="1241"/>
            <ac:spMk id="13" creationId="{00000000-0000-0000-0000-000000000000}"/>
          </ac:spMkLst>
        </pc:spChg>
        <pc:graphicFrameChg chg="del">
          <ac:chgData name="Joon Young Lee" userId="9c2bf77b41f9f2c0" providerId="LiveId" clId="{0B24F9B4-FE70-4185-9A63-E54CB88B01BF}" dt="2024-07-07T16:40:41.658" v="2" actId="478"/>
          <ac:graphicFrameMkLst>
            <pc:docMk/>
            <pc:sldMk cId="3645573581" sldId="124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40:47.456" v="5" actId="1076"/>
          <ac:graphicFrameMkLst>
            <pc:docMk/>
            <pc:sldMk cId="3645573581" sldId="1241"/>
            <ac:graphicFrameMk id="3" creationId="{00000000-0008-0000-0200-000002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9:39.658" v="103" actId="13926"/>
        <pc:sldMkLst>
          <pc:docMk/>
          <pc:sldMk cId="1561900906" sldId="1242"/>
        </pc:sldMkLst>
        <pc:spChg chg="mod">
          <ac:chgData name="Joon Young Lee" userId="9c2bf77b41f9f2c0" providerId="LiveId" clId="{0B24F9B4-FE70-4185-9A63-E54CB88B01BF}" dt="2024-07-07T16:58:35.300" v="92" actId="20577"/>
          <ac:spMkLst>
            <pc:docMk/>
            <pc:sldMk cId="1561900906" sldId="1242"/>
            <ac:spMk id="7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6:41:51.639" v="14" actId="20577"/>
          <ac:spMkLst>
            <pc:docMk/>
            <pc:sldMk cId="1561900906" sldId="1242"/>
            <ac:spMk id="13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9:39.658" v="103" actId="13926"/>
          <ac:graphicFrameMkLst>
            <pc:docMk/>
            <pc:sldMk cId="1561900906" sldId="1242"/>
            <ac:graphicFrameMk id="3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3:38.568" v="89" actId="27918"/>
        <pc:sldMkLst>
          <pc:docMk/>
          <pc:sldMk cId="2928334579" sldId="1243"/>
        </pc:sldMkLst>
        <pc:graphicFrameChg chg="add del mod">
          <ac:chgData name="Joon Young Lee" userId="9c2bf77b41f9f2c0" providerId="LiveId" clId="{0B24F9B4-FE70-4185-9A63-E54CB88B01BF}" dt="2024-07-07T16:43:14.904" v="28" actId="478"/>
          <ac:graphicFrameMkLst>
            <pc:docMk/>
            <pc:sldMk cId="2928334579" sldId="1243"/>
            <ac:graphicFrameMk id="2" creationId="{00000000-0008-0000-0600-000004000000}"/>
          </ac:graphicFrameMkLst>
        </pc:graphicFrameChg>
        <pc:graphicFrameChg chg="add del mod">
          <ac:chgData name="Joon Young Lee" userId="9c2bf77b41f9f2c0" providerId="LiveId" clId="{0B24F9B4-FE70-4185-9A63-E54CB88B01BF}" dt="2024-07-07T16:43:14.376" v="27" actId="478"/>
          <ac:graphicFrameMkLst>
            <pc:docMk/>
            <pc:sldMk cId="2928334579" sldId="1243"/>
            <ac:graphicFrameMk id="3" creationId="{00000000-0008-0000-0600-000005000000}"/>
          </ac:graphicFrameMkLst>
        </pc:graphicFrameChg>
        <pc:graphicFrameChg chg="del">
          <ac:chgData name="Joon Young Lee" userId="9c2bf77b41f9f2c0" providerId="LiveId" clId="{0B24F9B4-FE70-4185-9A63-E54CB88B01BF}" dt="2024-07-07T16:42:23.697" v="18" actId="478"/>
          <ac:graphicFrameMkLst>
            <pc:docMk/>
            <pc:sldMk cId="2928334579" sldId="1243"/>
            <ac:graphicFrameMk id="5" creationId="{00000000-0008-0000-0600-000004000000}"/>
          </ac:graphicFrameMkLst>
        </pc:graphicFrameChg>
        <pc:graphicFrameChg chg="del">
          <ac:chgData name="Joon Young Lee" userId="9c2bf77b41f9f2c0" providerId="LiveId" clId="{0B24F9B4-FE70-4185-9A63-E54CB88B01BF}" dt="2024-07-07T16:42:24.505" v="19" actId="478"/>
          <ac:graphicFrameMkLst>
            <pc:docMk/>
            <pc:sldMk cId="2928334579" sldId="1243"/>
            <ac:graphicFrameMk id="6" creationId="{00000000-0008-0000-0600-000005000000}"/>
          </ac:graphicFrameMkLst>
        </pc:graphicFrameChg>
        <pc:graphicFrameChg chg="mod modGraphic">
          <ac:chgData name="Joon Young Lee" userId="9c2bf77b41f9f2c0" providerId="LiveId" clId="{0B24F9B4-FE70-4185-9A63-E54CB88B01BF}" dt="2024-07-07T16:43:14.066" v="26" actId="6549"/>
          <ac:graphicFrameMkLst>
            <pc:docMk/>
            <pc:sldMk cId="2928334579" sldId="1243"/>
            <ac:graphicFrameMk id="10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44:54.550" v="44" actId="1035"/>
        <pc:sldMkLst>
          <pc:docMk/>
          <pc:sldMk cId="1801707325" sldId="1245"/>
        </pc:sldMkLst>
        <pc:spChg chg="mod">
          <ac:chgData name="Joon Young Lee" userId="9c2bf77b41f9f2c0" providerId="LiveId" clId="{0B24F9B4-FE70-4185-9A63-E54CB88B01BF}" dt="2024-07-07T16:44:17.107" v="34" actId="1076"/>
          <ac:spMkLst>
            <pc:docMk/>
            <pc:sldMk cId="1801707325" sldId="1245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2.465" v="31" actId="1076"/>
          <ac:spMkLst>
            <pc:docMk/>
            <pc:sldMk cId="1801707325" sldId="1245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54.550" v="44" actId="1035"/>
          <ac:spMkLst>
            <pc:docMk/>
            <pc:sldMk cId="1801707325" sldId="1245"/>
            <ac:spMk id="1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6.569" v="38" actId="1076"/>
          <ac:spMkLst>
            <pc:docMk/>
            <pc:sldMk cId="1801707325" sldId="1245"/>
            <ac:spMk id="2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2.042" v="33" actId="1076"/>
          <ac:spMkLst>
            <pc:docMk/>
            <pc:sldMk cId="1801707325" sldId="1245"/>
            <ac:spMk id="2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22.811" v="36" actId="1076"/>
          <ac:spMkLst>
            <pc:docMk/>
            <pc:sldMk cId="1801707325" sldId="1245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0.369" v="39" actId="1076"/>
          <ac:spMkLst>
            <pc:docMk/>
            <pc:sldMk cId="1801707325" sldId="1245"/>
            <ac:spMk id="23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8.461" v="41" actId="1076"/>
          <ac:spMkLst>
            <pc:docMk/>
            <pc:sldMk cId="1801707325" sldId="1245"/>
            <ac:spMk id="24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05.841" v="32" actId="1076"/>
          <ac:spMkLst>
            <pc:docMk/>
            <pc:sldMk cId="1801707325" sldId="1245"/>
            <ac:spMk id="25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19.953" v="35" actId="1076"/>
          <ac:spMkLst>
            <pc:docMk/>
            <pc:sldMk cId="1801707325" sldId="1245"/>
            <ac:spMk id="2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32.354" v="37" actId="1076"/>
          <ac:spMkLst>
            <pc:docMk/>
            <pc:sldMk cId="1801707325" sldId="1245"/>
            <ac:spMk id="2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4:45.162" v="40" actId="1076"/>
          <ac:spMkLst>
            <pc:docMk/>
            <pc:sldMk cId="1801707325" sldId="1245"/>
            <ac:spMk id="28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3:54.037" v="30" actId="13926"/>
          <ac:graphicFrameMkLst>
            <pc:docMk/>
            <pc:sldMk cId="1801707325" sldId="1245"/>
            <ac:graphicFrameMk id="9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46:31.821" v="57" actId="1076"/>
        <pc:sldMkLst>
          <pc:docMk/>
          <pc:sldMk cId="3741928197" sldId="1247"/>
        </pc:sldMkLst>
        <pc:spChg chg="mod">
          <ac:chgData name="Joon Young Lee" userId="9c2bf77b41f9f2c0" providerId="LiveId" clId="{0B24F9B4-FE70-4185-9A63-E54CB88B01BF}" dt="2024-07-07T16:46:02.930" v="48" actId="1076"/>
          <ac:spMkLst>
            <pc:docMk/>
            <pc:sldMk cId="3741928197" sldId="1247"/>
            <ac:spMk id="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9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21.883" v="54" actId="1076"/>
          <ac:spMkLst>
            <pc:docMk/>
            <pc:sldMk cId="3741928197" sldId="1247"/>
            <ac:spMk id="10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5.753" v="49" actId="1076"/>
          <ac:spMkLst>
            <pc:docMk/>
            <pc:sldMk cId="3741928197" sldId="1247"/>
            <ac:spMk id="11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6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08.813" v="51" actId="1076"/>
          <ac:spMkLst>
            <pc:docMk/>
            <pc:sldMk cId="3741928197" sldId="1247"/>
            <ac:spMk id="17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31.821" v="57" actId="1076"/>
          <ac:spMkLst>
            <pc:docMk/>
            <pc:sldMk cId="3741928197" sldId="1247"/>
            <ac:spMk id="18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3.192" v="52" actId="1076"/>
          <ac:spMkLst>
            <pc:docMk/>
            <pc:sldMk cId="3741928197" sldId="1247"/>
            <ac:spMk id="22" creationId="{B9802DD1-500A-7F5E-F24B-03BEE5A91680}"/>
          </ac:spMkLst>
        </pc:spChg>
        <pc:spChg chg="mod">
          <ac:chgData name="Joon Young Lee" userId="9c2bf77b41f9f2c0" providerId="LiveId" clId="{0B24F9B4-FE70-4185-9A63-E54CB88B01BF}" dt="2024-07-07T16:46:15.547" v="53" actId="1076"/>
          <ac:spMkLst>
            <pc:docMk/>
            <pc:sldMk cId="3741928197" sldId="1247"/>
            <ac:spMk id="23" creationId="{B9802DD1-500A-7F5E-F24B-03BEE5A91680}"/>
          </ac:spMkLst>
        </pc:spChg>
        <pc:graphicFrameChg chg="mod modGraphic">
          <ac:chgData name="Joon Young Lee" userId="9c2bf77b41f9f2c0" providerId="LiveId" clId="{0B24F9B4-FE70-4185-9A63-E54CB88B01BF}" dt="2024-07-07T16:45:57.715" v="47" actId="13926"/>
          <ac:graphicFrameMkLst>
            <pc:docMk/>
            <pc:sldMk cId="3741928197" sldId="1247"/>
            <ac:graphicFrameMk id="7" creationId="{E6A99A78-9DD2-EF4F-FC81-E2AC9FF47F00}"/>
          </ac:graphicFrameMkLst>
        </pc:graphicFrameChg>
      </pc:sldChg>
      <pc:sldChg chg="addSp delSp modSp mod">
        <pc:chgData name="Joon Young Lee" userId="9c2bf77b41f9f2c0" providerId="LiveId" clId="{0B24F9B4-FE70-4185-9A63-E54CB88B01BF}" dt="2024-07-07T16:52:40.718" v="80" actId="207"/>
        <pc:sldMkLst>
          <pc:docMk/>
          <pc:sldMk cId="448868086" sldId="1250"/>
        </pc:sldMkLst>
        <pc:graphicFrameChg chg="del">
          <ac:chgData name="Joon Young Lee" userId="9c2bf77b41f9f2c0" providerId="LiveId" clId="{0B24F9B4-FE70-4185-9A63-E54CB88B01BF}" dt="2024-07-07T16:51:07.806" v="61" actId="478"/>
          <ac:graphicFrameMkLst>
            <pc:docMk/>
            <pc:sldMk cId="448868086" sldId="1250"/>
            <ac:graphicFrameMk id="2" creationId="{00000000-0008-0000-0B00-000002000000}"/>
          </ac:graphicFrameMkLst>
        </pc:graphicFrameChg>
        <pc:graphicFrameChg chg="del">
          <ac:chgData name="Joon Young Lee" userId="9c2bf77b41f9f2c0" providerId="LiveId" clId="{0B24F9B4-FE70-4185-9A63-E54CB88B01BF}" dt="2024-07-07T16:51:33.790" v="67" actId="478"/>
          <ac:graphicFrameMkLst>
            <pc:docMk/>
            <pc:sldMk cId="448868086" sldId="1250"/>
            <ac:graphicFrameMk id="3" creationId="{00000000-0008-0000-0B00-000002000000}"/>
          </ac:graphicFrameMkLst>
        </pc:graphicFrameChg>
        <pc:graphicFrameChg chg="add mod">
          <ac:chgData name="Joon Young Lee" userId="9c2bf77b41f9f2c0" providerId="LiveId" clId="{0B24F9B4-FE70-4185-9A63-E54CB88B01BF}" dt="2024-07-07T16:51:55.060" v="75"/>
          <ac:graphicFrameMkLst>
            <pc:docMk/>
            <pc:sldMk cId="448868086" sldId="1250"/>
            <ac:graphicFrameMk id="4" creationId="{00000000-0008-0000-0B00-000002000000}"/>
          </ac:graphicFrameMkLst>
        </pc:graphicFrameChg>
        <pc:graphicFrameChg chg="mod modGraphic">
          <ac:chgData name="Joon Young Lee" userId="9c2bf77b41f9f2c0" providerId="LiveId" clId="{0B24F9B4-FE70-4185-9A63-E54CB88B01BF}" dt="2024-07-07T16:52:40.718" v="80" actId="207"/>
          <ac:graphicFrameMkLst>
            <pc:docMk/>
            <pc:sldMk cId="448868086" sldId="1250"/>
            <ac:graphicFrameMk id="7" creationId="{00000000-0000-0000-0000-000000000000}"/>
          </ac:graphicFrameMkLst>
        </pc:graphicFrameChg>
      </pc:sldChg>
      <pc:sldChg chg="modSp mod">
        <pc:chgData name="Joon Young Lee" userId="9c2bf77b41f9f2c0" providerId="LiveId" clId="{0B24F9B4-FE70-4185-9A63-E54CB88B01BF}" dt="2024-07-07T16:53:11.088" v="84" actId="13926"/>
        <pc:sldMkLst>
          <pc:docMk/>
          <pc:sldMk cId="2878209735" sldId="1251"/>
        </pc:sldMkLst>
        <pc:graphicFrameChg chg="mod modGraphic">
          <ac:chgData name="Joon Young Lee" userId="9c2bf77b41f9f2c0" providerId="LiveId" clId="{0B24F9B4-FE70-4185-9A63-E54CB88B01BF}" dt="2024-07-07T16:53:11.088" v="84" actId="13926"/>
          <ac:graphicFrameMkLst>
            <pc:docMk/>
            <pc:sldMk cId="2878209735" sldId="1251"/>
            <ac:graphicFrameMk id="10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6:53:28.201" v="87" actId="13926"/>
        <pc:sldMkLst>
          <pc:docMk/>
          <pc:sldMk cId="2172388391" sldId="1252"/>
        </pc:sldMkLst>
        <pc:graphicFrameChg chg="mod modGraphic">
          <ac:chgData name="Joon Young Lee" userId="9c2bf77b41f9f2c0" providerId="LiveId" clId="{0B24F9B4-FE70-4185-9A63-E54CB88B01BF}" dt="2024-07-07T16:53:28.201" v="87" actId="13926"/>
          <ac:graphicFrameMkLst>
            <pc:docMk/>
            <pc:sldMk cId="2172388391" sldId="1252"/>
            <ac:graphicFrameMk id="16" creationId="{B4224DE5-DCF3-DE91-333E-E162B3E99E94}"/>
          </ac:graphicFrameMkLst>
        </pc:graphicFrameChg>
      </pc:sldChg>
      <pc:sldChg chg="modSp mod">
        <pc:chgData name="Joon Young Lee" userId="9c2bf77b41f9f2c0" providerId="LiveId" clId="{0B24F9B4-FE70-4185-9A63-E54CB88B01BF}" dt="2024-07-07T17:00:14.966" v="105" actId="20577"/>
        <pc:sldMkLst>
          <pc:docMk/>
          <pc:sldMk cId="275088288" sldId="1253"/>
        </pc:sldMkLst>
        <pc:spChg chg="mod">
          <ac:chgData name="Joon Young Lee" userId="9c2bf77b41f9f2c0" providerId="LiveId" clId="{0B24F9B4-FE70-4185-9A63-E54CB88B01BF}" dt="2024-07-07T16:50:58.134" v="60" actId="1076"/>
          <ac:spMkLst>
            <pc:docMk/>
            <pc:sldMk cId="275088288" sldId="1253"/>
            <ac:spMk id="5" creationId="{00000000-0000-0000-0000-000000000000}"/>
          </ac:spMkLst>
        </pc:spChg>
        <pc:spChg chg="mod">
          <ac:chgData name="Joon Young Lee" userId="9c2bf77b41f9f2c0" providerId="LiveId" clId="{0B24F9B4-FE70-4185-9A63-E54CB88B01BF}" dt="2024-07-07T17:00:14.966" v="105" actId="20577"/>
          <ac:spMkLst>
            <pc:docMk/>
            <pc:sldMk cId="275088288" sldId="1253"/>
            <ac:spMk id="10" creationId="{00000000-0000-0000-0000-000000000000}"/>
          </ac:spMkLst>
        </pc:spChg>
        <pc:graphicFrameChg chg="mod modGraphic">
          <ac:chgData name="Joon Young Lee" userId="9c2bf77b41f9f2c0" providerId="LiveId" clId="{0B24F9B4-FE70-4185-9A63-E54CB88B01BF}" dt="2024-07-07T16:50:54.204" v="59" actId="13926"/>
          <ac:graphicFrameMkLst>
            <pc:docMk/>
            <pc:sldMk cId="275088288" sldId="1253"/>
            <ac:graphicFrameMk id="9" creationId="{B4224DE5-DCF3-DE91-333E-E162B3E99E9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9c2bf77b41f9f2c0/&#48148;&#53461;%20&#54868;&#47732;/Prain%20Global/SK%20Innovation/&#44397;&#47928;/6&#50900;%20&#45684;&#49828;&#47352;/&#44397;&#47928;&#49828;&#53412;&#45432;_&#45684;&#49828;&#47352;&#54016;%20&#50900;&#44036;&#48372;&#44256;&#49436;%20&#50641;&#49472;_6&#50900;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%20&#45684;&#49828;&#47352;/&#44397;&#47928;&#49828;&#53412;&#45432;_&#45684;&#49828;&#47352;&#54016;%20&#50900;&#44036;&#48372;&#44256;&#49436;%20&#50641;&#49472;_6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%20&#45684;&#49828;&#47352;/&#44397;&#47928;&#49828;&#53412;&#45432;_&#45684;&#49828;&#47352;&#54016;%20&#50900;&#44036;&#48372;&#44256;&#49436;%20&#50641;&#49472;_6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Prain%20Global/SK%20Innovation/&#44397;&#47928;/6&#50900;%20&#45684;&#49828;&#47352;/&#44397;&#47928;&#49828;&#53412;&#45432;_&#45684;&#49828;&#47352;&#54016;%20&#50900;&#44036;&#48372;&#44256;&#49436;%20&#50641;&#49472;_6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baseline="0">
                <a:latin typeface="나눔고딕" panose="020D0604000000000000" pitchFamily="50" charset="-127"/>
                <a:ea typeface="나눔고딕" panose="020D0604000000000000" pitchFamily="50" charset="-127"/>
              </a:rPr>
              <a:t> News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'월별 유입'!$H$33</c:f>
              <c:strCache>
                <c:ptCount val="1"/>
                <c:pt idx="0">
                  <c:v>UV</c:v>
                </c:pt>
              </c:strCache>
            </c:strRef>
          </c:tx>
          <c:spPr>
            <a:ln w="28575" cap="rnd">
              <a:solidFill>
                <a:srgbClr val="009A9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22200654657719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8F-4B32-A3CF-5FEB468E9BE7}"/>
                </c:ext>
              </c:extLst>
            </c:dLbl>
            <c:dLbl>
              <c:idx val="1"/>
              <c:layout>
                <c:manualLayout>
                  <c:x val="-1.5165071355783755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8F-4B32-A3CF-5FEB468E9BE7}"/>
                </c:ext>
              </c:extLst>
            </c:dLbl>
            <c:dLbl>
              <c:idx val="2"/>
              <c:layout>
                <c:manualLayout>
                  <c:x val="-2.3240984943508347E-2"/>
                  <c:y val="-2.5955447215289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8F-4B32-A3CF-5FEB468E9BE7}"/>
                </c:ext>
              </c:extLst>
            </c:dLbl>
            <c:dLbl>
              <c:idx val="3"/>
              <c:layout>
                <c:manualLayout>
                  <c:x val="-2.3240984943508347E-2"/>
                  <c:y val="-3.4145455405297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8F-4B32-A3CF-5FEB468E9BE7}"/>
                </c:ext>
              </c:extLst>
            </c:dLbl>
            <c:dLbl>
              <c:idx val="4"/>
              <c:layout>
                <c:manualLayout>
                  <c:x val="-2.6269452538905079E-2"/>
                  <c:y val="-2.8685449945292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8F-4B32-A3CF-5FEB468E9BE7}"/>
                </c:ext>
              </c:extLst>
            </c:dLbl>
            <c:dLbl>
              <c:idx val="5"/>
              <c:layout>
                <c:manualLayout>
                  <c:x val="-2.4250474141974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8F-4B32-A3CF-5FEB468E9BE7}"/>
                </c:ext>
              </c:extLst>
            </c:dLbl>
            <c:dLbl>
              <c:idx val="6"/>
              <c:layout>
                <c:manualLayout>
                  <c:x val="-2.8288430935836231E-2"/>
                  <c:y val="-3.4145455405297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98F-4B32-A3CF-5FEB468E9BE7}"/>
                </c:ext>
              </c:extLst>
            </c:dLbl>
            <c:dLbl>
              <c:idx val="7"/>
              <c:layout>
                <c:manualLayout>
                  <c:x val="-2.5259963340439576E-2"/>
                  <c:y val="-3.14154526752951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98F-4B32-A3CF-5FEB468E9BE7}"/>
                </c:ext>
              </c:extLst>
            </c:dLbl>
            <c:dLbl>
              <c:idx val="8"/>
              <c:layout>
                <c:manualLayout>
                  <c:x val="-1.6174560554249387E-2"/>
                  <c:y val="2.59146046547621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98F-4B32-A3CF-5FEB468E9BE7}"/>
                </c:ext>
              </c:extLst>
            </c:dLbl>
            <c:dLbl>
              <c:idx val="9"/>
              <c:layout>
                <c:manualLayout>
                  <c:x val="-1.3146092958852584E-2"/>
                  <c:y val="-2.7110009452411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98F-4B32-A3CF-5FEB468E9BE7}"/>
                </c:ext>
              </c:extLst>
            </c:dLbl>
            <c:dLbl>
              <c:idx val="10"/>
              <c:layout>
                <c:manualLayout>
                  <c:x val="-1.7184049752715039E-2"/>
                  <c:y val="-3.28128894067882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98F-4B32-A3CF-5FEB468E9BE7}"/>
                </c:ext>
              </c:extLst>
            </c:dLbl>
            <c:dLbl>
              <c:idx val="11"/>
              <c:layout>
                <c:manualLayout>
                  <c:x val="-2.828843093583638E-2"/>
                  <c:y val="-1.85556895208459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98F-4B32-A3CF-5FEB468E9BE7}"/>
                </c:ext>
              </c:extLst>
            </c:dLbl>
            <c:dLbl>
              <c:idx val="12"/>
              <c:layout>
                <c:manualLayout>
                  <c:x val="-3.1316898531233109E-2"/>
                  <c:y val="-2.42585694752227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98F-4B32-A3CF-5FEB468E9B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45078</c:v>
                </c:pt>
                <c:pt idx="1">
                  <c:v>45108</c:v>
                </c:pt>
                <c:pt idx="2">
                  <c:v>45139</c:v>
                </c:pt>
                <c:pt idx="3">
                  <c:v>45170</c:v>
                </c:pt>
                <c:pt idx="4">
                  <c:v>45200</c:v>
                </c:pt>
                <c:pt idx="5">
                  <c:v>45231</c:v>
                </c:pt>
                <c:pt idx="6">
                  <c:v>45261</c:v>
                </c:pt>
                <c:pt idx="7">
                  <c:v>45292</c:v>
                </c:pt>
                <c:pt idx="8">
                  <c:v>45323</c:v>
                </c:pt>
                <c:pt idx="9">
                  <c:v>45352</c:v>
                </c:pt>
                <c:pt idx="10">
                  <c:v>45383</c:v>
                </c:pt>
                <c:pt idx="11">
                  <c:v>45413</c:v>
                </c:pt>
                <c:pt idx="12">
                  <c:v>45444</c:v>
                </c:pt>
              </c:numCache>
            </c:numRef>
          </c:cat>
          <c:val>
            <c:numRef>
              <c:f>'월별 유입'!$H$34:$H$46</c:f>
              <c:numCache>
                <c:formatCode>#,##0_);[Red]\(#,##0\)</c:formatCode>
                <c:ptCount val="13"/>
                <c:pt idx="0">
                  <c:v>50538</c:v>
                </c:pt>
                <c:pt idx="1">
                  <c:v>87634</c:v>
                </c:pt>
                <c:pt idx="2">
                  <c:v>94167</c:v>
                </c:pt>
                <c:pt idx="3">
                  <c:v>68156</c:v>
                </c:pt>
                <c:pt idx="4">
                  <c:v>47362</c:v>
                </c:pt>
                <c:pt idx="5">
                  <c:v>51388</c:v>
                </c:pt>
                <c:pt idx="6">
                  <c:v>44374</c:v>
                </c:pt>
                <c:pt idx="7">
                  <c:v>63684</c:v>
                </c:pt>
                <c:pt idx="8">
                  <c:v>31813</c:v>
                </c:pt>
                <c:pt idx="9">
                  <c:v>31490</c:v>
                </c:pt>
                <c:pt idx="10">
                  <c:v>33675</c:v>
                </c:pt>
                <c:pt idx="11">
                  <c:v>42048</c:v>
                </c:pt>
                <c:pt idx="12">
                  <c:v>39009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98F-4B32-A3CF-5FEB468E9BE7}"/>
            </c:ext>
          </c:extLst>
        </c:ser>
        <c:ser>
          <c:idx val="1"/>
          <c:order val="1"/>
          <c:tx>
            <c:strRef>
              <c:f>'월별 유입'!$K$33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rgbClr val="00605B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'월별 유입'!$G$34:$G$46</c:f>
              <c:numCache>
                <c:formatCode>yy"년"\ mm"월"</c:formatCode>
                <c:ptCount val="13"/>
                <c:pt idx="0">
                  <c:v>45078</c:v>
                </c:pt>
                <c:pt idx="1">
                  <c:v>45108</c:v>
                </c:pt>
                <c:pt idx="2">
                  <c:v>45139</c:v>
                </c:pt>
                <c:pt idx="3">
                  <c:v>45170</c:v>
                </c:pt>
                <c:pt idx="4">
                  <c:v>45200</c:v>
                </c:pt>
                <c:pt idx="5">
                  <c:v>45231</c:v>
                </c:pt>
                <c:pt idx="6">
                  <c:v>45261</c:v>
                </c:pt>
                <c:pt idx="7">
                  <c:v>45292</c:v>
                </c:pt>
                <c:pt idx="8">
                  <c:v>45323</c:v>
                </c:pt>
                <c:pt idx="9">
                  <c:v>45352</c:v>
                </c:pt>
                <c:pt idx="10">
                  <c:v>45383</c:v>
                </c:pt>
                <c:pt idx="11">
                  <c:v>45413</c:v>
                </c:pt>
                <c:pt idx="12">
                  <c:v>45444</c:v>
                </c:pt>
              </c:numCache>
            </c:numRef>
          </c:cat>
          <c:val>
            <c:numRef>
              <c:f>'월별 유입'!$K$34:$K$46</c:f>
              <c:numCache>
                <c:formatCode>#,##0_);[Red]\(#,##0\)</c:formatCode>
                <c:ptCount val="13"/>
                <c:pt idx="0">
                  <c:v>110940</c:v>
                </c:pt>
                <c:pt idx="1">
                  <c:v>142816</c:v>
                </c:pt>
                <c:pt idx="2">
                  <c:v>127433</c:v>
                </c:pt>
                <c:pt idx="3">
                  <c:v>95476</c:v>
                </c:pt>
                <c:pt idx="4">
                  <c:v>69729</c:v>
                </c:pt>
                <c:pt idx="5">
                  <c:v>71774</c:v>
                </c:pt>
                <c:pt idx="6">
                  <c:v>57854</c:v>
                </c:pt>
                <c:pt idx="7">
                  <c:v>110960</c:v>
                </c:pt>
                <c:pt idx="8">
                  <c:v>37889</c:v>
                </c:pt>
                <c:pt idx="9">
                  <c:v>36467</c:v>
                </c:pt>
                <c:pt idx="10">
                  <c:v>39122</c:v>
                </c:pt>
                <c:pt idx="11">
                  <c:v>50212</c:v>
                </c:pt>
                <c:pt idx="12">
                  <c:v>45580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98F-4B32-A3CF-5FEB468E9B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648216464"/>
        <c:axId val="-468554864"/>
      </c:lineChart>
      <c:lineChart>
        <c:grouping val="stacked"/>
        <c:varyColors val="0"/>
        <c:ser>
          <c:idx val="2"/>
          <c:order val="2"/>
          <c:tx>
            <c:strRef>
              <c:f>'월별 유입'!#REF!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'월별 유입'!#REF!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98F-4B32-A3CF-5FEB468E9B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68552688"/>
        <c:axId val="-468543984"/>
      </c:lineChart>
      <c:dateAx>
        <c:axId val="-648216464"/>
        <c:scaling>
          <c:orientation val="minMax"/>
        </c:scaling>
        <c:delete val="0"/>
        <c:axPos val="b"/>
        <c:numFmt formatCode="yy&quot;년&quot;\ mm&quot;월&quot;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4864"/>
        <c:crosses val="autoZero"/>
        <c:auto val="1"/>
        <c:lblOffset val="100"/>
        <c:baseTimeUnit val="months"/>
      </c:dateAx>
      <c:valAx>
        <c:axId val="-4685548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out"/>
        <c:minorTickMark val="none"/>
        <c:tickLblPos val="nextTo"/>
        <c:crossAx val="-648216464"/>
        <c:crosses val="autoZero"/>
        <c:crossBetween val="between"/>
      </c:valAx>
      <c:valAx>
        <c:axId val="-46854398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-468552688"/>
        <c:crosses val="max"/>
        <c:crossBetween val="between"/>
      </c:valAx>
      <c:catAx>
        <c:axId val="-468552688"/>
        <c:scaling>
          <c:orientation val="minMax"/>
        </c:scaling>
        <c:delete val="1"/>
        <c:axPos val="b"/>
        <c:majorTickMark val="out"/>
        <c:minorTickMark val="none"/>
        <c:tickLblPos val="nextTo"/>
        <c:crossAx val="-468543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9844467124831691"/>
          <c:y val="3.338604991060496E-2"/>
          <c:w val="0.40155532875168315"/>
          <c:h val="4.60691185100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총합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비교'!$A$14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비교'!$B$14:$E$14</c:f>
              <c:numCache>
                <c:formatCode>#,##0</c:formatCode>
                <c:ptCount val="4"/>
                <c:pt idx="0">
                  <c:v>303</c:v>
                </c:pt>
                <c:pt idx="1">
                  <c:v>395</c:v>
                </c:pt>
                <c:pt idx="2">
                  <c:v>1819</c:v>
                </c:pt>
                <c:pt idx="3">
                  <c:v>2189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E-4CC7-817D-53C6C0B26273}"/>
            </c:ext>
          </c:extLst>
        </c:ser>
        <c:ser>
          <c:idx val="1"/>
          <c:order val="1"/>
          <c:tx>
            <c:strRef>
              <c:f>'전월대비 비교'!$A$15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rgbClr val="0060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비교'!$B$13:$E$13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비교'!$B$15:$E$15</c:f>
              <c:numCache>
                <c:formatCode>#,##0</c:formatCode>
                <c:ptCount val="4"/>
                <c:pt idx="0">
                  <c:v>943</c:v>
                </c:pt>
                <c:pt idx="1">
                  <c:v>1188</c:v>
                </c:pt>
                <c:pt idx="2">
                  <c:v>1668</c:v>
                </c:pt>
                <c:pt idx="3">
                  <c:v>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E-4CC7-817D-53C6C0B262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49424"/>
        <c:axId val="-468546160"/>
      </c:barChart>
      <c:catAx>
        <c:axId val="-4685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6160"/>
        <c:crosses val="autoZero"/>
        <c:auto val="1"/>
        <c:lblAlgn val="ctr"/>
        <c:lblOffset val="100"/>
        <c:noMultiLvlLbl val="0"/>
      </c:catAx>
      <c:valAx>
        <c:axId val="-46854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전월 대비 기사별 </a:t>
            </a:r>
            <a:r>
              <a:rPr lang="en-US" altLang="ko-KR"/>
              <a:t>UV,</a:t>
            </a:r>
            <a:r>
              <a:rPr lang="en-US" altLang="ko-KR" baseline="0"/>
              <a:t> PV </a:t>
            </a:r>
            <a:r>
              <a:rPr lang="ko-KR" altLang="en-US" baseline="0"/>
              <a:t>평균 비교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'전월대비 비교'!$A$27</c:f>
              <c:strCache>
                <c:ptCount val="1"/>
                <c:pt idx="0">
                  <c:v>5월</c:v>
                </c:pt>
              </c:strCache>
            </c:strRef>
          </c:tx>
          <c:spPr>
            <a:solidFill>
              <a:srgbClr val="00C0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비교'!$B$27:$E$27</c:f>
              <c:numCache>
                <c:formatCode>#,##0</c:formatCode>
                <c:ptCount val="4"/>
                <c:pt idx="0" formatCode="#,##0.0_ ">
                  <c:v>5.8255323868677911</c:v>
                </c:pt>
                <c:pt idx="1">
                  <c:v>7.571021887015676</c:v>
                </c:pt>
                <c:pt idx="2">
                  <c:v>24.259933271004051</c:v>
                </c:pt>
                <c:pt idx="3">
                  <c:v>29.704722726356117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7D-48F8-8A68-A0955AFE2822}"/>
            </c:ext>
          </c:extLst>
        </c:ser>
        <c:ser>
          <c:idx val="1"/>
          <c:order val="1"/>
          <c:tx>
            <c:strRef>
              <c:f>'전월대비 비교'!$A$28</c:f>
              <c:strCache>
                <c:ptCount val="1"/>
                <c:pt idx="0">
                  <c:v>6월</c:v>
                </c:pt>
              </c:strCache>
            </c:strRef>
          </c:tx>
          <c:spPr>
            <a:solidFill>
              <a:srgbClr val="00605B"/>
            </a:solidFill>
            <a:ln>
              <a:solidFill>
                <a:srgbClr val="009A9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'전월대비 비교'!$B$26:$E$26</c:f>
              <c:strCache>
                <c:ptCount val="4"/>
                <c:pt idx="0">
                  <c:v>보도자료UV</c:v>
                </c:pt>
                <c:pt idx="1">
                  <c:v>보도자료PV</c:v>
                </c:pt>
                <c:pt idx="2">
                  <c:v>기획자료UV</c:v>
                </c:pt>
                <c:pt idx="3">
                  <c:v>기획자료PV</c:v>
                </c:pt>
              </c:strCache>
            </c:strRef>
          </c:cat>
          <c:val>
            <c:numRef>
              <c:f>'전월대비 비교'!$B$28:$E$28</c:f>
              <c:numCache>
                <c:formatCode>#,##0</c:formatCode>
                <c:ptCount val="4"/>
                <c:pt idx="0">
                  <c:v>5.5464774705252626</c:v>
                </c:pt>
                <c:pt idx="1">
                  <c:v>6.6834858072849608</c:v>
                </c:pt>
                <c:pt idx="2">
                  <c:v>68.148484848484841</c:v>
                </c:pt>
                <c:pt idx="3">
                  <c:v>83.219696969696969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7D-48F8-8A68-A0955AFE28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68553232"/>
        <c:axId val="-468541264"/>
      </c:barChart>
      <c:catAx>
        <c:axId val="-4685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41264"/>
        <c:crosses val="autoZero"/>
        <c:auto val="1"/>
        <c:lblAlgn val="ctr"/>
        <c:lblOffset val="100"/>
        <c:noMultiLvlLbl val="0"/>
      </c:catAx>
      <c:valAx>
        <c:axId val="-46854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6855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9A9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62-4B53-843E-136CE5BD828D}"/>
              </c:ext>
            </c:extLst>
          </c:dPt>
          <c:dPt>
            <c:idx val="1"/>
            <c:bubble3D val="0"/>
            <c:spPr>
              <a:solidFill>
                <a:srgbClr val="00C0B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62-4B53-843E-136CE5BD828D}"/>
              </c:ext>
            </c:extLst>
          </c:dPt>
          <c:dPt>
            <c:idx val="2"/>
            <c:bubble3D val="0"/>
            <c:spPr>
              <a:solidFill>
                <a:srgbClr val="C1FFF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62-4B53-843E-136CE5BD828D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62-4B53-843E-136CE5BD828D}"/>
              </c:ext>
            </c:extLst>
          </c:dPt>
          <c:dPt>
            <c:idx val="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D62-4B53-843E-136CE5BD828D}"/>
              </c:ext>
            </c:extLst>
          </c:dPt>
          <c:dPt>
            <c:idx val="5"/>
            <c:bubble3D val="0"/>
            <c:spPr>
              <a:solidFill>
                <a:srgbClr val="00605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D62-4B53-843E-136CE5BD828D}"/>
              </c:ext>
            </c:extLst>
          </c:dPt>
          <c:dLbls>
            <c:dLbl>
              <c:idx val="2"/>
              <c:layout>
                <c:manualLayout>
                  <c:x val="-0.1000047972306547"/>
                  <c:y val="1.928969370863211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D62-4B53-843E-136CE5BD828D}"/>
                </c:ext>
              </c:extLst>
            </c:dLbl>
            <c:dLbl>
              <c:idx val="3"/>
              <c:layout>
                <c:manualLayout>
                  <c:x val="-7.3187606258658999E-2"/>
                  <c:y val="-2.155090329706603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D62-4B53-843E-136CE5BD828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D62-4B53-843E-136CE5BD82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'유입 종류'!$F$17:$F$22</c:f>
              <c:strCache>
                <c:ptCount val="6"/>
                <c:pt idx="0">
                  <c:v>검색</c:v>
                </c:pt>
                <c:pt idx="1">
                  <c:v>직접유입</c:v>
                </c:pt>
                <c:pt idx="2">
                  <c:v>타사이트</c:v>
                </c:pt>
                <c:pt idx="3">
                  <c:v>SNS 오가닉</c:v>
                </c:pt>
                <c:pt idx="4">
                  <c:v>영상매체</c:v>
                </c:pt>
                <c:pt idx="5">
                  <c:v>유료검색</c:v>
                </c:pt>
              </c:strCache>
            </c:strRef>
          </c:cat>
          <c:val>
            <c:numRef>
              <c:f>'유입 종류'!$G$17:$G$22</c:f>
              <c:numCache>
                <c:formatCode>0.0%</c:formatCode>
                <c:ptCount val="6"/>
                <c:pt idx="0">
                  <c:v>0.75577749390314719</c:v>
                </c:pt>
                <c:pt idx="1">
                  <c:v>0.14477606162660164</c:v>
                </c:pt>
                <c:pt idx="2">
                  <c:v>3.2516548600627103E-2</c:v>
                </c:pt>
                <c:pt idx="3">
                  <c:v>6.584601091626989E-2</c:v>
                </c:pt>
                <c:pt idx="4">
                  <c:v>8.9033406882669456E-4</c:v>
                </c:pt>
                <c:pt idx="5">
                  <c:v>1.1613053071652537E-4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D62-4B53-843E-136CE5BD8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0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3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0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8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0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1807" eaLnBrk="1" fontAlgn="ctr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pc="-15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807">
              <a:defRPr/>
            </a:pPr>
            <a:fld id="{ED95E81B-EB2E-44F5-BE4C-D2B76D2DA6FF}" type="slidenum">
              <a:rPr lang="ko-KR" altLang="en-US">
                <a:solidFill>
                  <a:prstClr val="black"/>
                </a:solidFill>
              </a:rPr>
              <a:pPr defTabSz="921807"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2024-07-08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353" TargetMode="External"/><Relationship Id="rId3" Type="http://schemas.openxmlformats.org/officeDocument/2006/relationships/hyperlink" Target="https://skinnonews.com/archives/115587" TargetMode="External"/><Relationship Id="rId7" Type="http://schemas.openxmlformats.org/officeDocument/2006/relationships/hyperlink" Target="https://skinnonews.com/archives/1153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537" TargetMode="External"/><Relationship Id="rId5" Type="http://schemas.openxmlformats.org/officeDocument/2006/relationships/hyperlink" Target="https://skinnonews.com/archives/115416" TargetMode="External"/><Relationship Id="rId4" Type="http://schemas.openxmlformats.org/officeDocument/2006/relationships/hyperlink" Target="https://skinnonews.com/archives/115558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96864" TargetMode="External"/><Relationship Id="rId3" Type="http://schemas.openxmlformats.org/officeDocument/2006/relationships/hyperlink" Target="https://skinnonews.com/archives/115587" TargetMode="External"/><Relationship Id="rId7" Type="http://schemas.openxmlformats.org/officeDocument/2006/relationships/hyperlink" Target="https://skinnonews.com/archives/8458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3797" TargetMode="External"/><Relationship Id="rId5" Type="http://schemas.openxmlformats.org/officeDocument/2006/relationships/hyperlink" Target="https://skinnonews.com/archives/115057" TargetMode="External"/><Relationship Id="rId4" Type="http://schemas.openxmlformats.org/officeDocument/2006/relationships/hyperlink" Target="https://skinnonews.com/archives/3282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494" TargetMode="External"/><Relationship Id="rId13" Type="http://schemas.openxmlformats.org/officeDocument/2006/relationships/hyperlink" Target="https://skinnonews.com/archives/115611" TargetMode="External"/><Relationship Id="rId3" Type="http://schemas.openxmlformats.org/officeDocument/2006/relationships/hyperlink" Target="https://skinnonews.com/archives/115353" TargetMode="External"/><Relationship Id="rId7" Type="http://schemas.openxmlformats.org/officeDocument/2006/relationships/hyperlink" Target="https://skinnonews.com/archives/115403" TargetMode="External"/><Relationship Id="rId12" Type="http://schemas.openxmlformats.org/officeDocument/2006/relationships/hyperlink" Target="https://skinnonews.com/archives/115622" TargetMode="External"/><Relationship Id="rId17" Type="http://schemas.openxmlformats.org/officeDocument/2006/relationships/hyperlink" Target="https://skinnonews.com/archives/115706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skinnonews.com/archives/1156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394" TargetMode="External"/><Relationship Id="rId11" Type="http://schemas.openxmlformats.org/officeDocument/2006/relationships/hyperlink" Target="https://skinnonews.com/archives/115532" TargetMode="External"/><Relationship Id="rId5" Type="http://schemas.openxmlformats.org/officeDocument/2006/relationships/hyperlink" Target="https://skinnonews.com/archives/115380" TargetMode="External"/><Relationship Id="rId15" Type="http://schemas.openxmlformats.org/officeDocument/2006/relationships/hyperlink" Target="https://skinnonews.com/archives/115664" TargetMode="External"/><Relationship Id="rId10" Type="http://schemas.openxmlformats.org/officeDocument/2006/relationships/hyperlink" Target="https://skinnonews.com/archives/115537" TargetMode="External"/><Relationship Id="rId4" Type="http://schemas.openxmlformats.org/officeDocument/2006/relationships/hyperlink" Target="https://skinnonews.com/archives/115371" TargetMode="External"/><Relationship Id="rId9" Type="http://schemas.openxmlformats.org/officeDocument/2006/relationships/hyperlink" Target="https://skinnonews.com/archives/115517" TargetMode="External"/><Relationship Id="rId14" Type="http://schemas.openxmlformats.org/officeDocument/2006/relationships/hyperlink" Target="https://skinnonews.com/archives/11564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archives/1154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kinnonews.com/archives/115558" TargetMode="External"/><Relationship Id="rId4" Type="http://schemas.openxmlformats.org/officeDocument/2006/relationships/hyperlink" Target="https://skinnonews.com/archives/11558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kinnonews.com/archives/115639" TargetMode="External"/><Relationship Id="rId13" Type="http://schemas.openxmlformats.org/officeDocument/2006/relationships/hyperlink" Target="https://skinnonews.com/archives/115801" TargetMode="External"/><Relationship Id="rId3" Type="http://schemas.openxmlformats.org/officeDocument/2006/relationships/hyperlink" Target="https://skinnonews.com/archives/115392" TargetMode="External"/><Relationship Id="rId7" Type="http://schemas.openxmlformats.org/officeDocument/2006/relationships/hyperlink" Target="https://skinnonews.com/archives/115637" TargetMode="External"/><Relationship Id="rId12" Type="http://schemas.openxmlformats.org/officeDocument/2006/relationships/hyperlink" Target="https://skinnonews.com/archives/11571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innonews.com/archives/115635" TargetMode="External"/><Relationship Id="rId11" Type="http://schemas.openxmlformats.org/officeDocument/2006/relationships/hyperlink" Target="https://skinnonews.com/archives/115716" TargetMode="External"/><Relationship Id="rId5" Type="http://schemas.openxmlformats.org/officeDocument/2006/relationships/hyperlink" Target="https://skinnonews.com/archives/115512" TargetMode="External"/><Relationship Id="rId10" Type="http://schemas.openxmlformats.org/officeDocument/2006/relationships/hyperlink" Target="https://skinnonews.com/archives/115714" TargetMode="External"/><Relationship Id="rId4" Type="http://schemas.openxmlformats.org/officeDocument/2006/relationships/hyperlink" Target="https://skinnonews.com/archives/115509" TargetMode="External"/><Relationship Id="rId9" Type="http://schemas.openxmlformats.org/officeDocument/2006/relationships/hyperlink" Target="https://skinnonews.com/archives/115712" TargetMode="External"/><Relationship Id="rId14" Type="http://schemas.openxmlformats.org/officeDocument/2006/relationships/hyperlink" Target="https://skinnonews.com/archives/11580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3025722"/>
            <a:ext cx="1198680" cy="185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979348" y="3333386"/>
            <a:ext cx="2233304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SKinno</a:t>
            </a: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News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252245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07171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경로 분석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96157"/>
              </p:ext>
            </p:extLst>
          </p:nvPr>
        </p:nvGraphicFramePr>
        <p:xfrm>
          <a:off x="5929711" y="2492040"/>
          <a:ext cx="5081189" cy="254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6">
                  <a:extLst>
                    <a:ext uri="{9D8B030D-6E8A-4147-A177-3AD203B41FA5}">
                      <a16:colId xmlns:a16="http://schemas.microsoft.com/office/drawing/2014/main" val="1692092780"/>
                    </a:ext>
                  </a:extLst>
                </a:gridCol>
                <a:gridCol w="1406103">
                  <a:extLst>
                    <a:ext uri="{9D8B030D-6E8A-4147-A177-3AD203B41FA5}">
                      <a16:colId xmlns:a16="http://schemas.microsoft.com/office/drawing/2014/main" val="698746338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전달대비변화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21,208(79.99%)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19,524(75.58%)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▼1,684 (▼4.41%p)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2,439(9.20%)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3,740(14.48%)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▲1,301 (▲5.28%p)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타사이트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1,319(4.97%)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840(3.25%)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▲479 (▲1.72%p)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SNS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오가닉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1,477(5.57%)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1,701(6.58%)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▲224 (▲1.01%p)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영상매체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38(0.14%)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23(0.09%)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▼15 (▼0.05%p)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21351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유료검색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5(0.02%)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40404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3(0.01%)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▼2 (▼0.01%p)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17052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715935"/>
              </p:ext>
            </p:extLst>
          </p:nvPr>
        </p:nvGraphicFramePr>
        <p:xfrm>
          <a:off x="342900" y="2147203"/>
          <a:ext cx="5211340" cy="3623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86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2" name="직사각형 1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65971"/>
              </p:ext>
            </p:extLst>
          </p:nvPr>
        </p:nvGraphicFramePr>
        <p:xfrm>
          <a:off x="1021081" y="2455508"/>
          <a:ext cx="10149839" cy="3977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18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발행일</a:t>
                      </a:r>
                    </a:p>
                  </a:txBody>
                  <a:tcPr marL="6350" marR="6350" marT="635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월간 </a:t>
                      </a:r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유입 경로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“옥상정원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테니스 코트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아니죠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!”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우리나라 옥상은 왜 대부분 녹색일까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(90%)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Instagramstory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(3%)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에너지食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‘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빛과 소금’ 대신 ‘빛과 석유’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 –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시추 기술의 발전으로 알아보는 땅 속 보물찾기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(85%)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Instagramstory (4%)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[2024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년 상반기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계열 자원봉사활동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“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다같이 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(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多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)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가치”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꾸준함으로 이뤄낸 큰 변화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(70%)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08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온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리튬메탈 배터리용 고분자 전해질 개발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(33%)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최재원 수석부회장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이노베이션 수석부회장으로 선임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(59%)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75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2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주간 ‘집중 자원봉사’ 활동 펼쳐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구성원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2,800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명 동참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(42%)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(24%)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12270" y="905631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연계발행을 진행한 보도 및 기획 콘텐츠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모두 높은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달성하며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포스트로 등극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콘텐츠들은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광고집행을 통해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확보했으며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광고가 아닌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사용자의 평균 참여시간은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가량으로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꾸준한 연계발행을 통해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확보하고자 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 가면 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재밌다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비행기를 움직이는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유입은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800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단위로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유입은 소수이나 체류시간이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 이상으로 길어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광고의 경우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증대 용으로 활용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파트너사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인트라넷에서 소수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(10%)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3F4743-EDD8-6AD2-B27C-01564B9BA648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20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10514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주목 받은 포스트 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altLang="ko-KR" sz="1300" b="1" spc="-15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7964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7964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010632" y="2198205"/>
            <a:ext cx="1555845" cy="215444"/>
            <a:chOff x="10078871" y="2079332"/>
            <a:chExt cx="1555845" cy="215444"/>
          </a:xfrm>
        </p:grpSpPr>
        <p:sp>
          <p:nvSpPr>
            <p:cNvPr id="10" name="직사각형 9"/>
            <p:cNvSpPr/>
            <p:nvPr/>
          </p:nvSpPr>
          <p:spPr>
            <a:xfrm>
              <a:off x="10078871" y="2135875"/>
              <a:ext cx="457200" cy="1023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36071" y="2079332"/>
              <a:ext cx="10986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SNS </a:t>
              </a:r>
              <a:r>
                <a:rPr lang="ko-KR" altLang="en-US" sz="8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연계발행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14976"/>
              </p:ext>
            </p:extLst>
          </p:nvPr>
        </p:nvGraphicFramePr>
        <p:xfrm>
          <a:off x="1021081" y="2455508"/>
          <a:ext cx="10149838" cy="3984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50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</a:t>
                      </a:r>
                      <a:r>
                        <a:rPr 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sz="10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en-US" sz="10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유입 경로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24/6/20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“옥상정원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테니스 코트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아니죠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!”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우리나라 옥상은 왜 대부분 녹색일까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?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1,018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1,132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Facebook (90%)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Instagramstory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(3%)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18/5/16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패션의 완성은 운동화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운동화 끈 예쁘게 묶는 법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TOP 5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777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890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(80%)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(12%)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24/5/10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팩트체크해油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석유 고갈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년 전에도 앞으로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년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지금도 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50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년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?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(81%)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(10%)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93926"/>
                  </a:ext>
                </a:extLst>
              </a:tr>
              <a:tr h="663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카드뉴스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"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액체에 전자기기를 담근다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?” - AI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시대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꼭 필요한 차세대 열관리 기술 ‘액침냉각’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(88%)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6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21/6/17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각형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원통형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파우치형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…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형태에 따른 전기차 배터리 특성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(94%)</a:t>
                      </a:r>
                      <a:b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직접유입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6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22/12/10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“일반 휘발유와 고급 휘발유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어떤 차이가 있을까</a:t>
                      </a:r>
                      <a:r>
                        <a:rPr lang="en-US" altLang="ko-KR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?”</a:t>
                      </a:r>
                      <a:endParaRPr lang="ko-KR" alt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Google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(85%)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Naver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검색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5562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2270" y="795746"/>
            <a:ext cx="1148334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 맞물려 여전히 상위권을 유지하고 있는 모습을 보이며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어스온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자원개발 역사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같이 </a:t>
            </a:r>
            <a:b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연계발행건의 경우 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통틀어서도 높은 수준의 월간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수치를 확보해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이슈와의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부합성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전략이 유효했던 것으로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외에도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조직개편 및 임원인사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경우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검색과 직접유입이 높아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계열의 경영권 관련 이슈 전반에 대한 높은 관심을 확인할 수 있었음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39FB62-756C-E473-B5DE-DB31FCC39E7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72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72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38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547860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5C9D9-FE55-2053-2A76-A383D2314B77}"/>
              </a:ext>
            </a:extLst>
          </p:cNvPr>
          <p:cNvSpPr/>
          <p:nvPr/>
        </p:nvSpPr>
        <p:spPr>
          <a:xfrm>
            <a:off x="9885772" y="4761781"/>
            <a:ext cx="1518790" cy="12375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0257" y="1299990"/>
            <a:ext cx="11918606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수는 총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건이며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제외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UV 39,009 / PV 45,580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수치로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9.22%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전년 동기 대비 비교 </a:t>
            </a:r>
            <a:b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(’22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영문 트래픽 비중 제외한 실제 수치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개월 평균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39,806/PV 69,835)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확인 및 비교 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‘23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동기는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47,708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20%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66,452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로 약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감소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한 것으로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②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이노베이션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뉴스룸의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전략적인 변화에 맞게 질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생산해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독자층에 더 심층적이고 가치 있는 정보를 제공하고자 함 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 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’23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전월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의 경우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 발행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수가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건으로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게재 건수에 차이가 존재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(10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적은 수의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콘텐츠라도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더 집중된 주제와 풍부한 정보를 담아내어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해당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방문할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잠재적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독자층이 만족스럽고 유익한 내용을 제공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하고자 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. </a:t>
            </a:r>
          </a:p>
          <a:p>
            <a:pPr marL="0" lvl="1">
              <a:lnSpc>
                <a:spcPct val="150000"/>
              </a:lnSpc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  ③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광고 집행으로 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유입률을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지속적으로 높이는 것으로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꾸준히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활용 예정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0219C-26BD-8100-D70A-6A23500F701F}"/>
              </a:ext>
            </a:extLst>
          </p:cNvPr>
          <p:cNvSpPr/>
          <p:nvPr/>
        </p:nvSpPr>
        <p:spPr>
          <a:xfrm>
            <a:off x="166255" y="1076696"/>
            <a:ext cx="11815488" cy="1678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4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</a:t>
            </a:r>
            <a:r>
              <a:rPr kumimoji="0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4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94659"/>
              </p:ext>
            </p:extLst>
          </p:nvPr>
        </p:nvGraphicFramePr>
        <p:xfrm>
          <a:off x="589030" y="2910690"/>
          <a:ext cx="11161060" cy="3947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55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217915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총 트래픽 분석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캘린더형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447" y="1629677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날짜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괄호 속 수치는 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</a:t>
            </a:r>
          </a:p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초록색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파란색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</a:t>
            </a:r>
            <a:endParaRPr kumimoji="0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68" y="824738"/>
            <a:ext cx="9074149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요일별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빈도 및 건수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월요일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일요일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콘텐츠 게재 건수가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건에서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26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줄어들어 더욱 집약적인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게재가 이루어짐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UV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및 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PV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GMF in USA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기고문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(5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4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가장 높았으며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SKI 2024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조직개편 인사 보도자료를 게재한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일이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차순으로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높음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15464"/>
              </p:ext>
            </p:extLst>
          </p:nvPr>
        </p:nvGraphicFramePr>
        <p:xfrm>
          <a:off x="134589" y="1968231"/>
          <a:ext cx="11815488" cy="4446722"/>
        </p:xfrm>
        <a:graphic>
          <a:graphicData uri="http://schemas.openxmlformats.org/drawingml/2006/table">
            <a:tbl>
              <a:tblPr/>
              <a:tblGrid>
                <a:gridCol w="70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5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8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6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5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 (726/822)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78336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 (897/1,030)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 (2,038/2,380)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 (1,868/2,241)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 (1,689/1,926)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 (965/1,112)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7 (1,413/1,665)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8 (846/962)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이노베이션 </a:t>
                      </a:r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주간 봉사활동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환경도서 독후감상화 그리기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엔무브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ZIC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교환 할인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최재원 수석부회장 선임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9 (1,003/1,172)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10 (1,689/2,035)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11 (1,653/1,976)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12 (1,935/2,224)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13 (1,613/1,920)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14 (1,383/1,612)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15 (615/669)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인천석유화학 친환경 놀이과학교실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년 상반기 다같이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다가치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사회적기업 시설 시스템 구축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공장 내 배기가스 자원으로 재활용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16 (738/837)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17 (1,524/1,870)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18 (1,446/1,688)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19 (1,396/1,599)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 (1,616/1,924)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21 (1,459/1,711)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22 (831/907)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리튬메탈 배터리용 전해질 개발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옥상이 녹색인 이유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ESG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활동 최적화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부다페스트 음악축제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203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23 (902/1,018)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24 (1,670/1,981)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25 (1,528/1,781)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26 (1,405/1,713)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27 (1,438/1,739)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28 (1,337/1,550)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00206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29 (649/706)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4690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슈가글라이더즈 유니폼 업사이클링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이노 소셜벤처 미국 진출 기회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엑손모빌 협력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빛과 석유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SKIET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지속가능경영보고서 발간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431932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온 페라리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2024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우수공급사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70208"/>
                  </a:ext>
                </a:extLst>
              </a:tr>
              <a:tr h="3176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>
                          <a:solidFill>
                            <a:srgbClr val="C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30 (737/810)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0926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FEADE4-0C00-7958-E5FF-A3F26DA40333}"/>
              </a:ext>
            </a:extLst>
          </p:cNvPr>
          <p:cNvSpPr/>
          <p:nvPr/>
        </p:nvSpPr>
        <p:spPr>
          <a:xfrm>
            <a:off x="134588" y="1163164"/>
            <a:ext cx="11815488" cy="721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2126544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유형에 따른 월간 유입 분석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09615"/>
              </p:ext>
            </p:extLst>
          </p:nvPr>
        </p:nvGraphicFramePr>
        <p:xfrm>
          <a:off x="1279071" y="4643589"/>
          <a:ext cx="9633858" cy="1646794"/>
        </p:xfrm>
        <a:graphic>
          <a:graphicData uri="http://schemas.openxmlformats.org/drawingml/2006/table">
            <a:tbl>
              <a:tblPr>
                <a:solidFill>
                  <a:srgbClr val="FFFFCC"/>
                </a:solidFill>
              </a:tblPr>
              <a:tblGrid>
                <a:gridCol w="74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0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36245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 비교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전월 대비 증감률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기획자료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1,260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1,712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633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1,668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211.22%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-8.3%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1,540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2,136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1,991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200.76%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-9.0%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21.7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25.2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9.5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68.1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-4.79%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180.9%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 </a:t>
                      </a:r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14.6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28.4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14.4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32.7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83.2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-11.72%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콘텐츠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업로드수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114.29%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-40.0%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86048" y="6508681"/>
            <a:ext cx="440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UV)*100 (%)</a:t>
            </a:r>
          </a:p>
          <a:p>
            <a:pPr algn="r"/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(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PV-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PV/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PV)*100 (%)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2267" y="1050960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 건수 감소로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58.32%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 및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55.18%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자료는 전월 대비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게재량이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줄었으나 전체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2.1%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소폭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497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기획자료의 발행 건수는 감소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했으나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증감률은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17.7%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시의성있는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게재 및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연계 발행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 전략이 주효한 것으로 판단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보도자료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수치를 종합적으로 비교했을 때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월과 비교 시 보도자료 게재 건 수가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건 많아 미디어와 이해관계자의 주목을 더 받았을 것이라 판단되며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    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월의 경우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&lt;2023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분기 실적발표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탱크터미널 사업 분할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기업간 협약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계약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이해관계자들이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눈여겨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볼 만한 소식이 많았던 달로 판단되며 발행 건수 역시 다른 달보다 많았음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855313-1F66-45C9-867B-6A7673433405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794997"/>
              </p:ext>
            </p:extLst>
          </p:nvPr>
        </p:nvGraphicFramePr>
        <p:xfrm>
          <a:off x="1802130" y="2137410"/>
          <a:ext cx="4229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076220"/>
              </p:ext>
            </p:extLst>
          </p:nvPr>
        </p:nvGraphicFramePr>
        <p:xfrm>
          <a:off x="6216015" y="2148840"/>
          <a:ext cx="4173855" cy="249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283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보도자료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18087"/>
              </p:ext>
            </p:extLst>
          </p:nvPr>
        </p:nvGraphicFramePr>
        <p:xfrm>
          <a:off x="1572571" y="1696521"/>
          <a:ext cx="9074151" cy="4289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12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주간 ‘집중 자원봉사’ 활동 펼쳐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구성원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2,800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명 동참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“지구를 살리는 푸른 상상력”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–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3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회 환경도서 독후감상화 그리기 축제’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22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일 개최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5852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엔무브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공임나라와 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ZIC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교환 할인 이벤트’ 실시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8626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최재원 수석부회장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 수석부회장으로 선임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5850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초등학교 ‘친환경 놀이과학교실’ 개강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08586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사회적기업 소방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안전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시설관리 시스템 구축 돕는다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297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공장내 발생하는 배기가스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자원으로 재탄생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13433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리튬메탈 배터리용 고분자 전해질 개발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188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“음악엔 장애도 장벽도 없다”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부다페스트 수놓은 희망의 선율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93644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이해관계자 눈높이에 맞춰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ESG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활동 최적화한다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0118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슈가글라이더즈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선수 유니폼으로 ‘업사이클링 굿즈’ 선보여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158127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이노베이션 지원 소셜벤처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美 진출 기회 잡는다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50118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5"/>
                        </a:rPr>
                        <a:t>엑손모빌과 리튬 공급 협력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220600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아이이테크놀로지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, K-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택소노미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이중 중대성 평가 반영한 지속가능경영보고서 발간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41229"/>
                  </a:ext>
                </a:extLst>
              </a:tr>
              <a:tr h="268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페라리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2024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7"/>
                        </a:rPr>
                        <a:t>년 우수 공급사로 선정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006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54184" y="200351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346" y="2015300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2271" y="696343"/>
            <a:ext cx="11073674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인사 시즌을 맞아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2024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조직개편 및 임원인사 관련 보도자료가 이해관계자들의 높은 관심을 받으며 월간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에서도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TOP 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 기업과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MOU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체결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보도자료가 두 번째로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견인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연계발행한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일산화탄소 제조 기술 실증 성공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보도자료 역시 높은 수치 확인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387450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82980" y="5218341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1303" y="5213346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387450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31303" y="387450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2460" y="3909109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045384" y="2810523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93439" y="279287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3700" y="5725707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2460" y="5710664"/>
            <a:ext cx="172968" cy="18091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4BCE9A-A5B7-1EB2-2C68-1D04847F7E9B}"/>
              </a:ext>
            </a:extLst>
          </p:cNvPr>
          <p:cNvSpPr/>
          <p:nvPr/>
        </p:nvSpPr>
        <p:spPr>
          <a:xfrm>
            <a:off x="134588" y="423553"/>
            <a:ext cx="11815488" cy="146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작성 </a:t>
            </a:r>
            <a:r>
              <a:rPr kumimoji="0" lang="en-US" altLang="ko-KR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X</a:t>
            </a:r>
            <a:endParaRPr kumimoji="0" lang="ko-KR" altLang="en-US" sz="6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7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655261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기획자료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6A99A78-9DD2-EF4F-FC81-E2AC9FF4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09144"/>
              </p:ext>
            </p:extLst>
          </p:nvPr>
        </p:nvGraphicFramePr>
        <p:xfrm>
          <a:off x="1558925" y="2497115"/>
          <a:ext cx="9074151" cy="1333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251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</a:t>
                      </a:r>
                      <a:r>
                        <a:rPr lang="en-US" altLang="ko-KR" sz="900" b="1" i="0" u="none" strike="noStrike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U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</a:t>
                      </a: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일간 </a:t>
                      </a:r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PV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24/06/11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[2024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년 상반기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이노베이션 계열 자원봉사활동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다같이 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多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가치”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꾸준함으로 이뤄낸 큰 변화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“옥상정원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?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테니스 코트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?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아니죠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!”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우리나라 옥상은 왜 대부분 녹색일까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?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1,018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1,132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92.5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102.9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50184"/>
                  </a:ext>
                </a:extLst>
              </a:tr>
              <a:tr h="336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24/06/27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에너지食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‘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빛과 소금’ 대신 ‘빛과 석유’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! –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시추 기술의 발전으로 알아보는 땅 속 보물찾기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397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519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129.8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0596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358489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50634" y="323499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3300" y="3244031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3707" y="357275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0409" y="29126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8161" y="289369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3707" y="2893698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29030" y="2912629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7976924" y="3239294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8647125" y="3234996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347743" y="3572752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802DD1-500A-7F5E-F24B-03BEE5A91680}"/>
              </a:ext>
            </a:extLst>
          </p:cNvPr>
          <p:cNvSpPr/>
          <p:nvPr/>
        </p:nvSpPr>
        <p:spPr>
          <a:xfrm>
            <a:off x="9990409" y="3560900"/>
            <a:ext cx="172968" cy="1729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endParaRPr kumimoji="0"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271" y="926262"/>
            <a:ext cx="1181862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 여행 시즌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항공유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높은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달성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총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약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83%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가량이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페이스북을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유입되어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 및 광고 집행 전략의 효율 확인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다만 직접유입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검색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을 통한 유입보다 사용자당 평균 참여 시간이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30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초가량 적은 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SNS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통해서 유입된 사용자를 위해 추천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링크 중간 삽입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, GIF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활용 등  다양한 시도 中 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지오센트릭의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사업을 쉬운 소재 활용 및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트렌드를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반영해 제안한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지속가능한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패션으로의 전환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엔무브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사회공헌활동을 요약 정리한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역시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SNS 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연계 발행해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뉴스룸으로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접속하는 사용자 수 유입에 도움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행코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활용한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CES 2024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티저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일간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PV</a:t>
            </a:r>
            <a:r>
              <a:rPr lang="ko-KR" altLang="en-US" sz="1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세 번째로 높은 수치를 확보</a:t>
            </a:r>
            <a:endParaRPr lang="en-US" altLang="ko-KR" sz="1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2902A-E2FF-44FC-A8AA-64A92BB6CA04}"/>
              </a:ext>
            </a:extLst>
          </p:cNvPr>
          <p:cNvSpPr/>
          <p:nvPr/>
        </p:nvSpPr>
        <p:spPr>
          <a:xfrm>
            <a:off x="134588" y="423553"/>
            <a:ext cx="11815488" cy="200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9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01222" y="4454286"/>
            <a:ext cx="31021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월말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익월 초 게재하여 별도 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 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미포함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 미미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4224DE5-DCF3-DE91-333E-E162B3E99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33114"/>
              </p:ext>
            </p:extLst>
          </p:nvPr>
        </p:nvGraphicFramePr>
        <p:xfrm>
          <a:off x="1390687" y="1045377"/>
          <a:ext cx="9074150" cy="3342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2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0" marR="0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포스트명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0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, 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주간 ‘집중 자원봉사’ 활동 펼쳐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구성원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2,800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명 동참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7195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24/06/09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인천석유화학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초등학교 ‘친환경 놀이과학교실’ 개강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18908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[2024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년 상반기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이노베이션 계열 자원봉사활동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다같이 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多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가치”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…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꾸준함으로 이뤄낸 큰 변화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82347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24/06/12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사회적기업 소방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안전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시설관리 시스템 구축 돕는다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76088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24/06/13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공장내 발생하는 배기가스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자원으로 재탄생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71442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24/06/16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] “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음악엔 장애도 장벽도 없다”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부다페스트 수놓은 희망의 선율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70510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24/06/21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이노베이션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이해관계자 눈높이에 맞춰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ESG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활동 최적화한다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236261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24/06/24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슈가글라이더즈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선수 유니폼으로 ‘업사이클링 굿즈’ 선보여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9626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24/06/25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이노베이션 지원 소셜벤처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美 진출 기회 잡는다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383135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24/06/26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엑손모빌과 리튬 공급 협력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24079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[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사진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] SK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아이이테크놀로지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, K-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택소노미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·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이중 중대성 평가 반영한 지속가능경영보고서 발간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06447"/>
                  </a:ext>
                </a:extLst>
              </a:tr>
              <a:tr h="2633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24/06/28</a:t>
                      </a: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사진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] SK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페라리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2024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4"/>
                        </a:rPr>
                        <a:t>년 우수 공급사로 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68763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2901" y="557974"/>
            <a:ext cx="1991892" cy="31329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업로드 자료실 콘텐츠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자료실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UV/PV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매우 저조해 따로 표기하지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50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42901" y="557974"/>
            <a:ext cx="1732205" cy="31739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3,683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매는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862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4,021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14,218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매는 법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15,089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876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38.5%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신발끈 예쁘게 묶는 법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813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684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머플러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16.3%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목도리 예쁘게 </a:t>
                      </a:r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매는법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1,759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27.7%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2,468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스키노뉴스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98.9%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정전기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5,661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2,225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4,140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불렛저널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1,625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4.6%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손난로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원리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518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6A2615-C5C6-3367-7CB5-1AFD45A9023C}"/>
              </a:ext>
            </a:extLst>
          </p:cNvPr>
          <p:cNvSpPr txBox="1"/>
          <p:nvPr/>
        </p:nvSpPr>
        <p:spPr>
          <a:xfrm>
            <a:off x="152741" y="6581899"/>
            <a:ext cx="8966762" cy="27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콘텐츠는 블로그 형식으로 운영 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게재한 연성 콘텐츠로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스키노뉴스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기조와 부합하지 않음</a:t>
            </a:r>
            <a:endParaRPr kumimoji="1" lang="en-US" altLang="ko-KR" sz="900" b="0" i="0" u="none" strike="noStrike" kern="120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7AA772-AFDE-BEB4-4FE5-9835BF203332}"/>
              </a:ext>
            </a:extLst>
          </p:cNvPr>
          <p:cNvSpPr/>
          <p:nvPr/>
        </p:nvSpPr>
        <p:spPr>
          <a:xfrm>
            <a:off x="82402" y="6664851"/>
            <a:ext cx="140677" cy="140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654191-4BB3-8B06-5EFE-A34EC830980A}"/>
              </a:ext>
            </a:extLst>
          </p:cNvPr>
          <p:cNvSpPr/>
          <p:nvPr/>
        </p:nvSpPr>
        <p:spPr>
          <a:xfrm>
            <a:off x="5879737" y="6652798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※ 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구글 </a:t>
            </a:r>
            <a:r>
              <a:rPr kumimoji="0" lang="ko-KR" altLang="en-US" sz="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서치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콘솔 내 ‘검색 결과에서의 실적</a:t>
            </a:r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‘웹 페이지‘ 데이터를 기반으로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2269" y="90830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목도리 매는 법 등 과거 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키워드 검색 유입이 겨울철 높은 노출대비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월에만 확인할 수 있는 유입 검색어가 순위에 진입 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전반적으로 비슷한 수치를 보였으며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신발끈 예쁘게 묶는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(34.2%)’&gt;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(21.9%)‘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정전기 원리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(27.7%)’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머플러 매는 법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(21.4%)&gt;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이노베이션의 기술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사업과 관련된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지속적으로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시즈널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이슈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시의성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기획 제안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겨울철 엔진오일 고르는 법 外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05322F-F65A-458B-6337-1AE69B7FFF3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3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98F7A8-4183-BEEE-5164-852826AA2BB1}"/>
              </a:ext>
            </a:extLst>
          </p:cNvPr>
          <p:cNvGraphicFramePr>
            <a:graphicFrameLocks noGrp="1"/>
          </p:cNvGraphicFramePr>
          <p:nvPr/>
        </p:nvGraphicFramePr>
        <p:xfrm>
          <a:off x="1439425" y="2071638"/>
          <a:ext cx="9180000" cy="4374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189801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6423829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04833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158087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1916872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1711310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179675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720103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19748879"/>
                    </a:ext>
                  </a:extLst>
                </a:gridCol>
              </a:tblGrid>
              <a:tr h="364574">
                <a:tc rowSpan="2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ko-KR" altLang="en-US" sz="900" b="1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순위</a:t>
                      </a: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</a:t>
                      </a:r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11. 01~ 11. 30)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(23. 12. 01~ 12. 31)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77784"/>
                  </a:ext>
                </a:extLst>
              </a:tr>
              <a:tr h="364574">
                <a:tc vMerge="1">
                  <a:txBody>
                    <a:bodyPr/>
                    <a:lstStyle/>
                    <a:p>
                      <a:pPr marL="0" marR="0" indent="-3429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1" lang="en-US" altLang="ko-KR" sz="900" b="1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0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검색어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클릭 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CTR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0614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124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473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17.9%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8149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3,389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2.4%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V21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5,487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19825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7.7%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en-US" altLang="ko-KR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5019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924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7.1%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pbat</a:t>
                      </a:r>
                      <a:endParaRPr 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44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702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6.3%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278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항공유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528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10.4%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신년사 전문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306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13.1%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7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544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탱크터미널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330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11.2%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730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파우치형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배터리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286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13.6%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고급휘발유 차이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469251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래깅효과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149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26.2%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옥탄가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893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3.7%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7020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인적자원관리 우수사례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37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205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18%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액침냉각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32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305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10.5%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3716"/>
                  </a:ext>
                </a:extLst>
              </a:tr>
              <a:tr h="3645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</a:t>
                      </a:r>
                      <a:endParaRPr lang="ko-KR" altLang="en-US" sz="900" b="1" i="0" u="none" strike="noStrike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주유소 팝업스토어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33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151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21.9%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음극재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589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1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4.9%</a:t>
                      </a:r>
                      <a:endParaRPr lang="ko-KR" altLang="en-US" sz="900" b="1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701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42901" y="557974"/>
            <a:ext cx="4274819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월간 방문 유입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300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</a:t>
            </a:r>
            <a:r>
              <a:rPr lang="en-US" altLang="ko-KR" sz="13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13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767472" cy="41915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| </a:t>
            </a:r>
            <a:r>
              <a:rPr lang="en-US" altLang="ko-KR" sz="1600" b="1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SKinno</a:t>
            </a: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News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2269" y="786384"/>
            <a:ext cx="11650980" cy="869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연성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월간 방문 유입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살펴보면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 차이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(25.5%)&gt;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(17.9%) &gt; 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신년사 전문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(13.1%)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순으로 높았음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휘발유 가격이 지속 하락하는 추세를 보이며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고급휘발유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대한 높은 관심을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소비자들이 가격이 낮아진 상황에서도 품질이나 성능에 높은 가치를 두어 그 차이를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확인하고자 했음을 추정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‘V21’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5,487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 노출되었으나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클릭수는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회로 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확인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키워드의 경우 유사한 키워드가 있거나 모호해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검색어와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콘텐츠간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일치되지 않을 수 있음을 확인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DD796-6669-19FA-23FB-AABDB81EF818}"/>
              </a:ext>
            </a:extLst>
          </p:cNvPr>
          <p:cNvSpPr/>
          <p:nvPr/>
        </p:nvSpPr>
        <p:spPr>
          <a:xfrm>
            <a:off x="212269" y="137172"/>
            <a:ext cx="11491355" cy="6338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작업</a:t>
            </a:r>
            <a:r>
              <a:rPr kumimoji="0" lang="en-US" altLang="ko-KR" sz="4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4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3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652C9F-6869-419A-8C8E-35595A2C8C6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148978</TotalTime>
  <Words>3032</Words>
  <Application>Microsoft Office PowerPoint</Application>
  <PresentationFormat>와이드스크린</PresentationFormat>
  <Paragraphs>770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Pretendard</vt:lpstr>
      <vt:lpstr>Pretendard Medium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11261</cp:revision>
  <cp:lastPrinted>2019-03-11T04:49:41Z</cp:lastPrinted>
  <dcterms:created xsi:type="dcterms:W3CDTF">2012-04-30T03:24:38Z</dcterms:created>
  <dcterms:modified xsi:type="dcterms:W3CDTF">2024-07-07T17:00:25Z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