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1.xml" ContentType="application/vnd.openxmlformats-officedocument.drawingml.chartshapes+xml"/>
  <Override PartName="/ppt/notesSlides/notesSlide8.xml" ContentType="application/vnd.openxmlformats-officedocument.presentationml.notesSlide+xml"/>
  <Override PartName="/ppt/charts/chart7.xml" ContentType="application/vnd.openxmlformats-officedocument.drawingml.chart+xml"/>
  <Override PartName="/ppt/drawings/drawing2.xml" ContentType="application/vnd.openxmlformats-officedocument.drawingml.chartshape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319" r:id="rId2"/>
    <p:sldId id="342" r:id="rId3"/>
    <p:sldId id="345" r:id="rId4"/>
    <p:sldId id="498" r:id="rId5"/>
    <p:sldId id="346" r:id="rId6"/>
    <p:sldId id="520" r:id="rId7"/>
    <p:sldId id="533" r:id="rId8"/>
    <p:sldId id="522" r:id="rId9"/>
    <p:sldId id="503" r:id="rId10"/>
    <p:sldId id="486" r:id="rId11"/>
    <p:sldId id="508" r:id="rId12"/>
    <p:sldId id="525" r:id="rId13"/>
    <p:sldId id="365" r:id="rId14"/>
    <p:sldId id="527" r:id="rId15"/>
    <p:sldId id="539" r:id="rId16"/>
    <p:sldId id="528" r:id="rId17"/>
    <p:sldId id="516" r:id="rId18"/>
    <p:sldId id="370" r:id="rId19"/>
    <p:sldId id="542" r:id="rId20"/>
    <p:sldId id="543" r:id="rId21"/>
    <p:sldId id="544" r:id="rId22"/>
    <p:sldId id="531" r:id="rId23"/>
    <p:sldId id="515" r:id="rId24"/>
    <p:sldId id="537" r:id="rId25"/>
    <p:sldId id="380" r:id="rId26"/>
  </p:sldIdLst>
  <p:sldSz cx="12192000" cy="6858000"/>
  <p:notesSz cx="6858000" cy="9144000"/>
  <p:embeddedFontLst>
    <p:embeddedFont>
      <p:font typeface="나눔바른고딕" panose="020B0600000101010101" charset="-127"/>
      <p:regular r:id="rId28"/>
      <p:bold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나눔고딕" pitchFamily="2" charset="-127"/>
      <p:regular r:id="rId34"/>
      <p:bold r:id="rId35"/>
    </p:embeddedFont>
    <p:embeddedFont>
      <p:font typeface="맑은 고딕" panose="020B0503020000020004" pitchFamily="50" charset="-127"/>
      <p:regular r:id="rId36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704" userDrawn="1">
          <p15:clr>
            <a:srgbClr val="A4A3A4"/>
          </p15:clr>
        </p15:guide>
        <p15:guide id="4" pos="3976" userDrawn="1">
          <p15:clr>
            <a:srgbClr val="A4A3A4"/>
          </p15:clr>
        </p15:guide>
        <p15:guide id="5" orient="horz" pos="3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E61938"/>
    <a:srgbClr val="FA8D46"/>
    <a:srgbClr val="00C9C4"/>
    <a:srgbClr val="FFFFCC"/>
    <a:srgbClr val="FFAFAF"/>
    <a:srgbClr val="FF7F7F"/>
    <a:srgbClr val="FF9966"/>
    <a:srgbClr val="FF0000"/>
    <a:srgbClr val="F56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32" autoAdjust="0"/>
    <p:restoredTop sz="95571" autoAdjust="0"/>
  </p:normalViewPr>
  <p:slideViewPr>
    <p:cSldViewPr snapToGrid="0">
      <p:cViewPr varScale="1">
        <p:scale>
          <a:sx n="82" d="100"/>
          <a:sy n="82" d="100"/>
        </p:scale>
        <p:origin x="850" y="67"/>
      </p:cViewPr>
      <p:guideLst>
        <p:guide orient="horz" pos="2160"/>
        <p:guide pos="3840"/>
        <p:guide pos="3704"/>
        <p:guide pos="3976"/>
        <p:guide orient="horz" pos="356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-29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\Desktop\Prain_&#45224;&#45208;&#47532;\&#51068;,&#51452;,&#50900;&#44036;%20&#48372;&#44256;&#49436;\&#50900;&#44036;&#48372;&#44256;&#49436;\12&#50900;%20&#50900;&#44036;&#48372;&#44256;&#49436;\12&#50900;%20&#50900;&#44036;&#47532;&#54252;&#53944;%20&#45936;&#51060;&#53552;%20&#48516;&#49437;%20&#50641;&#4947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\Desktop\Prain_&#45224;&#45208;&#47532;\&#51068;,&#51452;,&#50900;&#44036;%20&#48372;&#44256;&#49436;\&#50900;&#44036;&#48372;&#44256;&#49436;\12&#50900;%20&#50900;&#44036;&#48372;&#44256;&#49436;\12&#50900;%20&#50900;&#44036;&#47532;&#54252;&#53944;%20&#45936;&#51060;&#53552;%20&#48516;&#49437;%20&#50641;&#49472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\Desktop\Prain_&#45224;&#45208;&#47532;\&#51068;,&#51452;,&#50900;&#44036;%20&#48372;&#44256;&#49436;\&#50900;&#44036;&#48372;&#44256;&#49436;\12&#50900;%20&#50900;&#44036;&#48372;&#44256;&#49436;\12&#50900;%20&#50900;&#44036;&#47532;&#54252;&#53944;%20&#45936;&#51060;&#53552;%20&#48516;&#49437;%20&#50641;&#49472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1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oleObject" Target="file:///C:\Users\k\Desktop\Prain_&#45224;&#45208;&#47532;\&#51068;,&#51452;,&#50900;&#44036;%20&#48372;&#44256;&#49436;\&#50900;&#44036;&#48372;&#44256;&#49436;\12&#50900;%20&#50900;&#44036;&#48372;&#44256;&#49436;\12&#50900;%20&#50900;&#44036;&#47532;&#54252;&#53944;%20&#45936;&#51060;&#53552;%20&#48516;&#49437;%20&#50641;&#49472;.xlsx" TargetMode="External"/><Relationship Id="rId1" Type="http://schemas.openxmlformats.org/officeDocument/2006/relationships/image" Target="../media/image16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sng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+mn-cs"/>
              </a:defRPr>
            </a:pPr>
            <a:r>
              <a:rPr lang="ko-KR" b="0" u="none" dirty="0">
                <a:latin typeface="나눔바른고딕" panose="020B0600000101010101" charset="-127"/>
                <a:ea typeface="나눔바른고딕" panose="020B0600000101010101" charset="-127"/>
              </a:rPr>
              <a:t>월별 </a:t>
            </a:r>
            <a:r>
              <a:rPr lang="en-US" b="0" u="none" dirty="0">
                <a:latin typeface="나눔바른고딕" panose="020B0600000101010101" charset="-127"/>
                <a:ea typeface="나눔바른고딕" panose="020B0600000101010101" charset="-127"/>
              </a:rPr>
              <a:t>UV, PV </a:t>
            </a:r>
            <a:r>
              <a:rPr lang="ko-KR" b="0" u="none" dirty="0">
                <a:latin typeface="나눔바른고딕" panose="020B0600000101010101" charset="-127"/>
                <a:ea typeface="나눔바른고딕" panose="020B0600000101010101" charset="-127"/>
              </a:rPr>
              <a:t>비교</a:t>
            </a:r>
            <a:endParaRPr lang="en-US" b="0" u="none" dirty="0">
              <a:latin typeface="나눔바른고딕" panose="020B0600000101010101" charset="-127"/>
              <a:ea typeface="나눔바른고딕" panose="020B0600000101010101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sng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6744936841077795E-2"/>
          <c:y val="0.28927931907692117"/>
          <c:w val="0.9193525286830998"/>
          <c:h val="0.62342166335869786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'6p'!$I$4</c:f>
              <c:strCache>
                <c:ptCount val="1"/>
                <c:pt idx="0">
                  <c:v>콘텐츠 개수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1766822711413206E-3"/>
                  <c:y val="9.157529312360625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B96-4127-9481-D5AF62B2A08C}"/>
                </c:ext>
              </c:extLst>
            </c:dLbl>
            <c:dLbl>
              <c:idx val="1"/>
              <c:layout>
                <c:manualLayout>
                  <c:x val="-1.1766822711413638E-3"/>
                  <c:y val="8.627620022052029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B96-4127-9481-D5AF62B2A08C}"/>
                </c:ext>
              </c:extLst>
            </c:dLbl>
            <c:dLbl>
              <c:idx val="2"/>
              <c:layout>
                <c:manualLayout>
                  <c:x val="0"/>
                  <c:y val="8.4305312352042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B96-4127-9481-D5AF62B2A08C}"/>
                </c:ext>
              </c:extLst>
            </c:dLbl>
            <c:dLbl>
              <c:idx val="3"/>
              <c:layout>
                <c:manualLayout>
                  <c:x val="-3.530046813424005E-3"/>
                  <c:y val="3.332794736712128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B96-4127-9481-D5AF62B2A08C}"/>
                </c:ext>
              </c:extLst>
            </c:dLbl>
            <c:dLbl>
              <c:idx val="4"/>
              <c:layout>
                <c:manualLayout>
                  <c:x val="0"/>
                  <c:y val="8.748804261820214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4B96-4127-9481-D5AF62B2A08C}"/>
                </c:ext>
              </c:extLst>
            </c:dLbl>
            <c:dLbl>
              <c:idx val="5"/>
              <c:layout>
                <c:manualLayout>
                  <c:x val="0"/>
                  <c:y val="8.627620022052029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4B96-4127-9481-D5AF62B2A08C}"/>
                </c:ext>
              </c:extLst>
            </c:dLbl>
            <c:dLbl>
              <c:idx val="6"/>
              <c:layout>
                <c:manualLayout>
                  <c:x val="0"/>
                  <c:y val="5.097736498492096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B96-4127-9481-D5AF62B2A08C}"/>
                </c:ext>
              </c:extLst>
            </c:dLbl>
            <c:dLbl>
              <c:idx val="7"/>
              <c:layout>
                <c:manualLayout>
                  <c:x val="-2.3533645422827276E-3"/>
                  <c:y val="3.332794736712128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B96-4127-9481-D5AF62B2A08C}"/>
                </c:ext>
              </c:extLst>
            </c:dLbl>
            <c:dLbl>
              <c:idx val="8"/>
              <c:layout>
                <c:manualLayout>
                  <c:x val="0"/>
                  <c:y val="6.862678260272063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B96-4127-9481-D5AF62B2A08C}"/>
                </c:ext>
              </c:extLst>
            </c:dLbl>
            <c:dLbl>
              <c:idx val="9"/>
              <c:layout>
                <c:manualLayout>
                  <c:x val="-2.3533645422826413E-3"/>
                  <c:y val="1.567852974932161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B96-4127-9481-D5AF62B2A08C}"/>
                </c:ext>
              </c:extLst>
            </c:dLbl>
            <c:dLbl>
              <c:idx val="11"/>
              <c:layout>
                <c:manualLayout>
                  <c:x val="0"/>
                  <c:y val="3.332794736712128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B96-4127-9481-D5AF62B2A0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'6p'!$F$5:$F$16</c:f>
              <c:strCache>
                <c:ptCount val="12"/>
                <c:pt idx="0">
                  <c:v>23년 1월</c:v>
                </c:pt>
                <c:pt idx="1">
                  <c:v>23년 2월</c:v>
                </c:pt>
                <c:pt idx="2">
                  <c:v>23년 3월</c:v>
                </c:pt>
                <c:pt idx="3">
                  <c:v>23년 4월</c:v>
                </c:pt>
                <c:pt idx="4">
                  <c:v>23년 5월</c:v>
                </c:pt>
                <c:pt idx="5">
                  <c:v>23년 6월</c:v>
                </c:pt>
                <c:pt idx="6">
                  <c:v>23년 7월</c:v>
                </c:pt>
                <c:pt idx="7">
                  <c:v>23년 8월</c:v>
                </c:pt>
                <c:pt idx="8">
                  <c:v>23년 9월</c:v>
                </c:pt>
                <c:pt idx="9">
                  <c:v>23년 10월</c:v>
                </c:pt>
                <c:pt idx="10">
                  <c:v>23년 11월</c:v>
                </c:pt>
                <c:pt idx="11">
                  <c:v>23년 12월</c:v>
                </c:pt>
              </c:strCache>
            </c:strRef>
          </c:cat>
          <c:val>
            <c:numRef>
              <c:f>'6p'!$I$5:$I$16</c:f>
              <c:numCache>
                <c:formatCode>#,##0_ </c:formatCode>
                <c:ptCount val="12"/>
                <c:pt idx="0">
                  <c:v>33</c:v>
                </c:pt>
                <c:pt idx="1">
                  <c:v>13</c:v>
                </c:pt>
                <c:pt idx="2">
                  <c:v>21</c:v>
                </c:pt>
                <c:pt idx="3">
                  <c:v>10</c:v>
                </c:pt>
                <c:pt idx="4">
                  <c:v>15</c:v>
                </c:pt>
                <c:pt idx="5">
                  <c:v>13</c:v>
                </c:pt>
                <c:pt idx="6">
                  <c:v>11</c:v>
                </c:pt>
                <c:pt idx="7">
                  <c:v>10</c:v>
                </c:pt>
                <c:pt idx="8">
                  <c:v>12</c:v>
                </c:pt>
                <c:pt idx="9">
                  <c:v>9</c:v>
                </c:pt>
                <c:pt idx="10">
                  <c:v>15</c:v>
                </c:pt>
                <c:pt idx="1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96-4127-9481-D5AF62B2A0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37195056"/>
        <c:axId val="1837185264"/>
      </c:barChart>
      <c:lineChart>
        <c:grouping val="standard"/>
        <c:varyColors val="0"/>
        <c:ser>
          <c:idx val="0"/>
          <c:order val="1"/>
          <c:tx>
            <c:strRef>
              <c:f>'6p'!$G$4</c:f>
              <c:strCache>
                <c:ptCount val="1"/>
                <c:pt idx="0">
                  <c:v>UV</c:v>
                </c:pt>
              </c:strCache>
            </c:strRef>
          </c:tx>
          <c:spPr>
            <a:ln w="22225" cap="rnd">
              <a:solidFill>
                <a:srgbClr val="008080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008080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dLbl>
              <c:idx val="11"/>
              <c:layout>
                <c:manualLayout>
                  <c:x val="-1.2205160020450355E-2"/>
                  <c:y val="-5.20853351770873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B96-4127-9481-D5AF62B2A0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'6p'!$F$5:$F$16</c:f>
              <c:strCache>
                <c:ptCount val="12"/>
                <c:pt idx="0">
                  <c:v>23년 1월</c:v>
                </c:pt>
                <c:pt idx="1">
                  <c:v>23년 2월</c:v>
                </c:pt>
                <c:pt idx="2">
                  <c:v>23년 3월</c:v>
                </c:pt>
                <c:pt idx="3">
                  <c:v>23년 4월</c:v>
                </c:pt>
                <c:pt idx="4">
                  <c:v>23년 5월</c:v>
                </c:pt>
                <c:pt idx="5">
                  <c:v>23년 6월</c:v>
                </c:pt>
                <c:pt idx="6">
                  <c:v>23년 7월</c:v>
                </c:pt>
                <c:pt idx="7">
                  <c:v>23년 8월</c:v>
                </c:pt>
                <c:pt idx="8">
                  <c:v>23년 9월</c:v>
                </c:pt>
                <c:pt idx="9">
                  <c:v>23년 10월</c:v>
                </c:pt>
                <c:pt idx="10">
                  <c:v>23년 11월</c:v>
                </c:pt>
                <c:pt idx="11">
                  <c:v>23년 12월</c:v>
                </c:pt>
              </c:strCache>
            </c:strRef>
          </c:cat>
          <c:val>
            <c:numRef>
              <c:f>'6p'!$G$5:$G$16</c:f>
              <c:numCache>
                <c:formatCode>#,##0_ </c:formatCode>
                <c:ptCount val="12"/>
                <c:pt idx="0">
                  <c:v>7968</c:v>
                </c:pt>
                <c:pt idx="1">
                  <c:v>6884</c:v>
                </c:pt>
                <c:pt idx="2">
                  <c:v>9910</c:v>
                </c:pt>
                <c:pt idx="3">
                  <c:v>11481</c:v>
                </c:pt>
                <c:pt idx="4">
                  <c:v>26190</c:v>
                </c:pt>
                <c:pt idx="5">
                  <c:v>19531</c:v>
                </c:pt>
                <c:pt idx="6">
                  <c:v>22735</c:v>
                </c:pt>
                <c:pt idx="7">
                  <c:v>21266</c:v>
                </c:pt>
                <c:pt idx="8">
                  <c:v>21188</c:v>
                </c:pt>
                <c:pt idx="9">
                  <c:v>19436</c:v>
                </c:pt>
                <c:pt idx="10">
                  <c:v>179841</c:v>
                </c:pt>
                <c:pt idx="11">
                  <c:v>14771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B96-4127-9481-D5AF62B2A08C}"/>
            </c:ext>
          </c:extLst>
        </c:ser>
        <c:ser>
          <c:idx val="1"/>
          <c:order val="2"/>
          <c:tx>
            <c:strRef>
              <c:f>'6p'!$H$4</c:f>
              <c:strCache>
                <c:ptCount val="1"/>
                <c:pt idx="0">
                  <c:v>PV</c:v>
                </c:pt>
              </c:strCache>
            </c:strRef>
          </c:tx>
          <c:spPr>
            <a:ln w="2222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rgbClr val="FF0000"/>
                </a:solidFill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-2.8678711816428681E-2"/>
                  <c:y val="-7.594641804617198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B96-4127-9481-D5AF62B2A08C}"/>
                </c:ext>
              </c:extLst>
            </c:dLbl>
            <c:dLbl>
              <c:idx val="1"/>
              <c:layout>
                <c:manualLayout>
                  <c:x val="-2.6325347274146031E-2"/>
                  <c:y val="-6.91289657978619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B96-4127-9481-D5AF62B2A08C}"/>
                </c:ext>
              </c:extLst>
            </c:dLbl>
            <c:dLbl>
              <c:idx val="2"/>
              <c:layout>
                <c:manualLayout>
                  <c:x val="-2.6325347274146031E-2"/>
                  <c:y val="-7.25376919220169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B96-4127-9481-D5AF62B2A08C}"/>
                </c:ext>
              </c:extLst>
            </c:dLbl>
            <c:dLbl>
              <c:idx val="3"/>
              <c:layout>
                <c:manualLayout>
                  <c:x val="-2.6325347274146073E-2"/>
                  <c:y val="-7.5946418046171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B96-4127-9481-D5AF62B2A08C}"/>
                </c:ext>
              </c:extLst>
            </c:dLbl>
            <c:dLbl>
              <c:idx val="4"/>
              <c:layout>
                <c:manualLayout>
                  <c:x val="-2.6325347274146073E-2"/>
                  <c:y val="-6.91289657978619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B96-4127-9481-D5AF62B2A08C}"/>
                </c:ext>
              </c:extLst>
            </c:dLbl>
            <c:dLbl>
              <c:idx val="8"/>
              <c:layout>
                <c:manualLayout>
                  <c:x val="-2.6325347274146031E-2"/>
                  <c:y val="-6.23115135495521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B96-4127-9481-D5AF62B2A08C}"/>
                </c:ext>
              </c:extLst>
            </c:dLbl>
            <c:dLbl>
              <c:idx val="9"/>
              <c:layout>
                <c:manualLayout>
                  <c:x val="-2.6325347274146031E-2"/>
                  <c:y val="-7.25376919220169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B96-4127-9481-D5AF62B2A08C}"/>
                </c:ext>
              </c:extLst>
            </c:dLbl>
            <c:dLbl>
              <c:idx val="11"/>
              <c:layout>
                <c:manualLayout>
                  <c:x val="-1.9265253647298107E-2"/>
                  <c:y val="-8.27638702944818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B96-4127-9481-D5AF62B2A0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'6p'!$F$5:$F$16</c:f>
              <c:strCache>
                <c:ptCount val="12"/>
                <c:pt idx="0">
                  <c:v>23년 1월</c:v>
                </c:pt>
                <c:pt idx="1">
                  <c:v>23년 2월</c:v>
                </c:pt>
                <c:pt idx="2">
                  <c:v>23년 3월</c:v>
                </c:pt>
                <c:pt idx="3">
                  <c:v>23년 4월</c:v>
                </c:pt>
                <c:pt idx="4">
                  <c:v>23년 5월</c:v>
                </c:pt>
                <c:pt idx="5">
                  <c:v>23년 6월</c:v>
                </c:pt>
                <c:pt idx="6">
                  <c:v>23년 7월</c:v>
                </c:pt>
                <c:pt idx="7">
                  <c:v>23년 8월</c:v>
                </c:pt>
                <c:pt idx="8">
                  <c:v>23년 9월</c:v>
                </c:pt>
                <c:pt idx="9">
                  <c:v>23년 10월</c:v>
                </c:pt>
                <c:pt idx="10">
                  <c:v>23년 11월</c:v>
                </c:pt>
                <c:pt idx="11">
                  <c:v>23년 12월</c:v>
                </c:pt>
              </c:strCache>
            </c:strRef>
          </c:cat>
          <c:val>
            <c:numRef>
              <c:f>'6p'!$H$5:$H$16</c:f>
              <c:numCache>
                <c:formatCode>#,##0_ </c:formatCode>
                <c:ptCount val="12"/>
                <c:pt idx="0">
                  <c:v>15831</c:v>
                </c:pt>
                <c:pt idx="1">
                  <c:v>13762</c:v>
                </c:pt>
                <c:pt idx="2">
                  <c:v>18578</c:v>
                </c:pt>
                <c:pt idx="3">
                  <c:v>18941</c:v>
                </c:pt>
                <c:pt idx="4">
                  <c:v>37241</c:v>
                </c:pt>
                <c:pt idx="5">
                  <c:v>29815</c:v>
                </c:pt>
                <c:pt idx="6">
                  <c:v>32832</c:v>
                </c:pt>
                <c:pt idx="7">
                  <c:v>29023</c:v>
                </c:pt>
                <c:pt idx="8">
                  <c:v>27914</c:v>
                </c:pt>
                <c:pt idx="9">
                  <c:v>24656</c:v>
                </c:pt>
                <c:pt idx="10">
                  <c:v>201063</c:v>
                </c:pt>
                <c:pt idx="11">
                  <c:v>19681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B96-4127-9481-D5AF62B2A0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7183632"/>
        <c:axId val="1837196688"/>
      </c:lineChart>
      <c:catAx>
        <c:axId val="1837183632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+mn-cs"/>
              </a:defRPr>
            </a:pPr>
            <a:endParaRPr lang="ko-KR"/>
          </a:p>
        </c:txPr>
        <c:crossAx val="1837196688"/>
        <c:crosses val="autoZero"/>
        <c:auto val="1"/>
        <c:lblAlgn val="ctr"/>
        <c:lblOffset val="100"/>
        <c:noMultiLvlLbl val="0"/>
      </c:catAx>
      <c:valAx>
        <c:axId val="1837196688"/>
        <c:scaling>
          <c:orientation val="minMax"/>
        </c:scaling>
        <c:delete val="0"/>
        <c:axPos val="l"/>
        <c:title>
          <c:tx>
            <c:rich>
              <a:bodyPr rot="0" spcFirstLastPara="1" vertOverflow="ellipsis" wrap="square" anchor="b" anchorCtr="0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트래픽</a:t>
                </a:r>
              </a:p>
            </c:rich>
          </c:tx>
          <c:layout>
            <c:manualLayout>
              <c:xMode val="edge"/>
              <c:yMode val="edge"/>
              <c:x val="2.35336476032694E-3"/>
              <c:y val="0.177259931739588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b" anchorCtr="0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#,##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7183632"/>
        <c:crosses val="autoZero"/>
        <c:crossBetween val="between"/>
      </c:valAx>
      <c:valAx>
        <c:axId val="1837185264"/>
        <c:scaling>
          <c:orientation val="minMax"/>
        </c:scaling>
        <c:delete val="0"/>
        <c:axPos val="r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콘텐츠</a:t>
                </a:r>
              </a:p>
            </c:rich>
          </c:tx>
          <c:layout>
            <c:manualLayout>
              <c:xMode val="edge"/>
              <c:yMode val="edge"/>
              <c:x val="0.94985572669541174"/>
              <c:y val="0.184077383987898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#,##0_ 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7195056"/>
        <c:crosses val="max"/>
        <c:crossBetween val="between"/>
      </c:valAx>
      <c:catAx>
        <c:axId val="18371950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371852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ko-KR" sz="1200" b="1" i="0" u="none" strike="noStrike" kern="1200" cap="all" spc="0" normalizeH="0" baseline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+mn-cs"/>
              </a:defRPr>
            </a:pPr>
            <a:r>
              <a:rPr lang="en-US" altLang="ko-KR" sz="1200" b="1" i="0" u="none" strike="noStrike" kern="1200" cap="all" spc="0" normalizeH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+mn-cs"/>
              </a:rPr>
              <a:t>12</a:t>
            </a:r>
            <a:r>
              <a:rPr lang="ko-KR" altLang="en-US" sz="1200" b="1" i="0" u="none" strike="noStrike" kern="1200" cap="all" spc="0" normalizeH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+mn-cs"/>
              </a:rPr>
              <a:t>월</a:t>
            </a:r>
            <a:r>
              <a:rPr lang="en-US" altLang="ko-KR" sz="1200" b="1" i="0" u="none" strike="noStrike" kern="1200" cap="all" spc="0" normalizeH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+mn-cs"/>
              </a:rPr>
              <a:t>, 11</a:t>
            </a:r>
            <a:r>
              <a:rPr lang="ko-KR" altLang="en-US" sz="1200" b="1" i="0" u="none" strike="noStrike" kern="1200" cap="all" spc="0" normalizeH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+mn-cs"/>
              </a:rPr>
              <a:t>월 </a:t>
            </a:r>
            <a:r>
              <a:rPr lang="en-US" altLang="ko-KR" sz="1200" b="1" i="0" u="none" strike="noStrike" kern="1200" cap="all" spc="0" normalizeH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+mn-cs"/>
              </a:rPr>
              <a:t>PV</a:t>
            </a:r>
            <a:r>
              <a:rPr lang="ko-KR" altLang="en-US" sz="1200" b="1" i="0" u="none" strike="noStrike" kern="1200" cap="all" spc="0" normalizeH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+mn-cs"/>
              </a:rPr>
              <a:t> 비교</a:t>
            </a:r>
            <a:endParaRPr lang="ko-KR" sz="1200" b="1" i="0" u="none" strike="noStrike" kern="1200" cap="all" spc="0" normalizeH="0" baseline="0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ko-KR" sz="1200" b="1" i="0" u="none" strike="noStrike" kern="1200" cap="all" spc="0" normalizeH="0" baseline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12월 PV</c:v>
                </c:pt>
              </c:strCache>
            </c:strRef>
          </c:tx>
          <c:spPr>
            <a:ln w="34925" cap="rnd">
              <a:solidFill>
                <a:srgbClr val="00808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Sheet1!$B$2:$B$32</c:f>
              <c:numCache>
                <c:formatCode>#,##0_);[Red]\(#,##0\)</c:formatCode>
                <c:ptCount val="31"/>
                <c:pt idx="0">
                  <c:v>1039</c:v>
                </c:pt>
                <c:pt idx="1">
                  <c:v>672</c:v>
                </c:pt>
                <c:pt idx="2">
                  <c:v>540</c:v>
                </c:pt>
                <c:pt idx="3">
                  <c:v>926</c:v>
                </c:pt>
                <c:pt idx="4">
                  <c:v>1151</c:v>
                </c:pt>
                <c:pt idx="5">
                  <c:v>913</c:v>
                </c:pt>
                <c:pt idx="6">
                  <c:v>1153</c:v>
                </c:pt>
                <c:pt idx="7">
                  <c:v>1052</c:v>
                </c:pt>
                <c:pt idx="8">
                  <c:v>636</c:v>
                </c:pt>
                <c:pt idx="9">
                  <c:v>580</c:v>
                </c:pt>
                <c:pt idx="10">
                  <c:v>879</c:v>
                </c:pt>
                <c:pt idx="11">
                  <c:v>702</c:v>
                </c:pt>
                <c:pt idx="12">
                  <c:v>615</c:v>
                </c:pt>
                <c:pt idx="13">
                  <c:v>538</c:v>
                </c:pt>
                <c:pt idx="14">
                  <c:v>809</c:v>
                </c:pt>
                <c:pt idx="15">
                  <c:v>555</c:v>
                </c:pt>
                <c:pt idx="16">
                  <c:v>438</c:v>
                </c:pt>
                <c:pt idx="17">
                  <c:v>639</c:v>
                </c:pt>
                <c:pt idx="18">
                  <c:v>1060</c:v>
                </c:pt>
                <c:pt idx="19">
                  <c:v>680</c:v>
                </c:pt>
                <c:pt idx="20">
                  <c:v>660</c:v>
                </c:pt>
                <c:pt idx="21">
                  <c:v>589</c:v>
                </c:pt>
                <c:pt idx="22">
                  <c:v>312</c:v>
                </c:pt>
                <c:pt idx="23">
                  <c:v>198</c:v>
                </c:pt>
                <c:pt idx="24">
                  <c:v>375</c:v>
                </c:pt>
                <c:pt idx="25">
                  <c:v>381</c:v>
                </c:pt>
                <c:pt idx="26">
                  <c:v>588</c:v>
                </c:pt>
                <c:pt idx="27">
                  <c:v>352</c:v>
                </c:pt>
                <c:pt idx="28">
                  <c:v>320</c:v>
                </c:pt>
                <c:pt idx="29">
                  <c:v>164</c:v>
                </c:pt>
                <c:pt idx="30" formatCode="_(* #,##0_);_(* \(#,##0\);_(* &quot;-&quot;_);_(@_)">
                  <c:v>165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34-4810-BDA2-E3356CCABEE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11월 PV2</c:v>
                </c:pt>
              </c:strCache>
            </c:strRef>
          </c:tx>
          <c:spPr>
            <a:ln w="34925" cap="rnd">
              <a:solidFill>
                <a:srgbClr val="00C9C4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Sheet1!$C$2:$C$32</c:f>
              <c:numCache>
                <c:formatCode>#,##0_);[Red]\(#,##0\)</c:formatCode>
                <c:ptCount val="31"/>
                <c:pt idx="0">
                  <c:v>2109</c:v>
                </c:pt>
                <c:pt idx="1">
                  <c:v>2207</c:v>
                </c:pt>
                <c:pt idx="2">
                  <c:v>1548</c:v>
                </c:pt>
                <c:pt idx="3">
                  <c:v>1034</c:v>
                </c:pt>
                <c:pt idx="4">
                  <c:v>965</c:v>
                </c:pt>
                <c:pt idx="5">
                  <c:v>2143</c:v>
                </c:pt>
                <c:pt idx="6">
                  <c:v>2236</c:v>
                </c:pt>
                <c:pt idx="7">
                  <c:v>1340</c:v>
                </c:pt>
                <c:pt idx="8">
                  <c:v>1472</c:v>
                </c:pt>
                <c:pt idx="9">
                  <c:v>1205</c:v>
                </c:pt>
                <c:pt idx="10">
                  <c:v>862</c:v>
                </c:pt>
                <c:pt idx="11">
                  <c:v>1007</c:v>
                </c:pt>
                <c:pt idx="12">
                  <c:v>1232</c:v>
                </c:pt>
                <c:pt idx="13">
                  <c:v>777</c:v>
                </c:pt>
                <c:pt idx="14">
                  <c:v>969</c:v>
                </c:pt>
                <c:pt idx="15">
                  <c:v>1593</c:v>
                </c:pt>
                <c:pt idx="16">
                  <c:v>2271</c:v>
                </c:pt>
                <c:pt idx="17">
                  <c:v>1272</c:v>
                </c:pt>
                <c:pt idx="18">
                  <c:v>809</c:v>
                </c:pt>
                <c:pt idx="19">
                  <c:v>1401</c:v>
                </c:pt>
                <c:pt idx="20">
                  <c:v>1890</c:v>
                </c:pt>
                <c:pt idx="21">
                  <c:v>2036</c:v>
                </c:pt>
                <c:pt idx="22">
                  <c:v>1194</c:v>
                </c:pt>
                <c:pt idx="23">
                  <c:v>763</c:v>
                </c:pt>
                <c:pt idx="24">
                  <c:v>41166</c:v>
                </c:pt>
                <c:pt idx="25">
                  <c:v>61061</c:v>
                </c:pt>
                <c:pt idx="26">
                  <c:v>31949</c:v>
                </c:pt>
                <c:pt idx="27">
                  <c:v>29389</c:v>
                </c:pt>
                <c:pt idx="28">
                  <c:v>2021</c:v>
                </c:pt>
                <c:pt idx="29">
                  <c:v>1142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34-4810-BDA2-E3356CCABE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40889216"/>
        <c:axId val="-340888672"/>
      </c:lineChart>
      <c:catAx>
        <c:axId val="-34088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340888672"/>
        <c:crosses val="autoZero"/>
        <c:auto val="1"/>
        <c:lblAlgn val="ctr"/>
        <c:lblOffset val="100"/>
        <c:noMultiLvlLbl val="0"/>
      </c:catAx>
      <c:valAx>
        <c:axId val="-340888672"/>
        <c:scaling>
          <c:orientation val="minMax"/>
          <c:max val="5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340889216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pPr>
            <a:r>
              <a:rPr lang="ko-KR" altLang="en-US" sz="1200" b="1">
                <a:latin typeface="+mj-ea"/>
                <a:ea typeface="+mj-ea"/>
              </a:rPr>
              <a:t>당월 업로드 콘텐츠 </a:t>
            </a:r>
            <a:r>
              <a:rPr lang="en-US" sz="1200" b="1">
                <a:latin typeface="+mj-ea"/>
                <a:ea typeface="+mj-ea"/>
              </a:rPr>
              <a:t>UV · PV </a:t>
            </a:r>
            <a:r>
              <a:rPr lang="ko-KR" sz="1200" b="1">
                <a:latin typeface="+mj-ea"/>
                <a:ea typeface="+mj-ea"/>
              </a:rPr>
              <a:t>총합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360285472639835"/>
          <c:y val="0.33466003445854781"/>
          <c:w val="0.83085689200054613"/>
          <c:h val="0.4238532400533087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'7p(1)'!$Z$2</c:f>
              <c:strCache>
                <c:ptCount val="1"/>
                <c:pt idx="0">
                  <c:v>오가닉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4CE-4B5F-99C4-F1B078FB9624}"/>
                </c:ext>
              </c:extLst>
            </c:dLbl>
            <c:dLbl>
              <c:idx val="5"/>
              <c:layout>
                <c:manualLayout>
                  <c:x val="-0.1203459804797872"/>
                  <c:y val="-0.1091294051330348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4CE-4B5F-99C4-F1B078FB9624}"/>
                </c:ext>
              </c:extLst>
            </c:dLbl>
            <c:dLbl>
              <c:idx val="6"/>
              <c:layout>
                <c:manualLayout>
                  <c:x val="0.11432868145579785"/>
                  <c:y val="-0.1091294051330347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4CE-4B5F-99C4-F1B078FB9624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4CE-4B5F-99C4-F1B078FB96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'7p(1)'!$X$3:$Y$10</c:f>
              <c:multiLvlStrCache>
                <c:ptCount val="8"/>
                <c:lvl>
                  <c:pt idx="1">
                    <c:v>UV</c:v>
                  </c:pt>
                  <c:pt idx="2">
                    <c:v>PV</c:v>
                  </c:pt>
                  <c:pt idx="5">
                    <c:v>UV</c:v>
                  </c:pt>
                  <c:pt idx="6">
                    <c:v>PV</c:v>
                  </c:pt>
                  <c:pt idx="7">
                    <c:v> </c:v>
                  </c:pt>
                </c:lvl>
                <c:lvl>
                  <c:pt idx="0">
                    <c:v>11월</c:v>
                  </c:pt>
                  <c:pt idx="4">
                    <c:v>12월</c:v>
                  </c:pt>
                </c:lvl>
              </c:multiLvlStrCache>
            </c:multiLvlStrRef>
          </c:cat>
          <c:val>
            <c:numRef>
              <c:f>'7p(1)'!$Z$3:$Z$10</c:f>
              <c:numCache>
                <c:formatCode>#,##0_);[Red]\(#,##0\)</c:formatCode>
                <c:ptCount val="8"/>
                <c:pt idx="1">
                  <c:v>152299</c:v>
                </c:pt>
                <c:pt idx="2" formatCode="#,##0">
                  <c:v>161514</c:v>
                </c:pt>
                <c:pt idx="5">
                  <c:v>1156</c:v>
                </c:pt>
                <c:pt idx="6" formatCode="#,##0">
                  <c:v>1200</c:v>
                </c:pt>
                <c:pt idx="7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CE-4B5F-99C4-F1B078FB9624}"/>
            </c:ext>
          </c:extLst>
        </c:ser>
        <c:ser>
          <c:idx val="2"/>
          <c:order val="1"/>
          <c:tx>
            <c:strRef>
              <c:f>'7p(1)'!$AA$2</c:f>
              <c:strCache>
                <c:ptCount val="1"/>
                <c:pt idx="0">
                  <c:v>GDN</c:v>
                </c:pt>
              </c:strCache>
            </c:strRef>
          </c:tx>
          <c:spPr>
            <a:solidFill>
              <a:srgbClr val="00808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808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4CE-4B5F-99C4-F1B078FB9624}"/>
              </c:ext>
            </c:extLst>
          </c:dPt>
          <c:dPt>
            <c:idx val="2"/>
            <c:invertIfNegative val="0"/>
            <c:bubble3D val="0"/>
            <c:spPr>
              <a:solidFill>
                <a:srgbClr val="00808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4CE-4B5F-99C4-F1B078FB9624}"/>
              </c:ext>
            </c:extLst>
          </c:dPt>
          <c:dLbls>
            <c:dLbl>
              <c:idx val="1"/>
              <c:layout>
                <c:manualLayout>
                  <c:x val="-7.5216237799866997E-2"/>
                  <c:y val="-3.2738821539910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4CE-4B5F-99C4-F1B078FB9624}"/>
                </c:ext>
              </c:extLst>
            </c:dLbl>
            <c:dLbl>
              <c:idx val="2"/>
              <c:layout>
                <c:manualLayout>
                  <c:x val="8.1233536823856312E-2"/>
                  <c:y val="-2.72823512832586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4CE-4B5F-99C4-F1B078FB9624}"/>
                </c:ext>
              </c:extLst>
            </c:dLbl>
            <c:dLbl>
              <c:idx val="5"/>
              <c:layout>
                <c:manualLayout>
                  <c:x val="0"/>
                  <c:y val="-0.1036729348763831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4CE-4B5F-99C4-F1B078FB9624}"/>
                </c:ext>
              </c:extLst>
            </c:dLbl>
            <c:dLbl>
              <c:idx val="6"/>
              <c:layout>
                <c:manualLayout>
                  <c:x val="-1.1031587439474364E-16"/>
                  <c:y val="-9.821646461973128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4CE-4B5F-99C4-F1B078FB9624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4CE-4B5F-99C4-F1B078FB96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'7p(1)'!$X$3:$Y$10</c:f>
              <c:multiLvlStrCache>
                <c:ptCount val="8"/>
                <c:lvl>
                  <c:pt idx="1">
                    <c:v>UV</c:v>
                  </c:pt>
                  <c:pt idx="2">
                    <c:v>PV</c:v>
                  </c:pt>
                  <c:pt idx="5">
                    <c:v>UV</c:v>
                  </c:pt>
                  <c:pt idx="6">
                    <c:v>PV</c:v>
                  </c:pt>
                  <c:pt idx="7">
                    <c:v> </c:v>
                  </c:pt>
                </c:lvl>
                <c:lvl>
                  <c:pt idx="0">
                    <c:v>11월</c:v>
                  </c:pt>
                  <c:pt idx="4">
                    <c:v>12월</c:v>
                  </c:pt>
                </c:lvl>
              </c:multiLvlStrCache>
            </c:multiLvlStrRef>
          </c:cat>
          <c:val>
            <c:numRef>
              <c:f>'7p(1)'!$AA$3:$AA$10</c:f>
              <c:numCache>
                <c:formatCode>#,##0_);[Red]\(#,##0\)</c:formatCode>
                <c:ptCount val="8"/>
                <c:pt idx="1">
                  <c:v>12300</c:v>
                </c:pt>
                <c:pt idx="2" formatCode="#,##0">
                  <c:v>14270</c:v>
                </c:pt>
                <c:pt idx="5">
                  <c:v>3838</c:v>
                </c:pt>
                <c:pt idx="6">
                  <c:v>4478</c:v>
                </c:pt>
                <c:pt idx="7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4CE-4B5F-99C4-F1B078FB962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4"/>
        <c:overlap val="100"/>
        <c:axId val="1837192880"/>
        <c:axId val="1837190704"/>
      </c:barChart>
      <c:catAx>
        <c:axId val="1837192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7190704"/>
        <c:crosses val="autoZero"/>
        <c:auto val="1"/>
        <c:lblAlgn val="ctr"/>
        <c:lblOffset val="100"/>
        <c:tickMarkSkip val="5"/>
        <c:noMultiLvlLbl val="0"/>
      </c:catAx>
      <c:valAx>
        <c:axId val="183719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7192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0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pPr>
            <a:r>
              <a:rPr lang="ko-KR" altLang="en-US" sz="1200" b="1">
                <a:latin typeface="+mj-ea"/>
                <a:ea typeface="+mj-ea"/>
              </a:rPr>
              <a:t>당월 업로드 콘텐츠 당 </a:t>
            </a:r>
            <a:r>
              <a:rPr lang="en-US" altLang="ko-KR" sz="1200" b="1">
                <a:latin typeface="+mj-ea"/>
                <a:ea typeface="+mj-ea"/>
              </a:rPr>
              <a:t>UV</a:t>
            </a:r>
            <a:r>
              <a:rPr lang="en-US" altLang="ko-KR" sz="1200" b="1" baseline="0">
                <a:latin typeface="+mj-ea"/>
                <a:ea typeface="+mj-ea"/>
              </a:rPr>
              <a:t> · PV </a:t>
            </a:r>
            <a:r>
              <a:rPr lang="ko-KR" altLang="en-US" sz="1200" b="1" baseline="0">
                <a:latin typeface="+mj-ea"/>
                <a:ea typeface="+mj-ea"/>
              </a:rPr>
              <a:t>평균</a:t>
            </a:r>
            <a:endParaRPr lang="ko-KR" altLang="en-US" sz="1200" b="1">
              <a:latin typeface="+mj-ea"/>
              <a:ea typeface="+mj-ea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360285472639835"/>
          <c:y val="0.33466003445854781"/>
          <c:w val="0.83085689200054613"/>
          <c:h val="0.423853240053308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'7p(1)'!$Z$17</c:f>
              <c:strCache>
                <c:ptCount val="1"/>
                <c:pt idx="0">
                  <c:v>오가닉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'7p(1)'!$X$18:$Y$21</c:f>
              <c:multiLvlStrCache>
                <c:ptCount val="4"/>
                <c:lvl>
                  <c:pt idx="0">
                    <c:v>UV</c:v>
                  </c:pt>
                  <c:pt idx="1">
                    <c:v>PV</c:v>
                  </c:pt>
                  <c:pt idx="2">
                    <c:v>UV</c:v>
                  </c:pt>
                  <c:pt idx="3">
                    <c:v>PV</c:v>
                  </c:pt>
                </c:lvl>
                <c:lvl>
                  <c:pt idx="0">
                    <c:v>11월</c:v>
                  </c:pt>
                  <c:pt idx="2">
                    <c:v>12월</c:v>
                  </c:pt>
                </c:lvl>
              </c:multiLvlStrCache>
            </c:multiLvlStrRef>
          </c:cat>
          <c:val>
            <c:numRef>
              <c:f>'7p(1)'!$Z$18:$Z$21</c:f>
              <c:numCache>
                <c:formatCode>#,##0</c:formatCode>
                <c:ptCount val="4"/>
                <c:pt idx="0" formatCode="#,##0_);[Red]\(#,##0\)">
                  <c:v>12691.583333333334</c:v>
                </c:pt>
                <c:pt idx="1">
                  <c:v>13459.5</c:v>
                </c:pt>
                <c:pt idx="2" formatCode="#,##0_);[Red]\(#,##0\)">
                  <c:v>144.5</c:v>
                </c:pt>
                <c:pt idx="3" formatCode="#,##0_);[Red]\(#,##0\)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4D-40FF-9E31-0D7B2226D4DB}"/>
            </c:ext>
          </c:extLst>
        </c:ser>
        <c:ser>
          <c:idx val="1"/>
          <c:order val="1"/>
          <c:tx>
            <c:strRef>
              <c:f>'7p(1)'!$AA$17</c:f>
              <c:strCache>
                <c:ptCount val="1"/>
                <c:pt idx="0">
                  <c:v>GDN</c:v>
                </c:pt>
              </c:strCache>
            </c:strRef>
          </c:tx>
          <c:spPr>
            <a:solidFill>
              <a:srgbClr val="00808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808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D4D-40FF-9E31-0D7B2226D4DB}"/>
              </c:ext>
            </c:extLst>
          </c:dPt>
          <c:dPt>
            <c:idx val="1"/>
            <c:invertIfNegative val="0"/>
            <c:bubble3D val="0"/>
            <c:spPr>
              <a:solidFill>
                <a:srgbClr val="00808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D4D-40FF-9E31-0D7B2226D4DB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D4D-40FF-9E31-0D7B2226D4DB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D4D-40FF-9E31-0D7B2226D4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'7p(1)'!$X$18:$Y$21</c:f>
              <c:multiLvlStrCache>
                <c:ptCount val="4"/>
                <c:lvl>
                  <c:pt idx="0">
                    <c:v>UV</c:v>
                  </c:pt>
                  <c:pt idx="1">
                    <c:v>PV</c:v>
                  </c:pt>
                  <c:pt idx="2">
                    <c:v>UV</c:v>
                  </c:pt>
                  <c:pt idx="3">
                    <c:v>PV</c:v>
                  </c:pt>
                </c:lvl>
                <c:lvl>
                  <c:pt idx="0">
                    <c:v>11월</c:v>
                  </c:pt>
                  <c:pt idx="2">
                    <c:v>12월</c:v>
                  </c:pt>
                </c:lvl>
              </c:multiLvlStrCache>
            </c:multiLvlStrRef>
          </c:cat>
          <c:val>
            <c:numRef>
              <c:f>'7p(1)'!$AA$18:$AA$21</c:f>
              <c:numCache>
                <c:formatCode>#,##0_);[Red]\(#,##0\)</c:formatCode>
                <c:ptCount val="4"/>
                <c:pt idx="0">
                  <c:v>4100</c:v>
                </c:pt>
                <c:pt idx="1">
                  <c:v>4756.666666666667</c:v>
                </c:pt>
                <c:pt idx="2">
                  <c:v>1919</c:v>
                </c:pt>
                <c:pt idx="3">
                  <c:v>2239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D4D-40FF-9E31-0D7B2226D4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86352"/>
        <c:axId val="1837191248"/>
      </c:barChart>
      <c:catAx>
        <c:axId val="183718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7191248"/>
        <c:crosses val="autoZero"/>
        <c:auto val="1"/>
        <c:lblAlgn val="ctr"/>
        <c:lblOffset val="100"/>
        <c:noMultiLvlLbl val="0"/>
      </c:catAx>
      <c:valAx>
        <c:axId val="183719124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718635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'12p'!$G$5</c:f>
              <c:strCache>
                <c:ptCount val="1"/>
                <c:pt idx="0">
                  <c:v>오가닉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'12p'!$F$6:$F$18</c:f>
              <c:strCache>
                <c:ptCount val="13"/>
                <c:pt idx="0">
                  <c:v>22년 12월</c:v>
                </c:pt>
                <c:pt idx="1">
                  <c:v>23년 1월</c:v>
                </c:pt>
                <c:pt idx="2">
                  <c:v>23년 2월</c:v>
                </c:pt>
                <c:pt idx="3">
                  <c:v>23년 3월</c:v>
                </c:pt>
                <c:pt idx="4">
                  <c:v>23년 4월</c:v>
                </c:pt>
                <c:pt idx="5">
                  <c:v>23년 5월</c:v>
                </c:pt>
                <c:pt idx="6">
                  <c:v>23년 6월</c:v>
                </c:pt>
                <c:pt idx="7">
                  <c:v>23년 7월</c:v>
                </c:pt>
                <c:pt idx="8">
                  <c:v>23년 8월</c:v>
                </c:pt>
                <c:pt idx="9">
                  <c:v>23년 9월</c:v>
                </c:pt>
                <c:pt idx="10">
                  <c:v>23년 10월</c:v>
                </c:pt>
                <c:pt idx="11">
                  <c:v>23년 11월</c:v>
                </c:pt>
                <c:pt idx="12">
                  <c:v>23년 12월</c:v>
                </c:pt>
              </c:strCache>
            </c:strRef>
          </c:cat>
          <c:val>
            <c:numRef>
              <c:f>'12p'!$G$6:$G$18</c:f>
              <c:numCache>
                <c:formatCode>General</c:formatCode>
                <c:ptCount val="13"/>
                <c:pt idx="0">
                  <c:v>1082</c:v>
                </c:pt>
                <c:pt idx="1">
                  <c:v>1089</c:v>
                </c:pt>
                <c:pt idx="2">
                  <c:v>858</c:v>
                </c:pt>
                <c:pt idx="3">
                  <c:v>1160</c:v>
                </c:pt>
                <c:pt idx="4">
                  <c:v>1203</c:v>
                </c:pt>
                <c:pt idx="5">
                  <c:v>827</c:v>
                </c:pt>
                <c:pt idx="6">
                  <c:v>1156</c:v>
                </c:pt>
                <c:pt idx="7">
                  <c:v>785</c:v>
                </c:pt>
                <c:pt idx="8">
                  <c:v>819</c:v>
                </c:pt>
                <c:pt idx="9">
                  <c:v>688</c:v>
                </c:pt>
                <c:pt idx="10">
                  <c:v>957</c:v>
                </c:pt>
                <c:pt idx="11">
                  <c:v>771</c:v>
                </c:pt>
                <c:pt idx="12">
                  <c:v>620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FC-4B78-A211-8A0AF5AF73EF}"/>
            </c:ext>
          </c:extLst>
        </c:ser>
        <c:ser>
          <c:idx val="1"/>
          <c:order val="1"/>
          <c:tx>
            <c:strRef>
              <c:f>'12p'!$H$5</c:f>
              <c:strCache>
                <c:ptCount val="1"/>
                <c:pt idx="0">
                  <c:v>광고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'12p'!$F$6:$F$18</c:f>
              <c:strCache>
                <c:ptCount val="13"/>
                <c:pt idx="0">
                  <c:v>22년 12월</c:v>
                </c:pt>
                <c:pt idx="1">
                  <c:v>23년 1월</c:v>
                </c:pt>
                <c:pt idx="2">
                  <c:v>23년 2월</c:v>
                </c:pt>
                <c:pt idx="3">
                  <c:v>23년 3월</c:v>
                </c:pt>
                <c:pt idx="4">
                  <c:v>23년 4월</c:v>
                </c:pt>
                <c:pt idx="5">
                  <c:v>23년 5월</c:v>
                </c:pt>
                <c:pt idx="6">
                  <c:v>23년 6월</c:v>
                </c:pt>
                <c:pt idx="7">
                  <c:v>23년 7월</c:v>
                </c:pt>
                <c:pt idx="8">
                  <c:v>23년 8월</c:v>
                </c:pt>
                <c:pt idx="9">
                  <c:v>23년 9월</c:v>
                </c:pt>
                <c:pt idx="10">
                  <c:v>23년 10월</c:v>
                </c:pt>
                <c:pt idx="11">
                  <c:v>23년 11월</c:v>
                </c:pt>
                <c:pt idx="12">
                  <c:v>23년 12월</c:v>
                </c:pt>
              </c:strCache>
            </c:strRef>
          </c:cat>
          <c:val>
            <c:numRef>
              <c:f>'12p'!$H$6:$H$18</c:f>
              <c:numCache>
                <c:formatCode>General</c:formatCode>
                <c:ptCount val="13"/>
                <c:pt idx="0">
                  <c:v>46</c:v>
                </c:pt>
                <c:pt idx="1">
                  <c:v>0</c:v>
                </c:pt>
                <c:pt idx="2">
                  <c:v>0</c:v>
                </c:pt>
                <c:pt idx="3">
                  <c:v>337</c:v>
                </c:pt>
                <c:pt idx="4">
                  <c:v>699</c:v>
                </c:pt>
                <c:pt idx="5">
                  <c:v>1074</c:v>
                </c:pt>
                <c:pt idx="6">
                  <c:v>1185</c:v>
                </c:pt>
                <c:pt idx="7">
                  <c:v>1719</c:v>
                </c:pt>
                <c:pt idx="8">
                  <c:v>1703</c:v>
                </c:pt>
                <c:pt idx="9">
                  <c:v>2171</c:v>
                </c:pt>
                <c:pt idx="10">
                  <c:v>2759</c:v>
                </c:pt>
                <c:pt idx="11">
                  <c:v>1277</c:v>
                </c:pt>
                <c:pt idx="12">
                  <c:v>3002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FC-4B78-A211-8A0AF5AF73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97"/>
        <c:overlap val="-19"/>
        <c:axId val="1837182544"/>
        <c:axId val="1837187984"/>
      </c:barChart>
      <c:lineChart>
        <c:grouping val="standard"/>
        <c:varyColors val="0"/>
        <c:ser>
          <c:idx val="2"/>
          <c:order val="2"/>
          <c:tx>
            <c:strRef>
              <c:f>'12p'!$I$5</c:f>
              <c:strCache>
                <c:ptCount val="1"/>
                <c:pt idx="0">
                  <c:v>총 팔로워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 cap="rnd">
                <a:solidFill>
                  <a:schemeClr val="accent3"/>
                </a:solidFill>
              </a:ln>
              <a:effectLst/>
            </c:spPr>
          </c:marker>
          <c:dLbls>
            <c:dLbl>
              <c:idx val="11"/>
              <c:layout>
                <c:manualLayout>
                  <c:x val="-2.9575694182138672E-2"/>
                  <c:y val="-0.1040285858251588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B7C-418A-95E9-82AE08A49BAA}"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accent1"/>
                    </a:solidFill>
                    <a:latin typeface="맑은 고딕 (본문)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'12p'!$F$6:$F$18</c:f>
              <c:strCache>
                <c:ptCount val="13"/>
                <c:pt idx="0">
                  <c:v>22년 12월</c:v>
                </c:pt>
                <c:pt idx="1">
                  <c:v>23년 1월</c:v>
                </c:pt>
                <c:pt idx="2">
                  <c:v>23년 2월</c:v>
                </c:pt>
                <c:pt idx="3">
                  <c:v>23년 3월</c:v>
                </c:pt>
                <c:pt idx="4">
                  <c:v>23년 4월</c:v>
                </c:pt>
                <c:pt idx="5">
                  <c:v>23년 5월</c:v>
                </c:pt>
                <c:pt idx="6">
                  <c:v>23년 6월</c:v>
                </c:pt>
                <c:pt idx="7">
                  <c:v>23년 7월</c:v>
                </c:pt>
                <c:pt idx="8">
                  <c:v>23년 8월</c:v>
                </c:pt>
                <c:pt idx="9">
                  <c:v>23년 9월</c:v>
                </c:pt>
                <c:pt idx="10">
                  <c:v>23년 10월</c:v>
                </c:pt>
                <c:pt idx="11">
                  <c:v>23년 11월</c:v>
                </c:pt>
                <c:pt idx="12">
                  <c:v>23년 12월</c:v>
                </c:pt>
              </c:strCache>
            </c:strRef>
          </c:cat>
          <c:val>
            <c:numRef>
              <c:f>'12p'!$I$6:$I$18</c:f>
              <c:numCache>
                <c:formatCode>General</c:formatCode>
                <c:ptCount val="13"/>
                <c:pt idx="0">
                  <c:v>1128</c:v>
                </c:pt>
                <c:pt idx="1">
                  <c:v>1089</c:v>
                </c:pt>
                <c:pt idx="2">
                  <c:v>858</c:v>
                </c:pt>
                <c:pt idx="3">
                  <c:v>1497</c:v>
                </c:pt>
                <c:pt idx="4">
                  <c:v>1902</c:v>
                </c:pt>
                <c:pt idx="5">
                  <c:v>1901</c:v>
                </c:pt>
                <c:pt idx="6">
                  <c:v>2341</c:v>
                </c:pt>
                <c:pt idx="7">
                  <c:v>2582</c:v>
                </c:pt>
                <c:pt idx="8">
                  <c:v>2522</c:v>
                </c:pt>
                <c:pt idx="9">
                  <c:v>2859</c:v>
                </c:pt>
                <c:pt idx="10">
                  <c:v>3716</c:v>
                </c:pt>
                <c:pt idx="11">
                  <c:v>2048</c:v>
                </c:pt>
                <c:pt idx="12">
                  <c:v>3622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DFC-4B78-A211-8A0AF5AF73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7182544"/>
        <c:axId val="1837187984"/>
      </c:lineChart>
      <c:catAx>
        <c:axId val="1837182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7187984"/>
        <c:crosses val="autoZero"/>
        <c:auto val="1"/>
        <c:lblAlgn val="ctr"/>
        <c:lblOffset val="100"/>
        <c:noMultiLvlLbl val="0"/>
      </c:catAx>
      <c:valAx>
        <c:axId val="1837187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7182544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ko-KR" sz="1200" b="1" i="0" u="none" strike="noStrike" kern="1200" cap="all" spc="0" normalizeH="0" baseline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+mn-cs"/>
              </a:defRPr>
            </a:pPr>
            <a:r>
              <a:rPr lang="ko-KR" altLang="en-US" sz="1200" b="1" i="0" u="none" strike="noStrike" kern="1200" cap="all" spc="0" normalizeH="0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+mn-cs"/>
              </a:rPr>
              <a:t>링크드인</a:t>
            </a:r>
            <a:r>
              <a:rPr lang="ko-KR" altLang="en-US" sz="1200" b="1" i="0" u="none" strike="noStrike" kern="1200" cap="all" spc="0" normalizeH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+mn-cs"/>
              </a:rPr>
              <a:t> </a:t>
            </a:r>
            <a:r>
              <a:rPr lang="en-US" altLang="ko-KR" sz="1200" b="1" i="0" u="none" strike="noStrike" kern="1200" cap="all" spc="0" normalizeH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+mn-cs"/>
              </a:rPr>
              <a:t>12</a:t>
            </a:r>
            <a:r>
              <a:rPr lang="ko-KR" altLang="en-US" sz="1200" b="1" i="0" u="none" strike="noStrike" kern="1200" cap="all" spc="0" normalizeH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+mn-cs"/>
              </a:rPr>
              <a:t>월</a:t>
            </a:r>
            <a:r>
              <a:rPr lang="en-US" altLang="ko-KR" sz="1200" b="1" i="0" u="none" strike="noStrike" kern="1200" cap="all" spc="0" normalizeH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+mn-cs"/>
              </a:rPr>
              <a:t>, 11</a:t>
            </a:r>
            <a:r>
              <a:rPr lang="ko-KR" altLang="en-US" sz="1200" b="1" i="0" u="none" strike="noStrike" kern="1200" cap="all" spc="0" normalizeH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+mn-cs"/>
              </a:rPr>
              <a:t>월 </a:t>
            </a:r>
            <a:r>
              <a:rPr lang="en-US" altLang="ko-KR" sz="1200" b="1" i="0" u="none" strike="noStrike" kern="1200" cap="all" spc="0" normalizeH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+mn-cs"/>
              </a:rPr>
              <a:t>PV</a:t>
            </a:r>
            <a:r>
              <a:rPr lang="ko-KR" altLang="en-US" sz="1200" b="1" i="0" u="none" strike="noStrike" kern="1200" cap="all" spc="0" normalizeH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+mn-cs"/>
              </a:rPr>
              <a:t> 비교</a:t>
            </a:r>
            <a:endParaRPr lang="ko-KR" sz="1200" b="1" i="0" u="none" strike="noStrike" kern="1200" cap="all" spc="0" normalizeH="0" baseline="0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ko-KR" sz="1200" b="1" i="0" u="none" strike="noStrike" kern="1200" cap="all" spc="0" normalizeH="0" baseline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12월 PV</c:v>
                </c:pt>
              </c:strCache>
            </c:strRef>
          </c:tx>
          <c:spPr>
            <a:ln w="34925" cap="rnd">
              <a:solidFill>
                <a:srgbClr val="00808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250</c:v>
                </c:pt>
                <c:pt idx="1">
                  <c:v>110</c:v>
                </c:pt>
                <c:pt idx="2">
                  <c:v>93</c:v>
                </c:pt>
                <c:pt idx="3">
                  <c:v>265</c:v>
                </c:pt>
                <c:pt idx="4">
                  <c:v>289</c:v>
                </c:pt>
                <c:pt idx="5">
                  <c:v>283</c:v>
                </c:pt>
                <c:pt idx="6">
                  <c:v>300</c:v>
                </c:pt>
                <c:pt idx="7">
                  <c:v>295</c:v>
                </c:pt>
                <c:pt idx="8">
                  <c:v>162</c:v>
                </c:pt>
                <c:pt idx="9">
                  <c:v>78</c:v>
                </c:pt>
                <c:pt idx="10">
                  <c:v>241</c:v>
                </c:pt>
                <c:pt idx="11">
                  <c:v>657</c:v>
                </c:pt>
                <c:pt idx="12">
                  <c:v>641</c:v>
                </c:pt>
                <c:pt idx="13">
                  <c:v>677</c:v>
                </c:pt>
                <c:pt idx="14">
                  <c:v>665</c:v>
                </c:pt>
                <c:pt idx="15">
                  <c:v>391</c:v>
                </c:pt>
                <c:pt idx="16">
                  <c:v>296</c:v>
                </c:pt>
                <c:pt idx="17">
                  <c:v>730</c:v>
                </c:pt>
                <c:pt idx="18">
                  <c:v>675</c:v>
                </c:pt>
                <c:pt idx="19">
                  <c:v>901</c:v>
                </c:pt>
                <c:pt idx="20">
                  <c:v>751</c:v>
                </c:pt>
                <c:pt idx="21">
                  <c:v>648</c:v>
                </c:pt>
                <c:pt idx="22">
                  <c:v>323</c:v>
                </c:pt>
                <c:pt idx="23">
                  <c:v>269</c:v>
                </c:pt>
                <c:pt idx="24">
                  <c:v>507</c:v>
                </c:pt>
                <c:pt idx="25">
                  <c:v>84</c:v>
                </c:pt>
                <c:pt idx="26">
                  <c:v>93</c:v>
                </c:pt>
                <c:pt idx="27">
                  <c:v>143</c:v>
                </c:pt>
                <c:pt idx="28">
                  <c:v>59</c:v>
                </c:pt>
                <c:pt idx="29">
                  <c:v>54</c:v>
                </c:pt>
                <c:pt idx="30">
                  <c:v>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34-4810-BDA2-E3356CCABEE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11월 PV2</c:v>
                </c:pt>
              </c:strCache>
            </c:strRef>
          </c:tx>
          <c:spPr>
            <a:ln w="34925" cap="rnd">
              <a:solidFill>
                <a:srgbClr val="00C9C4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Sheet1!$C$2:$C$32</c:f>
              <c:numCache>
                <c:formatCode>General</c:formatCode>
                <c:ptCount val="31"/>
                <c:pt idx="0">
                  <c:v>192</c:v>
                </c:pt>
                <c:pt idx="1">
                  <c:v>331</c:v>
                </c:pt>
                <c:pt idx="2">
                  <c:v>398</c:v>
                </c:pt>
                <c:pt idx="3">
                  <c:v>137</c:v>
                </c:pt>
                <c:pt idx="4">
                  <c:v>168</c:v>
                </c:pt>
                <c:pt idx="5">
                  <c:v>332</c:v>
                </c:pt>
                <c:pt idx="6">
                  <c:v>277</c:v>
                </c:pt>
                <c:pt idx="7">
                  <c:v>272</c:v>
                </c:pt>
                <c:pt idx="8">
                  <c:v>355</c:v>
                </c:pt>
                <c:pt idx="9">
                  <c:v>212</c:v>
                </c:pt>
                <c:pt idx="10">
                  <c:v>96</c:v>
                </c:pt>
                <c:pt idx="11">
                  <c:v>85</c:v>
                </c:pt>
                <c:pt idx="12">
                  <c:v>194</c:v>
                </c:pt>
                <c:pt idx="13">
                  <c:v>327</c:v>
                </c:pt>
                <c:pt idx="14">
                  <c:v>296</c:v>
                </c:pt>
                <c:pt idx="15">
                  <c:v>290</c:v>
                </c:pt>
                <c:pt idx="16">
                  <c:v>331</c:v>
                </c:pt>
                <c:pt idx="17">
                  <c:v>154</c:v>
                </c:pt>
                <c:pt idx="18">
                  <c:v>100</c:v>
                </c:pt>
                <c:pt idx="19">
                  <c:v>273</c:v>
                </c:pt>
                <c:pt idx="20">
                  <c:v>306</c:v>
                </c:pt>
                <c:pt idx="21">
                  <c:v>268</c:v>
                </c:pt>
                <c:pt idx="22">
                  <c:v>256</c:v>
                </c:pt>
                <c:pt idx="23">
                  <c:v>243</c:v>
                </c:pt>
                <c:pt idx="24">
                  <c:v>123</c:v>
                </c:pt>
                <c:pt idx="25">
                  <c:v>139</c:v>
                </c:pt>
                <c:pt idx="26">
                  <c:v>277</c:v>
                </c:pt>
                <c:pt idx="27">
                  <c:v>305</c:v>
                </c:pt>
                <c:pt idx="28">
                  <c:v>288</c:v>
                </c:pt>
                <c:pt idx="29">
                  <c:v>234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34-4810-BDA2-E3356CCABE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007872496"/>
        <c:axId val="-1007867056"/>
      </c:lineChart>
      <c:catAx>
        <c:axId val="-100787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007867056"/>
        <c:crosses val="autoZero"/>
        <c:auto val="1"/>
        <c:lblAlgn val="ctr"/>
        <c:lblOffset val="100"/>
        <c:noMultiLvlLbl val="0"/>
      </c:catAx>
      <c:valAx>
        <c:axId val="-1007867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007872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4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sz="1400" b="1" dirty="0" err="1">
                <a:ln>
                  <a:solidFill>
                    <a:schemeClr val="bg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링크드인</a:t>
            </a:r>
            <a:r>
              <a:rPr lang="ko-KR" sz="14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신규 팔로워 일자별 유입 지수</a:t>
            </a:r>
            <a:r>
              <a:rPr lang="ko-KR" altLang="en-US" sz="14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sz="1400" b="1" dirty="0">
              <a:ln>
                <a:solidFill>
                  <a:schemeClr val="bg1">
                    <a:alpha val="1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c:rich>
      </c:tx>
      <c:layout>
        <c:manualLayout>
          <c:xMode val="edge"/>
          <c:yMode val="edge"/>
          <c:x val="0.36529907166762771"/>
          <c:y val="1.6389591045840615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4.2898856861828975E-2"/>
          <c:y val="0.18533118056280698"/>
          <c:w val="0.94369018045856656"/>
          <c:h val="0.651406574159266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'13p'!$B$1</c:f>
              <c:strCache>
                <c:ptCount val="1"/>
                <c:pt idx="0">
                  <c:v>12월 신규 오가닉 팔로워 수</c:v>
                </c:pt>
              </c:strCache>
            </c:strRef>
          </c:tx>
          <c:spPr>
            <a:solidFill>
              <a:srgbClr val="0E306D"/>
            </a:solidFill>
            <a:ln>
              <a:noFill/>
            </a:ln>
            <a:effectLst/>
          </c:spPr>
          <c:invertIfNegative val="0"/>
          <c:cat>
            <c:strRef>
              <c:f>'13p'!$A$2:$A$32</c:f>
              <c:strCache>
                <c:ptCount val="30"/>
                <c:pt idx="0">
                  <c:v>1
금</c:v>
                </c:pt>
                <c:pt idx="1">
                  <c:v>2
토</c:v>
                </c:pt>
                <c:pt idx="2">
                  <c:v>3
일</c:v>
                </c:pt>
                <c:pt idx="3">
                  <c:v>4
월</c:v>
                </c:pt>
                <c:pt idx="4">
                  <c:v>5
화</c:v>
                </c:pt>
                <c:pt idx="5">
                  <c:v>6
수</c:v>
                </c:pt>
                <c:pt idx="6">
                  <c:v>7
목</c:v>
                </c:pt>
                <c:pt idx="7">
                  <c:v>8
금</c:v>
                </c:pt>
                <c:pt idx="8">
                  <c:v>9
토</c:v>
                </c:pt>
                <c:pt idx="9">
                  <c:v>10
일</c:v>
                </c:pt>
                <c:pt idx="10">
                  <c:v>11
월</c:v>
                </c:pt>
                <c:pt idx="11">
                  <c:v>12
화</c:v>
                </c:pt>
                <c:pt idx="12">
                  <c:v>13
수</c:v>
                </c:pt>
                <c:pt idx="13">
                  <c:v>14
목</c:v>
                </c:pt>
                <c:pt idx="14">
                  <c:v>15
금</c:v>
                </c:pt>
                <c:pt idx="15">
                  <c:v>16
토</c:v>
                </c:pt>
                <c:pt idx="16">
                  <c:v>17
일</c:v>
                </c:pt>
                <c:pt idx="17">
                  <c:v>18
월</c:v>
                </c:pt>
                <c:pt idx="18">
                  <c:v>19
화</c:v>
                </c:pt>
                <c:pt idx="19">
                  <c:v>20
수</c:v>
                </c:pt>
                <c:pt idx="20">
                  <c:v>21
목</c:v>
                </c:pt>
                <c:pt idx="21">
                  <c:v>22
금</c:v>
                </c:pt>
                <c:pt idx="22">
                  <c:v>23
토</c:v>
                </c:pt>
                <c:pt idx="23">
                  <c:v>24
일</c:v>
                </c:pt>
                <c:pt idx="24">
                  <c:v>25
월</c:v>
                </c:pt>
                <c:pt idx="25">
                  <c:v>26
화</c:v>
                </c:pt>
                <c:pt idx="26">
                  <c:v>27
수</c:v>
                </c:pt>
                <c:pt idx="27">
                  <c:v>28
목</c:v>
                </c:pt>
                <c:pt idx="28">
                  <c:v>29
금</c:v>
                </c:pt>
                <c:pt idx="29">
                  <c:v>30
토</c:v>
                </c:pt>
              </c:strCache>
            </c:strRef>
          </c:cat>
          <c:val>
            <c:numRef>
              <c:f>'13p'!$B$2:$B$32</c:f>
              <c:numCache>
                <c:formatCode>General</c:formatCode>
                <c:ptCount val="31"/>
                <c:pt idx="0">
                  <c:v>27</c:v>
                </c:pt>
                <c:pt idx="1">
                  <c:v>30</c:v>
                </c:pt>
                <c:pt idx="2">
                  <c:v>32</c:v>
                </c:pt>
                <c:pt idx="3">
                  <c:v>30</c:v>
                </c:pt>
                <c:pt idx="4">
                  <c:v>17</c:v>
                </c:pt>
                <c:pt idx="5">
                  <c:v>39</c:v>
                </c:pt>
                <c:pt idx="6">
                  <c:v>20</c:v>
                </c:pt>
                <c:pt idx="7">
                  <c:v>25</c:v>
                </c:pt>
                <c:pt idx="8">
                  <c:v>32</c:v>
                </c:pt>
                <c:pt idx="9">
                  <c:v>26</c:v>
                </c:pt>
                <c:pt idx="10">
                  <c:v>6</c:v>
                </c:pt>
                <c:pt idx="11">
                  <c:v>20</c:v>
                </c:pt>
                <c:pt idx="12">
                  <c:v>15</c:v>
                </c:pt>
                <c:pt idx="13">
                  <c:v>27</c:v>
                </c:pt>
                <c:pt idx="14">
                  <c:v>26</c:v>
                </c:pt>
                <c:pt idx="15">
                  <c:v>52</c:v>
                </c:pt>
                <c:pt idx="16">
                  <c:v>31</c:v>
                </c:pt>
                <c:pt idx="17">
                  <c:v>17</c:v>
                </c:pt>
                <c:pt idx="18">
                  <c:v>17</c:v>
                </c:pt>
                <c:pt idx="19">
                  <c:v>36</c:v>
                </c:pt>
                <c:pt idx="20">
                  <c:v>29</c:v>
                </c:pt>
                <c:pt idx="21">
                  <c:v>37</c:v>
                </c:pt>
                <c:pt idx="22">
                  <c:v>17</c:v>
                </c:pt>
                <c:pt idx="23">
                  <c:v>37</c:v>
                </c:pt>
                <c:pt idx="24">
                  <c:v>33</c:v>
                </c:pt>
                <c:pt idx="25">
                  <c:v>14</c:v>
                </c:pt>
                <c:pt idx="26">
                  <c:v>20</c:v>
                </c:pt>
                <c:pt idx="27">
                  <c:v>20</c:v>
                </c:pt>
                <c:pt idx="28">
                  <c:v>28</c:v>
                </c:pt>
                <c:pt idx="29">
                  <c:v>11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1206-40DD-901B-DD9A1581E120}"/>
            </c:ext>
          </c:extLst>
        </c:ser>
        <c:ser>
          <c:idx val="1"/>
          <c:order val="1"/>
          <c:tx>
            <c:strRef>
              <c:f>'13p'!$C$1</c:f>
              <c:strCache>
                <c:ptCount val="1"/>
                <c:pt idx="0">
                  <c:v>12월 신규 광고 팔로워 수</c:v>
                </c:pt>
              </c:strCache>
            </c:strRef>
          </c:tx>
          <c:spPr>
            <a:solidFill>
              <a:srgbClr val="8FB2F1"/>
            </a:solidFill>
            <a:ln>
              <a:noFill/>
            </a:ln>
            <a:effectLst/>
          </c:spPr>
          <c:invertIfNegative val="0"/>
          <c:cat>
            <c:strRef>
              <c:f>'13p'!$A$2:$A$32</c:f>
              <c:strCache>
                <c:ptCount val="30"/>
                <c:pt idx="0">
                  <c:v>1
금</c:v>
                </c:pt>
                <c:pt idx="1">
                  <c:v>2
토</c:v>
                </c:pt>
                <c:pt idx="2">
                  <c:v>3
일</c:v>
                </c:pt>
                <c:pt idx="3">
                  <c:v>4
월</c:v>
                </c:pt>
                <c:pt idx="4">
                  <c:v>5
화</c:v>
                </c:pt>
                <c:pt idx="5">
                  <c:v>6
수</c:v>
                </c:pt>
                <c:pt idx="6">
                  <c:v>7
목</c:v>
                </c:pt>
                <c:pt idx="7">
                  <c:v>8
금</c:v>
                </c:pt>
                <c:pt idx="8">
                  <c:v>9
토</c:v>
                </c:pt>
                <c:pt idx="9">
                  <c:v>10
일</c:v>
                </c:pt>
                <c:pt idx="10">
                  <c:v>11
월</c:v>
                </c:pt>
                <c:pt idx="11">
                  <c:v>12
화</c:v>
                </c:pt>
                <c:pt idx="12">
                  <c:v>13
수</c:v>
                </c:pt>
                <c:pt idx="13">
                  <c:v>14
목</c:v>
                </c:pt>
                <c:pt idx="14">
                  <c:v>15
금</c:v>
                </c:pt>
                <c:pt idx="15">
                  <c:v>16
토</c:v>
                </c:pt>
                <c:pt idx="16">
                  <c:v>17
일</c:v>
                </c:pt>
                <c:pt idx="17">
                  <c:v>18
월</c:v>
                </c:pt>
                <c:pt idx="18">
                  <c:v>19
화</c:v>
                </c:pt>
                <c:pt idx="19">
                  <c:v>20
수</c:v>
                </c:pt>
                <c:pt idx="20">
                  <c:v>21
목</c:v>
                </c:pt>
                <c:pt idx="21">
                  <c:v>22
금</c:v>
                </c:pt>
                <c:pt idx="22">
                  <c:v>23
토</c:v>
                </c:pt>
                <c:pt idx="23">
                  <c:v>24
일</c:v>
                </c:pt>
                <c:pt idx="24">
                  <c:v>25
월</c:v>
                </c:pt>
                <c:pt idx="25">
                  <c:v>26
화</c:v>
                </c:pt>
                <c:pt idx="26">
                  <c:v>27
수</c:v>
                </c:pt>
                <c:pt idx="27">
                  <c:v>28
목</c:v>
                </c:pt>
                <c:pt idx="28">
                  <c:v>29
금</c:v>
                </c:pt>
                <c:pt idx="29">
                  <c:v>30
토</c:v>
                </c:pt>
              </c:strCache>
            </c:strRef>
          </c:cat>
          <c:val>
            <c:numRef>
              <c:f>'13p'!$C$2:$C$32</c:f>
              <c:numCache>
                <c:formatCode>General</c:formatCode>
                <c:ptCount val="31"/>
                <c:pt idx="0">
                  <c:v>4</c:v>
                </c:pt>
                <c:pt idx="1">
                  <c:v>48</c:v>
                </c:pt>
                <c:pt idx="2">
                  <c:v>45</c:v>
                </c:pt>
                <c:pt idx="3">
                  <c:v>24</c:v>
                </c:pt>
                <c:pt idx="4">
                  <c:v>19</c:v>
                </c:pt>
                <c:pt idx="5">
                  <c:v>59</c:v>
                </c:pt>
                <c:pt idx="6">
                  <c:v>50</c:v>
                </c:pt>
                <c:pt idx="7">
                  <c:v>55</c:v>
                </c:pt>
                <c:pt idx="8">
                  <c:v>48</c:v>
                </c:pt>
                <c:pt idx="9">
                  <c:v>45</c:v>
                </c:pt>
                <c:pt idx="10">
                  <c:v>28</c:v>
                </c:pt>
                <c:pt idx="11">
                  <c:v>22</c:v>
                </c:pt>
                <c:pt idx="12">
                  <c:v>50</c:v>
                </c:pt>
                <c:pt idx="13">
                  <c:v>57</c:v>
                </c:pt>
                <c:pt idx="14">
                  <c:v>69</c:v>
                </c:pt>
                <c:pt idx="15">
                  <c:v>44</c:v>
                </c:pt>
                <c:pt idx="16">
                  <c:v>53</c:v>
                </c:pt>
                <c:pt idx="17">
                  <c:v>26</c:v>
                </c:pt>
                <c:pt idx="18">
                  <c:v>26</c:v>
                </c:pt>
                <c:pt idx="19">
                  <c:v>45</c:v>
                </c:pt>
                <c:pt idx="20">
                  <c:v>54</c:v>
                </c:pt>
                <c:pt idx="21">
                  <c:v>51</c:v>
                </c:pt>
                <c:pt idx="22">
                  <c:v>52</c:v>
                </c:pt>
                <c:pt idx="23">
                  <c:v>52</c:v>
                </c:pt>
                <c:pt idx="24">
                  <c:v>24</c:v>
                </c:pt>
                <c:pt idx="25">
                  <c:v>16</c:v>
                </c:pt>
                <c:pt idx="26">
                  <c:v>51</c:v>
                </c:pt>
                <c:pt idx="27">
                  <c:v>49</c:v>
                </c:pt>
                <c:pt idx="28">
                  <c:v>52</c:v>
                </c:pt>
                <c:pt idx="29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06-40DD-901B-DD9A1581E1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8"/>
        <c:overlap val="100"/>
        <c:axId val="1837189072"/>
        <c:axId val="1837195600"/>
      </c:barChart>
      <c:scatterChart>
        <c:scatterStyle val="lineMarker"/>
        <c:varyColors val="0"/>
        <c:ser>
          <c:idx val="2"/>
          <c:order val="2"/>
          <c:tx>
            <c:strRef>
              <c:f>'13p'!$E$1</c:f>
              <c:strCache>
                <c:ptCount val="1"/>
                <c:pt idx="0">
                  <c:v>광고 집행 시작일</c:v>
                </c:pt>
              </c:strCache>
            </c:strRef>
          </c:tx>
          <c:spPr>
            <a:ln w="19050">
              <a:noFill/>
            </a:ln>
            <a:effectLst/>
          </c:spPr>
          <c:marker>
            <c:symbol val="picture"/>
            <c:spPr>
              <a:blipFill dpi="0" rotWithShape="1">
                <a:blip xmlns:r="http://schemas.openxmlformats.org/officeDocument/2006/relationships" r:embed="rId1">
                  <a:alphaModFix amt="98000"/>
                </a:blip>
                <a:srcRect/>
                <a:tile tx="0" ty="0" sx="100000" sy="100000" flip="none" algn="tl"/>
              </a:blipFill>
              <a:ln w="63500">
                <a:noFill/>
              </a:ln>
              <a:effectLst/>
            </c:spPr>
          </c:marker>
          <c:xVal>
            <c:strRef>
              <c:f>'13p'!$A$2:$A$32</c:f>
              <c:strCache>
                <c:ptCount val="30"/>
                <c:pt idx="0">
                  <c:v>1
금</c:v>
                </c:pt>
                <c:pt idx="1">
                  <c:v>2
토</c:v>
                </c:pt>
                <c:pt idx="2">
                  <c:v>3
일</c:v>
                </c:pt>
                <c:pt idx="3">
                  <c:v>4
월</c:v>
                </c:pt>
                <c:pt idx="4">
                  <c:v>5
화</c:v>
                </c:pt>
                <c:pt idx="5">
                  <c:v>6
수</c:v>
                </c:pt>
                <c:pt idx="6">
                  <c:v>7
목</c:v>
                </c:pt>
                <c:pt idx="7">
                  <c:v>8
금</c:v>
                </c:pt>
                <c:pt idx="8">
                  <c:v>9
토</c:v>
                </c:pt>
                <c:pt idx="9">
                  <c:v>10
일</c:v>
                </c:pt>
                <c:pt idx="10">
                  <c:v>11
월</c:v>
                </c:pt>
                <c:pt idx="11">
                  <c:v>12
화</c:v>
                </c:pt>
                <c:pt idx="12">
                  <c:v>13
수</c:v>
                </c:pt>
                <c:pt idx="13">
                  <c:v>14
목</c:v>
                </c:pt>
                <c:pt idx="14">
                  <c:v>15
금</c:v>
                </c:pt>
                <c:pt idx="15">
                  <c:v>16
토</c:v>
                </c:pt>
                <c:pt idx="16">
                  <c:v>17
일</c:v>
                </c:pt>
                <c:pt idx="17">
                  <c:v>18
월</c:v>
                </c:pt>
                <c:pt idx="18">
                  <c:v>19
화</c:v>
                </c:pt>
                <c:pt idx="19">
                  <c:v>20
수</c:v>
                </c:pt>
                <c:pt idx="20">
                  <c:v>21
목</c:v>
                </c:pt>
                <c:pt idx="21">
                  <c:v>22
금</c:v>
                </c:pt>
                <c:pt idx="22">
                  <c:v>23
토</c:v>
                </c:pt>
                <c:pt idx="23">
                  <c:v>24
일</c:v>
                </c:pt>
                <c:pt idx="24">
                  <c:v>25
월</c:v>
                </c:pt>
                <c:pt idx="25">
                  <c:v>26
화</c:v>
                </c:pt>
                <c:pt idx="26">
                  <c:v>27
수</c:v>
                </c:pt>
                <c:pt idx="27">
                  <c:v>28
목</c:v>
                </c:pt>
                <c:pt idx="28">
                  <c:v>29
금</c:v>
                </c:pt>
                <c:pt idx="29">
                  <c:v>30
토</c:v>
                </c:pt>
              </c:strCache>
            </c:strRef>
          </c:xVal>
          <c:yVal>
            <c:numRef>
              <c:f>'13p'!$E$2:$E$32</c:f>
              <c:numCache>
                <c:formatCode>General</c:formatCode>
                <c:ptCount val="31"/>
                <c:pt idx="0">
                  <c:v>46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57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206-40DD-901B-DD9A1581E1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7189072"/>
        <c:axId val="1837195600"/>
      </c:scatterChart>
      <c:dateAx>
        <c:axId val="1837189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7195600"/>
        <c:crosses val="autoZero"/>
        <c:auto val="0"/>
        <c:lblOffset val="100"/>
        <c:baseTimeUnit val="days"/>
      </c:dateAx>
      <c:valAx>
        <c:axId val="183719560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defRPr>
            </a:pPr>
            <a:endParaRPr lang="ko-KR"/>
          </a:p>
        </c:txPr>
        <c:crossAx val="1837189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475765276857664"/>
          <c:y val="0.10934086014938049"/>
          <c:w val="0.51622089012137606"/>
          <c:h val="4.93371109676986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just">
            <a:defRPr sz="950" b="1" i="0" u="none" strike="noStrike" kern="1200" baseline="0">
              <a:solidFill>
                <a:schemeClr val="bg1">
                  <a:lumMod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2">
    <c:autoUpdate val="0"/>
  </c:externalData>
  <c:userShapes r:id="rId3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0.39736</cdr:x>
      <cdr:y>0.64789</cdr:y>
    </cdr:from>
    <cdr:to>
      <cdr:x>0.55136</cdr:x>
      <cdr:y>0.70772</cdr:y>
    </cdr:to>
    <cdr:sp macro="" textlink="">
      <cdr:nvSpPr>
        <cdr:cNvPr id="2" name="직사각형 1">
          <a:extLst xmlns:a="http://schemas.openxmlformats.org/drawingml/2006/main">
            <a:ext uri="{FF2B5EF4-FFF2-40B4-BE49-F238E27FC236}">
              <a16:creationId xmlns:a16="http://schemas.microsoft.com/office/drawing/2014/main" id="{F790A162-85E3-78F9-EDAF-37B8C7286232}"/>
            </a:ext>
          </a:extLst>
        </cdr:cNvPr>
        <cdr:cNvSpPr/>
      </cdr:nvSpPr>
      <cdr:spPr>
        <a:xfrm xmlns:a="http://schemas.openxmlformats.org/drawingml/2006/main">
          <a:off x="4356813" y="2460855"/>
          <a:ext cx="1688507" cy="22725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tIns="0" bIns="0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ko-KR" altLang="en-US" sz="800" b="1" dirty="0">
              <a:solidFill>
                <a:srgbClr val="FA8D46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▲ </a:t>
          </a:r>
          <a:r>
            <a:rPr lang="en-US" altLang="ko-KR" sz="800" b="1" dirty="0">
              <a:solidFill>
                <a:srgbClr val="FA8D46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9</a:t>
          </a:r>
          <a:r>
            <a:rPr lang="ko-KR" altLang="en-US" sz="800" b="1" dirty="0">
              <a:solidFill>
                <a:srgbClr val="FA8D46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월</a:t>
          </a:r>
          <a:r>
            <a:rPr lang="en-US" altLang="ko-KR" sz="800" b="1" dirty="0">
              <a:solidFill>
                <a:srgbClr val="FA8D46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~11</a:t>
          </a:r>
          <a:r>
            <a:rPr lang="ko-KR" altLang="en-US" sz="800" b="1" dirty="0">
              <a:solidFill>
                <a:srgbClr val="FA8D46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월</a:t>
          </a:r>
          <a:endParaRPr lang="en-US" altLang="ko-KR" sz="800" b="1" dirty="0">
            <a:solidFill>
              <a:srgbClr val="FA8D46"/>
            </a:solidFill>
            <a:latin typeface="나눔고딕" panose="020D0604000000000000" pitchFamily="50" charset="-127"/>
            <a:ea typeface="나눔고딕" panose="020D0604000000000000" pitchFamily="50" charset="-127"/>
          </a:endParaRPr>
        </a:p>
        <a:p xmlns:a="http://schemas.openxmlformats.org/drawingml/2006/main">
          <a:pPr algn="ctr"/>
          <a:r>
            <a:rPr lang="ko-KR" altLang="en-US" sz="800" b="1" dirty="0">
              <a:solidFill>
                <a:srgbClr val="FA8D46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 평균 </a:t>
          </a:r>
          <a:r>
            <a:rPr lang="en-US" altLang="ko-KR" sz="800" b="1" dirty="0">
              <a:solidFill>
                <a:srgbClr val="FA8D46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PV 301</a:t>
          </a:r>
          <a:endParaRPr lang="ko-KR" altLang="en-US" sz="800" b="1" dirty="0">
            <a:solidFill>
              <a:srgbClr val="FA8D46"/>
            </a:solidFill>
            <a:latin typeface="나눔고딕" panose="020D0604000000000000" pitchFamily="50" charset="-127"/>
            <a:ea typeface="나눔고딕" panose="020D0604000000000000" pitchFamily="50" charset="-127"/>
          </a:endParaRPr>
        </a:p>
      </cdr:txBody>
    </cdr:sp>
  </cdr:relSizeAnchor>
  <cdr:relSizeAnchor xmlns:cdr="http://schemas.openxmlformats.org/drawingml/2006/chartDrawing">
    <cdr:from>
      <cdr:x>0.39381</cdr:x>
      <cdr:y>0.50707</cdr:y>
    </cdr:from>
    <cdr:to>
      <cdr:x>0.54781</cdr:x>
      <cdr:y>0.5669</cdr:y>
    </cdr:to>
    <cdr:sp macro="" textlink="">
      <cdr:nvSpPr>
        <cdr:cNvPr id="3" name="직사각형 2">
          <a:extLst xmlns:a="http://schemas.openxmlformats.org/drawingml/2006/main">
            <a:ext uri="{FF2B5EF4-FFF2-40B4-BE49-F238E27FC236}">
              <a16:creationId xmlns:a16="http://schemas.microsoft.com/office/drawing/2014/main" id="{DF815FDC-CD40-6AE9-1E57-4F88EBCBAFD9}"/>
            </a:ext>
          </a:extLst>
        </cdr:cNvPr>
        <cdr:cNvSpPr/>
      </cdr:nvSpPr>
      <cdr:spPr>
        <a:xfrm xmlns:a="http://schemas.openxmlformats.org/drawingml/2006/main">
          <a:off x="4317904" y="1926005"/>
          <a:ext cx="1688507" cy="22725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tIns="0" bIns="0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ko-KR" altLang="en-US" sz="8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▼ </a:t>
          </a:r>
          <a:r>
            <a:rPr lang="en-US" altLang="ko-KR" sz="8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12</a:t>
          </a:r>
          <a:r>
            <a:rPr lang="ko-KR" altLang="en-US" sz="8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월 평균</a:t>
          </a:r>
          <a:endParaRPr lang="en-US" altLang="ko-KR" sz="800" b="1" dirty="0">
            <a:solidFill>
              <a:srgbClr val="FF0000"/>
            </a:solidFill>
            <a:latin typeface="나눔고딕" panose="020D0604000000000000" pitchFamily="50" charset="-127"/>
            <a:ea typeface="나눔고딕" panose="020D0604000000000000" pitchFamily="50" charset="-127"/>
          </a:endParaRPr>
        </a:p>
        <a:p xmlns:a="http://schemas.openxmlformats.org/drawingml/2006/main">
          <a:pPr algn="ctr"/>
          <a:r>
            <a:rPr lang="ko-KR" altLang="en-US" sz="8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 </a:t>
          </a:r>
          <a:r>
            <a:rPr lang="en-US" altLang="ko-KR" sz="8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PV 354</a:t>
          </a:r>
          <a:endParaRPr lang="ko-KR" altLang="en-US" sz="800" b="1" dirty="0">
            <a:solidFill>
              <a:srgbClr val="FF0000"/>
            </a:solidFill>
            <a:latin typeface="나눔고딕" panose="020D0604000000000000" pitchFamily="50" charset="-127"/>
            <a:ea typeface="나눔고딕" panose="020D0604000000000000" pitchFamily="50" charset="-127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0.77413</cdr:x>
      <cdr:y>0.01402</cdr:y>
    </cdr:from>
    <cdr:to>
      <cdr:x>0.99259</cdr:x>
      <cdr:y>0.14024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892477" y="44028"/>
          <a:ext cx="2509520" cy="3962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wrap="square" lIns="91440" tIns="45720" rIns="91440" bIns="45720" rtlCol="0">
          <a:normAutofit/>
        </a:bodyPr>
        <a:lstStyle xmlns:a="http://schemas.openxmlformats.org/drawingml/2006/main"/>
        <a:p xmlns:a="http://schemas.openxmlformats.org/drawingml/2006/main">
          <a:pPr algn="r"/>
          <a:r>
            <a:rPr lang="en-US" altLang="ko-KR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*SK</a:t>
          </a:r>
          <a:r>
            <a: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이노베이션 링크드인 페이지</a:t>
          </a:r>
          <a:endParaRPr lang="en-US" altLang="ko-KR" sz="800" b="1" dirty="0">
            <a:ln>
              <a:solidFill>
                <a:schemeClr val="bg1">
                  <a:alpha val="10000"/>
                </a:schemeClr>
              </a:solidFill>
            </a:ln>
            <a:solidFill>
              <a:schemeClr val="tx1"/>
            </a:solidFill>
            <a:latin typeface="나눔바른고딕" panose="020B0603020101020101" pitchFamily="50" charset="-127"/>
            <a:ea typeface="나눔바른고딕" panose="020B0603020101020101" pitchFamily="50" charset="-127"/>
          </a:endParaRPr>
        </a:p>
        <a:p xmlns:a="http://schemas.openxmlformats.org/drawingml/2006/main">
          <a:pPr algn="r"/>
          <a:r>
            <a:rPr lang="en-US" altLang="ko-KR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2023.12.01 ~ 2023.12.31</a:t>
          </a:r>
          <a:endParaRPr lang="ko-KR" altLang="en-US" sz="800" dirty="0">
            <a:ln>
              <a:solidFill>
                <a:schemeClr val="bg1">
                  <a:alpha val="10000"/>
                </a:schemeClr>
              </a:solidFill>
            </a:ln>
            <a:solidFill>
              <a:schemeClr val="bg2">
                <a:lumMod val="50000"/>
              </a:schemeClr>
            </a:solidFill>
            <a:latin typeface="나눔바른고딕" panose="020B0603020101020101" pitchFamily="50" charset="-127"/>
            <a:ea typeface="나눔바른고딕" panose="020B0603020101020101" pitchFamily="50" charset="-127"/>
          </a:endParaRPr>
        </a:p>
      </cdr:txBody>
    </cdr:sp>
  </cdr:relSizeAnchor>
  <cdr:relSizeAnchor xmlns:cdr="http://schemas.openxmlformats.org/drawingml/2006/chartDrawing">
    <cdr:from>
      <cdr:x>0.00263</cdr:x>
      <cdr:y>0.00629</cdr:y>
    </cdr:from>
    <cdr:to>
      <cdr:x>0.18631</cdr:x>
      <cdr:y>0.06929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6894" y="27377"/>
          <a:ext cx="1876318" cy="274167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</cdr:spPr>
      <cdr:txBody>
        <a:bodyPr xmlns:a="http://schemas.openxmlformats.org/drawingml/2006/main" vertOverflow="clip" vert="horz" wrap="square" lIns="91440" tIns="45720" rIns="91440" bIns="45720" rtlCol="0">
          <a:normAutofit/>
        </a:bodyPr>
        <a:lstStyle xmlns:a="http://schemas.openxmlformats.org/drawingml/2006/main"/>
        <a:p xmlns:a="http://schemas.openxmlformats.org/drawingml/2006/main">
          <a:pPr algn="just"/>
          <a:r>
            <a:rPr lang="en-US" altLang="ko-KR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( X: </a:t>
          </a:r>
          <a:r>
            <a: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일자 </a:t>
          </a:r>
          <a:r>
            <a:rPr lang="en-US" altLang="ko-KR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/ Y: </a:t>
          </a:r>
          <a:r>
            <a: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신규 팔로워 유입 수 </a:t>
          </a:r>
          <a:r>
            <a:rPr lang="en-US" altLang="ko-KR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)</a:t>
          </a:r>
          <a:endParaRPr lang="ko-KR" altLang="en-US" sz="800" dirty="0">
            <a:ln>
              <a:solidFill>
                <a:schemeClr val="bg1">
                  <a:alpha val="10000"/>
                </a:schemeClr>
              </a:solidFill>
            </a:ln>
            <a:solidFill>
              <a:schemeClr val="bg2">
                <a:lumMod val="50000"/>
              </a:schemeClr>
            </a:solidFill>
            <a:latin typeface="나눔바른고딕" panose="020B0603020101020101" pitchFamily="50" charset="-127"/>
            <a:ea typeface="나눔바른고딕" panose="020B0603020101020101" pitchFamily="50" charset="-127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3873C-75C6-4AAD-81C5-BF10032CB6C6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18BDF-318F-4145-92FD-0C09D69D5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634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994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40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B732-9B0D-48EA-A1A9-A7F4C3AD7BE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03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B732-9B0D-48EA-A1A9-A7F4C3AD7BE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75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704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471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408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513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97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168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084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32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9A93"/>
              </a:gs>
              <a:gs pos="100000">
                <a:srgbClr val="00605B"/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175592" y="162339"/>
            <a:ext cx="11840817" cy="653332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18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9A93"/>
              </a:gs>
              <a:gs pos="100000">
                <a:srgbClr val="00605B"/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175592" y="162339"/>
            <a:ext cx="11840817" cy="653332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60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9D10C57-599F-431A-AF70-3DCA22DD92C2}"/>
              </a:ext>
            </a:extLst>
          </p:cNvPr>
          <p:cNvSpPr/>
          <p:nvPr userDrawn="1"/>
        </p:nvSpPr>
        <p:spPr>
          <a:xfrm>
            <a:off x="4620275" y="6480546"/>
            <a:ext cx="29514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Ⓒ ALL RIGHT RESERVED BY </a:t>
            </a:r>
            <a:r>
              <a:rPr lang="en-US" altLang="ko-KR" sz="8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Prain</a:t>
            </a:r>
            <a:r>
              <a:rPr lang="en-US" altLang="ko-KR" sz="8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Global, Inc.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5FDD586E-4B82-41FF-AB9C-CE0EFF3C0533}"/>
              </a:ext>
            </a:extLst>
          </p:cNvPr>
          <p:cNvSpPr/>
          <p:nvPr userDrawn="1"/>
        </p:nvSpPr>
        <p:spPr>
          <a:xfrm>
            <a:off x="11801188" y="6564671"/>
            <a:ext cx="4757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spc="-60" smtClean="0">
                <a:solidFill>
                  <a:schemeClr val="bg1">
                    <a:lumMod val="65000"/>
                  </a:schemeClr>
                </a:solidFill>
                <a:latin typeface="Squada One" panose="02000000000000000000" pitchFamily="2" charset="0"/>
                <a:ea typeface="-윤고딕320" pitchFamily="18" charset="-127"/>
                <a:cs typeface="굴림" pitchFamily="50" charset="-127"/>
              </a:rPr>
              <a:pPr algn="ctr"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Squad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70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60CCB-FD9D-4C6E-8B1D-E0CD4CFAD749}" type="datetime1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5CF50-34F3-44D5-9EDF-719F2A5AF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41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1" r:id="rId4"/>
    <p:sldLayoutId id="2147483664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skinnonews.com/global/archives/13036" TargetMode="External"/><Relationship Id="rId3" Type="http://schemas.openxmlformats.org/officeDocument/2006/relationships/hyperlink" Target="https://skinnonews.com/global/archives/13103" TargetMode="External"/><Relationship Id="rId7" Type="http://schemas.openxmlformats.org/officeDocument/2006/relationships/hyperlink" Target="https://skinnonews.com/global/archives/10654" TargetMode="External"/><Relationship Id="rId2" Type="http://schemas.openxmlformats.org/officeDocument/2006/relationships/hyperlink" Target="http://skinnonews.com/global/archives/16719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skinnonews.com/global/archives/16834" TargetMode="External"/><Relationship Id="rId5" Type="http://schemas.openxmlformats.org/officeDocument/2006/relationships/hyperlink" Target="http://skinnonews.com/global/archives/16613" TargetMode="External"/><Relationship Id="rId10" Type="http://schemas.openxmlformats.org/officeDocument/2006/relationships/hyperlink" Target="https://skinnonews.com/global/archives/13130" TargetMode="External"/><Relationship Id="rId4" Type="http://schemas.openxmlformats.org/officeDocument/2006/relationships/hyperlink" Target="http://skinnonews.com/global/archives/16480" TargetMode="External"/><Relationship Id="rId9" Type="http://schemas.openxmlformats.org/officeDocument/2006/relationships/hyperlink" Target="https://skinnonews.com/global/archives/12950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roadmingle.com/sk-on-patents-novel-oxide-based-solid-electrolyte/" TargetMode="External"/><Relationship Id="rId13" Type="http://schemas.openxmlformats.org/officeDocument/2006/relationships/hyperlink" Target="https://www.notiulti.com/el-incierto-ascenso-de-indonesia-en-la-cadena-de-valor-del-niquel/" TargetMode="External"/><Relationship Id="rId3" Type="http://schemas.openxmlformats.org/officeDocument/2006/relationships/hyperlink" Target="https://www.polyestertime.com/sustainability-benefits/" TargetMode="External"/><Relationship Id="rId7" Type="http://schemas.openxmlformats.org/officeDocument/2006/relationships/hyperlink" Target="https://marcahora.xyz/2023/09/07/las-baterias-de-estado-solido-siguen-avanzando-lo-ultimo-es-este-motor-es/" TargetMode="External"/><Relationship Id="rId12" Type="http://schemas.openxmlformats.org/officeDocument/2006/relationships/hyperlink" Target="https://electricvehiclesforindia.com/charged-evs-sk-on-secures-2-billion-in-investment-for-hungary-battery-plan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biofuelscentral.com/sk-trading-international-invests-in-daekyung-ot-to-secure-bio-aviation-fuel-raw-materials/" TargetMode="External"/><Relationship Id="rId11" Type="http://schemas.openxmlformats.org/officeDocument/2006/relationships/hyperlink" Target="https://electric-ev.com/world-fast-charging-battery/" TargetMode="External"/><Relationship Id="rId5" Type="http://schemas.openxmlformats.org/officeDocument/2006/relationships/hyperlink" Target="https://biofuelscentral.com/sk-innovation-eneos-sign-mou-on-strategic-cooperation-sustainable-aviation-fuel/" TargetMode="External"/><Relationship Id="rId15" Type="http://schemas.openxmlformats.org/officeDocument/2006/relationships/hyperlink" Target="https://esg.gvm.com.tw/article/22169" TargetMode="External"/><Relationship Id="rId10" Type="http://schemas.openxmlformats.org/officeDocument/2006/relationships/hyperlink" Target="https://villanyautosok.hu/2023/05/19/ujabb-akkumulatorgyarto-tervez-magyarorszaggal/" TargetMode="External"/><Relationship Id="rId4" Type="http://schemas.openxmlformats.org/officeDocument/2006/relationships/hyperlink" Target="https://villaustica.com/?p=14722" TargetMode="External"/><Relationship Id="rId9" Type="http://schemas.openxmlformats.org/officeDocument/2006/relationships/hyperlink" Target="https://battery-news.de/index.php/2023/06/23/batterieprojekte-in-nordamerika-stand-juni-2023/" TargetMode="External"/><Relationship Id="rId14" Type="http://schemas.openxmlformats.org/officeDocument/2006/relationships/hyperlink" Target="https://battery-news.de/index.php/2023/02/03/1626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7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feed/update/urn:li:activity:7138474015211343875" TargetMode="External"/><Relationship Id="rId13" Type="http://schemas.openxmlformats.org/officeDocument/2006/relationships/hyperlink" Target="https://youtu.be/6-HQdQr9vXw" TargetMode="External"/><Relationship Id="rId18" Type="http://schemas.openxmlformats.org/officeDocument/2006/relationships/image" Target="../media/image11.png"/><Relationship Id="rId3" Type="http://schemas.openxmlformats.org/officeDocument/2006/relationships/image" Target="../media/image5.png"/><Relationship Id="rId21" Type="http://schemas.openxmlformats.org/officeDocument/2006/relationships/image" Target="../media/image14.png"/><Relationship Id="rId7" Type="http://schemas.openxmlformats.org/officeDocument/2006/relationships/hyperlink" Target="https://www.linkedin.com/feed/update/urn:li:activity:7139892581320060928" TargetMode="External"/><Relationship Id="rId12" Type="http://schemas.openxmlformats.org/officeDocument/2006/relationships/hyperlink" Target="https://skinnonews.com/global/archives/16881" TargetMode="External"/><Relationship Id="rId17" Type="http://schemas.openxmlformats.org/officeDocument/2006/relationships/image" Target="../media/image10.png"/><Relationship Id="rId2" Type="http://schemas.openxmlformats.org/officeDocument/2006/relationships/image" Target="../media/image4.png"/><Relationship Id="rId16" Type="http://schemas.openxmlformats.org/officeDocument/2006/relationships/image" Target="../media/image9.jpe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skinnonews.com/global/archives/16719" TargetMode="External"/><Relationship Id="rId11" Type="http://schemas.openxmlformats.org/officeDocument/2006/relationships/hyperlink" Target="https://youtu.be/Zd9rh3rgoCs" TargetMode="External"/><Relationship Id="rId5" Type="http://schemas.openxmlformats.org/officeDocument/2006/relationships/hyperlink" Target="https://skinnonews.com/global/archives/15374" TargetMode="External"/><Relationship Id="rId15" Type="http://schemas.openxmlformats.org/officeDocument/2006/relationships/image" Target="../media/image8.jpeg"/><Relationship Id="rId10" Type="http://schemas.openxmlformats.org/officeDocument/2006/relationships/hyperlink" Target="https://youtu.be/dfJSG5Zz-0k" TargetMode="External"/><Relationship Id="rId19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7.jpeg"/><Relationship Id="rId14" Type="http://schemas.openxmlformats.org/officeDocument/2006/relationships/hyperlink" Target="https://youtu.be/5eaeQpDRWjE" TargetMode="External"/><Relationship Id="rId22" Type="http://schemas.openxmlformats.org/officeDocument/2006/relationships/hyperlink" Target="https://youtu.be/k6LKYG9ni9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kinnonews.com/global/archives/16719" TargetMode="External"/><Relationship Id="rId2" Type="http://schemas.openxmlformats.org/officeDocument/2006/relationships/hyperlink" Target="http://skinnonews.com/global/archives/16881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kinnonews.com/global/archives/1683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3708400" y="3360420"/>
            <a:ext cx="4775200" cy="361950"/>
          </a:xfrm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200" b="1" dirty="0">
                <a:ln w="22225"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</a:rPr>
              <a:t>영문 </a:t>
            </a:r>
            <a:r>
              <a:rPr lang="en-US" altLang="ko-KR" sz="1200" b="1" dirty="0" err="1">
                <a:ln w="22225"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</a:rPr>
              <a:t>SKinno</a:t>
            </a:r>
            <a:r>
              <a:rPr lang="en-US" altLang="ko-KR" sz="1200" b="1" dirty="0">
                <a:ln w="22225"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</a:rPr>
              <a:t> News </a:t>
            </a:r>
            <a:r>
              <a:rPr lang="ko-KR" altLang="en-US" sz="1200" b="1" dirty="0">
                <a:ln w="22225"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</a:rPr>
              <a:t>및 </a:t>
            </a:r>
            <a:r>
              <a:rPr lang="ko-KR" altLang="en-US" sz="1200" b="1" dirty="0" err="1">
                <a:ln w="22225"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</a:rPr>
              <a:t>링크드인</a:t>
            </a:r>
            <a:r>
              <a:rPr lang="ko-KR" altLang="en-US" sz="1200" b="1" dirty="0">
                <a:ln w="22225"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</a:rPr>
              <a:t> 채널 운영 월간 리포트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5097061" y="3024188"/>
            <a:ext cx="1997877" cy="404812"/>
          </a:xfrm>
          <a:noFill/>
          <a:ln>
            <a:noFill/>
          </a:ln>
        </p:spPr>
        <p:txBody>
          <a:bodyPr vert="horz" lIns="0" tIns="45720" rIns="0" bIns="45720" rtlCol="0" anchor="ctr">
            <a:normAutofit fontScale="97500"/>
          </a:bodyPr>
          <a:lstStyle/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400" b="1" spc="600" dirty="0">
                <a:ln w="22225">
                  <a:solidFill>
                    <a:schemeClr val="bg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  <a:cs typeface="+mj-cs"/>
              </a:rPr>
              <a:t>DEC 2023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email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3130" y="6077720"/>
            <a:ext cx="526107" cy="30320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9D10C57-599F-431A-AF70-3DCA22DD92C2}"/>
              </a:ext>
            </a:extLst>
          </p:cNvPr>
          <p:cNvSpPr/>
          <p:nvPr/>
        </p:nvSpPr>
        <p:spPr>
          <a:xfrm>
            <a:off x="4572185" y="6434826"/>
            <a:ext cx="30476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COPYRIGHT Ⓒ ALL RIGHT RESERVED BY </a:t>
            </a:r>
            <a:r>
              <a:rPr lang="en-US" altLang="ko-KR" sz="8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Prain</a:t>
            </a:r>
            <a:r>
              <a:rPr lang="en-US" altLang="ko-KR" sz="8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 Global, Inc.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449" y="2463623"/>
            <a:ext cx="1731100" cy="61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12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"/>
          <p:cNvSpPr txBox="1">
            <a:spLocks/>
          </p:cNvSpPr>
          <p:nvPr/>
        </p:nvSpPr>
        <p:spPr>
          <a:xfrm>
            <a:off x="9068763" y="4599468"/>
            <a:ext cx="2525331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800" dirty="0"/>
              <a:t>* </a:t>
            </a:r>
            <a:r>
              <a:rPr lang="en-US" altLang="ko-KR" sz="800" dirty="0" err="1"/>
              <a:t>SKinno</a:t>
            </a:r>
            <a:r>
              <a:rPr lang="en-US" altLang="ko-KR" sz="800" dirty="0"/>
              <a:t> News </a:t>
            </a:r>
            <a:r>
              <a:rPr lang="ko-KR" altLang="en-US" sz="800" dirty="0"/>
              <a:t>글로벌 채널 누적 </a:t>
            </a:r>
            <a:r>
              <a:rPr lang="en-US" altLang="ko-KR" sz="800" dirty="0"/>
              <a:t>UV/PV (12</a:t>
            </a:r>
            <a:r>
              <a:rPr lang="ko-KR" altLang="en-US" sz="800" dirty="0"/>
              <a:t>月 기준</a:t>
            </a:r>
            <a:r>
              <a:rPr lang="en-US" altLang="ko-KR" sz="800" dirty="0"/>
              <a:t>)</a:t>
            </a:r>
            <a:br>
              <a:rPr lang="en-US" altLang="ko-KR" sz="800" dirty="0"/>
            </a:br>
            <a:r>
              <a:rPr lang="en-US" altLang="ko-KR" sz="800" dirty="0"/>
              <a:t>(2023.12.01. ~ 2023.12.31. 23:59 </a:t>
            </a:r>
            <a:r>
              <a:rPr lang="ko-KR" altLang="en-US" sz="800" dirty="0"/>
              <a:t>데이터 기준</a:t>
            </a:r>
            <a:r>
              <a:rPr lang="en-US" altLang="ko-KR" sz="800" dirty="0"/>
              <a:t>)</a:t>
            </a:r>
            <a:r>
              <a:rPr lang="ko-KR" altLang="en-US" sz="800" dirty="0"/>
              <a:t> </a:t>
            </a:r>
            <a:endParaRPr lang="en-US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961206" y="4924466"/>
            <a:ext cx="10269589" cy="1582228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228600" indent="-2286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인도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월 초반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Plastic Recycling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건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GDN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집행으로 높은 트래픽 유입되며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위를 기록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이후 월 중반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CES 2024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보도자료 건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GDN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집행으로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위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이어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11/15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GDN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집행한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SKO BASF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건 꾸준한 트래픽 유지하며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위에 안착  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프랑스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엑스포 유치 기원 콘텐츠 유투브 광고 잔여 트래픽 유입으로 프랑스 인기 콘텐츠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위를 차지하며 국가 랭킹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위에 안착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아랍에미레이트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엑스포 유치 기원 콘텐츠 유투브 광고 진행 국가 중 하나로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11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월 국가 랭킹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위를 차지한 이집트보다 높은 잔여 트래픽 유지하며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위를 차지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처음으로 국가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TOP3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진입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(11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월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BEST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콘텐츠 국가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: 1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위 프랑스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, 2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위 이집트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, 3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위 인도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)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475014"/>
              </p:ext>
            </p:extLst>
          </p:nvPr>
        </p:nvGraphicFramePr>
        <p:xfrm>
          <a:off x="576219" y="1346238"/>
          <a:ext cx="11017875" cy="3207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4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31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3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340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 순위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국가별 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BEST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TOP3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34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[SKinno Tech] Plastic Recycling</a:t>
                      </a:r>
                      <a:endParaRPr lang="en-US" sz="9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1,839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2,160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SK to create a theme park of carbon-cutting technologies at CES 2024</a:t>
                      </a:r>
                      <a:endParaRPr lang="en-US" sz="9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1,774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2,077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SK On and BASF entered into an agreement to evaluate collaboration opportunities in the global lithium-ion battery market</a:t>
                      </a:r>
                      <a:endParaRPr lang="en-US" sz="9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524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570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534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프랑스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SK Innovation and subsidiaries worldwide unite to support Busan's bid to host World Expo 2030</a:t>
                      </a:r>
                      <a:endParaRPr lang="en-US" sz="9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380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402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SK Innovation announces reorganization and executive personnel appointments for 2024</a:t>
                      </a:r>
                      <a:endParaRPr lang="en-US" sz="9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SK to create a theme park of carbon-cutting technologies at CES 2024</a:t>
                      </a:r>
                      <a:endParaRPr lang="en-US" sz="9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63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아랍에미레이트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SK Innovation and subsidiaries worldwide unite to support Busan's bid to host World Expo 2030</a:t>
                      </a:r>
                      <a:endParaRPr lang="en-US" sz="9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189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317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6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SK Lubricants’ new B2C marketing strategy in China through TikTok and WeChat</a:t>
                      </a:r>
                      <a:endParaRPr lang="en-US" sz="9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6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/>
                        </a:rPr>
                        <a:t>SK Geo Centric unveils plastic recycling technologies and global strategies centered on high value-added chemical materials at Chinaplas 2023</a:t>
                      </a:r>
                      <a:endParaRPr lang="en-US" sz="9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7" name="제목 2"/>
          <p:cNvSpPr txBox="1">
            <a:spLocks/>
          </p:cNvSpPr>
          <p:nvPr/>
        </p:nvSpPr>
        <p:spPr>
          <a:xfrm>
            <a:off x="391204" y="583160"/>
            <a:ext cx="186431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월간 최고 액티비티 국가 </a:t>
            </a:r>
            <a:r>
              <a:rPr lang="en-US" altLang="ko-KR" sz="100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TOP 3</a:t>
            </a:r>
          </a:p>
        </p:txBody>
      </p:sp>
      <p:sp>
        <p:nvSpPr>
          <p:cNvPr id="8" name="제목 2"/>
          <p:cNvSpPr txBox="1">
            <a:spLocks/>
          </p:cNvSpPr>
          <p:nvPr/>
        </p:nvSpPr>
        <p:spPr>
          <a:xfrm>
            <a:off x="391204" y="386161"/>
            <a:ext cx="2481088" cy="1787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SKinno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News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세부활동 보고</a:t>
            </a:r>
          </a:p>
        </p:txBody>
      </p:sp>
    </p:spTree>
    <p:extLst>
      <p:ext uri="{BB962C8B-B14F-4D97-AF65-F5344CB8AC3E}">
        <p14:creationId xmlns:p14="http://schemas.microsoft.com/office/powerpoint/2010/main" val="87782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274688"/>
              </p:ext>
            </p:extLst>
          </p:nvPr>
        </p:nvGraphicFramePr>
        <p:xfrm>
          <a:off x="475912" y="1196671"/>
          <a:ext cx="11240177" cy="3007295"/>
        </p:xfrm>
        <a:graphic>
          <a:graphicData uri="http://schemas.openxmlformats.org/drawingml/2006/table">
            <a:tbl>
              <a:tblPr/>
              <a:tblGrid>
                <a:gridCol w="299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6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67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UV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PV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7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SKinno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Tech] Plastic Recycling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1,967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2,291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3405399"/>
                  </a:ext>
                </a:extLst>
              </a:tr>
              <a:tr h="2767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Heartfelt stories from Great Music Festival in USA 2023 participants and their families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11134"/>
                  </a:ext>
                </a:extLst>
              </a:tr>
              <a:tr h="2767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Innovation successfully demonstrates technology for producing carbon monoxide from carbon dioxide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194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209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777830"/>
                  </a:ext>
                </a:extLst>
              </a:tr>
              <a:tr h="2767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Spreading warmth through SK Enmove's Kimchi sharing event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773863"/>
                  </a:ext>
                </a:extLst>
              </a:tr>
              <a:tr h="2767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Innovation announces reorganization and executive personnel appointments for 2024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570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583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032702"/>
                  </a:ext>
                </a:extLst>
              </a:tr>
              <a:tr h="2767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to create a theme park of carbon-cutting technologies at CES 2024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1,871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2,187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092123"/>
                  </a:ext>
                </a:extLst>
              </a:tr>
              <a:tr h="2767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Conscious fashion and the paradigm for SK Geo Centric's plastic recycling business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7917347"/>
                  </a:ext>
                </a:extLst>
              </a:tr>
              <a:tr h="2767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Earthon participates in national initiative to identify CO₂ storage sites within Korean seas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592103"/>
                  </a:ext>
                </a:extLst>
              </a:tr>
              <a:tr h="2583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On cooperates with domestic and foreign companies to advance the intelligence of battery production equipment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129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3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[CES 2024] Overview: SK, on the journey to inspire happiness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제목 2"/>
          <p:cNvSpPr txBox="1">
            <a:spLocks/>
          </p:cNvSpPr>
          <p:nvPr/>
        </p:nvSpPr>
        <p:spPr>
          <a:xfrm>
            <a:off x="391204" y="583160"/>
            <a:ext cx="186431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콘텐츠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발행현황</a:t>
            </a:r>
          </a:p>
        </p:txBody>
      </p:sp>
      <p:sp>
        <p:nvSpPr>
          <p:cNvPr id="13" name="제목 2"/>
          <p:cNvSpPr txBox="1">
            <a:spLocks/>
          </p:cNvSpPr>
          <p:nvPr/>
        </p:nvSpPr>
        <p:spPr>
          <a:xfrm>
            <a:off x="9244730" y="4188498"/>
            <a:ext cx="2525331" cy="55867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800" dirty="0"/>
              <a:t>* </a:t>
            </a:r>
            <a:r>
              <a:rPr lang="en-US" altLang="ko-KR" sz="800" dirty="0" err="1"/>
              <a:t>SKinno</a:t>
            </a:r>
            <a:r>
              <a:rPr lang="en-US" altLang="ko-KR" sz="800" dirty="0"/>
              <a:t> News </a:t>
            </a:r>
            <a:r>
              <a:rPr lang="ko-KR" altLang="en-US" sz="800" dirty="0"/>
              <a:t>글로벌 채널 누적 </a:t>
            </a:r>
            <a:r>
              <a:rPr lang="en-US" altLang="ko-KR" sz="800" dirty="0"/>
              <a:t>UV/PV (12</a:t>
            </a:r>
            <a:r>
              <a:rPr lang="ko-KR" altLang="en-US" sz="800" dirty="0"/>
              <a:t>月 기준</a:t>
            </a:r>
            <a:r>
              <a:rPr lang="en-US" altLang="ko-KR" sz="800" dirty="0"/>
              <a:t>)</a:t>
            </a:r>
            <a:br>
              <a:rPr lang="en-US" altLang="ko-KR" sz="800" dirty="0"/>
            </a:br>
            <a:r>
              <a:rPr lang="en-US" altLang="ko-KR" sz="800" dirty="0"/>
              <a:t>(2023.12.01. ~ 2023.12.31. 23:59 </a:t>
            </a:r>
            <a:r>
              <a:rPr lang="ko-KR" altLang="en-US" sz="800" dirty="0"/>
              <a:t>데이터 기준</a:t>
            </a:r>
            <a:r>
              <a:rPr lang="en-US" altLang="ko-KR" sz="800" dirty="0"/>
              <a:t>)</a:t>
            </a:r>
            <a:r>
              <a:rPr lang="ko-KR" altLang="en-US" sz="800" dirty="0"/>
              <a:t> </a:t>
            </a:r>
            <a:endParaRPr lang="en-US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3"/>
              </a:solidFill>
              <a:latin typeface="+mn-ea"/>
            </a:endParaRPr>
          </a:p>
        </p:txBody>
      </p:sp>
      <p:sp>
        <p:nvSpPr>
          <p:cNvPr id="7" name="제목 2"/>
          <p:cNvSpPr txBox="1">
            <a:spLocks/>
          </p:cNvSpPr>
          <p:nvPr/>
        </p:nvSpPr>
        <p:spPr>
          <a:xfrm>
            <a:off x="391204" y="386161"/>
            <a:ext cx="2481088" cy="1787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SKinno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News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세부활동 보고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235F53-A789-21B7-61C5-254EB68DE03C}"/>
              </a:ext>
            </a:extLst>
          </p:cNvPr>
          <p:cNvSpPr/>
          <p:nvPr/>
        </p:nvSpPr>
        <p:spPr>
          <a:xfrm>
            <a:off x="1015927" y="4868211"/>
            <a:ext cx="2924513" cy="117724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12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월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GDN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집행 기사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9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붉은테두리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)</a:t>
            </a:r>
          </a:p>
          <a:p>
            <a:pPr marL="0" marR="0" lvl="0" indent="0" algn="l" defTabSz="914400" rtl="0" eaLnBrk="1" fontAlgn="auto" latinLnBrk="1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808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[</a:t>
            </a:r>
            <a:r>
              <a:rPr lang="en-US" altLang="ko-KR" sz="1050" b="1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SKinno</a:t>
            </a:r>
            <a:r>
              <a:rPr lang="en-US" altLang="ko-KR" sz="105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Tech] Plastic Recycling</a:t>
            </a:r>
            <a:endParaRPr kumimoji="0" lang="en-US" altLang="ko-KR" sz="1050" b="1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00808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</a:t>
            </a:r>
            <a:r>
              <a:rPr lang="ko-KR" altLang="en-US" sz="9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독일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인도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싱가포르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lang="en-US" altLang="ko-KR" sz="9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lang="en-US" altLang="ko-KR" sz="9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~12/11</a:t>
            </a:r>
            <a:endParaRPr kumimoji="0" lang="en-US" altLang="ko-KR" sz="1050" b="1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808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</a:t>
            </a:r>
            <a:r>
              <a:rPr lang="en-US" altLang="ko-KR" sz="105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CES</a:t>
            </a:r>
            <a:r>
              <a:rPr lang="ko-KR" altLang="en-US" sz="105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</a:t>
            </a:r>
            <a:r>
              <a:rPr lang="ko-KR" altLang="en-US" sz="105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보도자료</a:t>
            </a:r>
            <a:endParaRPr lang="en-US" altLang="ko-KR" sz="1050" b="1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00808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인도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미국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lang="en-US" altLang="ko-KR" sz="9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/15~12/22</a:t>
            </a:r>
          </a:p>
          <a:p>
            <a:pPr marL="0" marR="0" lvl="0" indent="0" algn="l" defTabSz="914400" rtl="0" eaLnBrk="1" fontAlgn="auto" latinLnBrk="1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>
              <a:spcBef>
                <a:spcPct val="0"/>
              </a:spcBef>
              <a:defRPr/>
            </a:pPr>
            <a:endParaRPr kumimoji="0" lang="en-US" altLang="ko-KR" sz="1050" b="1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81E841-CC1E-57E1-3082-2B49156B2B22}"/>
              </a:ext>
            </a:extLst>
          </p:cNvPr>
          <p:cNvSpPr/>
          <p:nvPr/>
        </p:nvSpPr>
        <p:spPr>
          <a:xfrm>
            <a:off x="376844" y="1486827"/>
            <a:ext cx="11438312" cy="275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235F53-A789-21B7-61C5-254EB68DE03C}"/>
              </a:ext>
            </a:extLst>
          </p:cNvPr>
          <p:cNvSpPr/>
          <p:nvPr/>
        </p:nvSpPr>
        <p:spPr>
          <a:xfrm>
            <a:off x="5334256" y="4868211"/>
            <a:ext cx="5841818" cy="120815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12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월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Organic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상위 기사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9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</a:rPr>
              <a:t>파란테두리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</a:rPr>
              <a:t>)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05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8080"/>
                </a:solidFill>
                <a:latin typeface="맑은 고딕" panose="020B0503020000020004" pitchFamily="50" charset="-127"/>
              </a:rPr>
              <a:t>SK Innovation announces reorganization and executive personnel appointments for 2024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lang="ko-KR" altLang="en-US" sz="900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오가닉</a:t>
            </a:r>
            <a:r>
              <a:rPr lang="en-US" altLang="ko-KR" sz="9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PV 583</a:t>
            </a:r>
            <a:r>
              <a:rPr lang="ko-KR" altLang="en-US" sz="9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기록</a:t>
            </a:r>
            <a:r>
              <a:rPr lang="en-US" altLang="ko-KR" sz="9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</a:t>
            </a:r>
            <a:r>
              <a:rPr lang="ko-KR" altLang="en-US" sz="900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오가닉</a:t>
            </a:r>
            <a:r>
              <a:rPr lang="ko-KR" altLang="en-US" sz="9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PV</a:t>
            </a:r>
            <a:r>
              <a:rPr lang="ko-KR" altLang="en-US" sz="9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9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5%</a:t>
            </a:r>
            <a:r>
              <a:rPr lang="ko-KR" altLang="en-US" sz="9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기록하였으며 </a:t>
            </a:r>
            <a:r>
              <a:rPr lang="en-US" altLang="ko-KR" sz="9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9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콘텐츠 중 가장 높은 </a:t>
            </a:r>
            <a:r>
              <a:rPr lang="ko-KR" altLang="en-US" sz="900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오가닉</a:t>
            </a:r>
            <a:r>
              <a:rPr lang="ko-KR" altLang="en-US" sz="9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수치 기록함</a:t>
            </a:r>
            <a:endParaRPr lang="en-US" altLang="ko-KR" sz="90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05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8080"/>
                </a:solidFill>
                <a:latin typeface="맑은 고딕" panose="020B0503020000020004" pitchFamily="50" charset="-127"/>
              </a:rPr>
              <a:t>[</a:t>
            </a:r>
            <a:r>
              <a:rPr lang="en-US" altLang="ko-KR" sz="1050" b="1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8080"/>
                </a:solidFill>
                <a:latin typeface="맑은 고딕" panose="020B0503020000020004" pitchFamily="50" charset="-127"/>
              </a:rPr>
              <a:t>Skinno</a:t>
            </a:r>
            <a:r>
              <a:rPr lang="en-US" altLang="ko-KR" sz="105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8080"/>
                </a:solidFill>
                <a:latin typeface="맑은 고딕" panose="020B0503020000020004" pitchFamily="50" charset="-127"/>
              </a:rPr>
              <a:t> Tech] Plastic Recycling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lang="ko-KR" altLang="en-US" sz="900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오가닉</a:t>
            </a:r>
            <a:r>
              <a:rPr lang="en-US" altLang="ko-KR" sz="9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PV 307</a:t>
            </a:r>
            <a:r>
              <a:rPr lang="ko-KR" altLang="en-US" sz="9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기록하며 </a:t>
            </a:r>
            <a:r>
              <a:rPr lang="en-US" altLang="ko-KR" sz="9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9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콘텐츠 중 두번째 높은 </a:t>
            </a:r>
            <a:r>
              <a:rPr lang="ko-KR" altLang="en-US" sz="900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오가닉</a:t>
            </a:r>
            <a:r>
              <a:rPr lang="ko-KR" altLang="en-US" sz="9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수치 기록함</a:t>
            </a:r>
            <a:endParaRPr lang="en-US" altLang="ko-KR" sz="90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E4AC50-C815-DDB9-620D-8CA9A9D77819}"/>
              </a:ext>
            </a:extLst>
          </p:cNvPr>
          <p:cNvSpPr/>
          <p:nvPr/>
        </p:nvSpPr>
        <p:spPr>
          <a:xfrm>
            <a:off x="362485" y="2847093"/>
            <a:ext cx="11438312" cy="275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B80EC9-05E0-A35D-A42B-AF6E4F11A758}"/>
              </a:ext>
            </a:extLst>
          </p:cNvPr>
          <p:cNvSpPr/>
          <p:nvPr/>
        </p:nvSpPr>
        <p:spPr>
          <a:xfrm>
            <a:off x="362485" y="1460540"/>
            <a:ext cx="11438312" cy="27532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7C7FB5-4A52-F224-8FCB-6600B05BB0CC}"/>
              </a:ext>
            </a:extLst>
          </p:cNvPr>
          <p:cNvSpPr/>
          <p:nvPr/>
        </p:nvSpPr>
        <p:spPr>
          <a:xfrm>
            <a:off x="362485" y="2571764"/>
            <a:ext cx="11438312" cy="27532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802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2"/>
          <p:cNvSpPr txBox="1">
            <a:spLocks/>
          </p:cNvSpPr>
          <p:nvPr/>
        </p:nvSpPr>
        <p:spPr>
          <a:xfrm>
            <a:off x="391203" y="386161"/>
            <a:ext cx="2049923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SKinno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News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세부활동 보고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7167467" y="6487075"/>
            <a:ext cx="463714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9pPr>
          </a:lstStyle>
          <a:p>
            <a:pPr algn="r">
              <a:spcBef>
                <a:spcPct val="0"/>
              </a:spcBef>
              <a:buNone/>
            </a:pPr>
            <a:r>
              <a:rPr lang="en-US" altLang="ko-KR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 *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매월 말일 누적 취합 </a:t>
            </a:r>
            <a:r>
              <a:rPr lang="ko-KR" altLang="en-US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 </a:t>
            </a:r>
            <a:endParaRPr lang="en-US" altLang="ko-KR" sz="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24" name="제목 2"/>
          <p:cNvSpPr txBox="1">
            <a:spLocks/>
          </p:cNvSpPr>
          <p:nvPr/>
        </p:nvSpPr>
        <p:spPr>
          <a:xfrm>
            <a:off x="416842" y="607657"/>
            <a:ext cx="186431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댓글 관리 현황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870019"/>
              </p:ext>
            </p:extLst>
          </p:nvPr>
        </p:nvGraphicFramePr>
        <p:xfrm>
          <a:off x="364078" y="851615"/>
          <a:ext cx="6629400" cy="1270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41426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900" b="1" i="0" u="none" strike="noStrike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rtl="0" fontAlgn="ctr"/>
                      <a:r>
                        <a:rPr lang="en-US" altLang="ko-KR" sz="10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j-cs"/>
                        </a:rPr>
                        <a:t>&lt;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j-cs"/>
                        </a:rPr>
                        <a:t>독일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j-cs"/>
                        </a:rPr>
                        <a:t>,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j-cs"/>
                        </a:rPr>
                        <a:t>헝가리 등 총 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j-cs"/>
                        </a:rPr>
                        <a:t>9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j-cs"/>
                        </a:rPr>
                        <a:t>개의 국가에서 활용 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j-cs"/>
                        </a:rPr>
                        <a:t>&gt;</a:t>
                      </a:r>
                    </a:p>
                    <a:p>
                      <a:pPr algn="ctr" rtl="0" fontAlgn="ctr"/>
                      <a:endParaRPr lang="en-US" altLang="ko-KR" sz="900" b="1" i="0" u="none" strike="noStrike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개의 이탈리아 매체에서 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SKO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배터리 콘텐츠 소개</a:t>
                      </a:r>
                      <a:endParaRPr lang="en-GB" altLang="ko-KR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667">
                <a:tc>
                  <a:txBody>
                    <a:bodyPr/>
                    <a:lstStyle/>
                    <a:p>
                      <a:pPr algn="ctr" rtl="0" fontAlgn="ctr"/>
                      <a:endParaRPr lang="en-GB" sz="900" b="1" i="0" u="none" strike="noStrike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7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A8D46"/>
                        </a:solidFill>
                        <a:latin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900405"/>
              </p:ext>
            </p:extLst>
          </p:nvPr>
        </p:nvGraphicFramePr>
        <p:xfrm>
          <a:off x="7956169" y="894719"/>
          <a:ext cx="3059738" cy="1184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4782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j-cs"/>
                        </a:rPr>
                        <a:t>&lt; </a:t>
                      </a:r>
                      <a:r>
                        <a:rPr lang="ko-KR" altLang="en-US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j-cs"/>
                        </a:rPr>
                        <a:t>총 </a:t>
                      </a:r>
                      <a:r>
                        <a:rPr lang="en-US" altLang="ko-KR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j-cs"/>
                        </a:rPr>
                        <a:t>29</a:t>
                      </a:r>
                      <a:r>
                        <a:rPr lang="ko-KR" altLang="en-US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j-cs"/>
                        </a:rPr>
                        <a:t>개 중</a:t>
                      </a:r>
                      <a:r>
                        <a:rPr lang="en-US" altLang="ko-KR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j-cs"/>
                        </a:rPr>
                        <a:t>, 15</a:t>
                      </a:r>
                      <a:r>
                        <a:rPr lang="ko-KR" altLang="en-US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j-cs"/>
                        </a:rPr>
                        <a:t>개는 링크 연결 삭제됨 </a:t>
                      </a:r>
                      <a:r>
                        <a:rPr lang="en-US" altLang="ko-KR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j-cs"/>
                        </a:rPr>
                        <a:t>&gt;</a:t>
                      </a:r>
                      <a:endParaRPr lang="en-GB" sz="10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j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8BDFC8C-90B5-B66E-46EA-593A50820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049847"/>
              </p:ext>
            </p:extLst>
          </p:nvPr>
        </p:nvGraphicFramePr>
        <p:xfrm>
          <a:off x="324404" y="1888677"/>
          <a:ext cx="11543192" cy="4626011"/>
        </p:xfrm>
        <a:graphic>
          <a:graphicData uri="http://schemas.openxmlformats.org/drawingml/2006/table">
            <a:tbl>
              <a:tblPr/>
              <a:tblGrid>
                <a:gridCol w="233841">
                  <a:extLst>
                    <a:ext uri="{9D8B030D-6E8A-4147-A177-3AD203B41FA5}">
                      <a16:colId xmlns:a16="http://schemas.microsoft.com/office/drawing/2014/main" val="2510992392"/>
                    </a:ext>
                  </a:extLst>
                </a:gridCol>
                <a:gridCol w="517531">
                  <a:extLst>
                    <a:ext uri="{9D8B030D-6E8A-4147-A177-3AD203B41FA5}">
                      <a16:colId xmlns:a16="http://schemas.microsoft.com/office/drawing/2014/main" val="2035824717"/>
                    </a:ext>
                  </a:extLst>
                </a:gridCol>
                <a:gridCol w="708736">
                  <a:extLst>
                    <a:ext uri="{9D8B030D-6E8A-4147-A177-3AD203B41FA5}">
                      <a16:colId xmlns:a16="http://schemas.microsoft.com/office/drawing/2014/main" val="649228756"/>
                    </a:ext>
                  </a:extLst>
                </a:gridCol>
                <a:gridCol w="658145">
                  <a:extLst>
                    <a:ext uri="{9D8B030D-6E8A-4147-A177-3AD203B41FA5}">
                      <a16:colId xmlns:a16="http://schemas.microsoft.com/office/drawing/2014/main" val="4076504914"/>
                    </a:ext>
                  </a:extLst>
                </a:gridCol>
                <a:gridCol w="5145004">
                  <a:extLst>
                    <a:ext uri="{9D8B030D-6E8A-4147-A177-3AD203B41FA5}">
                      <a16:colId xmlns:a16="http://schemas.microsoft.com/office/drawing/2014/main" val="2405811423"/>
                    </a:ext>
                  </a:extLst>
                </a:gridCol>
                <a:gridCol w="4279935">
                  <a:extLst>
                    <a:ext uri="{9D8B030D-6E8A-4147-A177-3AD203B41FA5}">
                      <a16:colId xmlns:a16="http://schemas.microsoft.com/office/drawing/2014/main" val="3989390024"/>
                    </a:ext>
                  </a:extLst>
                </a:gridCol>
              </a:tblGrid>
              <a:tr h="1964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링크 연결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매체 국가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기사 제목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원문 제목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300306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이탈리아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Sustainability Benefits – "Navigating the Future: The Evolution of Eco-Friendly Propulsion Technologies"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 cooperates with domestic and foreign companies to advance the intelligence of battery production equipment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0255913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이탈리아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Batterie auto elettriche: SK innova con un elettrolita solido ad alta conduttività agli ioni di litio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 develops new solid electrolyte with top-level lithium-ion conductivity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7673313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네덜란드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SK Innovation and ENEOS sign MOU on Strategic Cooperation – Sustainable Aviation Fuel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Innovation and ENEOS sign MOU on Strategic Cooperation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422729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네덜란드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SK Trading International invests in 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Daekyung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 O&amp;T to secure bio-aviation fuel raw materials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Trading International invests in </a:t>
                      </a:r>
                      <a:r>
                        <a:rPr lang="en-US" altLang="ko-K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Daekyung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O&amp;T to secure bio-aviation fuel raw materials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7512744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스페인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Las baterías de estado sólido siguen avanzando. Lo último es este … – Motor.es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 develops new solid electrolyte with top-level lithium-ion conductivity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5366308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확인불가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SK On patents novel oxide-based solid electrolyte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 develops new solid electrolyte with top-level lithium-ion conductivity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2476438"/>
                  </a:ext>
                </a:extLst>
              </a:tr>
              <a:tr h="2373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Batterieprojekte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 in 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Nordamerika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 (Stand: 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Juni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 2023)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Innovation and Ford invest $11.4 billion to seize the top position in U.S. battery market via </a:t>
                      </a:r>
                      <a:r>
                        <a:rPr lang="en-US" altLang="ko-K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BlueOvalSK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390729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헝가리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/>
                        </a:rPr>
                        <a:t>Újabb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/>
                        </a:rPr>
                        <a:t> 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/>
                        </a:rPr>
                        <a:t>akkumulátorgyártó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/>
                        </a:rPr>
                        <a:t> 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/>
                        </a:rPr>
                        <a:t>tervez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/>
                        </a:rPr>
                        <a:t> 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/>
                        </a:rPr>
                        <a:t>Magyarországgal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</a:t>
                      </a:r>
                      <a:r>
                        <a:rPr lang="en-US" altLang="ko-K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SKinno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Tech] The core materials of secondary cells - Anode materials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1728208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10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캐나다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/>
                        </a:rPr>
                        <a:t>SK ON launches world fast charging battery with prismatic cells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On’s Super Fast Battery surprises the world with 80% charged in just 18 minutes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4258263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2"/>
                        </a:rPr>
                        <a:t>Charged EVs | SK On Secures $2 Billion In Investment For Hungary Battery Plant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 secures USD 2 billion as investment funds for battery business in Europe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3113269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스페인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3"/>
                        </a:rPr>
                        <a:t>El incierto ascenso de Indonesia en la cadena de valor del níquel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On, </a:t>
                      </a:r>
                      <a:r>
                        <a:rPr lang="en-US" altLang="ko-K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EcoPro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and GEM  build a nickel supply chain in Indonesia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8157507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4"/>
                        </a:rPr>
                        <a:t>Batterieproduktion in Europa (Stand: Februar 2023)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Innovation decided to invest in the 3rd European battery plant in Hungary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2898507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5"/>
                        </a:rPr>
                        <a:t>韓團</a:t>
                      </a:r>
                      <a:r>
                        <a:rPr lang="en-US" altLang="zh-TW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5"/>
                        </a:rPr>
                        <a:t>BTS</a:t>
                      </a: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5"/>
                        </a:rPr>
                        <a:t>隊長愛用款！</a:t>
                      </a:r>
                      <a:r>
                        <a:rPr lang="en-US" altLang="zh-TW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5"/>
                        </a:rPr>
                        <a:t>NBA</a:t>
                      </a: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5"/>
                        </a:rPr>
                        <a:t>球衣、廢棄特斯拉化身時尚包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Social enterprise </a:t>
                      </a:r>
                      <a:r>
                        <a:rPr lang="en-US" altLang="ko-K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Morethan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opens eco-friendly fashion factory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3044907"/>
                  </a:ext>
                </a:extLst>
              </a:tr>
              <a:tr h="2373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5"/>
                        </a:rPr>
                        <a:t>韓團</a:t>
                      </a:r>
                      <a:r>
                        <a:rPr lang="en-US" altLang="zh-TW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5"/>
                        </a:rPr>
                        <a:t>BTS</a:t>
                      </a: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5"/>
                        </a:rPr>
                        <a:t>隊長愛用款！</a:t>
                      </a:r>
                      <a:r>
                        <a:rPr lang="en-US" altLang="zh-TW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5"/>
                        </a:rPr>
                        <a:t>NBA</a:t>
                      </a: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5"/>
                        </a:rPr>
                        <a:t>球衣、廢棄特斯拉化身時尚包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[ESG Partner] </a:t>
                      </a:r>
                      <a:r>
                        <a:rPr lang="en-US" altLang="ko-K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Morethan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a premium upcycling fashion social enterprise turning the Useless into the Useful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8850893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필리핀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Battery Economy – SK On Secures up to USD 944 Million of Investment, Accelerating Global Expansion – News Inquirer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 secures up to USD 944 million of investment, accelerating global expansion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374396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26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필리핀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On gathers another 880 million euros – News Inquirer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 secures up to USD 944 million of investment, accelerating global expansion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1794710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26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필리핀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Innovation Joins Hands with 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SungEel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HiTech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to Take Lead in Battery Metal Recycling Market – News Inquirer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Innovation joins hands with </a:t>
                      </a:r>
                      <a:r>
                        <a:rPr lang="en-US" altLang="ko-K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SungEel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HiTech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to take lead in battery metal recycling market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3895294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필리핀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on to Unveil Prismatic Battery Cell Model at 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Interbattery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2023 – News Inquirer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 to unveil prismatic battery cell model at </a:t>
                      </a:r>
                      <a:r>
                        <a:rPr lang="en-US" altLang="ko-K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InterBattery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0673348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28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확인불가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On announces plan for precursors joint venture in South Korea – Detroit City News Report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On, </a:t>
                      </a:r>
                      <a:r>
                        <a:rPr lang="en-US" altLang="ko-K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EcoPro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Materials and GEM to make battery precursors in </a:t>
                      </a:r>
                      <a:r>
                        <a:rPr lang="en-US" altLang="ko-K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Saemangeum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South Korea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4112718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13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확인불가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On, 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Ecopro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and GEM Build a Nickel Supply Chain In Indonesia – News Horizon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On, </a:t>
                      </a:r>
                      <a:r>
                        <a:rPr lang="en-US" altLang="ko-K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EcoPro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and GEM build a nickel supply chain in Indonesia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4106677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13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확인불가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On closes take care of 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Urbix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 anode advancement | Magazine Insurance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 to work with U.S. graphite processor to develop anode materials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8610835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12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확인불가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On prepares to launch prismatic cell production – Detroit City News Report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On’s Super Fast Battery surprises the world with 80% charged in just 18 minutes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8946059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29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확인불가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On proclaims plans for nickel three way partnership in Indonesia | Magazine Insurance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On, </a:t>
                      </a:r>
                      <a:r>
                        <a:rPr lang="en-US" altLang="ko-K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EcoPro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and GEM build a nickel supply chain in Indonesia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5289907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23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확인불가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Ford &amp; SK kick off battery campus structure in Kentucky | Magazine Insurance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 – Ford JV breaks ground on EV battery mega campus in Kentucky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269377"/>
                  </a:ext>
                </a:extLst>
              </a:tr>
              <a:tr h="2373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19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확인불가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 Daily: Monday January 16, 2023 « Carbon Pulse – Carbon Pulse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Energy and Korea Hydro &amp; Nuclear Power join hands to vitalize Energy Super Station and hydrogen convergence business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308948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10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확인불가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Oil and Gas | SK On’s Super Fast Battery with charged (80%) in just 18 minutes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On’s Super Fast Battery surprises the world with 80% charged in just 18 minutes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5205939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확인불가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to introduce speedy chargers with included battery prognosis in 2023 | Magazine Insurance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 and SK Signet sign an MOU to diagnose EV Battery lifespans and residual values with a charger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4108536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확인불가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South Korean Oil &amp; Gas Company Announces 120 Months In Bonuses For Employees – 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Asean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Story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Energy transforms traditional gas stations into eco-friendly Energy Super Stations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9079744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확인불가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On raises funds to expand production capacities – Investor Minute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Innovation makes direct investment in SK On to boost EV battery business growth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127802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>
            <a:cxnSpLocks/>
          </p:cNvCxnSpPr>
          <p:nvPr/>
        </p:nvCxnSpPr>
        <p:spPr>
          <a:xfrm>
            <a:off x="7512525" y="1203727"/>
            <a:ext cx="0" cy="566767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151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351" y="2914295"/>
            <a:ext cx="1475299" cy="22880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955303" y="3304790"/>
            <a:ext cx="2452916" cy="338554"/>
          </a:xfrm>
          <a:prstGeom prst="rect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링크드인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세부 활동 보고</a:t>
            </a:r>
          </a:p>
        </p:txBody>
      </p:sp>
    </p:spTree>
    <p:extLst>
      <p:ext uri="{BB962C8B-B14F-4D97-AF65-F5344CB8AC3E}">
        <p14:creationId xmlns:p14="http://schemas.microsoft.com/office/powerpoint/2010/main" val="1234892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2"/>
          <p:cNvSpPr txBox="1">
            <a:spLocks/>
          </p:cNvSpPr>
          <p:nvPr/>
        </p:nvSpPr>
        <p:spPr>
          <a:xfrm>
            <a:off x="391204" y="386161"/>
            <a:ext cx="210434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LinkedIn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세부 활동 보고 ①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4953012" y="5153093"/>
            <a:ext cx="6305538" cy="1030603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05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팔로워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광고 집행 기간은 총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25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일로 역대 </a:t>
            </a:r>
            <a:r>
              <a:rPr lang="ko-KR" altLang="en-US" sz="105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광고중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가장 짧게 집행되었으나 </a:t>
            </a:r>
            <a:r>
              <a:rPr lang="ko-KR" altLang="en-US" sz="105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팔로워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광고 금액 증액과 광고 추이 모니터링 진행으로 광고 중반 타겟 국가를 변경하며 유실 방지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5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팔로워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05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인입수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3,000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 기록하며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전월 대비 </a:t>
            </a:r>
            <a:r>
              <a:rPr lang="ko-KR" altLang="en-US" sz="105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팔로워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05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유입율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76.8%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증가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역대 최고 </a:t>
            </a:r>
            <a:r>
              <a:rPr lang="ko-KR" altLang="en-US" sz="105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팔로워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인입수를 기록한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월과 유사한 </a:t>
            </a:r>
            <a:r>
              <a:rPr lang="ko-KR" altLang="en-US" sz="105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팔로워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인입수를 기록하며 총 </a:t>
            </a:r>
            <a:r>
              <a:rPr lang="ko-KR" altLang="en-US" sz="105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팔로워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만으로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23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년 </a:t>
            </a:r>
            <a:r>
              <a:rPr lang="ko-KR" altLang="en-US" sz="105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팔로워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KPI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달성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597507" y="5417077"/>
            <a:ext cx="47625" cy="5026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2"/>
          <p:cNvSpPr txBox="1">
            <a:spLocks/>
          </p:cNvSpPr>
          <p:nvPr/>
        </p:nvSpPr>
        <p:spPr>
          <a:xfrm>
            <a:off x="391204" y="583160"/>
            <a:ext cx="186431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팔로워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인입지수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568365" y="5053534"/>
          <a:ext cx="2525214" cy="122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98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50" b="1" i="0" u="none" strike="noStrike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ko-KR" altLang="en-US" sz="1050" b="1" i="0" u="none" strike="noStrike" dirty="0" err="1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링크드인</a:t>
                      </a:r>
                      <a:r>
                        <a:rPr lang="ko-KR" altLang="en-US" sz="1050" b="1" i="0" u="none" strike="noStrike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i="0" u="none" strike="noStrike" dirty="0" err="1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팔로워</a:t>
                      </a:r>
                      <a:r>
                        <a:rPr lang="ko-KR" altLang="en-US" sz="1050" b="1" i="0" u="none" strike="noStrike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i="0" u="none" strike="noStrike" dirty="0" err="1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인입</a:t>
                      </a:r>
                      <a:r>
                        <a:rPr lang="ko-KR" altLang="en-US" sz="1050" b="1" i="0" u="none" strike="noStrike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98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전월대비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전년 동월 대비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1,574</a:t>
                      </a:r>
                      <a:r>
                        <a:rPr lang="ko-KR" alt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 증가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2,494</a:t>
                      </a:r>
                      <a:r>
                        <a:rPr lang="ko-KR" alt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 증가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제목 2"/>
          <p:cNvSpPr txBox="1">
            <a:spLocks/>
          </p:cNvSpPr>
          <p:nvPr/>
        </p:nvSpPr>
        <p:spPr>
          <a:xfrm>
            <a:off x="8370916" y="4485500"/>
            <a:ext cx="2769151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*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LinkedIn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매월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일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00:00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~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말일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23:59 (UTC)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데이터 기준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00000000-0008-0000-0A00-000004000000}"/>
              </a:ext>
            </a:extLst>
          </p:cNvPr>
          <p:cNvGraphicFramePr>
            <a:graphicFrameLocks/>
          </p:cNvGraphicFramePr>
          <p:nvPr/>
        </p:nvGraphicFramePr>
        <p:xfrm>
          <a:off x="933450" y="1164127"/>
          <a:ext cx="10325100" cy="3538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37301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"/>
          <p:cNvSpPr txBox="1">
            <a:spLocks/>
          </p:cNvSpPr>
          <p:nvPr/>
        </p:nvSpPr>
        <p:spPr>
          <a:xfrm>
            <a:off x="8144934" y="4472003"/>
            <a:ext cx="3395134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*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LinkedIn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b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해당월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&amp;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전월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일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00:00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~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말일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23:59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데이터 기준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67E33C6-6EEE-B071-D657-3FA3BB384F59}"/>
              </a:ext>
            </a:extLst>
          </p:cNvPr>
          <p:cNvSpPr/>
          <p:nvPr/>
        </p:nvSpPr>
        <p:spPr>
          <a:xfrm>
            <a:off x="313949" y="4762214"/>
            <a:ext cx="11640299" cy="192078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전월 대비 평균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PV 46.3%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증가 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링크드인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평균 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PV :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12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월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354.1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VS 11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월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242.0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월 초반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(12/4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일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~7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일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SKI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일산화탄소 </a:t>
            </a:r>
            <a:r>
              <a:rPr lang="ko-KR" altLang="en-US" sz="1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제조건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기술관련 콘텐츠와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링크드인에서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관심도가 높은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CSR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프로그램 콘텐츠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GMF,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김장김치 행사 사진 게재로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개월 평균과 유사한 수치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기록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크리스마스 예고편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SKO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성장이야기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CES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보도자료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콘텐츠 모두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개월 평균 대비 두배 높은 수치인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600PV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이상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을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일 연속 기록하며 월 중반 트래픽 견인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SKGC Conscious Fashion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건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콘텐츠 광고 집행하며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901PV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높은 트래픽 기록하며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올해 최고점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PV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기록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다음날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(21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일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올해 두번째 높은 수치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751PV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기록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12/22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일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크리스마스 콘텐츠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648PV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로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평균대비 두배 높은 수치 기록 하였으며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크리스마스 연휴동안 높은 수치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(23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일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323PV, 24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일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268PV, 25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일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507PV)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기록하며 특히 크리스마스 당일 공휴일임에도 불구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9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번째로 높은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PV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고점 기록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7" name="차트 6"/>
          <p:cNvGraphicFramePr/>
          <p:nvPr/>
        </p:nvGraphicFramePr>
        <p:xfrm>
          <a:off x="651932" y="925145"/>
          <a:ext cx="10964334" cy="3798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제목 2"/>
          <p:cNvSpPr txBox="1">
            <a:spLocks/>
          </p:cNvSpPr>
          <p:nvPr/>
        </p:nvSpPr>
        <p:spPr>
          <a:xfrm>
            <a:off x="391204" y="386161"/>
            <a:ext cx="210434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LinkedIn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세부 활동 보고 ②</a:t>
            </a:r>
          </a:p>
        </p:txBody>
      </p:sp>
      <p:sp>
        <p:nvSpPr>
          <p:cNvPr id="18" name="제목 2"/>
          <p:cNvSpPr txBox="1">
            <a:spLocks/>
          </p:cNvSpPr>
          <p:nvPr/>
        </p:nvSpPr>
        <p:spPr>
          <a:xfrm>
            <a:off x="391204" y="583160"/>
            <a:ext cx="186431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전월 대비 일자별 </a:t>
            </a:r>
            <a:r>
              <a:rPr lang="en-US" altLang="ko-KR" sz="100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PV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534237" y="4158355"/>
            <a:ext cx="531179" cy="229810"/>
            <a:chOff x="1434046" y="4118257"/>
            <a:chExt cx="531179" cy="229810"/>
          </a:xfrm>
        </p:grpSpPr>
        <p:sp>
          <p:nvSpPr>
            <p:cNvPr id="13" name="직사각형 12"/>
            <p:cNvSpPr/>
            <p:nvPr/>
          </p:nvSpPr>
          <p:spPr>
            <a:xfrm>
              <a:off x="1434046" y="4118257"/>
              <a:ext cx="198811" cy="229810"/>
            </a:xfrm>
            <a:prstGeom prst="rect">
              <a:avLst/>
            </a:prstGeom>
            <a:solidFill>
              <a:srgbClr val="FF0066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766414" y="4118257"/>
              <a:ext cx="198811" cy="229810"/>
            </a:xfrm>
            <a:prstGeom prst="rect">
              <a:avLst/>
            </a:prstGeom>
            <a:solidFill>
              <a:srgbClr val="FF0066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859044" y="4178778"/>
            <a:ext cx="531179" cy="229810"/>
            <a:chOff x="1434046" y="4118257"/>
            <a:chExt cx="531179" cy="229810"/>
          </a:xfrm>
        </p:grpSpPr>
        <p:sp>
          <p:nvSpPr>
            <p:cNvPr id="23" name="직사각형 22"/>
            <p:cNvSpPr/>
            <p:nvPr/>
          </p:nvSpPr>
          <p:spPr>
            <a:xfrm>
              <a:off x="1434046" y="4118257"/>
              <a:ext cx="198811" cy="229810"/>
            </a:xfrm>
            <a:prstGeom prst="rect">
              <a:avLst/>
            </a:prstGeom>
            <a:solidFill>
              <a:srgbClr val="FF0066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766414" y="4118257"/>
              <a:ext cx="198811" cy="229810"/>
            </a:xfrm>
            <a:prstGeom prst="rect">
              <a:avLst/>
            </a:prstGeom>
            <a:solidFill>
              <a:srgbClr val="FF0066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191578" y="4158355"/>
            <a:ext cx="531179" cy="229810"/>
            <a:chOff x="1434046" y="4118257"/>
            <a:chExt cx="531179" cy="229810"/>
          </a:xfrm>
        </p:grpSpPr>
        <p:sp>
          <p:nvSpPr>
            <p:cNvPr id="26" name="직사각형 25"/>
            <p:cNvSpPr/>
            <p:nvPr/>
          </p:nvSpPr>
          <p:spPr>
            <a:xfrm>
              <a:off x="1434046" y="4118257"/>
              <a:ext cx="198811" cy="229810"/>
            </a:xfrm>
            <a:prstGeom prst="rect">
              <a:avLst/>
            </a:prstGeom>
            <a:solidFill>
              <a:srgbClr val="FF0066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766414" y="4118257"/>
              <a:ext cx="198811" cy="229810"/>
            </a:xfrm>
            <a:prstGeom prst="rect">
              <a:avLst/>
            </a:prstGeom>
            <a:solidFill>
              <a:srgbClr val="FF0066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545204" y="4149532"/>
            <a:ext cx="531179" cy="229810"/>
            <a:chOff x="1434046" y="4118257"/>
            <a:chExt cx="531179" cy="229810"/>
          </a:xfrm>
        </p:grpSpPr>
        <p:sp>
          <p:nvSpPr>
            <p:cNvPr id="29" name="직사각형 28"/>
            <p:cNvSpPr/>
            <p:nvPr/>
          </p:nvSpPr>
          <p:spPr>
            <a:xfrm>
              <a:off x="1434046" y="4118257"/>
              <a:ext cx="198811" cy="229810"/>
            </a:xfrm>
            <a:prstGeom prst="rect">
              <a:avLst/>
            </a:prstGeom>
            <a:solidFill>
              <a:srgbClr val="FF0066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766414" y="4118257"/>
              <a:ext cx="198811" cy="229810"/>
            </a:xfrm>
            <a:prstGeom prst="rect">
              <a:avLst/>
            </a:prstGeom>
            <a:solidFill>
              <a:srgbClr val="FF0066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7103026" y="4408588"/>
            <a:ext cx="198811" cy="229810"/>
          </a:xfrm>
          <a:prstGeom prst="rect">
            <a:avLst/>
          </a:prstGeom>
          <a:solidFill>
            <a:srgbClr val="FF006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67E33C6-6EEE-B071-D657-3FA3BB384F59}"/>
              </a:ext>
            </a:extLst>
          </p:cNvPr>
          <p:cNvSpPr/>
          <p:nvPr/>
        </p:nvSpPr>
        <p:spPr>
          <a:xfrm>
            <a:off x="7367965" y="4388366"/>
            <a:ext cx="1154189" cy="23288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주말 </a:t>
            </a:r>
            <a:r>
              <a:rPr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(12</a:t>
            </a:r>
            <a:r>
              <a:rPr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월 기준</a:t>
            </a:r>
            <a:r>
              <a:rPr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en-US" altLang="ko-KR" sz="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7561261" y="1660539"/>
            <a:ext cx="154500" cy="154500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4869021" y="2286281"/>
            <a:ext cx="154500" cy="154500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5FDCF1-4D10-1EAC-56B4-DB0A87BF3A7A}"/>
              </a:ext>
            </a:extLst>
          </p:cNvPr>
          <p:cNvSpPr/>
          <p:nvPr/>
        </p:nvSpPr>
        <p:spPr>
          <a:xfrm>
            <a:off x="6351633" y="2680992"/>
            <a:ext cx="914400" cy="372533"/>
          </a:xfrm>
          <a:prstGeom prst="rect">
            <a:avLst/>
          </a:prstGeom>
          <a:solidFill>
            <a:srgbClr val="00C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(11/16)</a:t>
            </a:r>
          </a:p>
          <a:p>
            <a:pPr algn="ctr"/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SKEO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베트남 광구</a:t>
            </a:r>
            <a:endParaRPr lang="en-US" altLang="ko-KR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90CC08-33EE-D75D-47D2-C4D57A34210E}"/>
              </a:ext>
            </a:extLst>
          </p:cNvPr>
          <p:cNvSpPr/>
          <p:nvPr/>
        </p:nvSpPr>
        <p:spPr>
          <a:xfrm>
            <a:off x="1567366" y="2606171"/>
            <a:ext cx="831367" cy="380219"/>
          </a:xfrm>
          <a:prstGeom prst="rect">
            <a:avLst/>
          </a:prstGeom>
          <a:solidFill>
            <a:srgbClr val="00C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(11/3)</a:t>
            </a:r>
          </a:p>
          <a:p>
            <a:pPr algn="ctr"/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분기 실적보고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140809-0A9D-C38B-1F3C-DDAAAFD67CA5}"/>
              </a:ext>
            </a:extLst>
          </p:cNvPr>
          <p:cNvSpPr/>
          <p:nvPr/>
        </p:nvSpPr>
        <p:spPr>
          <a:xfrm>
            <a:off x="1063145" y="1977473"/>
            <a:ext cx="851447" cy="318576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(12/1)</a:t>
            </a:r>
          </a:p>
          <a:p>
            <a:pPr algn="ctr"/>
            <a:r>
              <a:rPr lang="ko-KR" altLang="en-US" sz="7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스키노테크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Plastic Recycling</a:t>
            </a:r>
            <a:endParaRPr lang="ko-KR" altLang="en-US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6B746E7-B07C-8135-8099-92496D09608D}"/>
              </a:ext>
            </a:extLst>
          </p:cNvPr>
          <p:cNvSpPr/>
          <p:nvPr/>
        </p:nvSpPr>
        <p:spPr>
          <a:xfrm>
            <a:off x="3098064" y="2242338"/>
            <a:ext cx="706462" cy="41864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(12/7)</a:t>
            </a:r>
          </a:p>
          <a:p>
            <a:pPr algn="ctr"/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SKI 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임원발표</a:t>
            </a:r>
            <a:endParaRPr lang="en-US" altLang="ko-KR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7F7FF6-6336-B061-7DE6-90646986D7D1}"/>
              </a:ext>
            </a:extLst>
          </p:cNvPr>
          <p:cNvSpPr/>
          <p:nvPr/>
        </p:nvSpPr>
        <p:spPr>
          <a:xfrm>
            <a:off x="1866566" y="1404018"/>
            <a:ext cx="914400" cy="485147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(12/5)</a:t>
            </a:r>
          </a:p>
          <a:p>
            <a:pPr algn="ctr"/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SKI 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이산화탄소</a:t>
            </a:r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일산화탄소로 제조</a:t>
            </a:r>
            <a:endParaRPr lang="en-US" altLang="ko-KR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71C99EF-07C0-49A7-CD46-0EAC5B6BC838}"/>
              </a:ext>
            </a:extLst>
          </p:cNvPr>
          <p:cNvCxnSpPr>
            <a:cxnSpLocks/>
          </p:cNvCxnSpPr>
          <p:nvPr/>
        </p:nvCxnSpPr>
        <p:spPr>
          <a:xfrm>
            <a:off x="1270272" y="2286281"/>
            <a:ext cx="0" cy="1861349"/>
          </a:xfrm>
          <a:prstGeom prst="line">
            <a:avLst/>
          </a:prstGeom>
          <a:ln w="15875">
            <a:solidFill>
              <a:srgbClr val="00808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A3578BD-3073-04FD-DA02-4FC7B73DC61D}"/>
              </a:ext>
            </a:extLst>
          </p:cNvPr>
          <p:cNvSpPr/>
          <p:nvPr/>
        </p:nvSpPr>
        <p:spPr>
          <a:xfrm>
            <a:off x="5623863" y="1889165"/>
            <a:ext cx="766526" cy="360291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(12/15)</a:t>
            </a:r>
          </a:p>
          <a:p>
            <a:pPr algn="ctr"/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CES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보도자료</a:t>
            </a:r>
            <a:endParaRPr lang="en-US" altLang="ko-KR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5FD30E3-0A1D-FB23-D5BF-8B2CFF63DD42}"/>
              </a:ext>
            </a:extLst>
          </p:cNvPr>
          <p:cNvCxnSpPr>
            <a:cxnSpLocks/>
          </p:cNvCxnSpPr>
          <p:nvPr/>
        </p:nvCxnSpPr>
        <p:spPr>
          <a:xfrm flipV="1">
            <a:off x="1130571" y="3142448"/>
            <a:ext cx="10500973" cy="18535"/>
          </a:xfrm>
          <a:prstGeom prst="line">
            <a:avLst/>
          </a:prstGeom>
          <a:ln w="38100">
            <a:solidFill>
              <a:srgbClr val="E6193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19B99B4-E462-FEB0-C412-0B883CB0B7F0}"/>
              </a:ext>
            </a:extLst>
          </p:cNvPr>
          <p:cNvGrpSpPr/>
          <p:nvPr/>
        </p:nvGrpSpPr>
        <p:grpSpPr>
          <a:xfrm>
            <a:off x="10886276" y="4147630"/>
            <a:ext cx="531179" cy="229810"/>
            <a:chOff x="1434046" y="4118257"/>
            <a:chExt cx="531179" cy="22981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611E696-9C76-9B58-FB22-15A35030D459}"/>
                </a:ext>
              </a:extLst>
            </p:cNvPr>
            <p:cNvSpPr/>
            <p:nvPr/>
          </p:nvSpPr>
          <p:spPr>
            <a:xfrm>
              <a:off x="1434046" y="4118257"/>
              <a:ext cx="198811" cy="229810"/>
            </a:xfrm>
            <a:prstGeom prst="rect">
              <a:avLst/>
            </a:prstGeom>
            <a:solidFill>
              <a:srgbClr val="FF0066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1E9CD0B-6821-3CC0-BCE3-DDFA9AB49B19}"/>
                </a:ext>
              </a:extLst>
            </p:cNvPr>
            <p:cNvSpPr/>
            <p:nvPr/>
          </p:nvSpPr>
          <p:spPr>
            <a:xfrm>
              <a:off x="1766414" y="4118257"/>
              <a:ext cx="198811" cy="229810"/>
            </a:xfrm>
            <a:prstGeom prst="rect">
              <a:avLst/>
            </a:prstGeom>
            <a:solidFill>
              <a:srgbClr val="FF0066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728EA6D-D23A-556E-D88C-4D01DCDBB469}"/>
              </a:ext>
            </a:extLst>
          </p:cNvPr>
          <p:cNvCxnSpPr>
            <a:cxnSpLocks/>
          </p:cNvCxnSpPr>
          <p:nvPr/>
        </p:nvCxnSpPr>
        <p:spPr>
          <a:xfrm>
            <a:off x="2594529" y="1897091"/>
            <a:ext cx="0" cy="2250539"/>
          </a:xfrm>
          <a:prstGeom prst="line">
            <a:avLst/>
          </a:prstGeom>
          <a:ln w="15875">
            <a:solidFill>
              <a:srgbClr val="00808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6A1661-30E7-85D4-E9DC-A9A32A8EF7C2}"/>
              </a:ext>
            </a:extLst>
          </p:cNvPr>
          <p:cNvSpPr/>
          <p:nvPr/>
        </p:nvSpPr>
        <p:spPr>
          <a:xfrm>
            <a:off x="1955289" y="1968188"/>
            <a:ext cx="914400" cy="39534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(12/4)</a:t>
            </a:r>
          </a:p>
          <a:p>
            <a:pPr algn="ctr"/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GMF in USA 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참여자 가족 소감문</a:t>
            </a:r>
            <a:endParaRPr lang="en-US" altLang="ko-KR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F07D445-50F2-73F6-2518-11C5F730571F}"/>
              </a:ext>
            </a:extLst>
          </p:cNvPr>
          <p:cNvCxnSpPr>
            <a:cxnSpLocks/>
          </p:cNvCxnSpPr>
          <p:nvPr/>
        </p:nvCxnSpPr>
        <p:spPr>
          <a:xfrm>
            <a:off x="2967096" y="1737789"/>
            <a:ext cx="0" cy="2409841"/>
          </a:xfrm>
          <a:prstGeom prst="line">
            <a:avLst/>
          </a:prstGeom>
          <a:ln w="15875">
            <a:solidFill>
              <a:srgbClr val="00808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0122D7F-B5E1-CE59-5CB1-B30866B5AECE}"/>
              </a:ext>
            </a:extLst>
          </p:cNvPr>
          <p:cNvCxnSpPr>
            <a:cxnSpLocks/>
          </p:cNvCxnSpPr>
          <p:nvPr/>
        </p:nvCxnSpPr>
        <p:spPr>
          <a:xfrm>
            <a:off x="3293913" y="2606171"/>
            <a:ext cx="0" cy="1541458"/>
          </a:xfrm>
          <a:prstGeom prst="line">
            <a:avLst/>
          </a:prstGeom>
          <a:ln w="15875">
            <a:solidFill>
              <a:srgbClr val="00808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F53A29A-6BBD-C50A-D1E8-EC790498A083}"/>
              </a:ext>
            </a:extLst>
          </p:cNvPr>
          <p:cNvSpPr/>
          <p:nvPr/>
        </p:nvSpPr>
        <p:spPr>
          <a:xfrm>
            <a:off x="2869689" y="1445717"/>
            <a:ext cx="782448" cy="39534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(12/6)</a:t>
            </a:r>
          </a:p>
          <a:p>
            <a:pPr algn="ctr"/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SKEN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김장 김치 나눔 행사</a:t>
            </a:r>
            <a:endParaRPr lang="en-US" altLang="ko-KR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80779" y="2766007"/>
            <a:ext cx="772634" cy="372533"/>
          </a:xfrm>
          <a:prstGeom prst="rect">
            <a:avLst/>
          </a:prstGeom>
          <a:solidFill>
            <a:srgbClr val="00C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(11/6)</a:t>
            </a:r>
          </a:p>
          <a:p>
            <a:pPr algn="ctr"/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SKO, Polestar</a:t>
            </a:r>
            <a:endParaRPr lang="ko-KR" altLang="en-US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768D23A-71D8-55C3-1EE5-3D3DD88C3A21}"/>
              </a:ext>
            </a:extLst>
          </p:cNvPr>
          <p:cNvSpPr/>
          <p:nvPr/>
        </p:nvSpPr>
        <p:spPr>
          <a:xfrm>
            <a:off x="4924078" y="1434942"/>
            <a:ext cx="812125" cy="337604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(12/13)</a:t>
            </a:r>
          </a:p>
          <a:p>
            <a:pPr algn="ctr"/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SKO 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성장이야기</a:t>
            </a:r>
            <a:endParaRPr lang="en-US" altLang="ko-KR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0B6A8E60-FCEF-D147-4D3A-FE89634AFEA9}"/>
              </a:ext>
            </a:extLst>
          </p:cNvPr>
          <p:cNvCxnSpPr>
            <a:cxnSpLocks/>
          </p:cNvCxnSpPr>
          <p:nvPr/>
        </p:nvCxnSpPr>
        <p:spPr>
          <a:xfrm>
            <a:off x="5293529" y="1737788"/>
            <a:ext cx="0" cy="2409841"/>
          </a:xfrm>
          <a:prstGeom prst="line">
            <a:avLst/>
          </a:prstGeom>
          <a:ln w="15875">
            <a:solidFill>
              <a:srgbClr val="00808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2AEBF3-CE49-00E9-1438-58450DDB73BE}"/>
              </a:ext>
            </a:extLst>
          </p:cNvPr>
          <p:cNvSpPr/>
          <p:nvPr/>
        </p:nvSpPr>
        <p:spPr>
          <a:xfrm>
            <a:off x="4546471" y="2680992"/>
            <a:ext cx="831367" cy="380219"/>
          </a:xfrm>
          <a:prstGeom prst="rect">
            <a:avLst/>
          </a:prstGeom>
          <a:solidFill>
            <a:srgbClr val="00C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(11/14)</a:t>
            </a:r>
          </a:p>
          <a:p>
            <a:pPr algn="ctr"/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SKO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“Deal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of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the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Year”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수상</a:t>
            </a:r>
            <a:endParaRPr lang="en-US" altLang="ko-KR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0AA6F1E-D15A-D128-B5C8-E736C87D794D}"/>
              </a:ext>
            </a:extLst>
          </p:cNvPr>
          <p:cNvSpPr/>
          <p:nvPr/>
        </p:nvSpPr>
        <p:spPr>
          <a:xfrm>
            <a:off x="4351062" y="1897091"/>
            <a:ext cx="892952" cy="337604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(12/11)</a:t>
            </a:r>
          </a:p>
          <a:p>
            <a:pPr algn="ctr"/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크리스마스 예고편</a:t>
            </a:r>
            <a:endParaRPr lang="en-US" altLang="ko-KR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E77DD38-66A6-4614-C896-C8ED9C004E81}"/>
              </a:ext>
            </a:extLst>
          </p:cNvPr>
          <p:cNvSpPr/>
          <p:nvPr/>
        </p:nvSpPr>
        <p:spPr>
          <a:xfrm>
            <a:off x="7130730" y="1283097"/>
            <a:ext cx="1030336" cy="360291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(12/20)</a:t>
            </a:r>
          </a:p>
          <a:p>
            <a:pPr algn="ctr"/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SKGC Conscious Fashion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22B5C0B-0040-623E-FC6F-CDB58CDEFC67}"/>
              </a:ext>
            </a:extLst>
          </p:cNvPr>
          <p:cNvSpPr/>
          <p:nvPr/>
        </p:nvSpPr>
        <p:spPr>
          <a:xfrm>
            <a:off x="9115480" y="2029722"/>
            <a:ext cx="1166571" cy="45428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(12/26)</a:t>
            </a:r>
          </a:p>
          <a:p>
            <a:pPr algn="ctr"/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SKEO 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국내 해역 </a:t>
            </a:r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CO₂</a:t>
            </a:r>
          </a:p>
          <a:p>
            <a:pPr algn="ctr"/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저장소 발굴 국책과제 건</a:t>
            </a:r>
            <a:endParaRPr lang="en-US" altLang="ko-KR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9E87DF6-A790-6DEC-772D-EBB643053520}"/>
              </a:ext>
            </a:extLst>
          </p:cNvPr>
          <p:cNvSpPr/>
          <p:nvPr/>
        </p:nvSpPr>
        <p:spPr>
          <a:xfrm>
            <a:off x="9867619" y="2510396"/>
            <a:ext cx="1039318" cy="38021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(12/28)</a:t>
            </a:r>
          </a:p>
          <a:p>
            <a:pPr algn="ctr"/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CES 2024 Overview 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콘텐츠</a:t>
            </a:r>
            <a:endParaRPr lang="en-US" altLang="ko-KR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8EE7100-FE1E-6946-469E-E8A0A976B3D2}"/>
              </a:ext>
            </a:extLst>
          </p:cNvPr>
          <p:cNvSpPr/>
          <p:nvPr/>
        </p:nvSpPr>
        <p:spPr>
          <a:xfrm>
            <a:off x="10469856" y="3394504"/>
            <a:ext cx="831366" cy="38021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(12/29)</a:t>
            </a:r>
          </a:p>
          <a:p>
            <a:pPr algn="ctr"/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환장극장 </a:t>
            </a:r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ep.5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361C7FA9-5CCB-5D0C-3419-3696399A0AFB}"/>
              </a:ext>
            </a:extLst>
          </p:cNvPr>
          <p:cNvCxnSpPr>
            <a:cxnSpLocks/>
          </p:cNvCxnSpPr>
          <p:nvPr/>
        </p:nvCxnSpPr>
        <p:spPr>
          <a:xfrm>
            <a:off x="8282435" y="1750275"/>
            <a:ext cx="0" cy="2409841"/>
          </a:xfrm>
          <a:prstGeom prst="line">
            <a:avLst/>
          </a:prstGeom>
          <a:ln w="15875">
            <a:solidFill>
              <a:srgbClr val="00808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69068AE-B10F-AC3C-0351-5E0938F2BC56}"/>
              </a:ext>
            </a:extLst>
          </p:cNvPr>
          <p:cNvSpPr/>
          <p:nvPr/>
        </p:nvSpPr>
        <p:spPr>
          <a:xfrm>
            <a:off x="8003828" y="1656188"/>
            <a:ext cx="895712" cy="360291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(12/22)</a:t>
            </a:r>
          </a:p>
          <a:p>
            <a:pPr algn="ctr"/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크리스마스 콘텐츠</a:t>
            </a:r>
            <a:endParaRPr lang="en-US" altLang="ko-KR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5314F74-BA15-E1C4-1C16-3FEEDB498E18}"/>
              </a:ext>
            </a:extLst>
          </p:cNvPr>
          <p:cNvCxnSpPr>
            <a:cxnSpLocks/>
          </p:cNvCxnSpPr>
          <p:nvPr/>
        </p:nvCxnSpPr>
        <p:spPr>
          <a:xfrm flipV="1">
            <a:off x="1127597" y="3268476"/>
            <a:ext cx="10500973" cy="18535"/>
          </a:xfrm>
          <a:prstGeom prst="line">
            <a:avLst/>
          </a:prstGeom>
          <a:ln w="38100">
            <a:solidFill>
              <a:srgbClr val="FA8D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9A0A99F7-2CBF-0974-8179-97F7EF009FFB}"/>
              </a:ext>
            </a:extLst>
          </p:cNvPr>
          <p:cNvSpPr/>
          <p:nvPr/>
        </p:nvSpPr>
        <p:spPr>
          <a:xfrm>
            <a:off x="5524832" y="2231512"/>
            <a:ext cx="154500" cy="154500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382A980-AABC-AF12-E87E-183F1F4C9C8E}"/>
              </a:ext>
            </a:extLst>
          </p:cNvPr>
          <p:cNvSpPr/>
          <p:nvPr/>
        </p:nvSpPr>
        <p:spPr>
          <a:xfrm>
            <a:off x="5861089" y="2279699"/>
            <a:ext cx="154500" cy="154500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6A97355-2293-C6B4-5B51-CA4B2131F568}"/>
              </a:ext>
            </a:extLst>
          </p:cNvPr>
          <p:cNvSpPr/>
          <p:nvPr/>
        </p:nvSpPr>
        <p:spPr>
          <a:xfrm>
            <a:off x="9224904" y="2711074"/>
            <a:ext cx="154500" cy="154500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48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391205" y="636506"/>
            <a:ext cx="1149098" cy="196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ko-KR" altLang="en-US" sz="10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  <a:cs typeface="+mj-cs"/>
            </a:endParaRPr>
          </a:p>
        </p:txBody>
      </p:sp>
      <p:sp>
        <p:nvSpPr>
          <p:cNvPr id="38" name="제목 2"/>
          <p:cNvSpPr txBox="1">
            <a:spLocks/>
          </p:cNvSpPr>
          <p:nvPr/>
        </p:nvSpPr>
        <p:spPr>
          <a:xfrm>
            <a:off x="391205" y="636506"/>
            <a:ext cx="3015852" cy="23983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00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+mj-cs"/>
              </a:defRPr>
            </a:lvl1pPr>
          </a:lstStyle>
          <a:p>
            <a:r>
              <a:rPr lang="en-US" altLang="ko-KR" dirty="0"/>
              <a:t>12</a:t>
            </a:r>
            <a:r>
              <a:rPr lang="ko-KR" altLang="en-US" dirty="0"/>
              <a:t>월 일일 </a:t>
            </a:r>
            <a:r>
              <a:rPr lang="en-US" altLang="ko-KR" dirty="0"/>
              <a:t>follower </a:t>
            </a:r>
            <a:r>
              <a:rPr lang="ko-KR" altLang="en-US" dirty="0"/>
              <a:t>유입 현황</a:t>
            </a:r>
            <a:r>
              <a:rPr lang="en-US" altLang="ko-KR" dirty="0"/>
              <a:t> </a:t>
            </a:r>
            <a:r>
              <a:rPr lang="ko-KR" altLang="en-US" dirty="0"/>
              <a:t>분석</a:t>
            </a: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9013275" y="6301476"/>
            <a:ext cx="2871299" cy="353274"/>
            <a:chOff x="9013275" y="6301476"/>
            <a:chExt cx="2871299" cy="35327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9D10C57-599F-431A-AF70-3DCA22DD92C2}"/>
                </a:ext>
              </a:extLst>
            </p:cNvPr>
            <p:cNvSpPr/>
            <p:nvPr/>
          </p:nvSpPr>
          <p:spPr>
            <a:xfrm>
              <a:off x="9013275" y="6439306"/>
              <a:ext cx="287129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2">
                      <a:lumMod val="9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COPYRIGHT Ⓒ ALL RIGHT RESERVED BY Prain Global, Inc.</a:t>
              </a: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3651" y="6301476"/>
              <a:ext cx="264440" cy="152400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051" y="386841"/>
            <a:ext cx="557200" cy="5572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1113921" y="5626918"/>
            <a:ext cx="10551950" cy="75507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12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월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1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일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9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차 </a:t>
            </a:r>
            <a:r>
              <a:rPr lang="ko-KR" altLang="en-US" sz="1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팔로워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  시작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(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인도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멕시코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독일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브라질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)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12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월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 </a:t>
            </a:r>
            <a:r>
              <a:rPr lang="ko-KR" altLang="en-US" sz="1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스키노테크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플라스틱 리사이클링 콘텐츠 광고 시작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프랑스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미국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영국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en-US" altLang="ko-KR" sz="1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8080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12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월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12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SKGC Conscious Fashion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건 콘텐츠 광고 시작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미국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0402E9-C63C-F6F4-9ED6-56D5DDC20C16}"/>
              </a:ext>
            </a:extLst>
          </p:cNvPr>
          <p:cNvSpPr txBox="1"/>
          <p:nvPr/>
        </p:nvSpPr>
        <p:spPr>
          <a:xfrm>
            <a:off x="576870" y="6554223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endParaRPr kumimoji="1" lang="ko-KR" altLang="en-US" dirty="0"/>
          </a:p>
        </p:txBody>
      </p:sp>
      <p:sp>
        <p:nvSpPr>
          <p:cNvPr id="82" name="제목 2"/>
          <p:cNvSpPr txBox="1">
            <a:spLocks/>
          </p:cNvSpPr>
          <p:nvPr/>
        </p:nvSpPr>
        <p:spPr>
          <a:xfrm>
            <a:off x="391205" y="446154"/>
            <a:ext cx="210434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LinkedIn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세부 활동 보고 ③ </a:t>
            </a:r>
            <a:endParaRPr lang="ko-KR" altLang="en-US" sz="12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8104078" y="5304002"/>
            <a:ext cx="2840969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*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LinkedIn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매월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일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00:00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~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말일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23:59 (UTC)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데이터 기준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71380A99-4D0A-40E2-A441-F4EFFF36554C}"/>
              </a:ext>
            </a:extLst>
          </p:cNvPr>
          <p:cNvGraphicFramePr>
            <a:graphicFrameLocks/>
          </p:cNvGraphicFramePr>
          <p:nvPr/>
        </p:nvGraphicFramePr>
        <p:xfrm>
          <a:off x="990332" y="1001350"/>
          <a:ext cx="10211336" cy="4357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77925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325138"/>
              </p:ext>
            </p:extLst>
          </p:nvPr>
        </p:nvGraphicFramePr>
        <p:xfrm>
          <a:off x="982166" y="1170808"/>
          <a:ext cx="10227669" cy="3055704"/>
        </p:xfrm>
        <a:graphic>
          <a:graphicData uri="http://schemas.openxmlformats.org/drawingml/2006/table">
            <a:tbl>
              <a:tblPr/>
              <a:tblGrid>
                <a:gridCol w="216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0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6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67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67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67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67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829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콘텐츠 제목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900" b="1" i="0" u="none" strike="noStrike">
                          <a:solidFill>
                            <a:srgbClr val="70AD4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Engagement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9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스키노테크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플라스틱 리사이클링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⑤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5,164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1,285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26.45%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24.88%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782057"/>
                  </a:ext>
                </a:extLst>
              </a:tr>
              <a:tr h="1829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GMF in USA 2024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참여자 가족 소감문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1.93%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024881"/>
                  </a:ext>
                </a:extLst>
              </a:tr>
              <a:tr h="1829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SKI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이산화탄소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'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일산화탄소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제조 기술건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3,686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3.77%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295143"/>
                  </a:ext>
                </a:extLst>
              </a:tr>
              <a:tr h="1829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SKEN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김장 김치 나눔 행사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6,211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1,577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26.11%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25.39%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636107"/>
                  </a:ext>
                </a:extLst>
              </a:tr>
              <a:tr h="1829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SKI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임원발표 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6,537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271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5.64%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773307"/>
                  </a:ext>
                </a:extLst>
              </a:tr>
              <a:tr h="1302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크리스마스 예고편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7,068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1,368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20.08%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19.35%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2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On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성장이야기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퍼오기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5,654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2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CES 2024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보도자료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2,963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2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SKGC Conscious fashion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2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크리스마스 콘텐츠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4,644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02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어스온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 해역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CO₂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저장소 발굴 국책과제 참여건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2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CES 2024 Overview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2,336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2.61%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02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환장극장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1,994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" name="제목 2"/>
          <p:cNvSpPr txBox="1">
            <a:spLocks/>
          </p:cNvSpPr>
          <p:nvPr/>
        </p:nvSpPr>
        <p:spPr>
          <a:xfrm>
            <a:off x="391203" y="386161"/>
            <a:ext cx="1923995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LinkedIn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세부 활동 보고 ③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6589673" y="4303456"/>
            <a:ext cx="46371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9pPr>
          </a:lstStyle>
          <a:p>
            <a:pPr algn="r">
              <a:spcBef>
                <a:spcPct val="0"/>
              </a:spcBef>
              <a:buNone/>
            </a:pPr>
            <a:r>
              <a:rPr lang="en-US" altLang="ko-KR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 * Engagement rate:</a:t>
            </a:r>
            <a:r>
              <a:rPr lang="ko-KR" altLang="en-US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 노출</a:t>
            </a:r>
            <a:r>
              <a:rPr lang="en-US" altLang="ko-KR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 </a:t>
            </a:r>
            <a:r>
              <a:rPr lang="ko-KR" altLang="en-US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대비 클릭</a:t>
            </a:r>
            <a:r>
              <a:rPr lang="en-US" altLang="ko-KR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, </a:t>
            </a:r>
            <a:r>
              <a:rPr lang="ko-KR" altLang="en-US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좋아요</a:t>
            </a:r>
            <a:r>
              <a:rPr lang="en-US" altLang="ko-KR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, </a:t>
            </a:r>
            <a:r>
              <a:rPr lang="ko-KR" altLang="en-US" sz="8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댓글</a:t>
            </a:r>
            <a:r>
              <a:rPr lang="en-US" altLang="ko-KR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, </a:t>
            </a:r>
            <a:r>
              <a:rPr lang="ko-KR" altLang="en-US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공유 합산 수치의 비율</a:t>
            </a:r>
            <a:endParaRPr lang="en-US" altLang="ko-KR" sz="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+mn-ea"/>
              <a:ea typeface="+mn-ea"/>
              <a:cs typeface="+mj-cs"/>
            </a:endParaRPr>
          </a:p>
          <a:p>
            <a:pPr algn="r">
              <a:spcBef>
                <a:spcPct val="0"/>
              </a:spcBef>
              <a:buNone/>
            </a:pP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*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LinkedIn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매월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일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00:00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~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말일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23:59 (UTC)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데이터 기준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 </a:t>
            </a:r>
            <a:endParaRPr lang="en-US" altLang="ko-KR" sz="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24" name="제목 2"/>
          <p:cNvSpPr txBox="1">
            <a:spLocks/>
          </p:cNvSpPr>
          <p:nvPr/>
        </p:nvSpPr>
        <p:spPr>
          <a:xfrm>
            <a:off x="416842" y="607657"/>
            <a:ext cx="186431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콘텐츠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발행현황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96343" y="4865929"/>
          <a:ext cx="6107092" cy="1602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7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9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가장 높은 </a:t>
                      </a:r>
                      <a:r>
                        <a:rPr lang="en-GB" sz="1050" b="1" i="0" u="none" strike="noStrike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Engagement</a:t>
                      </a:r>
                      <a:endParaRPr lang="en-GB" sz="1050" b="1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6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solidFill>
                            <a:srgbClr val="F56F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b="1" i="0" u="none" strike="noStrike" dirty="0">
                          <a:solidFill>
                            <a:srgbClr val="F56F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00" b="1" i="0" u="none" strike="noStrike" dirty="0">
                          <a:solidFill>
                            <a:srgbClr val="F56F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1" i="0" u="none" strike="noStrike" dirty="0">
                          <a:solidFill>
                            <a:srgbClr val="F56F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</a:t>
                      </a:r>
                      <a:r>
                        <a:rPr lang="en-US" altLang="ko-KR" sz="1000" b="1" i="0" u="none" strike="noStrike" dirty="0">
                          <a:solidFill>
                            <a:srgbClr val="F56F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i="0" u="none" strike="noStrike" dirty="0" err="1">
                          <a:solidFill>
                            <a:srgbClr val="F56F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스키노테크</a:t>
                      </a:r>
                      <a:r>
                        <a:rPr lang="en-US" altLang="ko-KR" sz="1000" b="1" i="0" u="none" strike="noStrike" dirty="0">
                          <a:solidFill>
                            <a:srgbClr val="F56F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000" b="1" i="0" u="none" strike="noStrike" dirty="0">
                          <a:solidFill>
                            <a:srgbClr val="F56F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플라스틱 리사이클링 </a:t>
                      </a:r>
                      <a:r>
                        <a:rPr lang="en-GB" sz="1000" b="1" i="0" u="none" strike="noStrike" dirty="0">
                          <a:solidFill>
                            <a:srgbClr val="F56F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(26.45%)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직전 </a:t>
                      </a:r>
                      <a:r>
                        <a:rPr lang="ko-KR" altLang="en-US" sz="1050" b="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스키노테크</a:t>
                      </a:r>
                      <a:r>
                        <a:rPr lang="en-US" altLang="ko-KR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시리즈인 </a:t>
                      </a:r>
                      <a:r>
                        <a:rPr lang="ko-KR" altLang="en-US" sz="1050" b="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분리막</a:t>
                      </a:r>
                      <a:r>
                        <a:rPr lang="ko-KR" altLang="en-US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(22.20%)</a:t>
                      </a:r>
                      <a:r>
                        <a:rPr lang="ko-KR" altLang="en-US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 보다 약 </a:t>
                      </a:r>
                      <a:r>
                        <a:rPr lang="en-US" altLang="ko-KR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4% </a:t>
                      </a:r>
                      <a:r>
                        <a:rPr lang="ko-KR" altLang="en-US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높은 </a:t>
                      </a:r>
                      <a:r>
                        <a:rPr lang="en-US" altLang="ko-KR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Engagement</a:t>
                      </a:r>
                      <a:r>
                        <a:rPr lang="ko-KR" altLang="en-US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를</a:t>
                      </a:r>
                      <a:r>
                        <a:rPr lang="en-US" altLang="ko-KR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기록</a:t>
                      </a:r>
                      <a:r>
                        <a:rPr lang="en-US" altLang="ko-KR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역대 </a:t>
                      </a:r>
                      <a:r>
                        <a:rPr lang="ko-KR" altLang="en-US" sz="1050" b="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스키노</a:t>
                      </a:r>
                      <a:r>
                        <a:rPr lang="ko-KR" altLang="en-US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1050" b="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테크</a:t>
                      </a:r>
                      <a:r>
                        <a:rPr lang="ko-KR" altLang="en-US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 시리즈 </a:t>
                      </a:r>
                      <a:r>
                        <a:rPr lang="en-US" altLang="ko-KR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4</a:t>
                      </a:r>
                      <a:r>
                        <a:rPr lang="ko-KR" altLang="en-US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개 중 </a:t>
                      </a:r>
                      <a:r>
                        <a:rPr lang="en-US" altLang="ko-KR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Engagement 3</a:t>
                      </a:r>
                      <a:r>
                        <a:rPr lang="ko-KR" altLang="en-US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위 </a:t>
                      </a:r>
                      <a:r>
                        <a:rPr lang="en-US" altLang="ko-KR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1050" b="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양극재</a:t>
                      </a:r>
                      <a:r>
                        <a:rPr lang="en-US" altLang="ko-KR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: 30.89%, </a:t>
                      </a:r>
                      <a:r>
                        <a:rPr lang="ko-KR" altLang="en-US" sz="1050" b="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음극재</a:t>
                      </a:r>
                      <a:r>
                        <a:rPr lang="en-US" altLang="ko-KR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: 51.67%)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SKEN </a:t>
                      </a:r>
                      <a:r>
                        <a:rPr lang="ko-KR" altLang="en-US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김장김치 나눔 행사 콘텐츠가 두번째로 높은 </a:t>
                      </a:r>
                      <a:r>
                        <a:rPr lang="en-US" altLang="ko-KR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Engagement </a:t>
                      </a:r>
                      <a:r>
                        <a:rPr lang="ko-KR" altLang="en-US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기록하였으며</a:t>
                      </a:r>
                      <a:r>
                        <a:rPr lang="en-US" altLang="ko-KR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멀티 이미지로 높은 </a:t>
                      </a:r>
                      <a:r>
                        <a:rPr lang="en-US" altLang="ko-KR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Engagement</a:t>
                      </a:r>
                      <a:r>
                        <a:rPr lang="ko-KR" altLang="en-US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를 기록한 </a:t>
                      </a:r>
                      <a:r>
                        <a:rPr lang="en-US" altLang="ko-KR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SK Liquor Station </a:t>
                      </a:r>
                      <a:r>
                        <a:rPr lang="ko-KR" altLang="en-US" sz="1050" b="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울산건</a:t>
                      </a:r>
                      <a:r>
                        <a:rPr lang="ko-KR" altLang="en-US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(24.09%)</a:t>
                      </a:r>
                      <a:r>
                        <a:rPr lang="ko-KR" altLang="en-US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보다 높은 수치 기록</a:t>
                      </a:r>
                      <a:endParaRPr lang="en-US" altLang="ko-KR" sz="1050" b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6649647" y="4893774"/>
          <a:ext cx="5039723" cy="154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9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127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가장 높은 </a:t>
                      </a:r>
                      <a:r>
                        <a:rPr lang="ko-KR" altLang="en-US" sz="1050" b="1" i="0" u="none" strike="noStrike" dirty="0" err="1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클릭률</a:t>
                      </a:r>
                      <a:r>
                        <a:rPr lang="ko-KR" altLang="en-US" sz="1050" b="1" i="0" u="none" strike="noStrike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i="0" u="none" strike="noStrike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(CTR)</a:t>
                      </a:r>
                      <a:endParaRPr lang="ko-KR" altLang="en-US" sz="1050" b="1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7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12</a:t>
                      </a:r>
                      <a:r>
                        <a:rPr lang="ko-KR" altLang="en-US" sz="10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10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</a:t>
                      </a:r>
                      <a:r>
                        <a:rPr lang="ko-KR" altLang="en-US" sz="10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 </a:t>
                      </a:r>
                      <a:r>
                        <a:rPr lang="en-US" altLang="ko-KR" sz="10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SKEN </a:t>
                      </a:r>
                      <a:r>
                        <a:rPr lang="ko-KR" altLang="en-US" sz="10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김장 김치 나눔 행사 </a:t>
                      </a:r>
                      <a:r>
                        <a:rPr lang="en-US" altLang="ko-KR" sz="10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– (19.00%)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8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당월 </a:t>
                      </a:r>
                      <a:r>
                        <a:rPr lang="en-US" altLang="ko-KR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Engagement 1</a:t>
                      </a:r>
                      <a:r>
                        <a:rPr lang="ko-KR" altLang="en-US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위를 차지한 </a:t>
                      </a:r>
                      <a:r>
                        <a:rPr lang="ko-KR" altLang="en-US" sz="1050" b="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스키노테크</a:t>
                      </a:r>
                      <a:r>
                        <a:rPr lang="ko-KR" altLang="en-US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– </a:t>
                      </a:r>
                      <a:r>
                        <a:rPr lang="ko-KR" altLang="en-US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플라스틱 리사이클링보다 높은 </a:t>
                      </a:r>
                      <a:r>
                        <a:rPr lang="en-US" altLang="ko-KR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CRT</a:t>
                      </a:r>
                      <a:r>
                        <a:rPr lang="ko-KR" altLang="en-US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기록하며 </a:t>
                      </a:r>
                      <a:r>
                        <a:rPr lang="en-US" altLang="ko-KR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1</a:t>
                      </a:r>
                      <a:r>
                        <a:rPr lang="ko-KR" altLang="en-US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위를 차지</a:t>
                      </a:r>
                      <a:r>
                        <a:rPr lang="en-US" altLang="ko-KR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. </a:t>
                      </a:r>
                      <a:r>
                        <a:rPr lang="ko-KR" altLang="en-US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멀티 이미지 콘텐츠 중 가장 높았던 </a:t>
                      </a:r>
                      <a:r>
                        <a:rPr lang="en-US" altLang="ko-KR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SK Liquor Station </a:t>
                      </a:r>
                      <a:r>
                        <a:rPr lang="ko-KR" altLang="en-US" sz="1050" b="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울산건</a:t>
                      </a:r>
                      <a:r>
                        <a:rPr lang="ko-KR" altLang="en-US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CTR</a:t>
                      </a:r>
                      <a:r>
                        <a:rPr lang="ko-KR" altLang="en-US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(22.82%) </a:t>
                      </a:r>
                      <a:r>
                        <a:rPr lang="ko-KR" altLang="en-US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보다 높은 수치</a:t>
                      </a:r>
                      <a:r>
                        <a:rPr lang="en-US" altLang="ko-KR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. </a:t>
                      </a:r>
                      <a:r>
                        <a:rPr lang="ko-KR" altLang="en-US" sz="1050" b="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스키노테크</a:t>
                      </a:r>
                      <a:r>
                        <a:rPr lang="ko-KR" altLang="en-US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– </a:t>
                      </a:r>
                      <a:r>
                        <a:rPr lang="ko-KR" altLang="en-US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플라스틱 리사이클링 근소한 차이로 </a:t>
                      </a:r>
                      <a:r>
                        <a:rPr lang="en-US" altLang="ko-KR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2</a:t>
                      </a:r>
                      <a:r>
                        <a:rPr lang="ko-KR" altLang="en-US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위를 차지</a:t>
                      </a:r>
                      <a:r>
                        <a:rPr lang="en-US" altLang="ko-KR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. </a:t>
                      </a:r>
                      <a:r>
                        <a:rPr lang="ko-KR" altLang="en-US" sz="1050" b="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분리막</a:t>
                      </a:r>
                      <a:r>
                        <a:rPr lang="ko-KR" altLang="en-US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CTR (21.19%) </a:t>
                      </a:r>
                      <a:r>
                        <a:rPr lang="ko-KR" altLang="en-US" sz="105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보다 높은 수치 기록 </a:t>
                      </a:r>
                      <a:endParaRPr lang="en-US" altLang="ko-KR" sz="1050" b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0675248" y="1999209"/>
            <a:ext cx="534586" cy="260460"/>
          </a:xfrm>
          <a:prstGeom prst="rect">
            <a:avLst/>
          </a:prstGeom>
          <a:solidFill>
            <a:srgbClr val="00B0F0">
              <a:alpha val="10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005419" y="1336736"/>
            <a:ext cx="534586" cy="260460"/>
          </a:xfrm>
          <a:prstGeom prst="rect">
            <a:avLst/>
          </a:prstGeom>
          <a:solidFill>
            <a:srgbClr val="FFFF00">
              <a:alpha val="10000"/>
            </a:srgbClr>
          </a:solidFill>
          <a:ln w="28575">
            <a:solidFill>
              <a:srgbClr val="F56F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367886" y="924587"/>
            <a:ext cx="10698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altLang="ko-KR" sz="1000" b="1" dirty="0">
                <a:latin typeface="맑은 고딕" panose="020B0503020000020004" pitchFamily="50" charset="-127"/>
              </a:rPr>
              <a:t>Top </a:t>
            </a:r>
            <a:r>
              <a:rPr lang="ko-KR" altLang="en-US" sz="1000" b="1" dirty="0">
                <a:latin typeface="맑은 고딕" panose="020B0503020000020004" pitchFamily="50" charset="-127"/>
              </a:rPr>
              <a:t>노출 순위</a:t>
            </a:r>
          </a:p>
        </p:txBody>
      </p:sp>
    </p:spTree>
    <p:extLst>
      <p:ext uri="{BB962C8B-B14F-4D97-AF65-F5344CB8AC3E}">
        <p14:creationId xmlns:p14="http://schemas.microsoft.com/office/powerpoint/2010/main" val="3531661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351" y="2914295"/>
            <a:ext cx="1475299" cy="22880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955303" y="3304790"/>
            <a:ext cx="2452916" cy="338554"/>
          </a:xfrm>
          <a:prstGeom prst="rect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링크드인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광고 집행 성과</a:t>
            </a:r>
          </a:p>
        </p:txBody>
      </p:sp>
    </p:spTree>
    <p:extLst>
      <p:ext uri="{BB962C8B-B14F-4D97-AF65-F5344CB8AC3E}">
        <p14:creationId xmlns:p14="http://schemas.microsoft.com/office/powerpoint/2010/main" val="3478976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57919" y="2074233"/>
          <a:ext cx="11476163" cy="3849680"/>
        </p:xfrm>
        <a:graphic>
          <a:graphicData uri="http://schemas.openxmlformats.org/drawingml/2006/table">
            <a:tbl>
              <a:tblPr/>
              <a:tblGrid>
                <a:gridCol w="353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3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4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5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5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20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91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5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689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비용 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타깃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Noto Sans CJK KR Light" panose="020B0300000000000000"/>
                          <a:ea typeface="맑은 고딕" panose="020B0503020000020004" pitchFamily="50" charset="-127"/>
                        </a:rPr>
                        <a:t>기간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팔로워 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팔로우 전환율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인당 비용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8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5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팔로워 광고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1,395,790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멕시코 거주자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248,966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339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223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65.78%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6,259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5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팔로워 광고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441,390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독일 거주자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139,294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27.42%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25,964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5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팔로워 광고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5,820,917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인도 거주자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4,570,393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3,748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1,925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51.36%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3,024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5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팔로워 광고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4,057,879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브라질 거주자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523,465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1,183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843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71.26%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4,814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142776"/>
                  </a:ext>
                </a:extLst>
              </a:tr>
              <a:tr h="353602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₩11,715,976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5,482,118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5,332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3,008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56.41%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3,895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451670"/>
            <a:ext cx="517102" cy="517102"/>
          </a:xfrm>
          <a:prstGeom prst="rect">
            <a:avLst/>
          </a:prstGeom>
        </p:spPr>
      </p:pic>
      <p:sp>
        <p:nvSpPr>
          <p:cNvPr id="15" name="제목 2"/>
          <p:cNvSpPr txBox="1">
            <a:spLocks/>
          </p:cNvSpPr>
          <p:nvPr/>
        </p:nvSpPr>
        <p:spPr>
          <a:xfrm>
            <a:off x="440030" y="702909"/>
            <a:ext cx="11311940" cy="502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(9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차 </a:t>
            </a:r>
            <a:r>
              <a:rPr lang="ko-KR" altLang="en-US" sz="1800" b="1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팔로워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광고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총 지출비용 ₩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11,715,976 /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총 클릭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5,332 /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신규 </a:t>
            </a:r>
            <a:r>
              <a:rPr lang="ko-KR" altLang="en-US" sz="1800" b="1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팔로워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3,008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032001" y="1297974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확보된 </a:t>
                      </a:r>
                      <a:r>
                        <a:rPr lang="ko-KR" altLang="en-US" sz="1200" b="0" i="0" u="none" strike="noStrike" dirty="0" err="1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팔로워</a:t>
                      </a:r>
                      <a:r>
                        <a:rPr lang="ko-KR" altLang="en-US" sz="1200" b="0" i="0" u="none" strike="noStrike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</a:t>
                      </a:r>
                      <a:r>
                        <a:rPr lang="en-US" altLang="ko-KR" sz="1200" b="0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0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팔로워 전환율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0" i="0" u="none" strike="noStrike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인당 비용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3,008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3,895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274229F9-FAF8-13C9-29E6-4EE6BBD66713}"/>
              </a:ext>
            </a:extLst>
          </p:cNvPr>
          <p:cNvSpPr txBox="1">
            <a:spLocks/>
          </p:cNvSpPr>
          <p:nvPr/>
        </p:nvSpPr>
        <p:spPr>
          <a:xfrm>
            <a:off x="357919" y="5965784"/>
            <a:ext cx="10145659" cy="18930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*환율</a:t>
            </a:r>
            <a:r>
              <a:rPr lang="en-US" altLang="ko-KR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12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14:00 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기준 ★ </a:t>
            </a:r>
            <a:r>
              <a:rPr lang="ko-KR" altLang="en-US" sz="9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링크드인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광고 집행비는  ‘광고 </a:t>
            </a:r>
            <a:r>
              <a:rPr lang="ko-KR" altLang="en-US" sz="9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지출비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9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링크드인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부가세 </a:t>
            </a:r>
            <a:r>
              <a:rPr lang="en-US" altLang="ko-KR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10% + 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환율 </a:t>
            </a:r>
            <a:r>
              <a:rPr lang="en-US" altLang="ko-KR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대행 수수료‘ 가 적용된 금액으로 청구될 예정입니다</a:t>
            </a:r>
            <a:r>
              <a:rPr lang="en-US" altLang="ko-KR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800" dirty="0"/>
              <a:t> </a:t>
            </a:r>
            <a:endParaRPr lang="ko-KR" altLang="en-US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633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2832105" y="3033811"/>
            <a:ext cx="1148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+mj-cs"/>
              </a:rPr>
              <a:t>Contents</a:t>
            </a:r>
          </a:p>
        </p:txBody>
      </p:sp>
      <p:sp>
        <p:nvSpPr>
          <p:cNvPr id="8" name="제목 2"/>
          <p:cNvSpPr txBox="1">
            <a:spLocks/>
          </p:cNvSpPr>
          <p:nvPr/>
        </p:nvSpPr>
        <p:spPr>
          <a:xfrm>
            <a:off x="6887910" y="1684157"/>
            <a:ext cx="1554480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Monthly Highlights</a:t>
            </a:r>
            <a:endParaRPr lang="ko-KR" altLang="en-US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21" name="직선 연결선 20"/>
          <p:cNvCxnSpPr>
            <a:cxnSpLocks/>
            <a:stCxn id="8" idx="3"/>
            <a:endCxn id="24" idx="1"/>
          </p:cNvCxnSpPr>
          <p:nvPr/>
        </p:nvCxnSpPr>
        <p:spPr>
          <a:xfrm>
            <a:off x="8442390" y="1823797"/>
            <a:ext cx="19970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제목 2"/>
          <p:cNvSpPr txBox="1">
            <a:spLocks/>
          </p:cNvSpPr>
          <p:nvPr/>
        </p:nvSpPr>
        <p:spPr>
          <a:xfrm>
            <a:off x="10439400" y="1684157"/>
            <a:ext cx="403860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4 p</a:t>
            </a:r>
            <a:endParaRPr lang="ko-KR" altLang="en-US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0" name="제목 2"/>
          <p:cNvSpPr txBox="1">
            <a:spLocks/>
          </p:cNvSpPr>
          <p:nvPr/>
        </p:nvSpPr>
        <p:spPr>
          <a:xfrm>
            <a:off x="6887910" y="2141347"/>
            <a:ext cx="2073210" cy="279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SKinno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News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세부활동 보고</a:t>
            </a:r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6972300" y="2732464"/>
            <a:ext cx="2537460" cy="94469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전체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방문률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종합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전월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대비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일자별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PV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수치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콘텐츠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방문률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총합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베스트 콘텐츠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TOP 3 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월간 최고 액티비티 국가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TOP 3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콘텐츠 발행현황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댓글 현황</a:t>
            </a:r>
          </a:p>
        </p:txBody>
      </p:sp>
      <p:sp>
        <p:nvSpPr>
          <p:cNvPr id="25" name="제목 2"/>
          <p:cNvSpPr txBox="1">
            <a:spLocks/>
          </p:cNvSpPr>
          <p:nvPr/>
        </p:nvSpPr>
        <p:spPr>
          <a:xfrm>
            <a:off x="10453703" y="2130143"/>
            <a:ext cx="403860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6 p</a:t>
            </a:r>
            <a:endParaRPr lang="ko-KR" altLang="en-US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29" name="직선 연결선 28"/>
          <p:cNvCxnSpPr>
            <a:stCxn id="10" idx="3"/>
            <a:endCxn id="25" idx="1"/>
          </p:cNvCxnSpPr>
          <p:nvPr/>
        </p:nvCxnSpPr>
        <p:spPr>
          <a:xfrm flipV="1">
            <a:off x="8961120" y="2269783"/>
            <a:ext cx="1492583" cy="1120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2"/>
          <p:cNvSpPr txBox="1">
            <a:spLocks/>
          </p:cNvSpPr>
          <p:nvPr/>
        </p:nvSpPr>
        <p:spPr>
          <a:xfrm>
            <a:off x="6887910" y="4065123"/>
            <a:ext cx="1765992" cy="279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링크드인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세부 활동 보고</a:t>
            </a:r>
          </a:p>
        </p:txBody>
      </p:sp>
      <p:sp>
        <p:nvSpPr>
          <p:cNvPr id="16" name="제목 2"/>
          <p:cNvSpPr txBox="1">
            <a:spLocks/>
          </p:cNvSpPr>
          <p:nvPr/>
        </p:nvSpPr>
        <p:spPr>
          <a:xfrm>
            <a:off x="6972300" y="4344403"/>
            <a:ext cx="2243546" cy="82295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팔로워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인입지수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전월 대비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일자별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PV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수치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일일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follower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유입 현황 분석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콘텐츠 발행 현황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6" name="제목 2"/>
          <p:cNvSpPr txBox="1">
            <a:spLocks/>
          </p:cNvSpPr>
          <p:nvPr/>
        </p:nvSpPr>
        <p:spPr>
          <a:xfrm>
            <a:off x="10453703" y="4065123"/>
            <a:ext cx="403860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2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14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p</a:t>
            </a:r>
            <a:endParaRPr lang="ko-KR" altLang="en-US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32" name="직선 연결선 31"/>
          <p:cNvCxnSpPr>
            <a:stCxn id="13" idx="3"/>
            <a:endCxn id="26" idx="1"/>
          </p:cNvCxnSpPr>
          <p:nvPr/>
        </p:nvCxnSpPr>
        <p:spPr>
          <a:xfrm>
            <a:off x="8653902" y="4204763"/>
            <a:ext cx="179980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2"/>
          <p:cNvSpPr txBox="1">
            <a:spLocks/>
          </p:cNvSpPr>
          <p:nvPr/>
        </p:nvSpPr>
        <p:spPr>
          <a:xfrm>
            <a:off x="6887910" y="5376016"/>
            <a:ext cx="1753177" cy="279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링크드인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광고 결과 보고</a:t>
            </a:r>
          </a:p>
        </p:txBody>
      </p:sp>
      <p:sp>
        <p:nvSpPr>
          <p:cNvPr id="15" name="제목 2"/>
          <p:cNvSpPr txBox="1">
            <a:spLocks/>
          </p:cNvSpPr>
          <p:nvPr/>
        </p:nvSpPr>
        <p:spPr>
          <a:xfrm>
            <a:off x="10426585" y="5376016"/>
            <a:ext cx="403860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2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19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p</a:t>
            </a:r>
            <a:endParaRPr lang="ko-KR" altLang="en-US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17" name="직선 연결선 16"/>
          <p:cNvCxnSpPr>
            <a:stCxn id="14" idx="3"/>
            <a:endCxn id="15" idx="1"/>
          </p:cNvCxnSpPr>
          <p:nvPr/>
        </p:nvCxnSpPr>
        <p:spPr>
          <a:xfrm>
            <a:off x="8641087" y="5515656"/>
            <a:ext cx="178549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2"/>
          <p:cNvSpPr txBox="1">
            <a:spLocks/>
          </p:cNvSpPr>
          <p:nvPr/>
        </p:nvSpPr>
        <p:spPr>
          <a:xfrm>
            <a:off x="6972300" y="5613453"/>
            <a:ext cx="2537460" cy="100288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광고별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집행 성과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전체 광고 성과 요약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각 사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링크드인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팔로워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수 비교 분석</a:t>
            </a:r>
          </a:p>
        </p:txBody>
      </p:sp>
    </p:spTree>
    <p:extLst>
      <p:ext uri="{BB962C8B-B14F-4D97-AF65-F5344CB8AC3E}">
        <p14:creationId xmlns:p14="http://schemas.microsoft.com/office/powerpoint/2010/main" val="748789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477794"/>
            <a:ext cx="517102" cy="517102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411496" y="1182079"/>
          <a:ext cx="9369008" cy="4758743"/>
        </p:xfrm>
        <a:graphic>
          <a:graphicData uri="http://schemas.openxmlformats.org/drawingml/2006/table">
            <a:tbl>
              <a:tblPr/>
              <a:tblGrid>
                <a:gridCol w="1282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5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7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3541">
                  <a:extLst>
                    <a:ext uri="{9D8B030D-6E8A-4147-A177-3AD203B41FA5}">
                      <a16:colId xmlns:a16="http://schemas.microsoft.com/office/drawing/2014/main" val="447527992"/>
                    </a:ext>
                  </a:extLst>
                </a:gridCol>
              </a:tblGrid>
              <a:tr h="3147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광고 유형</a:t>
                      </a:r>
                    </a:p>
                  </a:txBody>
                  <a:tcPr marL="35271" marR="35271" marT="580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팔로워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광고</a:t>
                      </a:r>
                    </a:p>
                  </a:txBody>
                  <a:tcPr marL="35271" marR="35271" marT="580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플라스틱 리사이클링</a:t>
                      </a:r>
                    </a:p>
                  </a:txBody>
                  <a:tcPr marL="70543" marR="70543" marT="580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SKGC Conscious fashion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543" marR="70543" marT="580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400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단일 이미지 광고 및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팔로워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광고</a:t>
                      </a:r>
                    </a:p>
                  </a:txBody>
                  <a:tcPr marL="7466" marR="7466" marT="7466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66" marR="7466" marT="7466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271" marR="35271" marT="580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271" marR="35271" marT="580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154" y="2931507"/>
            <a:ext cx="2341512" cy="19763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E7595C-49D8-AF21-8AB0-F000C92A6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4410" y="2509935"/>
            <a:ext cx="1931116" cy="28300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79EA2B9-BEC3-B814-18B5-C826449DA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0772" y="2509935"/>
            <a:ext cx="1940400" cy="270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31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93524" y="2172024"/>
          <a:ext cx="11604953" cy="3079108"/>
        </p:xfrm>
        <a:graphic>
          <a:graphicData uri="http://schemas.openxmlformats.org/drawingml/2006/table">
            <a:tbl>
              <a:tblPr/>
              <a:tblGrid>
                <a:gridCol w="353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3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4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5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5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5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43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5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689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비용 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타깃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Noto Sans CJK KR Light" panose="020B0300000000000000"/>
                          <a:ea typeface="맑은 고딕" panose="020B0503020000020004" pitchFamily="50" charset="-127"/>
                        </a:rPr>
                        <a:t>기간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8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5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광고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419,430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프랑스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5,447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211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3.87%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₩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71,296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₩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1,838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5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광고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419,430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3,254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176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5.41%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₩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119,331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₩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2,200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354279"/>
                  </a:ext>
                </a:extLst>
              </a:tr>
              <a:tr h="7705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광고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419,430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4,992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177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₩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77,793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₩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2,188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978782"/>
                  </a:ext>
                </a:extLst>
              </a:tr>
              <a:tr h="353602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1,258,290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13,693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91,893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2,231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477794"/>
            <a:ext cx="517102" cy="517102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032001" y="1297965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  <a:r>
                        <a:rPr lang="ko-KR" altLang="en-US" sz="1200" b="0" i="0" u="none" strike="noStrike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명당 노출비용 </a:t>
                      </a:r>
                      <a:r>
                        <a:rPr lang="en-US" altLang="ko-KR" sz="1200" b="0" i="0" u="none" strike="noStrike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(CPM)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0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인당 클릭비용 </a:t>
                      </a:r>
                      <a:r>
                        <a:rPr lang="en-US" altLang="ko-KR" sz="1200" b="0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(CPC)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노출대비 클릭빈도 </a:t>
                      </a:r>
                      <a:r>
                        <a:rPr lang="en-US" altLang="ko-KR" sz="1200" b="0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(CTR)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91,893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2,231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4.12%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798565" y="5274699"/>
            <a:ext cx="2099912" cy="570672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r"/>
            <a:r>
              <a:rPr lang="en-US" altLang="ko-KR" sz="900" dirty="0"/>
              <a:t>CTR: </a:t>
            </a:r>
            <a:r>
              <a:rPr lang="ko-KR" altLang="en-US" sz="900" dirty="0"/>
              <a:t>노출 중 </a:t>
            </a:r>
            <a:r>
              <a:rPr lang="ko-KR" altLang="en-US" sz="900" dirty="0" err="1"/>
              <a:t>클릭률</a:t>
            </a:r>
            <a:endParaRPr lang="en-US" altLang="ko-KR" sz="900" dirty="0"/>
          </a:p>
          <a:p>
            <a:pPr algn="r"/>
            <a:r>
              <a:rPr lang="en-US" altLang="ko-KR" sz="900" dirty="0"/>
              <a:t>CPM: </a:t>
            </a:r>
            <a:r>
              <a:rPr lang="ko-KR" altLang="en-US" sz="900" dirty="0"/>
              <a:t>노출 </a:t>
            </a:r>
            <a:r>
              <a:rPr lang="en-US" altLang="ko-KR" sz="900" dirty="0"/>
              <a:t>1,000</a:t>
            </a:r>
            <a:r>
              <a:rPr lang="ko-KR" altLang="en-US" sz="900" dirty="0"/>
              <a:t>건당 비용</a:t>
            </a:r>
            <a:endParaRPr lang="en-US" altLang="ko-KR" sz="900" dirty="0"/>
          </a:p>
          <a:p>
            <a:pPr algn="r"/>
            <a:r>
              <a:rPr lang="en-US" altLang="ko-KR" sz="900" dirty="0"/>
              <a:t>CPC: </a:t>
            </a:r>
            <a:r>
              <a:rPr lang="ko-KR" altLang="en-US" sz="900" dirty="0"/>
              <a:t>클릭 </a:t>
            </a:r>
            <a:r>
              <a:rPr lang="en-US" altLang="ko-KR" sz="900" dirty="0"/>
              <a:t>1</a:t>
            </a:r>
            <a:r>
              <a:rPr lang="ko-KR" altLang="en-US" sz="900" dirty="0"/>
              <a:t>회당 비용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F614BC-346A-C278-3520-02F27C850C5A}"/>
              </a:ext>
            </a:extLst>
          </p:cNvPr>
          <p:cNvSpPr txBox="1"/>
          <p:nvPr/>
        </p:nvSpPr>
        <p:spPr>
          <a:xfrm>
            <a:off x="1741453" y="736345"/>
            <a:ext cx="8709094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7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플라스틱 리사이클링</a:t>
            </a:r>
            <a:r>
              <a:rPr lang="en-US" altLang="ko-KR" sz="17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7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총 지출비용 ₩</a:t>
            </a:r>
            <a:r>
              <a:rPr lang="en-US" altLang="ko-KR" sz="17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1,258,290 / </a:t>
            </a:r>
            <a:r>
              <a:rPr lang="ko-KR" altLang="en-US" sz="17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총 노출 </a:t>
            </a:r>
            <a:r>
              <a:rPr lang="en-US" altLang="ko-KR" sz="17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13,693 / </a:t>
            </a:r>
            <a:r>
              <a:rPr lang="ko-KR" altLang="en-US" sz="17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총 클릭 </a:t>
            </a:r>
            <a:r>
              <a:rPr lang="en-US" altLang="ko-KR" sz="17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564 </a:t>
            </a:r>
            <a:r>
              <a:rPr lang="ko-KR" altLang="en-US" sz="17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진행</a:t>
            </a:r>
            <a:endParaRPr lang="ko-KR" altLang="en-US" dirty="0"/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3B5DB2BF-1368-16F7-5AAA-163D014756FA}"/>
              </a:ext>
            </a:extLst>
          </p:cNvPr>
          <p:cNvSpPr txBox="1">
            <a:spLocks/>
          </p:cNvSpPr>
          <p:nvPr/>
        </p:nvSpPr>
        <p:spPr>
          <a:xfrm>
            <a:off x="351276" y="5336856"/>
            <a:ext cx="10145659" cy="18930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*환율</a:t>
            </a:r>
            <a:r>
              <a:rPr lang="en-US" altLang="ko-KR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12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14:00 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기준 ★ </a:t>
            </a:r>
            <a:r>
              <a:rPr lang="ko-KR" altLang="en-US" sz="9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링크드인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광고 집행비는  ‘광고 </a:t>
            </a:r>
            <a:r>
              <a:rPr lang="ko-KR" altLang="en-US" sz="9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지출비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9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링크드인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부가세 </a:t>
            </a:r>
            <a:r>
              <a:rPr lang="en-US" altLang="ko-KR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10% + 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환율 </a:t>
            </a:r>
            <a:r>
              <a:rPr lang="en-US" altLang="ko-KR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대행 수수료‘ 가 적용된 금액으로 청구될 예정입니다</a:t>
            </a:r>
            <a:r>
              <a:rPr lang="en-US" altLang="ko-KR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800" dirty="0"/>
              <a:t> </a:t>
            </a:r>
            <a:endParaRPr lang="ko-KR" altLang="en-US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7859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93524" y="2420221"/>
          <a:ext cx="11604953" cy="1537964"/>
        </p:xfrm>
        <a:graphic>
          <a:graphicData uri="http://schemas.openxmlformats.org/drawingml/2006/table">
            <a:tbl>
              <a:tblPr/>
              <a:tblGrid>
                <a:gridCol w="353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3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4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5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5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5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43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5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689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비용 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타깃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Noto Sans CJK KR Light" panose="020B0300000000000000"/>
                          <a:ea typeface="맑은 고딕" panose="020B0503020000020004" pitchFamily="50" charset="-127"/>
                        </a:rPr>
                        <a:t>기간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8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5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광고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419,430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11,390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₩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35,234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₩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2,783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02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419,430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11,390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36,824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2,913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477794"/>
            <a:ext cx="517102" cy="517102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032001" y="1297965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  <a:r>
                        <a:rPr lang="ko-KR" altLang="en-US" sz="1200" b="0" i="0" u="none" strike="noStrike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명당 노출비용 </a:t>
                      </a:r>
                      <a:r>
                        <a:rPr lang="en-US" altLang="ko-KR" sz="1200" b="0" i="0" u="none" strike="noStrike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(CPM)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0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인당 클릭비용 </a:t>
                      </a:r>
                      <a:r>
                        <a:rPr lang="en-US" altLang="ko-KR" sz="1200" b="0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(CPC)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노출대비 클릭빈도 </a:t>
                      </a:r>
                      <a:r>
                        <a:rPr lang="en-US" altLang="ko-KR" sz="1200" b="0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(CTR)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36,824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2,913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1.26%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856911" y="4016101"/>
            <a:ext cx="2099912" cy="570672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r"/>
            <a:r>
              <a:rPr lang="en-US" altLang="ko-KR" sz="900" dirty="0"/>
              <a:t>CTR: </a:t>
            </a:r>
            <a:r>
              <a:rPr lang="ko-KR" altLang="en-US" sz="900" dirty="0"/>
              <a:t>노출 중 </a:t>
            </a:r>
            <a:r>
              <a:rPr lang="ko-KR" altLang="en-US" sz="900" dirty="0" err="1"/>
              <a:t>클릭률</a:t>
            </a:r>
            <a:endParaRPr lang="en-US" altLang="ko-KR" sz="900" dirty="0"/>
          </a:p>
          <a:p>
            <a:pPr algn="r"/>
            <a:r>
              <a:rPr lang="en-US" altLang="ko-KR" sz="900" dirty="0"/>
              <a:t>CPM: </a:t>
            </a:r>
            <a:r>
              <a:rPr lang="ko-KR" altLang="en-US" sz="900" dirty="0"/>
              <a:t>노출 </a:t>
            </a:r>
            <a:r>
              <a:rPr lang="en-US" altLang="ko-KR" sz="900" dirty="0"/>
              <a:t>1,000</a:t>
            </a:r>
            <a:r>
              <a:rPr lang="ko-KR" altLang="en-US" sz="900" dirty="0"/>
              <a:t>건당 비용</a:t>
            </a:r>
            <a:endParaRPr lang="en-US" altLang="ko-KR" sz="900" dirty="0"/>
          </a:p>
          <a:p>
            <a:pPr algn="r"/>
            <a:r>
              <a:rPr lang="en-US" altLang="ko-KR" sz="900" dirty="0"/>
              <a:t>CPC: </a:t>
            </a:r>
            <a:r>
              <a:rPr lang="ko-KR" altLang="en-US" sz="900" dirty="0"/>
              <a:t>클릭 </a:t>
            </a:r>
            <a:r>
              <a:rPr lang="en-US" altLang="ko-KR" sz="900" dirty="0"/>
              <a:t>1</a:t>
            </a:r>
            <a:r>
              <a:rPr lang="ko-KR" altLang="en-US" sz="900" dirty="0"/>
              <a:t>회당 비용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F614BC-346A-C278-3520-02F27C850C5A}"/>
              </a:ext>
            </a:extLst>
          </p:cNvPr>
          <p:cNvSpPr txBox="1"/>
          <p:nvPr/>
        </p:nvSpPr>
        <p:spPr>
          <a:xfrm>
            <a:off x="1657478" y="736345"/>
            <a:ext cx="8877045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7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(SKGC Conscious fashion) </a:t>
            </a:r>
            <a:r>
              <a:rPr lang="ko-KR" altLang="en-US" sz="17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총 지출비용 ₩</a:t>
            </a:r>
            <a:r>
              <a:rPr lang="en-US" altLang="ko-KR" sz="17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419,430 / </a:t>
            </a:r>
            <a:r>
              <a:rPr lang="ko-KR" altLang="en-US" sz="17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총 노출 </a:t>
            </a:r>
            <a:r>
              <a:rPr lang="en-US" altLang="ko-KR" sz="17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11,390 / </a:t>
            </a:r>
            <a:r>
              <a:rPr lang="ko-KR" altLang="en-US" sz="17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총 클릭 </a:t>
            </a:r>
            <a:r>
              <a:rPr lang="en-US" altLang="ko-KR" sz="17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144 </a:t>
            </a:r>
            <a:r>
              <a:rPr lang="ko-KR" altLang="en-US" sz="17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진행</a:t>
            </a:r>
            <a:endParaRPr lang="ko-KR" altLang="en-US" dirty="0"/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3B5DB2BF-1368-16F7-5AAA-163D014756FA}"/>
              </a:ext>
            </a:extLst>
          </p:cNvPr>
          <p:cNvSpPr txBox="1">
            <a:spLocks/>
          </p:cNvSpPr>
          <p:nvPr/>
        </p:nvSpPr>
        <p:spPr>
          <a:xfrm>
            <a:off x="293524" y="4025432"/>
            <a:ext cx="10145659" cy="18930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*환율</a:t>
            </a:r>
            <a:r>
              <a:rPr lang="en-US" altLang="ko-KR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12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14:00 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기준 ★ </a:t>
            </a:r>
            <a:r>
              <a:rPr lang="ko-KR" altLang="en-US" sz="9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링크드인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광고 집행비는  ‘광고 </a:t>
            </a:r>
            <a:r>
              <a:rPr lang="ko-KR" altLang="en-US" sz="9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지출비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9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링크드인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부가세 </a:t>
            </a:r>
            <a:r>
              <a:rPr lang="en-US" altLang="ko-KR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10% + 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환율 </a:t>
            </a:r>
            <a:r>
              <a:rPr lang="en-US" altLang="ko-KR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대행 수수료‘ 가 적용된 금액으로 청구될 예정입니다</a:t>
            </a:r>
            <a:r>
              <a:rPr lang="en-US" altLang="ko-KR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800" dirty="0"/>
              <a:t> </a:t>
            </a:r>
            <a:endParaRPr lang="ko-KR" altLang="en-US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925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57919" y="2443157"/>
          <a:ext cx="11476163" cy="3473440"/>
        </p:xfrm>
        <a:graphic>
          <a:graphicData uri="http://schemas.openxmlformats.org/drawingml/2006/table">
            <a:tbl>
              <a:tblPr/>
              <a:tblGrid>
                <a:gridCol w="353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3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7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4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5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5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5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5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5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8408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비용 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타깃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Noto Sans CJK KR Light" panose="020B0300000000000000"/>
                          <a:ea typeface="맑은 고딕" panose="020B0503020000020004" pitchFamily="50" charset="-127"/>
                        </a:rPr>
                        <a:t>기간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0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6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팔로워 광고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1,395,790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멕시코 거주자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248,966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339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4,116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팔로워 광고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441,390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독일 거주자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139,294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3,171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7,119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596097"/>
                  </a:ext>
                </a:extLst>
              </a:tr>
              <a:tr h="3476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팔로워 광고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5,820,917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인도 거주자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4,570,393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3,748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1,269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444423"/>
                  </a:ext>
                </a:extLst>
              </a:tr>
              <a:tr h="3476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팔로워 광고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4,057,879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브라질 거주자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523,465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1,183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7,753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3,430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023663"/>
                  </a:ext>
                </a:extLst>
              </a:tr>
              <a:tr h="3476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광고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419,430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프랑스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5,447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211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3.87%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71,296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1,838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499479"/>
                  </a:ext>
                </a:extLst>
              </a:tr>
              <a:tr h="3476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광고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419,430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3,254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176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5.41%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119,331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2,200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959656"/>
                  </a:ext>
                </a:extLst>
              </a:tr>
              <a:tr h="3476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광고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419,430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4,992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177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77,793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2,188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854752"/>
                  </a:ext>
                </a:extLst>
              </a:tr>
              <a:tr h="3476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광고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419,430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11,390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35,234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2,783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837139"/>
                  </a:ext>
                </a:extLst>
              </a:tr>
              <a:tr h="324334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₩13,393,696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5,507,201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6,040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2,217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477794"/>
            <a:ext cx="517102" cy="517102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93ED83E-2A02-A4BF-DF79-275113FD5422}"/>
              </a:ext>
            </a:extLst>
          </p:cNvPr>
          <p:cNvGraphicFramePr>
            <a:graphicFrameLocks noGrp="1"/>
          </p:cNvGraphicFramePr>
          <p:nvPr/>
        </p:nvGraphicFramePr>
        <p:xfrm>
          <a:off x="2032001" y="159729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  <a:r>
                        <a:rPr lang="ko-KR" altLang="en-US" sz="1200" b="0" i="0" u="none" strike="noStrike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명당 노출비용 </a:t>
                      </a:r>
                      <a:r>
                        <a:rPr lang="en-US" altLang="ko-KR" sz="1200" b="0" i="0" u="none" strike="noStrike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(CPM)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0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인당 클릭비용 </a:t>
                      </a:r>
                      <a:r>
                        <a:rPr lang="en-US" altLang="ko-KR" sz="1200" b="0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(CPC)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노출대비 클릭빈도 </a:t>
                      </a:r>
                      <a:r>
                        <a:rPr lang="en-US" altLang="ko-KR" sz="1200" b="0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(CTR)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2,432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2,217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0.11%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제목 2">
            <a:extLst>
              <a:ext uri="{FF2B5EF4-FFF2-40B4-BE49-F238E27FC236}">
                <a16:creationId xmlns:a16="http://schemas.microsoft.com/office/drawing/2014/main" id="{D11E3CF7-DC49-468C-8844-875151773A34}"/>
              </a:ext>
            </a:extLst>
          </p:cNvPr>
          <p:cNvSpPr txBox="1">
            <a:spLocks/>
          </p:cNvSpPr>
          <p:nvPr/>
        </p:nvSpPr>
        <p:spPr>
          <a:xfrm>
            <a:off x="357919" y="5972376"/>
            <a:ext cx="10145659" cy="18930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*환율</a:t>
            </a:r>
            <a:r>
              <a:rPr lang="en-US" altLang="ko-KR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12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14:00 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기준 ★ </a:t>
            </a:r>
            <a:r>
              <a:rPr lang="ko-KR" altLang="en-US" sz="9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링크드인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광고 집행비는  ‘광고 </a:t>
            </a:r>
            <a:r>
              <a:rPr lang="ko-KR" altLang="en-US" sz="9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지출비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9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링크드인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부가세 </a:t>
            </a:r>
            <a:r>
              <a:rPr lang="en-US" altLang="ko-KR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10% + 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환율 </a:t>
            </a:r>
            <a:r>
              <a:rPr lang="en-US" altLang="ko-KR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대행 수수료‘ 가 적용된 금액으로 청구될 예정입니다</a:t>
            </a:r>
            <a:r>
              <a:rPr lang="en-US" altLang="ko-KR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800" dirty="0"/>
              <a:t> </a:t>
            </a:r>
            <a:endParaRPr lang="ko-KR" altLang="en-US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A33E5C-0FDC-8939-5BE9-856325BEEB0C}"/>
              </a:ext>
            </a:extLst>
          </p:cNvPr>
          <p:cNvSpPr txBox="1"/>
          <p:nvPr/>
        </p:nvSpPr>
        <p:spPr>
          <a:xfrm>
            <a:off x="2032001" y="994896"/>
            <a:ext cx="812799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7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전체 광고</a:t>
            </a:r>
            <a:r>
              <a:rPr lang="en-US" altLang="ko-KR" sz="17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7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총 지출비용 ₩</a:t>
            </a:r>
            <a:r>
              <a:rPr lang="en-US" altLang="ko-KR" sz="17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13,393,696 / </a:t>
            </a:r>
            <a:r>
              <a:rPr lang="ko-KR" altLang="en-US" sz="17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총 노출 </a:t>
            </a:r>
            <a:r>
              <a:rPr lang="en-US" altLang="ko-KR" sz="17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5,507,201 / </a:t>
            </a:r>
            <a:r>
              <a:rPr lang="ko-KR" altLang="en-US" sz="17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총 클릭 </a:t>
            </a:r>
            <a:r>
              <a:rPr lang="en-US" altLang="ko-KR" sz="17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6,040 </a:t>
            </a:r>
            <a:r>
              <a:rPr lang="ko-KR" altLang="en-US" sz="17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284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477794"/>
            <a:ext cx="517102" cy="517102"/>
          </a:xfrm>
          <a:prstGeom prst="rect">
            <a:avLst/>
          </a:prstGeom>
        </p:spPr>
      </p:pic>
      <p:sp>
        <p:nvSpPr>
          <p:cNvPr id="15" name="제목 2"/>
          <p:cNvSpPr txBox="1">
            <a:spLocks/>
          </p:cNvSpPr>
          <p:nvPr/>
        </p:nvSpPr>
        <p:spPr>
          <a:xfrm>
            <a:off x="623888" y="736345"/>
            <a:ext cx="4496752" cy="502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2. </a:t>
            </a:r>
            <a:r>
              <a:rPr lang="ko-KR" altLang="en-US" sz="14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각 사 링크드인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</a:t>
            </a:r>
            <a:r>
              <a:rPr lang="ko-KR" altLang="en-US" sz="14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팔로워 수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683764"/>
              </p:ext>
            </p:extLst>
          </p:nvPr>
        </p:nvGraphicFramePr>
        <p:xfrm>
          <a:off x="1249945" y="2567825"/>
          <a:ext cx="9692110" cy="3374262"/>
        </p:xfrm>
        <a:graphic>
          <a:graphicData uri="http://schemas.openxmlformats.org/drawingml/2006/table">
            <a:tbl>
              <a:tblPr/>
              <a:tblGrid>
                <a:gridCol w="343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720">
                  <a:extLst>
                    <a:ext uri="{9D8B030D-6E8A-4147-A177-3AD203B41FA5}">
                      <a16:colId xmlns:a16="http://schemas.microsoft.com/office/drawing/2014/main" val="1012941757"/>
                    </a:ext>
                  </a:extLst>
                </a:gridCol>
                <a:gridCol w="979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9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97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97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97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9720">
                  <a:extLst>
                    <a:ext uri="{9D8B030D-6E8A-4147-A177-3AD203B41FA5}">
                      <a16:colId xmlns:a16="http://schemas.microsoft.com/office/drawing/2014/main" val="3134870505"/>
                    </a:ext>
                  </a:extLst>
                </a:gridCol>
                <a:gridCol w="979720">
                  <a:extLst>
                    <a:ext uri="{9D8B030D-6E8A-4147-A177-3AD203B41FA5}">
                      <a16:colId xmlns:a16="http://schemas.microsoft.com/office/drawing/2014/main" val="3453282743"/>
                    </a:ext>
                  </a:extLst>
                </a:gridCol>
              </a:tblGrid>
              <a:tr h="269940">
                <a:tc gridSpan="10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링크드인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916217"/>
                  </a:ext>
                </a:extLst>
              </a:tr>
              <a:tr h="2849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ecoplant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96,841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(8/9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기준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97,147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▼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0.3%)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97,449 (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▲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0.31%)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95,356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▼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2.2%)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95,604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(▲0.3%)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95,782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(▲0.2%)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49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Hynix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85,219 (▲3%)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86,481 (▲1%)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88,194 (▲2%)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85,779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▼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2.7%)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86,776 (▲1.2%)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89,739 (▲3.4%)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91,900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(▲2.4%)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93,206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(▲1.4%)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9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Innovation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47,307 (▲5%)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49,893 (▲5%)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52,127 (▲4%)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50,132 (</a:t>
                      </a:r>
                      <a:r>
                        <a:rPr lang="ko-KR" alt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▼</a:t>
                      </a:r>
                      <a:r>
                        <a:rPr lang="en-US" altLang="ko-K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3.8%)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52,632 (▲5.0%)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55,879 (▲6.2%)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57,677 (▲3.2%)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60,996 (▲5.8%)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9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 Chemical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53,963 (▲2%)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54,954 (▲2%)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55,700 (▲1%)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53,994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▼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54,631 (▲1.2%)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55,439 (▲1.5%)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56,797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(▲2.4%)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57,636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(▲1.5%)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740854"/>
                  </a:ext>
                </a:extLst>
              </a:tr>
              <a:tr h="2849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 Energy Solution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37,650 (▲4%)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39,378 (▲5%)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41,140 (▲4%)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41,791 (▲1.6%)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43,024 (▲3.0%)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43,926 (▲2.1%)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45,382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(▲3.3%)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46,672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(▲2.8%)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9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Telecom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39,167 (▲1%)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39,892 (▲2%)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40,791 (▲2%)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39,231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▼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3.8%)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39,618 (▲1.0%)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40,226 (▲1.5%)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40,803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(▲1.4%)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41,210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(▲1.0%)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843899"/>
                  </a:ext>
                </a:extLst>
              </a:tr>
              <a:tr h="2849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Group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22,469 (▲4%)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23,128 (▲3%)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23,938 (▲4%)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23,745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▼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23,875 (▲0.6%)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24,736 (▲3.6%)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25,288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(▲2.2%)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25,922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(▲2.5%)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9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S-Oil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7,831 (▲1%)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7,902 (▲1%)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7,949 (▲1%)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7,972 (▲0.3%)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8,019 (▲0.6%)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6,241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▼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22.2%)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6,290 (▲0.8%)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6,336 (▲0.7%)</a:t>
                      </a:r>
                      <a:endParaRPr lang="en-US" altLang="ko-KR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9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Bio Pharmaceuticals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7,299 (▲2%)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7,530 (▲3%)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8,013 (▲6%)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7,667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▼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7,870 (▲2.7%)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8,019 (▲1.9%)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8,118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(▲1.2%)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8,186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(▲0.8%)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99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GS Caltex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4,244 (▲1%)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4,298 (▲1%)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4,336 (▲1%)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4,080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▼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5.9%)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4,104 (▲0.6%)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4,152 (▲1.2%)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4,206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(▲1.3%)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4,229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(▲0.5%)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1117988" y="1388133"/>
            <a:ext cx="9956024" cy="1030603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b="1" u="sng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  <a:sym typeface="Wingdings" panose="05000000000000000000" pitchFamily="2" charset="2"/>
              </a:rPr>
              <a:t>팔로워</a:t>
            </a:r>
            <a:r>
              <a:rPr lang="ko-KR" altLang="en-US" sz="1050" b="1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  <a:sym typeface="Wingdings" panose="05000000000000000000" pitchFamily="2" charset="2"/>
              </a:rPr>
              <a:t> 광고 집행 금액의 증액 및 </a:t>
            </a:r>
            <a:r>
              <a:rPr lang="ko-KR" altLang="en-US" sz="1050" b="1" u="sng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  <a:sym typeface="Wingdings" panose="05000000000000000000" pitchFamily="2" charset="2"/>
              </a:rPr>
              <a:t>집중력있는</a:t>
            </a:r>
            <a:r>
              <a:rPr lang="ko-KR" altLang="en-US" sz="1050" b="1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050" b="1" u="sng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  <a:sym typeface="Wingdings" panose="05000000000000000000" pitchFamily="2" charset="2"/>
              </a:rPr>
              <a:t>타게팅을</a:t>
            </a:r>
            <a:r>
              <a:rPr lang="ko-KR" altLang="en-US" sz="1050" b="1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  <a:sym typeface="Wingdings" panose="05000000000000000000" pitchFamily="2" charset="2"/>
              </a:rPr>
              <a:t> 통해 가장 높은 상승률 기록</a:t>
            </a:r>
            <a:endParaRPr lang="en-US" altLang="ko-KR" sz="1050" b="1" u="sng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8080"/>
              </a:solidFill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anose="05000000000000000000" pitchFamily="2" charset="2"/>
              </a:rPr>
              <a:t>연간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anose="05000000000000000000" pitchFamily="2" charset="2"/>
              </a:rPr>
              <a:t>KPI </a:t>
            </a:r>
            <a:r>
              <a:rPr lang="ko-KR" altLang="en-US" sz="105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anose="05000000000000000000" pitchFamily="2" charset="2"/>
              </a:rPr>
              <a:t>팔로워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anose="05000000000000000000" pitchFamily="2" charset="2"/>
              </a:rPr>
              <a:t> 6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anose="05000000000000000000" pitchFamily="2" charset="2"/>
              </a:rPr>
              <a:t>만 초과 달성</a:t>
            </a:r>
            <a:endParaRPr lang="en-US" altLang="ko-KR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anose="05000000000000000000" pitchFamily="2" charset="2"/>
              </a:rPr>
              <a:t>높은 </a:t>
            </a:r>
            <a:r>
              <a:rPr lang="ko-KR" altLang="en-US" sz="105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anose="05000000000000000000" pitchFamily="2" charset="2"/>
              </a:rPr>
              <a:t>팔로워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anose="05000000000000000000" pitchFamily="2" charset="2"/>
              </a:rPr>
              <a:t> 광고 효율 페이스 유지를 통해 후반기 약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anose="05000000000000000000" pitchFamily="2" charset="2"/>
              </a:rPr>
              <a:t>3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anose="05000000000000000000" pitchFamily="2" charset="2"/>
              </a:rPr>
              <a:t>천 이상 차이를 보이던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anose="05000000000000000000" pitchFamily="2" charset="2"/>
              </a:rPr>
              <a:t>LG Chemical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anose="05000000000000000000" pitchFamily="2" charset="2"/>
              </a:rPr>
              <a:t>의 </a:t>
            </a:r>
            <a:r>
              <a:rPr lang="ko-KR" altLang="en-US" sz="105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anose="05000000000000000000" pitchFamily="2" charset="2"/>
              </a:rPr>
              <a:t>팔로워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anose="05000000000000000000" pitchFamily="2" charset="2"/>
              </a:rPr>
              <a:t> 수 추월</a:t>
            </a:r>
            <a:endParaRPr lang="en-US" altLang="ko-KR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만 명대 차이를 보이던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LG Energy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Solution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과의 격차는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1.4 </a:t>
            </a:r>
            <a:r>
              <a:rPr lang="ko-KR" altLang="en-US" sz="105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만명대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차이 페이스로 진입</a:t>
            </a:r>
            <a:endParaRPr lang="en-US" altLang="ko-KR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9" name="제목 2"/>
          <p:cNvSpPr txBox="1">
            <a:spLocks/>
          </p:cNvSpPr>
          <p:nvPr/>
        </p:nvSpPr>
        <p:spPr>
          <a:xfrm>
            <a:off x="8846929" y="5942087"/>
            <a:ext cx="2095124" cy="34226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*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월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3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일 수치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14:00 </a:t>
            </a:r>
            <a:r>
              <a:rPr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링크드인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기준</a:t>
            </a:r>
            <a:endParaRPr lang="en-US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8658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9A93"/>
              </a:gs>
              <a:gs pos="100000">
                <a:srgbClr val="00605B"/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5"/>
          <p:cNvSpPr>
            <a:spLocks/>
          </p:cNvSpPr>
          <p:nvPr/>
        </p:nvSpPr>
        <p:spPr bwMode="auto">
          <a:xfrm>
            <a:off x="2496000" y="5656214"/>
            <a:ext cx="7200001" cy="515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35719" rIns="35719" bIns="35719" anchor="ctr">
            <a:spAutoFit/>
          </a:bodyPr>
          <a:lstStyle>
            <a:lvl1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1pPr>
            <a:lvl2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2pPr>
            <a:lvl3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3pPr>
            <a:lvl4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4pPr>
            <a:lvl5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ko-KR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나눔고딕" panose="020D0604000000000000" pitchFamily="50" charset="-127"/>
              </a:rPr>
              <a:t>All the content, including visual images and tables in this report is copyrighted and is the only intellectual property of </a:t>
            </a:r>
            <a:r>
              <a:rPr lang="en-US" altLang="ko-KR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나눔고딕" panose="020D0604000000000000" pitchFamily="50" charset="-127"/>
              </a:rPr>
              <a:t>Prain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나눔고딕" panose="020D0604000000000000" pitchFamily="50" charset="-127"/>
              </a:rPr>
              <a:t> Global</a:t>
            </a:r>
          </a:p>
          <a:p>
            <a:pPr algn="ctr">
              <a:lnSpc>
                <a:spcPct val="120000"/>
              </a:lnSpc>
            </a:pPr>
            <a:r>
              <a:rPr lang="ko-KR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나눔고딕" panose="020D0604000000000000" pitchFamily="50" charset="-127"/>
              </a:rPr>
              <a:t>based in Seoul, South Korea. Users are forbidden to reproduce, republish, redistribute or resell any materials from these documents in either machine-readable or any other form without written permission of </a:t>
            </a:r>
            <a:r>
              <a:rPr lang="en-US" altLang="ko-KR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나눔고딕" panose="020D0604000000000000" pitchFamily="50" charset="-127"/>
              </a:rPr>
              <a:t>Prain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나눔고딕" panose="020D0604000000000000" pitchFamily="50" charset="-127"/>
              </a:rPr>
              <a:t> Global</a:t>
            </a:r>
            <a:endParaRPr lang="ko-KR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643956" y="6252489"/>
            <a:ext cx="2904088" cy="309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90000" rIns="91440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kern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All rights reserved. Strictly confidential </a:t>
            </a:r>
            <a:endParaRPr kumimoji="1" lang="ko-KR" altLang="en-US" sz="800" kern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4863933" y="2864208"/>
            <a:ext cx="2464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END OF DOCUMENT</a:t>
            </a:r>
          </a:p>
        </p:txBody>
      </p:sp>
    </p:spTree>
    <p:extLst>
      <p:ext uri="{BB962C8B-B14F-4D97-AF65-F5344CB8AC3E}">
        <p14:creationId xmlns:p14="http://schemas.microsoft.com/office/powerpoint/2010/main" val="325624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351" y="2914295"/>
            <a:ext cx="1475299" cy="22880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099574" y="3304790"/>
            <a:ext cx="2082621" cy="338554"/>
          </a:xfrm>
          <a:prstGeom prst="rect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Monthly Highlights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952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2"/>
          <p:cNvSpPr txBox="1">
            <a:spLocks/>
          </p:cNvSpPr>
          <p:nvPr/>
        </p:nvSpPr>
        <p:spPr>
          <a:xfrm>
            <a:off x="391204" y="386161"/>
            <a:ext cx="186431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Monthly Highlights</a:t>
            </a:r>
            <a:endParaRPr lang="ko-KR" altLang="en-US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80" y="1520399"/>
            <a:ext cx="369787" cy="3697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01" y="1495832"/>
            <a:ext cx="1614073" cy="36812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570" y="10653549"/>
            <a:ext cx="373309" cy="186827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4193116" y="2965604"/>
            <a:ext cx="3800926" cy="3693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93663" indent="-9366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93663" algn="l"/>
              </a:tabLst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집계 기준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23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년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월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 23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년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월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3663" indent="-9366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93663" algn="l"/>
              </a:tabLst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Followers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집계 기준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24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년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월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14:00 PM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219923"/>
              </p:ext>
            </p:extLst>
          </p:nvPr>
        </p:nvGraphicFramePr>
        <p:xfrm>
          <a:off x="504619" y="1909379"/>
          <a:ext cx="2673004" cy="931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3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39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 posts: 10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Monthly UV: 14,771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7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Monthly PV: 19,681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035301" y="2140004"/>
            <a:ext cx="0" cy="41171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hlinkClick r:id="rId5"/>
            <a:extLst>
              <a:ext uri="{FF2B5EF4-FFF2-40B4-BE49-F238E27FC236}">
                <a16:creationId xmlns:a16="http://schemas.microsoft.com/office/drawing/2014/main" id="{5184DD61-DB78-77AB-39DC-F225E5EF5CFF}"/>
              </a:ext>
            </a:extLst>
          </p:cNvPr>
          <p:cNvSpPr txBox="1"/>
          <p:nvPr/>
        </p:nvSpPr>
        <p:spPr>
          <a:xfrm>
            <a:off x="2070907" y="5013201"/>
            <a:ext cx="1849103" cy="230832"/>
          </a:xfrm>
          <a:prstGeom prst="rect">
            <a:avLst/>
          </a:prstGeom>
          <a:noFill/>
        </p:spPr>
        <p:txBody>
          <a:bodyPr wrap="square" rIns="0">
            <a:spAutoFit/>
          </a:bodyPr>
          <a:lstStyle/>
          <a:p>
            <a:pPr algn="ctr"/>
            <a:r>
              <a:rPr lang="en-US" altLang="ko-KR" sz="900" b="0" i="0" u="sng" strike="noStrike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▲ [SKinno Tech] Plastic Recycling</a:t>
            </a:r>
            <a:endParaRPr lang="en-US" altLang="ko-KR" sz="900" b="0" i="0" u="sng" strike="noStrike" dirty="0"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D15692-9D54-527C-B27A-A0373BF09CE2}"/>
              </a:ext>
            </a:extLst>
          </p:cNvPr>
          <p:cNvSpPr/>
          <p:nvPr/>
        </p:nvSpPr>
        <p:spPr>
          <a:xfrm>
            <a:off x="4035301" y="5324566"/>
            <a:ext cx="2269489" cy="27328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ko-KR" sz="900" b="0" i="0" u="sng" strike="noStrike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▲ </a:t>
            </a:r>
            <a:r>
              <a:rPr lang="ko-KR" altLang="en-US" sz="900" b="0" i="0" u="sng" strike="noStrike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크리스마스 예고편</a:t>
            </a:r>
            <a:endParaRPr lang="ko-KR" altLang="en-US" sz="900" b="0" i="0" u="sng" strike="noStrike" dirty="0">
              <a:solidFill>
                <a:srgbClr val="0563C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E79B3F-AE76-4089-2AAC-BEA69BEFCB33}"/>
              </a:ext>
            </a:extLst>
          </p:cNvPr>
          <p:cNvSpPr/>
          <p:nvPr/>
        </p:nvSpPr>
        <p:spPr>
          <a:xfrm>
            <a:off x="6018364" y="5324566"/>
            <a:ext cx="2466381" cy="27328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ko-KR" sz="900" b="0" i="0" u="sng" strike="noStrike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8"/>
              </a:rPr>
              <a:t>▲ SKI </a:t>
            </a:r>
            <a:r>
              <a:rPr lang="ko-KR" altLang="en-US" sz="900" u="sng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8"/>
              </a:rPr>
              <a:t>임원발표</a:t>
            </a:r>
            <a:endParaRPr lang="ko-KR" altLang="en-US" sz="900" b="0" i="0" u="sng" strike="noStrike" dirty="0"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02A6729-CD47-29B4-8614-0172BFA4533D}"/>
              </a:ext>
            </a:extLst>
          </p:cNvPr>
          <p:cNvCxnSpPr/>
          <p:nvPr/>
        </p:nvCxnSpPr>
        <p:spPr>
          <a:xfrm>
            <a:off x="8349129" y="2132061"/>
            <a:ext cx="0" cy="41171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2DF683-838E-E075-3EDA-D1C8D5645609}"/>
              </a:ext>
            </a:extLst>
          </p:cNvPr>
          <p:cNvSpPr/>
          <p:nvPr/>
        </p:nvSpPr>
        <p:spPr>
          <a:xfrm>
            <a:off x="8484745" y="2400406"/>
            <a:ext cx="3372293" cy="3693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93663" indent="-9366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93663" algn="l"/>
              </a:tabLst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집계 기준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23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년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월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 23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년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월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3663" indent="-9366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93663" algn="l"/>
              </a:tabLst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View, Likes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집계 기준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23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년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월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14:00 PM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3" name="Picture 2" descr="The YouTube logo: a history | Creative Bloq">
            <a:extLst>
              <a:ext uri="{FF2B5EF4-FFF2-40B4-BE49-F238E27FC236}">
                <a16:creationId xmlns:a16="http://schemas.microsoft.com/office/drawing/2014/main" id="{B3B986AC-0D54-974D-F34B-7513329CC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845" y="1326840"/>
            <a:ext cx="1347909" cy="75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1EDC9228-6A4B-5DD8-7D27-F21C85DC3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209995"/>
              </p:ext>
            </p:extLst>
          </p:nvPr>
        </p:nvGraphicFramePr>
        <p:xfrm>
          <a:off x="8258115" y="2053312"/>
          <a:ext cx="2673004" cy="325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3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56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 posts: 3</a:t>
                      </a:r>
                    </a:p>
                  </a:txBody>
                  <a:tcPr marL="2743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직사각형 44">
            <a:hlinkClick r:id="rId10"/>
            <a:extLst>
              <a:ext uri="{FF2B5EF4-FFF2-40B4-BE49-F238E27FC236}">
                <a16:creationId xmlns:a16="http://schemas.microsoft.com/office/drawing/2014/main" id="{43DCE819-0F49-58A6-89F3-C140732A9D87}"/>
              </a:ext>
            </a:extLst>
          </p:cNvPr>
          <p:cNvSpPr/>
          <p:nvPr/>
        </p:nvSpPr>
        <p:spPr>
          <a:xfrm>
            <a:off x="8523908" y="3670154"/>
            <a:ext cx="1411798" cy="184666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altLang="ko-KR" sz="900" u="sng" dirty="0">
                <a:solidFill>
                  <a:srgbClr val="0070C0"/>
                </a:solidFill>
                <a:hlinkClick r:id="rId11"/>
              </a:rPr>
              <a:t>▲ </a:t>
            </a:r>
            <a:r>
              <a:rPr lang="ko-KR" altLang="en-US" sz="900" u="sng" dirty="0">
                <a:solidFill>
                  <a:srgbClr val="0070C0"/>
                </a:solidFill>
                <a:hlinkClick r:id="rId11"/>
              </a:rPr>
              <a:t>환장극장 </a:t>
            </a:r>
            <a:r>
              <a:rPr lang="en-US" altLang="ko-KR" sz="900" u="sng" dirty="0">
                <a:solidFill>
                  <a:srgbClr val="0070C0"/>
                </a:solidFill>
                <a:hlinkClick r:id="rId11"/>
              </a:rPr>
              <a:t>ep.5</a:t>
            </a:r>
            <a:endParaRPr lang="ko-KR" altLang="en-US" sz="900" u="sng" dirty="0">
              <a:solidFill>
                <a:srgbClr val="0070C0"/>
              </a:solidFill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07AFCCF4-73F5-D203-D456-617C50BB4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010072"/>
              </p:ext>
            </p:extLst>
          </p:nvPr>
        </p:nvGraphicFramePr>
        <p:xfrm>
          <a:off x="10170890" y="4093882"/>
          <a:ext cx="1499869" cy="54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869">
                  <a:extLst>
                    <a:ext uri="{9D8B030D-6E8A-4147-A177-3AD203B41FA5}">
                      <a16:colId xmlns:a16="http://schemas.microsoft.com/office/drawing/2014/main" val="3916633719"/>
                    </a:ext>
                  </a:extLst>
                </a:gridCol>
              </a:tblGrid>
              <a:tr h="2710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GB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106,958</a:t>
                      </a:r>
                      <a:r>
                        <a:rPr lang="ko-KR" alt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465297"/>
                  </a:ext>
                </a:extLst>
              </a:tr>
              <a:tr h="2710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Likes: 9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128537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761924"/>
              </p:ext>
            </p:extLst>
          </p:nvPr>
        </p:nvGraphicFramePr>
        <p:xfrm>
          <a:off x="4193116" y="1972711"/>
          <a:ext cx="2673004" cy="931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3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39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 posts: 13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Followers: 60,996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7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Repost: 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15BBD8-BBBD-C6A6-9137-CBC4D442F938}"/>
              </a:ext>
            </a:extLst>
          </p:cNvPr>
          <p:cNvSpPr/>
          <p:nvPr/>
        </p:nvSpPr>
        <p:spPr>
          <a:xfrm>
            <a:off x="495347" y="2916268"/>
            <a:ext cx="3800926" cy="2308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93663" indent="-9366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93663" algn="l"/>
              </a:tabLst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집계 기준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23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년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월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 23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년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월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73A70-8C5C-4981-FA14-5A3CF6C051DD}"/>
              </a:ext>
            </a:extLst>
          </p:cNvPr>
          <p:cNvSpPr txBox="1"/>
          <p:nvPr/>
        </p:nvSpPr>
        <p:spPr>
          <a:xfrm>
            <a:off x="619810" y="5013201"/>
            <a:ext cx="133154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0" i="0" u="sng" strike="noStrike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12"/>
              </a:rPr>
              <a:t>▲ </a:t>
            </a:r>
            <a:r>
              <a:rPr lang="en-US" altLang="ko-KR" sz="900" b="0" i="0" u="sng" strike="noStrike" dirty="0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12"/>
              </a:rPr>
              <a:t>CES 2024 </a:t>
            </a:r>
            <a:r>
              <a:rPr lang="ko-KR" altLang="en-US" sz="900" b="0" i="0" u="sng" strike="noStrike" dirty="0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12"/>
              </a:rPr>
              <a:t>보도자료</a:t>
            </a:r>
            <a:r>
              <a:rPr lang="ko-KR" altLang="en-US" sz="900" dirty="0">
                <a:hlinkClick r:id="rId12"/>
              </a:rPr>
              <a:t> </a:t>
            </a:r>
            <a:endParaRPr lang="ko-KR" altLang="en-US" sz="1200" dirty="0"/>
          </a:p>
        </p:txBody>
      </p:sp>
      <p:sp>
        <p:nvSpPr>
          <p:cNvPr id="33" name="직사각형 32">
            <a:hlinkClick r:id="rId13"/>
            <a:extLst>
              <a:ext uri="{FF2B5EF4-FFF2-40B4-BE49-F238E27FC236}">
                <a16:creationId xmlns:a16="http://schemas.microsoft.com/office/drawing/2014/main" id="{2CB4E6B9-20A6-B486-DFE8-D5F9314C064E}"/>
              </a:ext>
            </a:extLst>
          </p:cNvPr>
          <p:cNvSpPr/>
          <p:nvPr/>
        </p:nvSpPr>
        <p:spPr>
          <a:xfrm>
            <a:off x="8523908" y="4839868"/>
            <a:ext cx="1411798" cy="184666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altLang="ko-KR" sz="900" u="sng" dirty="0">
                <a:solidFill>
                  <a:srgbClr val="0070C0"/>
                </a:solidFill>
                <a:hlinkClick r:id="rId14"/>
              </a:rPr>
              <a:t>▲ [</a:t>
            </a:r>
            <a:r>
              <a:rPr lang="en-US" altLang="ko-KR" sz="900" u="sng" dirty="0">
                <a:solidFill>
                  <a:srgbClr val="0070C0"/>
                </a:solidFill>
                <a:hlinkClick r:id="rId14"/>
              </a:rPr>
              <a:t>CES</a:t>
            </a:r>
            <a:r>
              <a:rPr lang="ko-KR" altLang="en-US" sz="900" u="sng" dirty="0">
                <a:solidFill>
                  <a:srgbClr val="0070C0"/>
                </a:solidFill>
                <a:hlinkClick r:id="rId14"/>
              </a:rPr>
              <a:t> </a:t>
            </a:r>
            <a:r>
              <a:rPr lang="en-US" altLang="ko-KR" sz="900" u="sng" dirty="0">
                <a:solidFill>
                  <a:srgbClr val="0070C0"/>
                </a:solidFill>
                <a:hlinkClick r:id="rId14"/>
              </a:rPr>
              <a:t>2024] Overview</a:t>
            </a:r>
            <a:endParaRPr lang="ko-KR" altLang="en-US" sz="900" u="sng" dirty="0">
              <a:solidFill>
                <a:srgbClr val="0070C0"/>
              </a:solidFill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4EA21479-1A4F-89AB-6549-00F61CA83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822014"/>
              </p:ext>
            </p:extLst>
          </p:nvPr>
        </p:nvGraphicFramePr>
        <p:xfrm>
          <a:off x="10170891" y="2929027"/>
          <a:ext cx="1499869" cy="54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869">
                  <a:extLst>
                    <a:ext uri="{9D8B030D-6E8A-4147-A177-3AD203B41FA5}">
                      <a16:colId xmlns:a16="http://schemas.microsoft.com/office/drawing/2014/main" val="3916633719"/>
                    </a:ext>
                  </a:extLst>
                </a:gridCol>
              </a:tblGrid>
              <a:tr h="2710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GB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397</a:t>
                      </a:r>
                      <a:r>
                        <a:rPr lang="ko-KR" alt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465297"/>
                  </a:ext>
                </a:extLst>
              </a:tr>
              <a:tr h="2710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Likes: 11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128537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FEAF4256-D38C-800E-3E78-052C9D763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67" y="3480330"/>
            <a:ext cx="1404029" cy="140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A773DEB-3908-990B-7CEF-969E9D99E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444" y="3480330"/>
            <a:ext cx="1404029" cy="140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9021B3-D6D5-2AD3-6C79-AC20D17FD9B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33603" y="3430523"/>
            <a:ext cx="1272885" cy="16980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BC176AE-BB81-5F03-0D18-D85A3D36F90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11988" y="3429000"/>
            <a:ext cx="1279133" cy="187183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1A4E073-A9D4-3BE8-8179-27988FF17B8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47377" y="2809156"/>
            <a:ext cx="1364860" cy="78181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BB1291F-0FD2-E3F0-D97D-119665024B8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19699" y="3974011"/>
            <a:ext cx="1420217" cy="78181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BC3C30F-6834-8C07-21F0-98CF33B83C3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519277" y="5213667"/>
            <a:ext cx="1421060" cy="781813"/>
          </a:xfrm>
          <a:prstGeom prst="rect">
            <a:avLst/>
          </a:prstGeom>
        </p:spPr>
      </p:pic>
      <p:sp>
        <p:nvSpPr>
          <p:cNvPr id="25" name="직사각형 24">
            <a:hlinkClick r:id="rId13"/>
            <a:extLst>
              <a:ext uri="{FF2B5EF4-FFF2-40B4-BE49-F238E27FC236}">
                <a16:creationId xmlns:a16="http://schemas.microsoft.com/office/drawing/2014/main" id="{C494D4AF-7E2D-CE17-31FE-1D8BAEDBC4ED}"/>
              </a:ext>
            </a:extLst>
          </p:cNvPr>
          <p:cNvSpPr/>
          <p:nvPr/>
        </p:nvSpPr>
        <p:spPr>
          <a:xfrm>
            <a:off x="8523908" y="6072457"/>
            <a:ext cx="1411798" cy="184666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altLang="ko-KR" sz="900" u="sng" dirty="0">
                <a:solidFill>
                  <a:srgbClr val="0070C0"/>
                </a:solidFill>
                <a:hlinkClick r:id="rId22"/>
              </a:rPr>
              <a:t>▲ </a:t>
            </a:r>
            <a:r>
              <a:rPr lang="en-US" altLang="ko-KR" sz="900" u="sng" dirty="0">
                <a:solidFill>
                  <a:srgbClr val="0070C0"/>
                </a:solidFill>
              </a:rPr>
              <a:t>SKO</a:t>
            </a:r>
            <a:r>
              <a:rPr lang="ko-KR" altLang="en-US" sz="900" u="sng" dirty="0">
                <a:solidFill>
                  <a:srgbClr val="0070C0"/>
                </a:solidFill>
              </a:rPr>
              <a:t> 성장이야기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7285B482-C242-664F-FA8A-5F288BBFB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35861"/>
              </p:ext>
            </p:extLst>
          </p:nvPr>
        </p:nvGraphicFramePr>
        <p:xfrm>
          <a:off x="10181184" y="5333538"/>
          <a:ext cx="1499869" cy="54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869">
                  <a:extLst>
                    <a:ext uri="{9D8B030D-6E8A-4147-A177-3AD203B41FA5}">
                      <a16:colId xmlns:a16="http://schemas.microsoft.com/office/drawing/2014/main" val="3916633719"/>
                    </a:ext>
                  </a:extLst>
                </a:gridCol>
              </a:tblGrid>
              <a:tr h="2710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GB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892</a:t>
                      </a:r>
                      <a:r>
                        <a:rPr lang="ko-KR" alt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465297"/>
                  </a:ext>
                </a:extLst>
              </a:tr>
              <a:tr h="2710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Likes: 10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128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98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351" y="2914295"/>
            <a:ext cx="1475299" cy="22880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672373" y="3311321"/>
            <a:ext cx="2847254" cy="338554"/>
          </a:xfrm>
          <a:prstGeom prst="rect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SKinno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News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세부활동 보고</a:t>
            </a:r>
          </a:p>
        </p:txBody>
      </p:sp>
    </p:spTree>
    <p:extLst>
      <p:ext uri="{BB962C8B-B14F-4D97-AF65-F5344CB8AC3E}">
        <p14:creationId xmlns:p14="http://schemas.microsoft.com/office/powerpoint/2010/main" val="86485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"/>
          <p:cNvSpPr txBox="1">
            <a:spLocks/>
          </p:cNvSpPr>
          <p:nvPr/>
        </p:nvSpPr>
        <p:spPr>
          <a:xfrm>
            <a:off x="391204" y="386161"/>
            <a:ext cx="2481088" cy="1787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SKinno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News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세부활동 보고</a:t>
            </a:r>
          </a:p>
        </p:txBody>
      </p:sp>
      <p:sp>
        <p:nvSpPr>
          <p:cNvPr id="22" name="제목 2"/>
          <p:cNvSpPr txBox="1">
            <a:spLocks/>
          </p:cNvSpPr>
          <p:nvPr/>
        </p:nvSpPr>
        <p:spPr>
          <a:xfrm>
            <a:off x="391204" y="638369"/>
            <a:ext cx="186431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전체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방문률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종합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063546" y="5329895"/>
            <a:ext cx="47625" cy="5026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2"/>
          <p:cNvSpPr txBox="1">
            <a:spLocks/>
          </p:cNvSpPr>
          <p:nvPr/>
        </p:nvSpPr>
        <p:spPr>
          <a:xfrm>
            <a:off x="8759093" y="4610874"/>
            <a:ext cx="2525331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* </a:t>
            </a:r>
            <a:r>
              <a:rPr lang="en-US" altLang="ko-KR" sz="800" dirty="0" err="1">
                <a:solidFill>
                  <a:schemeClr val="accent3">
                    <a:lumMod val="75000"/>
                  </a:schemeClr>
                </a:solidFill>
              </a:rPr>
              <a:t>SKinno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 News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글로벌 채널 누적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PV/UV</a:t>
            </a:r>
            <a:b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매월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일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00:00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~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말일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23:59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데이터 기준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CA909C-47D4-3F2F-0FAA-F73CD6B5A10C}"/>
              </a:ext>
            </a:extLst>
          </p:cNvPr>
          <p:cNvSpPr/>
          <p:nvPr/>
        </p:nvSpPr>
        <p:spPr>
          <a:xfrm>
            <a:off x="5461034" y="5065911"/>
            <a:ext cx="5882815" cy="1030603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SKI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임원발표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05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스키노테크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-Plastic Recycling, CES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보도자료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등의 콘텐츠가 높은 관심을 받았으나 중국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·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베트남 광구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, SKGC ARC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기공식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, Polestar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등의 사업 성과 콘텐츠가 높은 트래픽을 견인한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10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월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~ 11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월 대비 주요 사업 성과 등의 소재가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12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월 후반기에 배치됨으로 인한 트래픽 감소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그럼에도 기획 콘텐츠인 </a:t>
            </a:r>
            <a:r>
              <a:rPr lang="ko-KR" altLang="en-US" sz="105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스키노테크가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12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월 트래픽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TOP2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에 </a:t>
            </a:r>
            <a:r>
              <a:rPr lang="ko-KR" altLang="en-US" sz="105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랭크되는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성과 달성</a:t>
            </a:r>
            <a:endParaRPr lang="en-US" altLang="ko-KR" sz="105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6054941-A31D-FD8F-4237-675DAD97A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770690"/>
              </p:ext>
            </p:extLst>
          </p:nvPr>
        </p:nvGraphicFramePr>
        <p:xfrm>
          <a:off x="764151" y="4839532"/>
          <a:ext cx="39743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431735892"/>
                    </a:ext>
                  </a:extLst>
                </a:gridCol>
                <a:gridCol w="1317039">
                  <a:extLst>
                    <a:ext uri="{9D8B030D-6E8A-4147-A177-3AD203B41FA5}">
                      <a16:colId xmlns:a16="http://schemas.microsoft.com/office/drawing/2014/main" val="657948585"/>
                    </a:ext>
                  </a:extLst>
                </a:gridCol>
                <a:gridCol w="1505407">
                  <a:extLst>
                    <a:ext uri="{9D8B030D-6E8A-4147-A177-3AD203B41FA5}">
                      <a16:colId xmlns:a16="http://schemas.microsoft.com/office/drawing/2014/main" val="1660991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i="0" u="none" strike="noStrike" kern="1200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u="none" strike="noStrike" kern="1200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r>
                        <a:rPr lang="ko-KR" altLang="en-US" sz="1100" b="1" i="0" u="none" strike="noStrike" kern="1200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 뉴스채널 집계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u="none" strike="noStrike" kern="1200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r>
                        <a:rPr lang="ko-KR" altLang="en-US" sz="1100" b="1" i="0" u="none" strike="noStrike" kern="1200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 뉴스채널 집계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35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52525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Total Posts</a:t>
                      </a:r>
                    </a:p>
                  </a:txBody>
                  <a:tcPr marL="0" marR="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200" b="1" i="0" u="none" strike="noStrike" kern="1200" dirty="0">
                          <a:solidFill>
                            <a:srgbClr val="52525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 </a:t>
                      </a:r>
                    </a:p>
                  </a:txBody>
                  <a:tcPr marL="0" marR="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200" b="1" i="0" u="none" strike="noStrike" kern="1200" dirty="0">
                          <a:solidFill>
                            <a:srgbClr val="0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 </a:t>
                      </a:r>
                    </a:p>
                  </a:txBody>
                  <a:tcPr marL="0" marR="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513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i="0" u="none" strike="noStrike" kern="1200" dirty="0">
                          <a:solidFill>
                            <a:srgbClr val="52525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월간 일평균 </a:t>
                      </a:r>
                      <a:r>
                        <a:rPr lang="en-US" sz="1100" b="1" i="0" u="none" strike="noStrike" kern="1200" dirty="0">
                          <a:solidFill>
                            <a:srgbClr val="52525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UV</a:t>
                      </a:r>
                    </a:p>
                  </a:txBody>
                  <a:tcPr marL="0" marR="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200" b="1" i="0" u="none" strike="noStrike" kern="1200" dirty="0">
                          <a:solidFill>
                            <a:srgbClr val="52525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5,994</a:t>
                      </a:r>
                    </a:p>
                  </a:txBody>
                  <a:tcPr marL="0" marR="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200" b="1" i="0" u="none" strike="noStrike" kern="1200" dirty="0">
                          <a:solidFill>
                            <a:srgbClr val="0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476</a:t>
                      </a:r>
                    </a:p>
                  </a:txBody>
                  <a:tcPr marL="0" marR="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23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i="0" u="none" strike="noStrike" kern="1200" dirty="0">
                          <a:solidFill>
                            <a:srgbClr val="52525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월간 일평균 </a:t>
                      </a:r>
                      <a:r>
                        <a:rPr lang="en-US" sz="1100" b="1" i="0" u="none" strike="noStrike" kern="1200" dirty="0">
                          <a:solidFill>
                            <a:srgbClr val="52525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PV</a:t>
                      </a:r>
                    </a:p>
                  </a:txBody>
                  <a:tcPr marL="0" marR="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200" b="1" i="0" u="none" strike="noStrike" kern="1200" dirty="0">
                          <a:solidFill>
                            <a:srgbClr val="52525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6,702</a:t>
                      </a:r>
                    </a:p>
                  </a:txBody>
                  <a:tcPr marL="0" marR="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200" b="1" i="0" u="none" strike="noStrike" kern="1200" dirty="0">
                          <a:solidFill>
                            <a:srgbClr val="0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635</a:t>
                      </a:r>
                    </a:p>
                  </a:txBody>
                  <a:tcPr marL="0" marR="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357252"/>
                  </a:ext>
                </a:extLst>
              </a:tr>
            </a:tbl>
          </a:graphicData>
        </a:graphic>
      </p:graphicFrame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9515587"/>
              </p:ext>
            </p:extLst>
          </p:nvPr>
        </p:nvGraphicFramePr>
        <p:xfrm>
          <a:off x="699471" y="885142"/>
          <a:ext cx="10793058" cy="3725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379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"/>
          <p:cNvSpPr txBox="1">
            <a:spLocks/>
          </p:cNvSpPr>
          <p:nvPr/>
        </p:nvSpPr>
        <p:spPr>
          <a:xfrm>
            <a:off x="391204" y="386161"/>
            <a:ext cx="2481088" cy="1787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SKinno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News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세부활동 보고</a:t>
            </a:r>
          </a:p>
        </p:txBody>
      </p:sp>
      <p:sp>
        <p:nvSpPr>
          <p:cNvPr id="22" name="제목 2"/>
          <p:cNvSpPr txBox="1">
            <a:spLocks/>
          </p:cNvSpPr>
          <p:nvPr/>
        </p:nvSpPr>
        <p:spPr>
          <a:xfrm>
            <a:off x="391204" y="638369"/>
            <a:ext cx="186431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전월 대비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일자별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PV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수치</a:t>
            </a:r>
          </a:p>
        </p:txBody>
      </p:sp>
      <p:sp>
        <p:nvSpPr>
          <p:cNvPr id="8" name="제목 2"/>
          <p:cNvSpPr txBox="1">
            <a:spLocks/>
          </p:cNvSpPr>
          <p:nvPr/>
        </p:nvSpPr>
        <p:spPr>
          <a:xfrm>
            <a:off x="8911893" y="4632506"/>
            <a:ext cx="2525331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en-US" altLang="ko-KR" sz="800" dirty="0" err="1">
                <a:solidFill>
                  <a:schemeClr val="accent3">
                    <a:lumMod val="75000"/>
                  </a:schemeClr>
                </a:solidFill>
              </a:rPr>
              <a:t>SKinno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 News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글로벌 채널 </a:t>
            </a:r>
            <a:endParaRPr lang="en-US" altLang="ko-KR" sz="800" dirty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해당월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&amp;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전월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일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00:00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~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말일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23:59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데이터 기준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3988078479"/>
              </p:ext>
            </p:extLst>
          </p:nvPr>
        </p:nvGraphicFramePr>
        <p:xfrm>
          <a:off x="679836" y="903440"/>
          <a:ext cx="10832328" cy="4030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67E33C6-6EEE-B071-D657-3FA3BB384F59}"/>
              </a:ext>
            </a:extLst>
          </p:cNvPr>
          <p:cNvSpPr/>
          <p:nvPr/>
        </p:nvSpPr>
        <p:spPr>
          <a:xfrm>
            <a:off x="679837" y="4911786"/>
            <a:ext cx="10832327" cy="175772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12/7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SKI </a:t>
            </a:r>
            <a:r>
              <a:rPr lang="ko-KR" altLang="en-US" sz="105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임원발표건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보도자료 게재일에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1,153 PV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기록하며 당월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PV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최고점 기록 </a:t>
            </a:r>
            <a:endParaRPr lang="en-US" altLang="ko-KR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12/19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SKGC Conscious fashion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건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게재일 </a:t>
            </a:r>
            <a:r>
              <a:rPr lang="ko-KR" altLang="en-US" sz="10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게재일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다음날 콘텐츠 단독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PV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로는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두 </a:t>
            </a:r>
            <a:r>
              <a:rPr lang="ko-KR" altLang="en-US" sz="105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번재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높은 고점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기록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(PV 1,060)</a:t>
            </a:r>
            <a:endParaRPr lang="en-US" altLang="ko-KR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 [</a:t>
            </a:r>
            <a:r>
              <a:rPr lang="ko-KR" altLang="en-US" sz="105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스키노테크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 Plastic Recycling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당월 최고 트래픽 기록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(GND 1,985PV, </a:t>
            </a:r>
            <a:r>
              <a:rPr lang="ko-KR" altLang="en-US" sz="10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오가닉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307PV)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당월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GDN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집행한 국가에서 모두 높은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CTR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기록하였으며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특히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플라스틱 리사이클링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인도의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경우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8.23%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 역대 두번째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CTR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기록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독일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CTR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경우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5.12%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 유럽 국가 중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가장 높은 수치 기록하였고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폴란드 이후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두번째로 낮은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CPC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단가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(70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원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기록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하며 당월 트래픽 견인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유럽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&lt;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폴란드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스위스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영국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스웨덴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독일 평균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CPC 118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원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전월 대비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건 적은 수의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GDN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진행과 그 중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CES 2024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보도자료의 경우 두개의 국가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인도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미국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로만 집행하며 효율은 좋았으나 높은 트래픽을 견인하지 못했고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콘텐츠 게재 수 역시 전월 대비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건 감소로 트래픽 유실을 막지 못함</a:t>
            </a:r>
            <a:endParaRPr lang="en-US" altLang="ko-KR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5D4674-50B7-E1E6-1025-EB63C11F9D88}"/>
              </a:ext>
            </a:extLst>
          </p:cNvPr>
          <p:cNvSpPr/>
          <p:nvPr/>
        </p:nvSpPr>
        <p:spPr>
          <a:xfrm>
            <a:off x="5768789" y="1856682"/>
            <a:ext cx="1045303" cy="473231"/>
          </a:xfrm>
          <a:prstGeom prst="rect">
            <a:avLst/>
          </a:prstGeom>
          <a:solidFill>
            <a:srgbClr val="00C9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(11/16)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SKEO 16-2</a:t>
            </a:r>
            <a:r>
              <a:rPr lang="ko-KR" altLang="en-US" sz="700" dirty="0">
                <a:solidFill>
                  <a:schemeClr val="bg1"/>
                </a:solidFill>
              </a:rPr>
              <a:t> 베트남 광구</a:t>
            </a:r>
            <a:endParaRPr lang="en-US" altLang="ko-KR" sz="700" dirty="0">
              <a:solidFill>
                <a:schemeClr val="bg1"/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(GDN 11/16~11/23)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5D4674-50B7-E1E6-1025-EB63C11F9D88}"/>
              </a:ext>
            </a:extLst>
          </p:cNvPr>
          <p:cNvSpPr/>
          <p:nvPr/>
        </p:nvSpPr>
        <p:spPr>
          <a:xfrm>
            <a:off x="1010887" y="3126433"/>
            <a:ext cx="990161" cy="490897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(12/1)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[</a:t>
            </a:r>
            <a:r>
              <a:rPr lang="ko-KR" altLang="en-US" sz="700" dirty="0" err="1">
                <a:solidFill>
                  <a:schemeClr val="bg1"/>
                </a:solidFill>
              </a:rPr>
              <a:t>스키노테크</a:t>
            </a:r>
            <a:r>
              <a:rPr lang="en-US" altLang="ko-KR" sz="700" dirty="0">
                <a:solidFill>
                  <a:schemeClr val="bg1"/>
                </a:solidFill>
              </a:rPr>
              <a:t>]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Plastic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en-US" altLang="ko-KR" sz="700" dirty="0">
                <a:solidFill>
                  <a:schemeClr val="bg1"/>
                </a:solidFill>
              </a:rPr>
              <a:t>Recycling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(GDN 12/4 ~ 12/22)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CAF753-C974-260F-1724-6A6CCE9ACDCF}"/>
              </a:ext>
            </a:extLst>
          </p:cNvPr>
          <p:cNvSpPr/>
          <p:nvPr/>
        </p:nvSpPr>
        <p:spPr>
          <a:xfrm>
            <a:off x="5624729" y="2367948"/>
            <a:ext cx="942541" cy="525623"/>
          </a:xfrm>
          <a:prstGeom prst="rect">
            <a:avLst/>
          </a:prstGeom>
          <a:solidFill>
            <a:srgbClr val="00C9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(11/15)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SKO&amp;BASF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(GDN 11/15~11/22)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SKGC </a:t>
            </a:r>
            <a:r>
              <a:rPr lang="ko-KR" altLang="en-US" sz="700" dirty="0">
                <a:solidFill>
                  <a:schemeClr val="bg1"/>
                </a:solidFill>
              </a:rPr>
              <a:t>울산 </a:t>
            </a:r>
            <a:r>
              <a:rPr lang="en-US" altLang="ko-KR" sz="700" dirty="0">
                <a:solidFill>
                  <a:schemeClr val="bg1"/>
                </a:solidFill>
              </a:rPr>
              <a:t>ARC</a:t>
            </a:r>
            <a:r>
              <a:rPr lang="ko-KR" altLang="en-US" sz="700" dirty="0">
                <a:solidFill>
                  <a:schemeClr val="bg1"/>
                </a:solidFill>
              </a:rPr>
              <a:t> 기공식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301841E-E262-F25A-3CF7-F554A6946843}"/>
              </a:ext>
            </a:extLst>
          </p:cNvPr>
          <p:cNvSpPr/>
          <p:nvPr/>
        </p:nvSpPr>
        <p:spPr>
          <a:xfrm>
            <a:off x="2893961" y="1308989"/>
            <a:ext cx="668699" cy="276230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(12/7)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SKI</a:t>
            </a:r>
            <a:r>
              <a:rPr lang="ko-KR" altLang="en-US" sz="700" dirty="0">
                <a:solidFill>
                  <a:schemeClr val="bg1"/>
                </a:solidFill>
              </a:rPr>
              <a:t> 임원발표 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BE5E008-8D13-D830-09FF-C11C1FD247B6}"/>
              </a:ext>
            </a:extLst>
          </p:cNvPr>
          <p:cNvSpPr/>
          <p:nvPr/>
        </p:nvSpPr>
        <p:spPr>
          <a:xfrm>
            <a:off x="2460694" y="1611943"/>
            <a:ext cx="729278" cy="357949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(12/6)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SKEN </a:t>
            </a:r>
            <a:r>
              <a:rPr lang="ko-KR" altLang="en-US" sz="700" dirty="0">
                <a:solidFill>
                  <a:schemeClr val="bg1"/>
                </a:solidFill>
              </a:rPr>
              <a:t>김장 김치 나눔 행사 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EFCF0E4-EBAD-18C1-E393-A1FCE8571568}"/>
              </a:ext>
            </a:extLst>
          </p:cNvPr>
          <p:cNvCxnSpPr>
            <a:cxnSpLocks/>
          </p:cNvCxnSpPr>
          <p:nvPr/>
        </p:nvCxnSpPr>
        <p:spPr>
          <a:xfrm>
            <a:off x="2689033" y="2354616"/>
            <a:ext cx="0" cy="1937404"/>
          </a:xfrm>
          <a:prstGeom prst="line">
            <a:avLst/>
          </a:prstGeom>
          <a:ln w="15875">
            <a:solidFill>
              <a:srgbClr val="00808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AE49ACC-5579-F20A-4056-90F289A33BC7}"/>
              </a:ext>
            </a:extLst>
          </p:cNvPr>
          <p:cNvSpPr/>
          <p:nvPr/>
        </p:nvSpPr>
        <p:spPr>
          <a:xfrm>
            <a:off x="5496930" y="2978582"/>
            <a:ext cx="902587" cy="432426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(12/15)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CES </a:t>
            </a:r>
            <a:r>
              <a:rPr lang="ko-KR" altLang="en-US" sz="700" dirty="0">
                <a:solidFill>
                  <a:schemeClr val="bg1"/>
                </a:solidFill>
              </a:rPr>
              <a:t>보도자료</a:t>
            </a:r>
            <a:endParaRPr lang="en-US" altLang="ko-KR" sz="700" dirty="0">
              <a:solidFill>
                <a:schemeClr val="bg1"/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(GDN 12/15~12/22)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69E6100-FD43-45D3-33F1-B8280323444E}"/>
              </a:ext>
            </a:extLst>
          </p:cNvPr>
          <p:cNvSpPr/>
          <p:nvPr/>
        </p:nvSpPr>
        <p:spPr>
          <a:xfrm>
            <a:off x="8862387" y="2650133"/>
            <a:ext cx="987910" cy="368857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  <a:latin typeface="+mj-lt"/>
              </a:rPr>
              <a:t>(12/26)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  <a:latin typeface="+mj-lt"/>
              </a:rPr>
              <a:t>SKEO </a:t>
            </a:r>
            <a:r>
              <a:rPr lang="ko-KR" altLang="en-US" sz="700" dirty="0">
                <a:solidFill>
                  <a:schemeClr val="bg1"/>
                </a:solidFill>
                <a:latin typeface="+mj-lt"/>
              </a:rPr>
              <a:t>국내 해역 </a:t>
            </a:r>
            <a:r>
              <a:rPr lang="en-US" altLang="ko-KR" sz="700" dirty="0">
                <a:solidFill>
                  <a:schemeClr val="bg1"/>
                </a:solidFill>
                <a:latin typeface="+mj-lt"/>
              </a:rPr>
              <a:t>CO₂</a:t>
            </a:r>
          </a:p>
          <a:p>
            <a:pPr algn="ctr">
              <a:spcBef>
                <a:spcPct val="0"/>
              </a:spcBef>
              <a:defRPr/>
            </a:pPr>
            <a:r>
              <a:rPr lang="ko-KR" altLang="en-US" sz="700" dirty="0">
                <a:solidFill>
                  <a:schemeClr val="bg1"/>
                </a:solidFill>
                <a:latin typeface="+mj-lt"/>
              </a:rPr>
              <a:t>저장소 발굴 국책과제 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6CEC4D-6645-43BA-64D2-44EA30944AA6}"/>
              </a:ext>
            </a:extLst>
          </p:cNvPr>
          <p:cNvSpPr/>
          <p:nvPr/>
        </p:nvSpPr>
        <p:spPr>
          <a:xfrm>
            <a:off x="9274847" y="2142112"/>
            <a:ext cx="942541" cy="427379"/>
          </a:xfrm>
          <a:prstGeom prst="rect">
            <a:avLst/>
          </a:prstGeom>
          <a:solidFill>
            <a:srgbClr val="00C9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(11/24)</a:t>
            </a:r>
          </a:p>
          <a:p>
            <a:pPr algn="ctr">
              <a:spcBef>
                <a:spcPct val="0"/>
              </a:spcBef>
              <a:defRPr/>
            </a:pPr>
            <a:r>
              <a:rPr lang="ko-KR" altLang="en-US" sz="700" dirty="0">
                <a:solidFill>
                  <a:schemeClr val="bg1"/>
                </a:solidFill>
              </a:rPr>
              <a:t>부산 엑스포 유치 기원 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9BB0D0-FD0B-7A0C-9937-E1CF7C9B40E7}"/>
              </a:ext>
            </a:extLst>
          </p:cNvPr>
          <p:cNvSpPr/>
          <p:nvPr/>
        </p:nvSpPr>
        <p:spPr>
          <a:xfrm>
            <a:off x="1337390" y="2610455"/>
            <a:ext cx="883910" cy="357949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(12/4)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GMF in USA </a:t>
            </a:r>
            <a:r>
              <a:rPr lang="ko-KR" altLang="en-US" sz="700" dirty="0">
                <a:solidFill>
                  <a:schemeClr val="bg1"/>
                </a:solidFill>
              </a:rPr>
              <a:t>참가자 가족 소감문 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31441A-B25A-823F-D6F6-ADEED8D356A7}"/>
              </a:ext>
            </a:extLst>
          </p:cNvPr>
          <p:cNvSpPr/>
          <p:nvPr/>
        </p:nvSpPr>
        <p:spPr>
          <a:xfrm>
            <a:off x="2846748" y="2354616"/>
            <a:ext cx="1017671" cy="475731"/>
          </a:xfrm>
          <a:prstGeom prst="rect">
            <a:avLst/>
          </a:prstGeom>
          <a:solidFill>
            <a:srgbClr val="00C9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(11/6)</a:t>
            </a:r>
          </a:p>
          <a:p>
            <a:pPr algn="ctr">
              <a:spcBef>
                <a:spcPct val="0"/>
              </a:spcBef>
              <a:defRPr/>
            </a:pPr>
            <a:r>
              <a:rPr lang="ko-KR" altLang="en-US" sz="700" dirty="0" err="1">
                <a:solidFill>
                  <a:schemeClr val="bg1"/>
                </a:solidFill>
              </a:rPr>
              <a:t>람교수</a:t>
            </a:r>
            <a:r>
              <a:rPr lang="ko-KR" altLang="en-US" sz="700" dirty="0">
                <a:solidFill>
                  <a:schemeClr val="bg1"/>
                </a:solidFill>
              </a:rPr>
              <a:t> 보도자료</a:t>
            </a:r>
            <a:r>
              <a:rPr lang="en-US" altLang="ko-KR" sz="700" dirty="0">
                <a:solidFill>
                  <a:schemeClr val="bg1"/>
                </a:solidFill>
              </a:rPr>
              <a:t>, </a:t>
            </a:r>
            <a:r>
              <a:rPr lang="ko-KR" altLang="en-US" sz="700" dirty="0">
                <a:solidFill>
                  <a:schemeClr val="bg1"/>
                </a:solidFill>
              </a:rPr>
              <a:t>기고문</a:t>
            </a:r>
            <a:endParaRPr lang="en-US" altLang="ko-KR" sz="700" dirty="0">
              <a:solidFill>
                <a:schemeClr val="bg1"/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ko-KR" sz="700" dirty="0" err="1">
                <a:solidFill>
                  <a:schemeClr val="bg1"/>
                </a:solidFill>
              </a:rPr>
              <a:t>SKO&amp;Polestar</a:t>
            </a:r>
            <a:r>
              <a:rPr lang="en-US" altLang="ko-KR" sz="700" dirty="0">
                <a:solidFill>
                  <a:schemeClr val="bg1"/>
                </a:solidFill>
              </a:rPr>
              <a:t> 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(GDN 11/6~11/13)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6EF108-2B0A-4EE1-AD83-67D2520B5832}"/>
              </a:ext>
            </a:extLst>
          </p:cNvPr>
          <p:cNvSpPr/>
          <p:nvPr/>
        </p:nvSpPr>
        <p:spPr>
          <a:xfrm>
            <a:off x="1880987" y="1996667"/>
            <a:ext cx="944346" cy="357949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(12/5)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SKI </a:t>
            </a:r>
            <a:r>
              <a:rPr lang="ko-KR" altLang="en-US" sz="700" dirty="0">
                <a:solidFill>
                  <a:schemeClr val="bg1"/>
                </a:solidFill>
              </a:rPr>
              <a:t>이산화탄소</a:t>
            </a:r>
            <a:r>
              <a:rPr lang="en-US" altLang="ko-KR" sz="700" dirty="0">
                <a:solidFill>
                  <a:schemeClr val="bg1"/>
                </a:solidFill>
              </a:rPr>
              <a:t>, </a:t>
            </a:r>
            <a:r>
              <a:rPr lang="ko-KR" altLang="en-US" sz="700" dirty="0">
                <a:solidFill>
                  <a:schemeClr val="bg1"/>
                </a:solidFill>
              </a:rPr>
              <a:t>일산화탄소로 제조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73682F6-26E9-A6A9-877B-0A34AAEC5FD0}"/>
              </a:ext>
            </a:extLst>
          </p:cNvPr>
          <p:cNvCxnSpPr>
            <a:cxnSpLocks/>
          </p:cNvCxnSpPr>
          <p:nvPr/>
        </p:nvCxnSpPr>
        <p:spPr>
          <a:xfrm>
            <a:off x="6953080" y="2367948"/>
            <a:ext cx="0" cy="1937404"/>
          </a:xfrm>
          <a:prstGeom prst="line">
            <a:avLst/>
          </a:prstGeom>
          <a:ln w="15875">
            <a:solidFill>
              <a:srgbClr val="00808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5D4674-50B7-E1E6-1025-EB63C11F9D88}"/>
              </a:ext>
            </a:extLst>
          </p:cNvPr>
          <p:cNvSpPr/>
          <p:nvPr/>
        </p:nvSpPr>
        <p:spPr>
          <a:xfrm>
            <a:off x="6653117" y="2375486"/>
            <a:ext cx="788208" cy="388009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(12/18)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SKGC Conscious fashion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60D5F3-1DA1-E501-C845-EB12FE4CF264}"/>
              </a:ext>
            </a:extLst>
          </p:cNvPr>
          <p:cNvSpPr/>
          <p:nvPr/>
        </p:nvSpPr>
        <p:spPr>
          <a:xfrm>
            <a:off x="8862388" y="3062289"/>
            <a:ext cx="987910" cy="356313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  <a:latin typeface="+mj-lt"/>
              </a:rPr>
              <a:t>(12/26)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  <a:latin typeface="+mj-lt"/>
              </a:rPr>
              <a:t>SKO </a:t>
            </a:r>
            <a:r>
              <a:rPr lang="ko-KR" altLang="en-US" sz="700" dirty="0">
                <a:solidFill>
                  <a:schemeClr val="bg1"/>
                </a:solidFill>
                <a:latin typeface="+mj-lt"/>
              </a:rPr>
              <a:t>배터리 생산장비 </a:t>
            </a:r>
            <a:r>
              <a:rPr lang="en-US" altLang="ko-KR" sz="700" dirty="0">
                <a:solidFill>
                  <a:schemeClr val="bg1"/>
                </a:solidFill>
                <a:latin typeface="+mj-lt"/>
              </a:rPr>
              <a:t>MOU</a:t>
            </a:r>
            <a:endParaRPr lang="ko-KR" altLang="en-US" sz="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480A11-8E07-32EF-5B4C-ABEE70D26945}"/>
              </a:ext>
            </a:extLst>
          </p:cNvPr>
          <p:cNvSpPr/>
          <p:nvPr/>
        </p:nvSpPr>
        <p:spPr>
          <a:xfrm>
            <a:off x="9502967" y="3466994"/>
            <a:ext cx="942539" cy="279280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  <a:latin typeface="+mj-lt"/>
              </a:rPr>
              <a:t>(12/27)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  <a:latin typeface="+mj-lt"/>
              </a:rPr>
              <a:t>[CES</a:t>
            </a:r>
            <a:r>
              <a:rPr lang="ko-KR" altLang="en-US" sz="7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700" dirty="0">
                <a:solidFill>
                  <a:schemeClr val="bg1"/>
                </a:solidFill>
                <a:latin typeface="+mj-lt"/>
              </a:rPr>
              <a:t>2024]</a:t>
            </a:r>
            <a:r>
              <a:rPr lang="ko-KR" altLang="en-US" sz="7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700" dirty="0">
                <a:solidFill>
                  <a:schemeClr val="bg1"/>
                </a:solidFill>
                <a:latin typeface="+mj-lt"/>
              </a:rPr>
              <a:t>Overview</a:t>
            </a:r>
            <a:endParaRPr lang="ko-KR" altLang="en-US" sz="7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2036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"/>
          <p:cNvSpPr txBox="1">
            <a:spLocks/>
          </p:cNvSpPr>
          <p:nvPr/>
        </p:nvSpPr>
        <p:spPr>
          <a:xfrm>
            <a:off x="391204" y="386161"/>
            <a:ext cx="2481088" cy="1787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SKinno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News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세부활동 보고</a:t>
            </a:r>
          </a:p>
        </p:txBody>
      </p:sp>
      <p:sp>
        <p:nvSpPr>
          <p:cNvPr id="22" name="제목 2"/>
          <p:cNvSpPr txBox="1">
            <a:spLocks/>
          </p:cNvSpPr>
          <p:nvPr/>
        </p:nvSpPr>
        <p:spPr>
          <a:xfrm>
            <a:off x="391204" y="638369"/>
            <a:ext cx="186431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콘텐츠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방문률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종합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1471403" y="5191774"/>
            <a:ext cx="9249195" cy="151535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전월 대비 </a:t>
            </a:r>
            <a:r>
              <a:rPr lang="ko-KR" altLang="en-US" sz="105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오가닉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GDN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수치 감소</a:t>
            </a:r>
            <a:endParaRPr lang="en-US" altLang="ko-KR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-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전월 엑스포 유치 기원 유투브 광고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0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오가닉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트래픽으로 기록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으로 유입된 높은 트래픽 대비 당월 </a:t>
            </a:r>
            <a:r>
              <a:rPr lang="ko-KR" altLang="en-US" sz="10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오가닉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트래픽이 큰 폭으로 감소하였으나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SKI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임원발표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스키노테크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Plastic Recycling, CES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2024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보도자료 순으로 </a:t>
            </a:r>
            <a:r>
              <a:rPr lang="ko-KR" altLang="en-US" sz="10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오가닉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트래픽을 확보함에 이어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SKEO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저장소 발굴 국책과제 건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SKO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배터리 생산장비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MOU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 인기유형이 후반기에 배치된 것도 본 수치에 영향</a:t>
            </a:r>
            <a:endParaRPr lang="en-US" altLang="ko-KR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당월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GDN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집행한 콘텐츠 평균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CTR 5.3%,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평균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CPC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전월 대비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원 감소로 높은 효율 기록하였으나 전월대비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건 적은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GDN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집행으로 전체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GDN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트래픽은 감소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(CPC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평균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12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월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73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원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/11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월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77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원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092238"/>
              </p:ext>
            </p:extLst>
          </p:nvPr>
        </p:nvGraphicFramePr>
        <p:xfrm>
          <a:off x="1195061" y="3548983"/>
          <a:ext cx="10119401" cy="1435413"/>
        </p:xfrm>
        <a:graphic>
          <a:graphicData uri="http://schemas.openxmlformats.org/drawingml/2006/table">
            <a:tbl>
              <a:tblPr/>
              <a:tblGrid>
                <a:gridCol w="883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9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9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9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9625">
                  <a:extLst>
                    <a:ext uri="{9D8B030D-6E8A-4147-A177-3AD203B41FA5}">
                      <a16:colId xmlns:a16="http://schemas.microsoft.com/office/drawing/2014/main" val="2953004603"/>
                    </a:ext>
                  </a:extLst>
                </a:gridCol>
                <a:gridCol w="769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9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96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9625">
                  <a:extLst>
                    <a:ext uri="{9D8B030D-6E8A-4147-A177-3AD203B41FA5}">
                      <a16:colId xmlns:a16="http://schemas.microsoft.com/office/drawing/2014/main" val="2748429390"/>
                    </a:ext>
                  </a:extLst>
                </a:gridCol>
                <a:gridCol w="7696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67055">
                <a:tc gridSpan="1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비교</a:t>
                      </a: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19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전월 대비 증감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전월 대비 증감률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19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오가닉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GDN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총합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오가닉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GDN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총합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오가닉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GDN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총합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오가닉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GDN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총합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1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UV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총합</a:t>
                      </a: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152,299 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12,300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164,599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1,156 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3,838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4,994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-151,143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-8,462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-159,605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-99.24%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-68.80%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-96.97%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1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PV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총합</a:t>
                      </a: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161,514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14,270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175,784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1,200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4,478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-160,314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-9,792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-170,106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-99.26%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-68.62%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-96.77%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1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UV </a:t>
                      </a:r>
                      <a:r>
                        <a:rPr lang="ko-KR" altLang="en-US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</a:t>
                      </a: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12691.6 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4100.0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10287.4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144.5 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1919.0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499.4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-12,547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-2,181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-9,788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-98.86%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-53.20%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-95.15%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1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PV </a:t>
                      </a:r>
                      <a:r>
                        <a:rPr lang="ko-KR" altLang="en-US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</a:t>
                      </a: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13459.5 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4756.7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10986.5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150.0 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2239.0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567.8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-13,310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-2,518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-10,419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-98.89%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-52.93%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-94.83%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119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업로드수</a:t>
                      </a: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-33.33%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-33.33%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-33.33%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제목 2"/>
          <p:cNvSpPr txBox="1">
            <a:spLocks/>
          </p:cNvSpPr>
          <p:nvPr/>
        </p:nvSpPr>
        <p:spPr>
          <a:xfrm>
            <a:off x="6315438" y="5012413"/>
            <a:ext cx="4900939" cy="32222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UV(PV)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총합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해당월 업로드 된 </a:t>
            </a:r>
            <a:r>
              <a:rPr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콘텐츠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UV(PV)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합산</a:t>
            </a:r>
            <a:endParaRPr lang="en-US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algn="r"/>
            <a:r>
              <a:rPr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콘텐츠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당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UV(PV)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평균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해당월 업로드 된 </a:t>
            </a:r>
            <a:r>
              <a:rPr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콘텐츠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UV(PV)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합산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/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해당월 업로드 된 </a:t>
            </a:r>
            <a:r>
              <a:rPr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콘텐츠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수</a:t>
            </a:r>
            <a:endParaRPr lang="en-US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173946"/>
              </p:ext>
            </p:extLst>
          </p:nvPr>
        </p:nvGraphicFramePr>
        <p:xfrm>
          <a:off x="6555369" y="984424"/>
          <a:ext cx="4221163" cy="2327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00000000-0008-0000-03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5715459"/>
              </p:ext>
            </p:extLst>
          </p:nvPr>
        </p:nvGraphicFramePr>
        <p:xfrm>
          <a:off x="1415468" y="985884"/>
          <a:ext cx="4431825" cy="2324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0655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제목 2"/>
          <p:cNvSpPr txBox="1">
            <a:spLocks/>
          </p:cNvSpPr>
          <p:nvPr/>
        </p:nvSpPr>
        <p:spPr>
          <a:xfrm>
            <a:off x="391204" y="638369"/>
            <a:ext cx="186431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베스트 콘텐츠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TOP 3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1055651" y="4618898"/>
            <a:ext cx="10080698" cy="1636538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285750" indent="-285750">
              <a:lnSpc>
                <a:spcPct val="2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CES 2024 </a:t>
            </a:r>
            <a:r>
              <a:rPr lang="ko-KR" altLang="en-US" sz="105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보도자료건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GDN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집행과 당월 </a:t>
            </a:r>
            <a:r>
              <a:rPr lang="ko-KR" altLang="en-US" sz="105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오가닉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트래픽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위의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PV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 일평균 트래픽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위를 기록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(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당월 누적 </a:t>
            </a:r>
            <a:r>
              <a:rPr lang="ko-KR" altLang="en-US" sz="105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오가닉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PV 97)</a:t>
            </a:r>
          </a:p>
          <a:p>
            <a:pPr marL="285750" indent="-285750">
              <a:lnSpc>
                <a:spcPct val="2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Plastic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Recycling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건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GDN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집행한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국가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인도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독일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싱가포르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모두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CTR 4%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이상의 우수한 효율 기록하였으며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독일의 경우 유럽 국가 중 처음으로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5%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대의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CTR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기록하였고 인도는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8.23%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으로 역대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위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CTR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기록하며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위에 안착</a:t>
            </a:r>
            <a:endParaRPr lang="en-US" altLang="ko-KR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250000"/>
              </a:lnSpc>
              <a:spcBef>
                <a:spcPct val="0"/>
              </a:spcBef>
            </a:pP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   SKI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임원발표 건 </a:t>
            </a:r>
            <a:r>
              <a:rPr lang="ko-KR" altLang="en-US" sz="105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오가닉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유입으로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583 PV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기록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중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53%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높은 비중으로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Social (</a:t>
            </a:r>
            <a:r>
              <a:rPr lang="ko-KR" altLang="en-US" sz="105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링크드인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경로로 유입되며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위를 차지</a:t>
            </a:r>
            <a:endParaRPr lang="en-US" altLang="ko-KR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552145"/>
              </p:ext>
            </p:extLst>
          </p:nvPr>
        </p:nvGraphicFramePr>
        <p:xfrm>
          <a:off x="993700" y="1354354"/>
          <a:ext cx="10204597" cy="2827839"/>
        </p:xfrm>
        <a:graphic>
          <a:graphicData uri="http://schemas.openxmlformats.org/drawingml/2006/table">
            <a:tbl>
              <a:tblPr/>
              <a:tblGrid>
                <a:gridCol w="332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5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05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693"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비교</a:t>
                      </a: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8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</a:t>
                      </a: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발행일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게재일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일평균 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일평균 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2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</a:t>
                      </a: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23.12.15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to create a theme park of carbon-cutting technologies at CES 2024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129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http://skinnonews.com/global/archives/16881</a:t>
                      </a:r>
                      <a:endParaRPr lang="en-US" sz="9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2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</a:t>
                      </a: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23.12.01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[SKinno Tech] Plastic Recycling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http://skinnonews.com/global/archives/16719</a:t>
                      </a:r>
                      <a:endParaRPr lang="en-US" sz="9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2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</a:t>
                      </a: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23.12.07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Innovation announces reorganization and executive personnel appointments for 2024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http://skinnonews.com/global/archives/16834</a:t>
                      </a:r>
                      <a:endParaRPr lang="en-US" sz="9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제목 2"/>
          <p:cNvSpPr txBox="1">
            <a:spLocks/>
          </p:cNvSpPr>
          <p:nvPr/>
        </p:nvSpPr>
        <p:spPr>
          <a:xfrm>
            <a:off x="391204" y="386161"/>
            <a:ext cx="2481088" cy="1787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SKinno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News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세부활동 보고</a:t>
            </a:r>
          </a:p>
        </p:txBody>
      </p:sp>
      <p:sp>
        <p:nvSpPr>
          <p:cNvPr id="7" name="제목 2"/>
          <p:cNvSpPr txBox="1">
            <a:spLocks/>
          </p:cNvSpPr>
          <p:nvPr/>
        </p:nvSpPr>
        <p:spPr>
          <a:xfrm>
            <a:off x="8672966" y="4247369"/>
            <a:ext cx="2525331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800" dirty="0"/>
              <a:t>* </a:t>
            </a:r>
            <a:r>
              <a:rPr lang="en-US" altLang="ko-KR" sz="800" dirty="0" err="1"/>
              <a:t>SKinno</a:t>
            </a:r>
            <a:r>
              <a:rPr lang="en-US" altLang="ko-KR" sz="800" dirty="0"/>
              <a:t> News </a:t>
            </a:r>
            <a:r>
              <a:rPr lang="ko-KR" altLang="en-US" sz="800" dirty="0"/>
              <a:t>글로벌 채널 누적 </a:t>
            </a:r>
            <a:r>
              <a:rPr lang="en-US" altLang="ko-KR" sz="800" dirty="0"/>
              <a:t>UV/PV (12</a:t>
            </a:r>
            <a:r>
              <a:rPr lang="ko-KR" altLang="en-US" sz="800" dirty="0"/>
              <a:t>月 기준</a:t>
            </a:r>
            <a:r>
              <a:rPr lang="en-US" altLang="ko-KR" sz="800" dirty="0"/>
              <a:t>)</a:t>
            </a:r>
            <a:br>
              <a:rPr lang="en-US" altLang="ko-KR" sz="800" dirty="0"/>
            </a:br>
            <a:r>
              <a:rPr lang="en-US" altLang="ko-KR" sz="800" dirty="0"/>
              <a:t>(2023.12.01. ~ 2023.12.31. 23:59 </a:t>
            </a:r>
            <a:r>
              <a:rPr lang="ko-KR" altLang="en-US" sz="800" dirty="0"/>
              <a:t>데이터 기준</a:t>
            </a:r>
            <a:r>
              <a:rPr lang="en-US" altLang="ko-KR" sz="800" dirty="0"/>
              <a:t>)</a:t>
            </a:r>
            <a:r>
              <a:rPr lang="ko-KR" altLang="en-US" sz="800" dirty="0"/>
              <a:t> </a:t>
            </a:r>
            <a:endParaRPr lang="en-US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351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51906</TotalTime>
  <Words>5466</Words>
  <Application>Microsoft Office PowerPoint</Application>
  <PresentationFormat>와이드스크린</PresentationFormat>
  <Paragraphs>1265</Paragraphs>
  <Slides>25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맑은 고딕</vt:lpstr>
      <vt:lpstr>Noto Sans CJK KR Light</vt:lpstr>
      <vt:lpstr>나눔바른고딕</vt:lpstr>
      <vt:lpstr>나눔고딕</vt:lpstr>
      <vt:lpstr>Arial</vt:lpstr>
      <vt:lpstr>Wingdings</vt:lpstr>
      <vt:lpstr>Calibri</vt:lpstr>
      <vt:lpstr>Squada One</vt:lpstr>
      <vt:lpstr>Office 테마</vt:lpstr>
      <vt:lpstr>영문 SKinno News 및 링크드인 채널 운영 월간 리포트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영란</dc:creator>
  <cp:lastModifiedBy>17421</cp:lastModifiedBy>
  <cp:revision>2707</cp:revision>
  <dcterms:created xsi:type="dcterms:W3CDTF">2019-05-08T01:45:16Z</dcterms:created>
  <dcterms:modified xsi:type="dcterms:W3CDTF">2024-01-08T06:40:12Z</dcterms:modified>
</cp:coreProperties>
</file>