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19" r:id="rId2"/>
    <p:sldId id="342" r:id="rId3"/>
    <p:sldId id="345" r:id="rId4"/>
    <p:sldId id="498" r:id="rId5"/>
    <p:sldId id="346" r:id="rId6"/>
    <p:sldId id="520" r:id="rId7"/>
    <p:sldId id="533" r:id="rId8"/>
    <p:sldId id="522" r:id="rId9"/>
    <p:sldId id="503" r:id="rId10"/>
    <p:sldId id="486" r:id="rId11"/>
    <p:sldId id="508" r:id="rId12"/>
    <p:sldId id="525" r:id="rId13"/>
    <p:sldId id="365" r:id="rId14"/>
    <p:sldId id="527" r:id="rId15"/>
    <p:sldId id="539" r:id="rId16"/>
    <p:sldId id="528" r:id="rId17"/>
    <p:sldId id="516" r:id="rId18"/>
    <p:sldId id="370" r:id="rId19"/>
    <p:sldId id="542" r:id="rId20"/>
    <p:sldId id="537" r:id="rId21"/>
    <p:sldId id="380" r:id="rId22"/>
  </p:sldIdLst>
  <p:sldSz cx="12192000" cy="6858000"/>
  <p:notesSz cx="6858000" cy="9144000"/>
  <p:embeddedFontLst>
    <p:embeddedFont>
      <p:font typeface="나눔바른고딕" panose="020B0600000101010101" charset="-127"/>
      <p:regular r:id="rId24"/>
      <p:bold r:id="rId25"/>
    </p:embeddedFont>
    <p:embeddedFont>
      <p:font typeface="나눔고딕" pitchFamily="2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4" userDrawn="1">
          <p15:clr>
            <a:srgbClr val="A4A3A4"/>
          </p15:clr>
        </p15:guide>
        <p15:guide id="4" pos="3976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C9C4"/>
    <a:srgbClr val="F56F19"/>
    <a:srgbClr val="E61938"/>
    <a:srgbClr val="FA8D46"/>
    <a:srgbClr val="FFB655"/>
    <a:srgbClr val="FFFFCC"/>
    <a:srgbClr val="FFAFAF"/>
    <a:srgbClr val="F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2" autoAdjust="0"/>
    <p:restoredTop sz="95571" autoAdjust="0"/>
  </p:normalViewPr>
  <p:slideViewPr>
    <p:cSldViewPr snapToGrid="0">
      <p:cViewPr varScale="1">
        <p:scale>
          <a:sx n="111" d="100"/>
          <a:sy n="111" d="100"/>
        </p:scale>
        <p:origin x="846" y="78"/>
      </p:cViewPr>
      <p:guideLst>
        <p:guide orient="horz" pos="2160"/>
        <p:guide pos="3840"/>
        <p:guide pos="3704"/>
        <p:guide pos="3976"/>
        <p:guide orient="horz" pos="3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2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24_3&#50900;\3&#50900;%20&#50900;&#44036;&#47532;&#54252;&#53944;%20&#45936;&#51060;&#53552;%20&#48516;&#49437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24_3&#50900;\3&#50900;%20&#50900;&#44036;&#47532;&#54252;&#53944;%20&#45936;&#51060;&#53552;%20&#48516;&#49437;%20&#50641;&#494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24_3&#50900;\3&#50900;%20&#50900;&#44036;&#47532;&#54252;&#53944;%20&#45936;&#51060;&#53552;%20&#48516;&#49437;%20&#50641;&#494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24_3&#50900;\3&#50900;%20&#50900;&#44036;&#47532;&#54252;&#53944;%20&#45936;&#51060;&#53552;%20&#48516;&#49437;%20&#50641;&#494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24_3&#50900;\3&#50900;%20&#50900;&#44036;&#47532;&#54252;&#53944;%20&#45936;&#51060;&#53552;%20&#48516;&#49437;%20&#50641;&#494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24_3&#50900;\3&#50900;%20&#50900;&#44036;&#47532;&#54252;&#53944;%20&#45936;&#51060;&#53552;%20&#48516;&#49437;%20&#50641;&#4947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Danny%20Lee\Desktop\&#48148;&#53461;&#54868;&#47732;\&#54532;&#47112;&#51064;&#44544;&#47196;&#48268;\SK%20Innovation\24_3&#50900;\3&#50900;%20&#50900;&#44036;&#47532;&#54252;&#53944;%20&#45936;&#51060;&#53552;%20&#48516;&#49437;%20&#50641;&#49472;.xlsx" TargetMode="External"/><Relationship Id="rId1" Type="http://schemas.openxmlformats.org/officeDocument/2006/relationships/image" Target="../media/image1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sng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pPr>
            <a:r>
              <a:rPr lang="ko-KR" sz="1500" b="0" u="none" dirty="0">
                <a:latin typeface="나눔바른고딕" panose="020B0600000101010101" charset="-127"/>
                <a:ea typeface="나눔바른고딕" panose="020B0600000101010101" charset="-127"/>
              </a:rPr>
              <a:t>월별 </a:t>
            </a:r>
            <a:r>
              <a:rPr lang="en-US" sz="1500" b="0" u="none" dirty="0">
                <a:latin typeface="나눔바른고딕" panose="020B0600000101010101" charset="-127"/>
                <a:ea typeface="나눔바른고딕" panose="020B0600000101010101" charset="-127"/>
              </a:rPr>
              <a:t>UV, PV </a:t>
            </a:r>
            <a:r>
              <a:rPr lang="ko-KR" sz="1500" b="0" u="none" dirty="0">
                <a:latin typeface="나눔바른고딕" panose="020B0600000101010101" charset="-127"/>
                <a:ea typeface="나눔바른고딕" panose="020B0600000101010101" charset="-127"/>
              </a:rPr>
              <a:t>비교</a:t>
            </a:r>
            <a:endParaRPr lang="en-US" sz="1500" b="0" u="none" dirty="0">
              <a:latin typeface="나눔바른고딕" panose="020B0600000101010101" charset="-127"/>
              <a:ea typeface="나눔바른고딕" panose="020B0600000101010101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sng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6744936841077795E-2"/>
          <c:y val="0.28927931907692117"/>
          <c:w val="0.9193525286830998"/>
          <c:h val="0.62342166335869786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'뉴스룸 UV PV'!$I$4</c:f>
              <c:strCache>
                <c:ptCount val="1"/>
                <c:pt idx="0">
                  <c:v>콘텐츠 개수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'뉴스룸 UV PV'!$F$5:$F$16</c:f>
              <c:strCache>
                <c:ptCount val="12"/>
                <c:pt idx="0">
                  <c:v>23년 4월</c:v>
                </c:pt>
                <c:pt idx="1">
                  <c:v>23년 5월</c:v>
                </c:pt>
                <c:pt idx="2">
                  <c:v>23년 6월</c:v>
                </c:pt>
                <c:pt idx="3">
                  <c:v>23년 7월</c:v>
                </c:pt>
                <c:pt idx="4">
                  <c:v>23년 8월</c:v>
                </c:pt>
                <c:pt idx="5">
                  <c:v>23년 9월</c:v>
                </c:pt>
                <c:pt idx="6">
                  <c:v>23년 10월</c:v>
                </c:pt>
                <c:pt idx="7">
                  <c:v>23년 11월</c:v>
                </c:pt>
                <c:pt idx="8">
                  <c:v>23년 12월</c:v>
                </c:pt>
                <c:pt idx="9">
                  <c:v>24년 1월</c:v>
                </c:pt>
                <c:pt idx="10">
                  <c:v>24년 2월</c:v>
                </c:pt>
                <c:pt idx="11">
                  <c:v>24년 3월</c:v>
                </c:pt>
              </c:strCache>
            </c:strRef>
          </c:cat>
          <c:val>
            <c:numRef>
              <c:f>'뉴스룸 UV PV'!$I$5:$I$16</c:f>
              <c:numCache>
                <c:formatCode>#,##0_ 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13</c:v>
                </c:pt>
                <c:pt idx="3">
                  <c:v>11</c:v>
                </c:pt>
                <c:pt idx="4">
                  <c:v>10</c:v>
                </c:pt>
                <c:pt idx="5">
                  <c:v>12</c:v>
                </c:pt>
                <c:pt idx="6">
                  <c:v>9</c:v>
                </c:pt>
                <c:pt idx="7">
                  <c:v>15</c:v>
                </c:pt>
                <c:pt idx="8">
                  <c:v>10</c:v>
                </c:pt>
                <c:pt idx="9">
                  <c:v>12</c:v>
                </c:pt>
                <c:pt idx="10">
                  <c:v>8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E-479B-8F54-65463E957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7195056"/>
        <c:axId val="1837185264"/>
      </c:barChart>
      <c:lineChart>
        <c:grouping val="standard"/>
        <c:varyColors val="0"/>
        <c:ser>
          <c:idx val="0"/>
          <c:order val="1"/>
          <c:tx>
            <c:strRef>
              <c:f>'뉴스룸 UV PV'!$G$4</c:f>
              <c:strCache>
                <c:ptCount val="1"/>
                <c:pt idx="0">
                  <c:v>UV</c:v>
                </c:pt>
              </c:strCache>
            </c:strRef>
          </c:tx>
          <c:spPr>
            <a:ln w="22225" cap="rnd">
              <a:solidFill>
                <a:srgbClr val="00808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008080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808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'뉴스룸 UV PV'!$F$5:$F$16</c:f>
              <c:strCache>
                <c:ptCount val="12"/>
                <c:pt idx="0">
                  <c:v>23년 4월</c:v>
                </c:pt>
                <c:pt idx="1">
                  <c:v>23년 5월</c:v>
                </c:pt>
                <c:pt idx="2">
                  <c:v>23년 6월</c:v>
                </c:pt>
                <c:pt idx="3">
                  <c:v>23년 7월</c:v>
                </c:pt>
                <c:pt idx="4">
                  <c:v>23년 8월</c:v>
                </c:pt>
                <c:pt idx="5">
                  <c:v>23년 9월</c:v>
                </c:pt>
                <c:pt idx="6">
                  <c:v>23년 10월</c:v>
                </c:pt>
                <c:pt idx="7">
                  <c:v>23년 11월</c:v>
                </c:pt>
                <c:pt idx="8">
                  <c:v>23년 12월</c:v>
                </c:pt>
                <c:pt idx="9">
                  <c:v>24년 1월</c:v>
                </c:pt>
                <c:pt idx="10">
                  <c:v>24년 2월</c:v>
                </c:pt>
                <c:pt idx="11">
                  <c:v>24년 3월</c:v>
                </c:pt>
              </c:strCache>
            </c:strRef>
          </c:cat>
          <c:val>
            <c:numRef>
              <c:f>'뉴스룸 UV PV'!$G$5:$G$16</c:f>
              <c:numCache>
                <c:formatCode>#,##0_ </c:formatCode>
                <c:ptCount val="12"/>
                <c:pt idx="0">
                  <c:v>11481</c:v>
                </c:pt>
                <c:pt idx="1">
                  <c:v>26190</c:v>
                </c:pt>
                <c:pt idx="2">
                  <c:v>19531</c:v>
                </c:pt>
                <c:pt idx="3">
                  <c:v>22735</c:v>
                </c:pt>
                <c:pt idx="4">
                  <c:v>21266</c:v>
                </c:pt>
                <c:pt idx="5">
                  <c:v>21188</c:v>
                </c:pt>
                <c:pt idx="6">
                  <c:v>19436</c:v>
                </c:pt>
                <c:pt idx="7">
                  <c:v>179841</c:v>
                </c:pt>
                <c:pt idx="8">
                  <c:v>14771</c:v>
                </c:pt>
                <c:pt idx="9">
                  <c:v>10407</c:v>
                </c:pt>
                <c:pt idx="10">
                  <c:v>11376</c:v>
                </c:pt>
                <c:pt idx="11">
                  <c:v>12205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0E-479B-8F54-65463E957FD2}"/>
            </c:ext>
          </c:extLst>
        </c:ser>
        <c:ser>
          <c:idx val="1"/>
          <c:order val="2"/>
          <c:tx>
            <c:strRef>
              <c:f>'뉴스룸 UV PV'!$H$4</c:f>
              <c:strCache>
                <c:ptCount val="1"/>
                <c:pt idx="0">
                  <c:v>PV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2.7677309521906709E-2"/>
                  <c:y val="-7.61567896110074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60E-479B-8F54-65463E957FD2}"/>
                </c:ext>
              </c:extLst>
            </c:dLbl>
            <c:dLbl>
              <c:idx val="1"/>
              <c:layout>
                <c:manualLayout>
                  <c:x val="-2.767730952190672E-2"/>
                  <c:y val="-9.762956863666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60E-479B-8F54-65463E957FD2}"/>
                </c:ext>
              </c:extLst>
            </c:dLbl>
            <c:dLbl>
              <c:idx val="2"/>
              <c:layout>
                <c:manualLayout>
                  <c:x val="-2.6534329364042281E-2"/>
                  <c:y val="-8.3314382619560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60E-479B-8F54-65463E957FD2}"/>
                </c:ext>
              </c:extLst>
            </c:dLbl>
            <c:dLbl>
              <c:idx val="3"/>
              <c:layout>
                <c:manualLayout>
                  <c:x val="-2.5391349206177822E-2"/>
                  <c:y val="-7.61567896110073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60E-479B-8F54-65463E957FD2}"/>
                </c:ext>
              </c:extLst>
            </c:dLbl>
            <c:dLbl>
              <c:idx val="4"/>
              <c:layout>
                <c:manualLayout>
                  <c:x val="-2.5391349206177864E-2"/>
                  <c:y val="-8.33143826195608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60E-479B-8F54-65463E957FD2}"/>
                </c:ext>
              </c:extLst>
            </c:dLbl>
            <c:dLbl>
              <c:idx val="5"/>
              <c:layout>
                <c:manualLayout>
                  <c:x val="-2.653432936404224E-2"/>
                  <c:y val="-8.6893179123837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60E-479B-8F54-65463E957FD2}"/>
                </c:ext>
              </c:extLst>
            </c:dLbl>
            <c:dLbl>
              <c:idx val="6"/>
              <c:layout>
                <c:manualLayout>
                  <c:x val="-2.7677309521906699E-2"/>
                  <c:y val="-7.973558611528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60E-479B-8F54-65463E957FD2}"/>
                </c:ext>
              </c:extLst>
            </c:dLbl>
            <c:dLbl>
              <c:idx val="8"/>
              <c:layout>
                <c:manualLayout>
                  <c:x val="-2.4248369048313404E-2"/>
                  <c:y val="-8.3314382619560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0E-479B-8F54-65463E957FD2}"/>
                </c:ext>
              </c:extLst>
            </c:dLbl>
            <c:dLbl>
              <c:idx val="9"/>
              <c:layout>
                <c:manualLayout>
                  <c:x val="-2.8820289679771328E-2"/>
                  <c:y val="-8.3314382619560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60E-479B-8F54-65463E957FD2}"/>
                </c:ext>
              </c:extLst>
            </c:dLbl>
            <c:dLbl>
              <c:idx val="10"/>
              <c:layout>
                <c:manualLayout>
                  <c:x val="-2.8820289679771158E-2"/>
                  <c:y val="-8.3314382619560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60E-479B-8F54-65463E957FD2}"/>
                </c:ext>
              </c:extLst>
            </c:dLbl>
            <c:dLbl>
              <c:idx val="11"/>
              <c:layout>
                <c:manualLayout>
                  <c:x val="-2.653432936404224E-2"/>
                  <c:y val="-7.973558611528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60E-479B-8F54-65463E957F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'뉴스룸 UV PV'!$F$5:$F$16</c:f>
              <c:strCache>
                <c:ptCount val="12"/>
                <c:pt idx="0">
                  <c:v>23년 4월</c:v>
                </c:pt>
                <c:pt idx="1">
                  <c:v>23년 5월</c:v>
                </c:pt>
                <c:pt idx="2">
                  <c:v>23년 6월</c:v>
                </c:pt>
                <c:pt idx="3">
                  <c:v>23년 7월</c:v>
                </c:pt>
                <c:pt idx="4">
                  <c:v>23년 8월</c:v>
                </c:pt>
                <c:pt idx="5">
                  <c:v>23년 9월</c:v>
                </c:pt>
                <c:pt idx="6">
                  <c:v>23년 10월</c:v>
                </c:pt>
                <c:pt idx="7">
                  <c:v>23년 11월</c:v>
                </c:pt>
                <c:pt idx="8">
                  <c:v>23년 12월</c:v>
                </c:pt>
                <c:pt idx="9">
                  <c:v>24년 1월</c:v>
                </c:pt>
                <c:pt idx="10">
                  <c:v>24년 2월</c:v>
                </c:pt>
                <c:pt idx="11">
                  <c:v>24년 3월</c:v>
                </c:pt>
              </c:strCache>
            </c:strRef>
          </c:cat>
          <c:val>
            <c:numRef>
              <c:f>'뉴스룸 UV PV'!$H$5:$H$16</c:f>
              <c:numCache>
                <c:formatCode>#,##0_ </c:formatCode>
                <c:ptCount val="12"/>
                <c:pt idx="0">
                  <c:v>18941</c:v>
                </c:pt>
                <c:pt idx="1">
                  <c:v>37241</c:v>
                </c:pt>
                <c:pt idx="2">
                  <c:v>29815</c:v>
                </c:pt>
                <c:pt idx="3">
                  <c:v>32832</c:v>
                </c:pt>
                <c:pt idx="4">
                  <c:v>29023</c:v>
                </c:pt>
                <c:pt idx="5">
                  <c:v>27914</c:v>
                </c:pt>
                <c:pt idx="6">
                  <c:v>24656</c:v>
                </c:pt>
                <c:pt idx="7">
                  <c:v>201063</c:v>
                </c:pt>
                <c:pt idx="8">
                  <c:v>19681</c:v>
                </c:pt>
                <c:pt idx="9">
                  <c:v>15360</c:v>
                </c:pt>
                <c:pt idx="10">
                  <c:v>16653</c:v>
                </c:pt>
                <c:pt idx="11">
                  <c:v>17182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0E-479B-8F54-65463E957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7183632"/>
        <c:axId val="1837196688"/>
      </c:lineChart>
      <c:catAx>
        <c:axId val="18371836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pPr>
            <a:endParaRPr lang="ko-KR"/>
          </a:p>
        </c:txPr>
        <c:crossAx val="1837196688"/>
        <c:crosses val="autoZero"/>
        <c:auto val="1"/>
        <c:lblAlgn val="ctr"/>
        <c:lblOffset val="100"/>
        <c:noMultiLvlLbl val="0"/>
      </c:catAx>
      <c:valAx>
        <c:axId val="1837196688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b" anchorCtr="0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트래픽</a:t>
                </a:r>
              </a:p>
            </c:rich>
          </c:tx>
          <c:layout>
            <c:manualLayout>
              <c:xMode val="edge"/>
              <c:yMode val="edge"/>
              <c:x val="2.35336476032694E-3"/>
              <c:y val="0.17725993173958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b" anchorCtr="0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3632"/>
        <c:crosses val="autoZero"/>
        <c:crossBetween val="between"/>
      </c:valAx>
      <c:valAx>
        <c:axId val="1837185264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콘텐츠</a:t>
                </a:r>
              </a:p>
            </c:rich>
          </c:tx>
          <c:layout>
            <c:manualLayout>
              <c:xMode val="edge"/>
              <c:yMode val="edge"/>
              <c:x val="0.94985572669541174"/>
              <c:y val="0.184077383987898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5056"/>
        <c:crosses val="max"/>
        <c:crossBetween val="between"/>
      </c:valAx>
      <c:catAx>
        <c:axId val="1837195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37185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'뉴스룸 PV 비교'!$A$1</c:f>
          <c:strCache>
            <c:ptCount val="1"/>
            <c:pt idx="0">
              <c:v>2월, 3월 PV 비교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ko-KR" sz="1200" b="1" i="0" u="none" strike="noStrike" kern="1200" cap="all" spc="0" normalizeH="0" baseline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'뉴스룸 PV 비교'!$A$2</c:f>
              <c:strCache>
                <c:ptCount val="1"/>
                <c:pt idx="0">
                  <c:v>2월</c:v>
                </c:pt>
              </c:strCache>
            </c:strRef>
          </c:tx>
          <c:spPr>
            <a:ln w="34925" cap="rnd">
              <a:solidFill>
                <a:srgbClr val="00C9C4"/>
              </a:solidFill>
              <a:prstDash val="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'뉴스룸 PV 비교'!$A$3:$A$33</c:f>
              <c:numCache>
                <c:formatCode>General</c:formatCode>
                <c:ptCount val="31"/>
                <c:pt idx="0">
                  <c:v>450</c:v>
                </c:pt>
                <c:pt idx="1">
                  <c:v>549</c:v>
                </c:pt>
                <c:pt idx="2">
                  <c:v>244</c:v>
                </c:pt>
                <c:pt idx="3">
                  <c:v>139</c:v>
                </c:pt>
                <c:pt idx="4">
                  <c:v>472</c:v>
                </c:pt>
                <c:pt idx="5">
                  <c:v>943</c:v>
                </c:pt>
                <c:pt idx="6">
                  <c:v>657</c:v>
                </c:pt>
                <c:pt idx="7">
                  <c:v>526</c:v>
                </c:pt>
                <c:pt idx="8">
                  <c:v>392</c:v>
                </c:pt>
                <c:pt idx="9">
                  <c:v>199</c:v>
                </c:pt>
                <c:pt idx="10">
                  <c:v>101</c:v>
                </c:pt>
                <c:pt idx="11">
                  <c:v>313</c:v>
                </c:pt>
                <c:pt idx="12">
                  <c:v>658</c:v>
                </c:pt>
                <c:pt idx="13">
                  <c:v>675</c:v>
                </c:pt>
                <c:pt idx="14">
                  <c:v>590</c:v>
                </c:pt>
                <c:pt idx="15">
                  <c:v>482</c:v>
                </c:pt>
                <c:pt idx="16">
                  <c:v>242</c:v>
                </c:pt>
                <c:pt idx="17">
                  <c:v>138</c:v>
                </c:pt>
                <c:pt idx="18">
                  <c:v>572</c:v>
                </c:pt>
                <c:pt idx="19">
                  <c:v>471</c:v>
                </c:pt>
                <c:pt idx="20">
                  <c:v>587</c:v>
                </c:pt>
                <c:pt idx="21">
                  <c:v>533</c:v>
                </c:pt>
                <c:pt idx="22">
                  <c:v>928</c:v>
                </c:pt>
                <c:pt idx="23">
                  <c:v>1251</c:v>
                </c:pt>
                <c:pt idx="24">
                  <c:v>672</c:v>
                </c:pt>
                <c:pt idx="25">
                  <c:v>820</c:v>
                </c:pt>
                <c:pt idx="26">
                  <c:v>956</c:v>
                </c:pt>
                <c:pt idx="27">
                  <c:v>1172</c:v>
                </c:pt>
                <c:pt idx="28">
                  <c:v>921</c:v>
                </c:pt>
                <c:pt idx="29">
                  <c:v>#N/A</c:v>
                </c:pt>
                <c:pt idx="3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F3-409B-9B7C-50616A650427}"/>
            </c:ext>
          </c:extLst>
        </c:ser>
        <c:ser>
          <c:idx val="1"/>
          <c:order val="1"/>
          <c:tx>
            <c:strRef>
              <c:f>'뉴스룸 PV 비교'!$B$2</c:f>
              <c:strCache>
                <c:ptCount val="1"/>
                <c:pt idx="0">
                  <c:v>3월</c:v>
                </c:pt>
              </c:strCache>
            </c:strRef>
          </c:tx>
          <c:spPr>
            <a:ln w="34925" cap="rnd">
              <a:solidFill>
                <a:srgbClr val="00808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'뉴스룸 PV 비교'!$B$3:$B$33</c:f>
              <c:numCache>
                <c:formatCode>General</c:formatCode>
                <c:ptCount val="31"/>
                <c:pt idx="0">
                  <c:v>738</c:v>
                </c:pt>
                <c:pt idx="1">
                  <c:v>289</c:v>
                </c:pt>
                <c:pt idx="2">
                  <c:v>188</c:v>
                </c:pt>
                <c:pt idx="3">
                  <c:v>602</c:v>
                </c:pt>
                <c:pt idx="4">
                  <c:v>597</c:v>
                </c:pt>
                <c:pt idx="5">
                  <c:v>587</c:v>
                </c:pt>
                <c:pt idx="6">
                  <c:v>596</c:v>
                </c:pt>
                <c:pt idx="7">
                  <c:v>491</c:v>
                </c:pt>
                <c:pt idx="8">
                  <c:v>199</c:v>
                </c:pt>
                <c:pt idx="9">
                  <c:v>175</c:v>
                </c:pt>
                <c:pt idx="10">
                  <c:v>647</c:v>
                </c:pt>
                <c:pt idx="11">
                  <c:v>746</c:v>
                </c:pt>
                <c:pt idx="12">
                  <c:v>707</c:v>
                </c:pt>
                <c:pt idx="13">
                  <c:v>437</c:v>
                </c:pt>
                <c:pt idx="14">
                  <c:v>478</c:v>
                </c:pt>
                <c:pt idx="15">
                  <c:v>218</c:v>
                </c:pt>
                <c:pt idx="16">
                  <c:v>151</c:v>
                </c:pt>
                <c:pt idx="17">
                  <c:v>552</c:v>
                </c:pt>
                <c:pt idx="18">
                  <c:v>708</c:v>
                </c:pt>
                <c:pt idx="19">
                  <c:v>569</c:v>
                </c:pt>
                <c:pt idx="20">
                  <c:v>518</c:v>
                </c:pt>
                <c:pt idx="21">
                  <c:v>682</c:v>
                </c:pt>
                <c:pt idx="22">
                  <c:v>365</c:v>
                </c:pt>
                <c:pt idx="23">
                  <c:v>337</c:v>
                </c:pt>
                <c:pt idx="24">
                  <c:v>627</c:v>
                </c:pt>
                <c:pt idx="25">
                  <c:v>680</c:v>
                </c:pt>
                <c:pt idx="26">
                  <c:v>1102</c:v>
                </c:pt>
                <c:pt idx="27">
                  <c:v>1155</c:v>
                </c:pt>
                <c:pt idx="28">
                  <c:v>897</c:v>
                </c:pt>
                <c:pt idx="29">
                  <c:v>548</c:v>
                </c:pt>
                <c:pt idx="30">
                  <c:v>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F3-409B-9B7C-50616A65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40889216"/>
        <c:axId val="-340888672"/>
      </c:lineChart>
      <c:catAx>
        <c:axId val="-3408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40888672"/>
        <c:crosses val="autoZero"/>
        <c:auto val="1"/>
        <c:lblAlgn val="ctr"/>
        <c:lblOffset val="100"/>
        <c:noMultiLvlLbl val="0"/>
      </c:catAx>
      <c:valAx>
        <c:axId val="-34088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408892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sz="1200" b="1">
                <a:latin typeface="+mj-ea"/>
                <a:ea typeface="+mj-ea"/>
              </a:rPr>
              <a:t>당월 업로드 콘텐츠 </a:t>
            </a:r>
            <a:r>
              <a:rPr lang="en-US" sz="1200" b="1">
                <a:latin typeface="+mj-ea"/>
                <a:ea typeface="+mj-ea"/>
              </a:rPr>
              <a:t>UV · PV </a:t>
            </a:r>
            <a:r>
              <a:rPr lang="ko-KR" sz="1200" b="1">
                <a:latin typeface="+mj-ea"/>
                <a:ea typeface="+mj-ea"/>
              </a:rPr>
              <a:t>총합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60285472639835"/>
          <c:y val="0.33466003445854781"/>
          <c:w val="0.83085689200054613"/>
          <c:h val="0.423853240053308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'뉴스룸 요약'!$Z$2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C7-4C23-B655-1E6685BC42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'뉴스룸 요약'!$X$3:$Y$10</c:f>
              <c:multiLvlStrCache>
                <c:ptCount val="8"/>
                <c:lvl>
                  <c:pt idx="1">
                    <c:v>UV</c:v>
                  </c:pt>
                  <c:pt idx="2">
                    <c:v>PV</c:v>
                  </c:pt>
                  <c:pt idx="5">
                    <c:v>UV</c:v>
                  </c:pt>
                  <c:pt idx="6">
                    <c:v>PV</c:v>
                  </c:pt>
                  <c:pt idx="7">
                    <c:v> </c:v>
                  </c:pt>
                </c:lvl>
                <c:lvl>
                  <c:pt idx="0">
                    <c:v>2월</c:v>
                  </c:pt>
                  <c:pt idx="4">
                    <c:v>3월</c:v>
                  </c:pt>
                </c:lvl>
              </c:multiLvlStrCache>
            </c:multiLvlStrRef>
          </c:cat>
          <c:val>
            <c:numRef>
              <c:f>'뉴스룸 요약'!$Z$3:$Z$10</c:f>
              <c:numCache>
                <c:formatCode>#,##0_);[Red]\(#,##0\)</c:formatCode>
                <c:ptCount val="8"/>
                <c:pt idx="1">
                  <c:v>2198</c:v>
                </c:pt>
                <c:pt idx="2" formatCode="#,##0">
                  <c:v>2429</c:v>
                </c:pt>
                <c:pt idx="5">
                  <c:v>1175</c:v>
                </c:pt>
                <c:pt idx="6" formatCode="#,##0">
                  <c:v>1645</c:v>
                </c:pt>
                <c:pt idx="7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C7-4C23-B655-1E6685BC4265}"/>
            </c:ext>
          </c:extLst>
        </c:ser>
        <c:ser>
          <c:idx val="2"/>
          <c:order val="1"/>
          <c:tx>
            <c:strRef>
              <c:f>'뉴스룸 요약'!$AA$2</c:f>
              <c:strCache>
                <c:ptCount val="1"/>
                <c:pt idx="0">
                  <c:v>GDN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7-4C23-B655-1E6685BC4265}"/>
              </c:ext>
            </c:extLst>
          </c:dPt>
          <c:dPt>
            <c:idx val="2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C7-4C23-B655-1E6685BC4265}"/>
              </c:ext>
            </c:extLst>
          </c:dPt>
          <c:dLbls>
            <c:dLbl>
              <c:idx val="1"/>
              <c:layout>
                <c:manualLayout>
                  <c:x val="0"/>
                  <c:y val="-0.104048657995338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C7-4C23-B655-1E6685BC4265}"/>
                </c:ext>
              </c:extLst>
            </c:dLbl>
            <c:dLbl>
              <c:idx val="2"/>
              <c:layout>
                <c:manualLayout>
                  <c:x val="0"/>
                  <c:y val="-0.1271705819943024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C7-4C23-B655-1E6685BC4265}"/>
                </c:ext>
              </c:extLst>
            </c:dLbl>
            <c:dLbl>
              <c:idx val="5"/>
              <c:layout>
                <c:manualLayout>
                  <c:x val="0"/>
                  <c:y val="-0.115609619994820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AC7-4C23-B655-1E6685BC4265}"/>
                </c:ext>
              </c:extLst>
            </c:dLbl>
            <c:dLbl>
              <c:idx val="6"/>
              <c:layout>
                <c:manualLayout>
                  <c:x val="-1.0838161583907525E-16"/>
                  <c:y val="-0.109829138995079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C7-4C23-B655-1E6685BC426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AC7-4C23-B655-1E6685BC42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00808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'뉴스룸 요약'!$X$3:$Y$10</c:f>
              <c:multiLvlStrCache>
                <c:ptCount val="8"/>
                <c:lvl>
                  <c:pt idx="1">
                    <c:v>UV</c:v>
                  </c:pt>
                  <c:pt idx="2">
                    <c:v>PV</c:v>
                  </c:pt>
                  <c:pt idx="5">
                    <c:v>UV</c:v>
                  </c:pt>
                  <c:pt idx="6">
                    <c:v>PV</c:v>
                  </c:pt>
                  <c:pt idx="7">
                    <c:v> </c:v>
                  </c:pt>
                </c:lvl>
                <c:lvl>
                  <c:pt idx="0">
                    <c:v>2월</c:v>
                  </c:pt>
                  <c:pt idx="4">
                    <c:v>3월</c:v>
                  </c:pt>
                </c:lvl>
              </c:multiLvlStrCache>
            </c:multiLvlStrRef>
          </c:cat>
          <c:val>
            <c:numRef>
              <c:f>'뉴스룸 요약'!$AA$3:$AA$10</c:f>
              <c:numCache>
                <c:formatCode>#,##0_);[Red]\(#,##0\)</c:formatCode>
                <c:ptCount val="8"/>
                <c:pt idx="1">
                  <c:v>1960</c:v>
                </c:pt>
                <c:pt idx="2" formatCode="#,##0">
                  <c:v>2233</c:v>
                </c:pt>
                <c:pt idx="5">
                  <c:v>1661</c:v>
                </c:pt>
                <c:pt idx="6">
                  <c:v>2256</c:v>
                </c:pt>
                <c:pt idx="7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AC7-4C23-B655-1E6685BC426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4"/>
        <c:overlap val="100"/>
        <c:axId val="1837192880"/>
        <c:axId val="1837190704"/>
      </c:barChart>
      <c:catAx>
        <c:axId val="1837192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0704"/>
        <c:crosses val="autoZero"/>
        <c:auto val="1"/>
        <c:lblAlgn val="ctr"/>
        <c:lblOffset val="100"/>
        <c:tickMarkSkip val="5"/>
        <c:noMultiLvlLbl val="0"/>
      </c:catAx>
      <c:valAx>
        <c:axId val="183719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sz="1200" b="1">
                <a:latin typeface="+mj-ea"/>
                <a:ea typeface="+mj-ea"/>
              </a:rPr>
              <a:t>당월 업로드 콘텐츠 당 </a:t>
            </a:r>
            <a:r>
              <a:rPr lang="en-US" altLang="ko-KR" sz="1200" b="1">
                <a:latin typeface="+mj-ea"/>
                <a:ea typeface="+mj-ea"/>
              </a:rPr>
              <a:t>UV</a:t>
            </a:r>
            <a:r>
              <a:rPr lang="en-US" altLang="ko-KR" sz="1200" b="1" baseline="0">
                <a:latin typeface="+mj-ea"/>
                <a:ea typeface="+mj-ea"/>
              </a:rPr>
              <a:t> · PV </a:t>
            </a:r>
            <a:r>
              <a:rPr lang="ko-KR" altLang="en-US" sz="1200" b="1" baseline="0">
                <a:latin typeface="+mj-ea"/>
                <a:ea typeface="+mj-ea"/>
              </a:rPr>
              <a:t>평균</a:t>
            </a:r>
            <a:endParaRPr lang="ko-KR" altLang="en-US" sz="1200" b="1"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60285472639835"/>
          <c:y val="0.33466003445854781"/>
          <c:w val="0.83085689200054613"/>
          <c:h val="0.42385324005330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'뉴스룸 요약'!$Z$17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'뉴스룸 요약'!$X$18:$Y$21</c:f>
              <c:multiLvlStrCache>
                <c:ptCount val="4"/>
                <c:lvl>
                  <c:pt idx="0">
                    <c:v>UV</c:v>
                  </c:pt>
                  <c:pt idx="1">
                    <c:v>PV</c:v>
                  </c:pt>
                  <c:pt idx="2">
                    <c:v>UV</c:v>
                  </c:pt>
                  <c:pt idx="3">
                    <c:v>PV</c:v>
                  </c:pt>
                </c:lvl>
                <c:lvl>
                  <c:pt idx="0">
                    <c:v>2월</c:v>
                  </c:pt>
                  <c:pt idx="2">
                    <c:v>3월</c:v>
                  </c:pt>
                </c:lvl>
              </c:multiLvlStrCache>
            </c:multiLvlStrRef>
          </c:cat>
          <c:val>
            <c:numRef>
              <c:f>'뉴스룸 요약'!$Z$18:$Z$21</c:f>
              <c:numCache>
                <c:formatCode>#,##0</c:formatCode>
                <c:ptCount val="4"/>
                <c:pt idx="0" formatCode="#,##0_);[Red]\(#,##0\)">
                  <c:v>240.625</c:v>
                </c:pt>
                <c:pt idx="1">
                  <c:v>337.75</c:v>
                </c:pt>
                <c:pt idx="2" formatCode="#,##0_);[Red]\(#,##0\)">
                  <c:v>167.85714285714286</c:v>
                </c:pt>
                <c:pt idx="3" formatCode="#,##0_);[Red]\(#,##0\)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7-4D5B-93B9-28126DE531B6}"/>
            </c:ext>
          </c:extLst>
        </c:ser>
        <c:ser>
          <c:idx val="1"/>
          <c:order val="1"/>
          <c:tx>
            <c:strRef>
              <c:f>'뉴스룸 요약'!$AA$17</c:f>
              <c:strCache>
                <c:ptCount val="1"/>
                <c:pt idx="0">
                  <c:v>GDN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E7-4D5B-93B9-28126DE531B6}"/>
              </c:ext>
            </c:extLst>
          </c:dPt>
          <c:dPt>
            <c:idx val="1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E7-4D5B-93B9-28126DE531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00808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'뉴스룸 요약'!$X$18:$Y$21</c:f>
              <c:multiLvlStrCache>
                <c:ptCount val="4"/>
                <c:lvl>
                  <c:pt idx="0">
                    <c:v>UV</c:v>
                  </c:pt>
                  <c:pt idx="1">
                    <c:v>PV</c:v>
                  </c:pt>
                  <c:pt idx="2">
                    <c:v>UV</c:v>
                  </c:pt>
                  <c:pt idx="3">
                    <c:v>PV</c:v>
                  </c:pt>
                </c:lvl>
                <c:lvl>
                  <c:pt idx="0">
                    <c:v>2월</c:v>
                  </c:pt>
                  <c:pt idx="2">
                    <c:v>3월</c:v>
                  </c:pt>
                </c:lvl>
              </c:multiLvlStrCache>
            </c:multiLvlStrRef>
          </c:cat>
          <c:val>
            <c:numRef>
              <c:f>'뉴스룸 요약'!$AA$18:$AA$21</c:f>
              <c:numCache>
                <c:formatCode>#,##0_);[Red]\(#,##0\)</c:formatCode>
                <c:ptCount val="4"/>
                <c:pt idx="0">
                  <c:v>2233</c:v>
                </c:pt>
                <c:pt idx="1">
                  <c:v>1960</c:v>
                </c:pt>
                <c:pt idx="2">
                  <c:v>553.66666666666663</c:v>
                </c:pt>
                <c:pt idx="3">
                  <c:v>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E7-4D5B-93B9-28126DE531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7186352"/>
        <c:axId val="1837191248"/>
      </c:barChart>
      <c:catAx>
        <c:axId val="183718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1248"/>
        <c:crosses val="autoZero"/>
        <c:auto val="1"/>
        <c:lblAlgn val="ctr"/>
        <c:lblOffset val="100"/>
        <c:noMultiLvlLbl val="0"/>
      </c:catAx>
      <c:valAx>
        <c:axId val="18371912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63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'LDN 월별 팔로워'!$G$5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rgbClr val="00C9C4"/>
            </a:solidFill>
            <a:ln>
              <a:noFill/>
            </a:ln>
            <a:effectLst/>
          </c:spPr>
          <c:invertIfNegative val="0"/>
          <c:cat>
            <c:strRef>
              <c:f>'LDN 월별 팔로워'!$F$6:$F$18</c:f>
              <c:strCache>
                <c:ptCount val="13"/>
                <c:pt idx="0">
                  <c:v>23년 3월</c:v>
                </c:pt>
                <c:pt idx="1">
                  <c:v>23년 4월</c:v>
                </c:pt>
                <c:pt idx="2">
                  <c:v>23년 5월</c:v>
                </c:pt>
                <c:pt idx="3">
                  <c:v>23년 6월</c:v>
                </c:pt>
                <c:pt idx="4">
                  <c:v>23년 7월</c:v>
                </c:pt>
                <c:pt idx="5">
                  <c:v>23년 8월</c:v>
                </c:pt>
                <c:pt idx="6">
                  <c:v>23년 9월</c:v>
                </c:pt>
                <c:pt idx="7">
                  <c:v>23년 10월</c:v>
                </c:pt>
                <c:pt idx="8">
                  <c:v>23년 11월</c:v>
                </c:pt>
                <c:pt idx="9">
                  <c:v>23년 12월</c:v>
                </c:pt>
                <c:pt idx="10">
                  <c:v>24년 1월</c:v>
                </c:pt>
                <c:pt idx="11">
                  <c:v>24년 2월</c:v>
                </c:pt>
                <c:pt idx="12">
                  <c:v>24년 3월</c:v>
                </c:pt>
              </c:strCache>
            </c:strRef>
          </c:cat>
          <c:val>
            <c:numRef>
              <c:f>'LDN 월별 팔로워'!$G$6:$G$18</c:f>
              <c:numCache>
                <c:formatCode>General</c:formatCode>
                <c:ptCount val="13"/>
                <c:pt idx="0">
                  <c:v>1160</c:v>
                </c:pt>
                <c:pt idx="1">
                  <c:v>1203</c:v>
                </c:pt>
                <c:pt idx="2">
                  <c:v>827</c:v>
                </c:pt>
                <c:pt idx="3">
                  <c:v>1156</c:v>
                </c:pt>
                <c:pt idx="4">
                  <c:v>785</c:v>
                </c:pt>
                <c:pt idx="5">
                  <c:v>819</c:v>
                </c:pt>
                <c:pt idx="6">
                  <c:v>688</c:v>
                </c:pt>
                <c:pt idx="7">
                  <c:v>957</c:v>
                </c:pt>
                <c:pt idx="8">
                  <c:v>771</c:v>
                </c:pt>
                <c:pt idx="9">
                  <c:v>620</c:v>
                </c:pt>
                <c:pt idx="10">
                  <c:v>759</c:v>
                </c:pt>
                <c:pt idx="11">
                  <c:v>799</c:v>
                </c:pt>
                <c:pt idx="12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3-4289-A97C-F500525A10C8}"/>
            </c:ext>
          </c:extLst>
        </c:ser>
        <c:ser>
          <c:idx val="1"/>
          <c:order val="1"/>
          <c:tx>
            <c:strRef>
              <c:f>'LDN 월별 팔로워'!$H$5</c:f>
              <c:strCache>
                <c:ptCount val="1"/>
                <c:pt idx="0">
                  <c:v>광고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cat>
            <c:strRef>
              <c:f>'LDN 월별 팔로워'!$F$6:$F$18</c:f>
              <c:strCache>
                <c:ptCount val="13"/>
                <c:pt idx="0">
                  <c:v>23년 3월</c:v>
                </c:pt>
                <c:pt idx="1">
                  <c:v>23년 4월</c:v>
                </c:pt>
                <c:pt idx="2">
                  <c:v>23년 5월</c:v>
                </c:pt>
                <c:pt idx="3">
                  <c:v>23년 6월</c:v>
                </c:pt>
                <c:pt idx="4">
                  <c:v>23년 7월</c:v>
                </c:pt>
                <c:pt idx="5">
                  <c:v>23년 8월</c:v>
                </c:pt>
                <c:pt idx="6">
                  <c:v>23년 9월</c:v>
                </c:pt>
                <c:pt idx="7">
                  <c:v>23년 10월</c:v>
                </c:pt>
                <c:pt idx="8">
                  <c:v>23년 11월</c:v>
                </c:pt>
                <c:pt idx="9">
                  <c:v>23년 12월</c:v>
                </c:pt>
                <c:pt idx="10">
                  <c:v>24년 1월</c:v>
                </c:pt>
                <c:pt idx="11">
                  <c:v>24년 2월</c:v>
                </c:pt>
                <c:pt idx="12">
                  <c:v>24년 3월</c:v>
                </c:pt>
              </c:strCache>
            </c:strRef>
          </c:cat>
          <c:val>
            <c:numRef>
              <c:f>'LDN 월별 팔로워'!$H$6:$H$18</c:f>
              <c:numCache>
                <c:formatCode>General</c:formatCode>
                <c:ptCount val="13"/>
                <c:pt idx="0">
                  <c:v>337</c:v>
                </c:pt>
                <c:pt idx="1">
                  <c:v>699</c:v>
                </c:pt>
                <c:pt idx="2">
                  <c:v>1074</c:v>
                </c:pt>
                <c:pt idx="3">
                  <c:v>1185</c:v>
                </c:pt>
                <c:pt idx="4">
                  <c:v>1719</c:v>
                </c:pt>
                <c:pt idx="5">
                  <c:v>1703</c:v>
                </c:pt>
                <c:pt idx="6">
                  <c:v>2171</c:v>
                </c:pt>
                <c:pt idx="7">
                  <c:v>2759</c:v>
                </c:pt>
                <c:pt idx="8">
                  <c:v>1277</c:v>
                </c:pt>
                <c:pt idx="9">
                  <c:v>3002</c:v>
                </c:pt>
                <c:pt idx="10">
                  <c:v>2123</c:v>
                </c:pt>
                <c:pt idx="11">
                  <c:v>827</c:v>
                </c:pt>
                <c:pt idx="12">
                  <c:v>1624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53-4289-A97C-F500525A1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7"/>
        <c:overlap val="-19"/>
        <c:axId val="1837182544"/>
        <c:axId val="1837187984"/>
      </c:barChart>
      <c:lineChart>
        <c:grouping val="standard"/>
        <c:varyColors val="0"/>
        <c:ser>
          <c:idx val="2"/>
          <c:order val="2"/>
          <c:tx>
            <c:strRef>
              <c:f>'LDN 월별 팔로워'!$I$5</c:f>
              <c:strCache>
                <c:ptCount val="1"/>
                <c:pt idx="0">
                  <c:v>신규 팔로워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>
                <a:solidFill>
                  <a:schemeClr val="tx1"/>
                </a:solidFill>
              </a:ln>
              <a:effectLst/>
            </c:spPr>
          </c:marker>
          <c:dLbls>
            <c:dLbl>
              <c:idx val="8"/>
              <c:layout>
                <c:manualLayout>
                  <c:x val="-2.6351176615056225E-2"/>
                  <c:y val="3.25217870493461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53-4289-A97C-F500525A10C8}"/>
                </c:ext>
              </c:extLst>
            </c:dLbl>
            <c:dLbl>
              <c:idx val="11"/>
              <c:layout>
                <c:manualLayout>
                  <c:x val="-2.5099044169415871E-2"/>
                  <c:y val="3.25217870493461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53-4289-A97C-F500525A10C8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맑은 고딕 (본문)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'LDN 월별 팔로워'!$F$6:$F$18</c:f>
              <c:strCache>
                <c:ptCount val="13"/>
                <c:pt idx="0">
                  <c:v>23년 3월</c:v>
                </c:pt>
                <c:pt idx="1">
                  <c:v>23년 4월</c:v>
                </c:pt>
                <c:pt idx="2">
                  <c:v>23년 5월</c:v>
                </c:pt>
                <c:pt idx="3">
                  <c:v>23년 6월</c:v>
                </c:pt>
                <c:pt idx="4">
                  <c:v>23년 7월</c:v>
                </c:pt>
                <c:pt idx="5">
                  <c:v>23년 8월</c:v>
                </c:pt>
                <c:pt idx="6">
                  <c:v>23년 9월</c:v>
                </c:pt>
                <c:pt idx="7">
                  <c:v>23년 10월</c:v>
                </c:pt>
                <c:pt idx="8">
                  <c:v>23년 11월</c:v>
                </c:pt>
                <c:pt idx="9">
                  <c:v>23년 12월</c:v>
                </c:pt>
                <c:pt idx="10">
                  <c:v>24년 1월</c:v>
                </c:pt>
                <c:pt idx="11">
                  <c:v>24년 2월</c:v>
                </c:pt>
                <c:pt idx="12">
                  <c:v>24년 3월</c:v>
                </c:pt>
              </c:strCache>
            </c:strRef>
          </c:cat>
          <c:val>
            <c:numRef>
              <c:f>'LDN 월별 팔로워'!$I$6:$I$18</c:f>
              <c:numCache>
                <c:formatCode>General</c:formatCode>
                <c:ptCount val="13"/>
                <c:pt idx="0">
                  <c:v>1497</c:v>
                </c:pt>
                <c:pt idx="1">
                  <c:v>1902</c:v>
                </c:pt>
                <c:pt idx="2">
                  <c:v>1901</c:v>
                </c:pt>
                <c:pt idx="3">
                  <c:v>2341</c:v>
                </c:pt>
                <c:pt idx="4">
                  <c:v>2582</c:v>
                </c:pt>
                <c:pt idx="5">
                  <c:v>2522</c:v>
                </c:pt>
                <c:pt idx="6">
                  <c:v>2859</c:v>
                </c:pt>
                <c:pt idx="7">
                  <c:v>3716</c:v>
                </c:pt>
                <c:pt idx="8">
                  <c:v>2048</c:v>
                </c:pt>
                <c:pt idx="9">
                  <c:v>3622</c:v>
                </c:pt>
                <c:pt idx="10">
                  <c:v>2882</c:v>
                </c:pt>
                <c:pt idx="11">
                  <c:v>1626</c:v>
                </c:pt>
                <c:pt idx="12">
                  <c:v>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53-4289-A97C-F500525A1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7182544"/>
        <c:axId val="1837187984"/>
      </c:lineChart>
      <c:catAx>
        <c:axId val="183718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7984"/>
        <c:crosses val="autoZero"/>
        <c:auto val="1"/>
        <c:lblAlgn val="ctr"/>
        <c:lblOffset val="100"/>
        <c:noMultiLvlLbl val="0"/>
      </c:catAx>
      <c:valAx>
        <c:axId val="183718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2544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'LDN PV 비교'!차트제목</c:f>
          <c:strCache>
            <c:ptCount val="1"/>
            <c:pt idx="0">
              <c:v>링크드인 2월, 3월 PV 비교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ko-KR" sz="1200" b="1" i="0" u="none" strike="noStrike" kern="1200" cap="all" spc="0" normalizeH="0" baseline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'LDN PV 비교'!$B$2</c:f>
              <c:strCache>
                <c:ptCount val="1"/>
                <c:pt idx="0">
                  <c:v>3월 PV</c:v>
                </c:pt>
              </c:strCache>
            </c:strRef>
          </c:tx>
          <c:spPr>
            <a:ln w="34925" cap="rnd">
              <a:solidFill>
                <a:srgbClr val="00808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'LDN PV 비교'!$A$3:$A$33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'LDN PV 비교'!$B$3:$B$33</c:f>
              <c:numCache>
                <c:formatCode>General</c:formatCode>
                <c:ptCount val="31"/>
                <c:pt idx="0">
                  <c:v>121</c:v>
                </c:pt>
                <c:pt idx="1">
                  <c:v>74</c:v>
                </c:pt>
                <c:pt idx="2">
                  <c:v>78</c:v>
                </c:pt>
                <c:pt idx="3">
                  <c:v>319</c:v>
                </c:pt>
                <c:pt idx="4">
                  <c:v>440</c:v>
                </c:pt>
                <c:pt idx="5">
                  <c:v>359</c:v>
                </c:pt>
                <c:pt idx="6">
                  <c:v>444</c:v>
                </c:pt>
                <c:pt idx="7">
                  <c:v>365</c:v>
                </c:pt>
                <c:pt idx="8">
                  <c:v>146</c:v>
                </c:pt>
                <c:pt idx="9">
                  <c:v>128</c:v>
                </c:pt>
                <c:pt idx="10">
                  <c:v>432</c:v>
                </c:pt>
                <c:pt idx="11">
                  <c:v>445</c:v>
                </c:pt>
                <c:pt idx="12">
                  <c:v>380</c:v>
                </c:pt>
                <c:pt idx="13">
                  <c:v>389</c:v>
                </c:pt>
                <c:pt idx="14">
                  <c:v>348</c:v>
                </c:pt>
                <c:pt idx="15">
                  <c:v>107</c:v>
                </c:pt>
                <c:pt idx="16">
                  <c:v>116</c:v>
                </c:pt>
                <c:pt idx="17">
                  <c:v>377</c:v>
                </c:pt>
                <c:pt idx="18">
                  <c:v>357</c:v>
                </c:pt>
                <c:pt idx="19">
                  <c:v>328</c:v>
                </c:pt>
                <c:pt idx="20">
                  <c:v>391</c:v>
                </c:pt>
                <c:pt idx="21">
                  <c:v>337</c:v>
                </c:pt>
                <c:pt idx="22">
                  <c:v>106</c:v>
                </c:pt>
                <c:pt idx="23">
                  <c:v>107</c:v>
                </c:pt>
                <c:pt idx="24">
                  <c:v>304</c:v>
                </c:pt>
                <c:pt idx="25">
                  <c:v>350</c:v>
                </c:pt>
                <c:pt idx="26">
                  <c:v>291</c:v>
                </c:pt>
                <c:pt idx="27">
                  <c:v>336</c:v>
                </c:pt>
                <c:pt idx="28">
                  <c:v>252</c:v>
                </c:pt>
                <c:pt idx="29">
                  <c:v>146</c:v>
                </c:pt>
                <c:pt idx="30">
                  <c:v>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C5-4314-83C9-67481B196571}"/>
            </c:ext>
          </c:extLst>
        </c:ser>
        <c:ser>
          <c:idx val="2"/>
          <c:order val="2"/>
          <c:tx>
            <c:strRef>
              <c:f>'LDN PV 비교'!$C$2</c:f>
              <c:strCache>
                <c:ptCount val="1"/>
                <c:pt idx="0">
                  <c:v>2월 PV</c:v>
                </c:pt>
              </c:strCache>
            </c:strRef>
          </c:tx>
          <c:spPr>
            <a:ln w="34925" cap="rnd">
              <a:solidFill>
                <a:srgbClr val="00C9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'LDN PV 비교'!$A$3:$A$33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'LDN PV 비교'!$C$3:$C$33</c:f>
              <c:numCache>
                <c:formatCode>General</c:formatCode>
                <c:ptCount val="31"/>
                <c:pt idx="0">
                  <c:v>245</c:v>
                </c:pt>
                <c:pt idx="1">
                  <c:v>189</c:v>
                </c:pt>
                <c:pt idx="2">
                  <c:v>101</c:v>
                </c:pt>
                <c:pt idx="3">
                  <c:v>115</c:v>
                </c:pt>
                <c:pt idx="4">
                  <c:v>224</c:v>
                </c:pt>
                <c:pt idx="5">
                  <c:v>205</c:v>
                </c:pt>
                <c:pt idx="6">
                  <c:v>319</c:v>
                </c:pt>
                <c:pt idx="7">
                  <c:v>259</c:v>
                </c:pt>
                <c:pt idx="8">
                  <c:v>209</c:v>
                </c:pt>
                <c:pt idx="9">
                  <c:v>130</c:v>
                </c:pt>
                <c:pt idx="10">
                  <c:v>81</c:v>
                </c:pt>
                <c:pt idx="11">
                  <c:v>232</c:v>
                </c:pt>
                <c:pt idx="12">
                  <c:v>235</c:v>
                </c:pt>
                <c:pt idx="13">
                  <c:v>229</c:v>
                </c:pt>
                <c:pt idx="14">
                  <c:v>188</c:v>
                </c:pt>
                <c:pt idx="15">
                  <c:v>216</c:v>
                </c:pt>
                <c:pt idx="16">
                  <c:v>94</c:v>
                </c:pt>
                <c:pt idx="17">
                  <c:v>77</c:v>
                </c:pt>
                <c:pt idx="18">
                  <c:v>269</c:v>
                </c:pt>
                <c:pt idx="19">
                  <c:v>165</c:v>
                </c:pt>
                <c:pt idx="20">
                  <c:v>242</c:v>
                </c:pt>
                <c:pt idx="21">
                  <c:v>239</c:v>
                </c:pt>
                <c:pt idx="22">
                  <c:v>183</c:v>
                </c:pt>
                <c:pt idx="23">
                  <c:v>94</c:v>
                </c:pt>
                <c:pt idx="24">
                  <c:v>107</c:v>
                </c:pt>
                <c:pt idx="25">
                  <c:v>156</c:v>
                </c:pt>
                <c:pt idx="26">
                  <c:v>225</c:v>
                </c:pt>
                <c:pt idx="27">
                  <c:v>225</c:v>
                </c:pt>
                <c:pt idx="28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C5-4314-83C9-67481B196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07872496"/>
        <c:axId val="-100786705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'LDN PV 비교'!$A$2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'LDN PV 비교'!$A$3:$A$33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'LDN PV 비교'!$A$3:$A$33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2C5-4314-83C9-67481B196571}"/>
                  </c:ext>
                </c:extLst>
              </c15:ser>
            </c15:filteredLineSeries>
          </c:ext>
        </c:extLst>
      </c:lineChart>
      <c:catAx>
        <c:axId val="-100787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07867056"/>
        <c:crosses val="autoZero"/>
        <c:auto val="1"/>
        <c:lblAlgn val="ctr"/>
        <c:lblOffset val="100"/>
        <c:noMultiLvlLbl val="0"/>
      </c:catAx>
      <c:valAx>
        <c:axId val="-100786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0787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sz="14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링크드인</a:t>
            </a:r>
            <a:r>
              <a:rPr 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신규 팔로워 일자별 유입 지수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sz="1400" b="1" dirty="0">
              <a:ln>
                <a:solidFill>
                  <a:schemeClr val="bg1">
                    <a:alpha val="1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layout>
        <c:manualLayout>
          <c:xMode val="edge"/>
          <c:yMode val="edge"/>
          <c:x val="0.36529907166762771"/>
          <c:y val="1.638959104584061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2898856861828975E-2"/>
          <c:y val="0.18533118056280698"/>
          <c:w val="0.94369018045856656"/>
          <c:h val="0.65140657415926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'LDN 일자별 팔로워'!$B$1</c:f>
              <c:strCache>
                <c:ptCount val="1"/>
                <c:pt idx="0">
                  <c:v>3월 신규 오가닉 팔로워 수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cat>
            <c:strRef>
              <c:f>'LDN 일자별 팔로워'!$A$2:$A$32</c:f>
              <c:strCache>
                <c:ptCount val="31"/>
                <c:pt idx="0">
                  <c:v>1
금</c:v>
                </c:pt>
                <c:pt idx="1">
                  <c:v>2
토</c:v>
                </c:pt>
                <c:pt idx="2">
                  <c:v>3
일</c:v>
                </c:pt>
                <c:pt idx="3">
                  <c:v>4
월</c:v>
                </c:pt>
                <c:pt idx="4">
                  <c:v>5
화</c:v>
                </c:pt>
                <c:pt idx="5">
                  <c:v>6
수</c:v>
                </c:pt>
                <c:pt idx="6">
                  <c:v>7
목</c:v>
                </c:pt>
                <c:pt idx="7">
                  <c:v>8
금</c:v>
                </c:pt>
                <c:pt idx="8">
                  <c:v>9
토</c:v>
                </c:pt>
                <c:pt idx="9">
                  <c:v>10
일</c:v>
                </c:pt>
                <c:pt idx="10">
                  <c:v>11
월</c:v>
                </c:pt>
                <c:pt idx="11">
                  <c:v>12
화</c:v>
                </c:pt>
                <c:pt idx="12">
                  <c:v>13
수</c:v>
                </c:pt>
                <c:pt idx="13">
                  <c:v>14
목</c:v>
                </c:pt>
                <c:pt idx="14">
                  <c:v>15
금</c:v>
                </c:pt>
                <c:pt idx="15">
                  <c:v>16
토</c:v>
                </c:pt>
                <c:pt idx="16">
                  <c:v>17
일</c:v>
                </c:pt>
                <c:pt idx="17">
                  <c:v>18
월</c:v>
                </c:pt>
                <c:pt idx="18">
                  <c:v>19
화</c:v>
                </c:pt>
                <c:pt idx="19">
                  <c:v>20
수</c:v>
                </c:pt>
                <c:pt idx="20">
                  <c:v>21
목</c:v>
                </c:pt>
                <c:pt idx="21">
                  <c:v>22
금</c:v>
                </c:pt>
                <c:pt idx="22">
                  <c:v>23
토</c:v>
                </c:pt>
                <c:pt idx="23">
                  <c:v>24
일</c:v>
                </c:pt>
                <c:pt idx="24">
                  <c:v>25
월</c:v>
                </c:pt>
                <c:pt idx="25">
                  <c:v>26
화</c:v>
                </c:pt>
                <c:pt idx="26">
                  <c:v>27
수</c:v>
                </c:pt>
                <c:pt idx="27">
                  <c:v>28
목</c:v>
                </c:pt>
                <c:pt idx="28">
                  <c:v>29
금</c:v>
                </c:pt>
                <c:pt idx="29">
                  <c:v>30
토</c:v>
                </c:pt>
                <c:pt idx="30">
                  <c:v>31
일</c:v>
                </c:pt>
              </c:strCache>
            </c:strRef>
          </c:cat>
          <c:val>
            <c:numRef>
              <c:f>'LDN 일자별 팔로워'!$B$2:$B$32</c:f>
              <c:numCache>
                <c:formatCode>General</c:formatCode>
                <c:ptCount val="31"/>
                <c:pt idx="0">
                  <c:v>26</c:v>
                </c:pt>
                <c:pt idx="1">
                  <c:v>11</c:v>
                </c:pt>
                <c:pt idx="2">
                  <c:v>7</c:v>
                </c:pt>
                <c:pt idx="3">
                  <c:v>39</c:v>
                </c:pt>
                <c:pt idx="4">
                  <c:v>27</c:v>
                </c:pt>
                <c:pt idx="5">
                  <c:v>30</c:v>
                </c:pt>
                <c:pt idx="6">
                  <c:v>42</c:v>
                </c:pt>
                <c:pt idx="7">
                  <c:v>38</c:v>
                </c:pt>
                <c:pt idx="8">
                  <c:v>22</c:v>
                </c:pt>
                <c:pt idx="9">
                  <c:v>28</c:v>
                </c:pt>
                <c:pt idx="10">
                  <c:v>75</c:v>
                </c:pt>
                <c:pt idx="11">
                  <c:v>92</c:v>
                </c:pt>
                <c:pt idx="12">
                  <c:v>49</c:v>
                </c:pt>
                <c:pt idx="13">
                  <c:v>38</c:v>
                </c:pt>
                <c:pt idx="14">
                  <c:v>34</c:v>
                </c:pt>
                <c:pt idx="15">
                  <c:v>21</c:v>
                </c:pt>
                <c:pt idx="16">
                  <c:v>15</c:v>
                </c:pt>
                <c:pt idx="17">
                  <c:v>57</c:v>
                </c:pt>
                <c:pt idx="18">
                  <c:v>44</c:v>
                </c:pt>
                <c:pt idx="19">
                  <c:v>60</c:v>
                </c:pt>
                <c:pt idx="20">
                  <c:v>55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38</c:v>
                </c:pt>
                <c:pt idx="25">
                  <c:v>44</c:v>
                </c:pt>
                <c:pt idx="26">
                  <c:v>26</c:v>
                </c:pt>
                <c:pt idx="27">
                  <c:v>25</c:v>
                </c:pt>
                <c:pt idx="28">
                  <c:v>19</c:v>
                </c:pt>
                <c:pt idx="29">
                  <c:v>14</c:v>
                </c:pt>
                <c:pt idx="30">
                  <c:v>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AACE-430A-AE1F-30154796D4C8}"/>
            </c:ext>
          </c:extLst>
        </c:ser>
        <c:ser>
          <c:idx val="1"/>
          <c:order val="1"/>
          <c:tx>
            <c:strRef>
              <c:f>'LDN 일자별 팔로워'!$C$1</c:f>
              <c:strCache>
                <c:ptCount val="1"/>
                <c:pt idx="0">
                  <c:v>3월 신규 광고 팔로워 수</c:v>
                </c:pt>
              </c:strCache>
            </c:strRef>
          </c:tx>
          <c:spPr>
            <a:solidFill>
              <a:srgbClr val="00C9C4"/>
            </a:solidFill>
            <a:ln>
              <a:noFill/>
            </a:ln>
            <a:effectLst/>
          </c:spPr>
          <c:invertIfNegative val="0"/>
          <c:cat>
            <c:strRef>
              <c:f>'LDN 일자별 팔로워'!$A$2:$A$32</c:f>
              <c:strCache>
                <c:ptCount val="31"/>
                <c:pt idx="0">
                  <c:v>1
금</c:v>
                </c:pt>
                <c:pt idx="1">
                  <c:v>2
토</c:v>
                </c:pt>
                <c:pt idx="2">
                  <c:v>3
일</c:v>
                </c:pt>
                <c:pt idx="3">
                  <c:v>4
월</c:v>
                </c:pt>
                <c:pt idx="4">
                  <c:v>5
화</c:v>
                </c:pt>
                <c:pt idx="5">
                  <c:v>6
수</c:v>
                </c:pt>
                <c:pt idx="6">
                  <c:v>7
목</c:v>
                </c:pt>
                <c:pt idx="7">
                  <c:v>8
금</c:v>
                </c:pt>
                <c:pt idx="8">
                  <c:v>9
토</c:v>
                </c:pt>
                <c:pt idx="9">
                  <c:v>10
일</c:v>
                </c:pt>
                <c:pt idx="10">
                  <c:v>11
월</c:v>
                </c:pt>
                <c:pt idx="11">
                  <c:v>12
화</c:v>
                </c:pt>
                <c:pt idx="12">
                  <c:v>13
수</c:v>
                </c:pt>
                <c:pt idx="13">
                  <c:v>14
목</c:v>
                </c:pt>
                <c:pt idx="14">
                  <c:v>15
금</c:v>
                </c:pt>
                <c:pt idx="15">
                  <c:v>16
토</c:v>
                </c:pt>
                <c:pt idx="16">
                  <c:v>17
일</c:v>
                </c:pt>
                <c:pt idx="17">
                  <c:v>18
월</c:v>
                </c:pt>
                <c:pt idx="18">
                  <c:v>19
화</c:v>
                </c:pt>
                <c:pt idx="19">
                  <c:v>20
수</c:v>
                </c:pt>
                <c:pt idx="20">
                  <c:v>21
목</c:v>
                </c:pt>
                <c:pt idx="21">
                  <c:v>22
금</c:v>
                </c:pt>
                <c:pt idx="22">
                  <c:v>23
토</c:v>
                </c:pt>
                <c:pt idx="23">
                  <c:v>24
일</c:v>
                </c:pt>
                <c:pt idx="24">
                  <c:v>25
월</c:v>
                </c:pt>
                <c:pt idx="25">
                  <c:v>26
화</c:v>
                </c:pt>
                <c:pt idx="26">
                  <c:v>27
수</c:v>
                </c:pt>
                <c:pt idx="27">
                  <c:v>28
목</c:v>
                </c:pt>
                <c:pt idx="28">
                  <c:v>29
금</c:v>
                </c:pt>
                <c:pt idx="29">
                  <c:v>30
토</c:v>
                </c:pt>
                <c:pt idx="30">
                  <c:v>31
일</c:v>
                </c:pt>
              </c:strCache>
            </c:strRef>
          </c:cat>
          <c:val>
            <c:numRef>
              <c:f>'LDN 일자별 팔로워'!$C$2:$C$32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72</c:v>
                </c:pt>
                <c:pt idx="4">
                  <c:v>81</c:v>
                </c:pt>
                <c:pt idx="5">
                  <c:v>95</c:v>
                </c:pt>
                <c:pt idx="6">
                  <c:v>83</c:v>
                </c:pt>
                <c:pt idx="7">
                  <c:v>72</c:v>
                </c:pt>
                <c:pt idx="8">
                  <c:v>28</c:v>
                </c:pt>
                <c:pt idx="9">
                  <c:v>21</c:v>
                </c:pt>
                <c:pt idx="10">
                  <c:v>70</c:v>
                </c:pt>
                <c:pt idx="11">
                  <c:v>72</c:v>
                </c:pt>
                <c:pt idx="12">
                  <c:v>74</c:v>
                </c:pt>
                <c:pt idx="13">
                  <c:v>91</c:v>
                </c:pt>
                <c:pt idx="14">
                  <c:v>62</c:v>
                </c:pt>
                <c:pt idx="15">
                  <c:v>24</c:v>
                </c:pt>
                <c:pt idx="16">
                  <c:v>24</c:v>
                </c:pt>
                <c:pt idx="17">
                  <c:v>69</c:v>
                </c:pt>
                <c:pt idx="18">
                  <c:v>74</c:v>
                </c:pt>
                <c:pt idx="19">
                  <c:v>74</c:v>
                </c:pt>
                <c:pt idx="20">
                  <c:v>74</c:v>
                </c:pt>
                <c:pt idx="21">
                  <c:v>65</c:v>
                </c:pt>
                <c:pt idx="22">
                  <c:v>18</c:v>
                </c:pt>
                <c:pt idx="23">
                  <c:v>18</c:v>
                </c:pt>
                <c:pt idx="24">
                  <c:v>68</c:v>
                </c:pt>
                <c:pt idx="25">
                  <c:v>70</c:v>
                </c:pt>
                <c:pt idx="26">
                  <c:v>77</c:v>
                </c:pt>
                <c:pt idx="27">
                  <c:v>61</c:v>
                </c:pt>
                <c:pt idx="28">
                  <c:v>45</c:v>
                </c:pt>
                <c:pt idx="29">
                  <c:v>23</c:v>
                </c:pt>
                <c:pt idx="3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CE-430A-AE1F-30154796D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100"/>
        <c:axId val="1837189072"/>
        <c:axId val="1837195600"/>
      </c:barChart>
      <c:scatterChart>
        <c:scatterStyle val="lineMarker"/>
        <c:varyColors val="0"/>
        <c:ser>
          <c:idx val="2"/>
          <c:order val="2"/>
          <c:tx>
            <c:strRef>
              <c:f>'LDN 일자별 팔로워'!$E$1</c:f>
              <c:strCache>
                <c:ptCount val="1"/>
                <c:pt idx="0">
                  <c:v>광고 집행 시작일</c:v>
                </c:pt>
              </c:strCache>
            </c:strRef>
          </c:tx>
          <c:spPr>
            <a:ln w="19050">
              <a:noFill/>
            </a:ln>
            <a:effectLst/>
          </c:spPr>
          <c:marker>
            <c:symbol val="picture"/>
            <c:spPr>
              <a:blipFill dpi="0" rotWithShape="1">
                <a:blip xmlns:r="http://schemas.openxmlformats.org/officeDocument/2006/relationships" r:embed="rId1">
                  <a:alphaModFix amt="98000"/>
                </a:blip>
                <a:srcRect/>
                <a:tile tx="0" ty="0" sx="100000" sy="100000" flip="none" algn="tl"/>
              </a:blipFill>
              <a:ln w="63500">
                <a:noFill/>
              </a:ln>
              <a:effectLst/>
            </c:spPr>
          </c:marker>
          <c:xVal>
            <c:strRef>
              <c:f>'LDN 일자별 팔로워'!$A$2:$A$32</c:f>
              <c:strCache>
                <c:ptCount val="31"/>
                <c:pt idx="0">
                  <c:v>1
금</c:v>
                </c:pt>
                <c:pt idx="1">
                  <c:v>2
토</c:v>
                </c:pt>
                <c:pt idx="2">
                  <c:v>3
일</c:v>
                </c:pt>
                <c:pt idx="3">
                  <c:v>4
월</c:v>
                </c:pt>
                <c:pt idx="4">
                  <c:v>5
화</c:v>
                </c:pt>
                <c:pt idx="5">
                  <c:v>6
수</c:v>
                </c:pt>
                <c:pt idx="6">
                  <c:v>7
목</c:v>
                </c:pt>
                <c:pt idx="7">
                  <c:v>8
금</c:v>
                </c:pt>
                <c:pt idx="8">
                  <c:v>9
토</c:v>
                </c:pt>
                <c:pt idx="9">
                  <c:v>10
일</c:v>
                </c:pt>
                <c:pt idx="10">
                  <c:v>11
월</c:v>
                </c:pt>
                <c:pt idx="11">
                  <c:v>12
화</c:v>
                </c:pt>
                <c:pt idx="12">
                  <c:v>13
수</c:v>
                </c:pt>
                <c:pt idx="13">
                  <c:v>14
목</c:v>
                </c:pt>
                <c:pt idx="14">
                  <c:v>15
금</c:v>
                </c:pt>
                <c:pt idx="15">
                  <c:v>16
토</c:v>
                </c:pt>
                <c:pt idx="16">
                  <c:v>17
일</c:v>
                </c:pt>
                <c:pt idx="17">
                  <c:v>18
월</c:v>
                </c:pt>
                <c:pt idx="18">
                  <c:v>19
화</c:v>
                </c:pt>
                <c:pt idx="19">
                  <c:v>20
수</c:v>
                </c:pt>
                <c:pt idx="20">
                  <c:v>21
목</c:v>
                </c:pt>
                <c:pt idx="21">
                  <c:v>22
금</c:v>
                </c:pt>
                <c:pt idx="22">
                  <c:v>23
토</c:v>
                </c:pt>
                <c:pt idx="23">
                  <c:v>24
일</c:v>
                </c:pt>
                <c:pt idx="24">
                  <c:v>25
월</c:v>
                </c:pt>
                <c:pt idx="25">
                  <c:v>26
화</c:v>
                </c:pt>
                <c:pt idx="26">
                  <c:v>27
수</c:v>
                </c:pt>
                <c:pt idx="27">
                  <c:v>28
목</c:v>
                </c:pt>
                <c:pt idx="28">
                  <c:v>29
금</c:v>
                </c:pt>
                <c:pt idx="29">
                  <c:v>30
토</c:v>
                </c:pt>
                <c:pt idx="30">
                  <c:v>31
일</c:v>
                </c:pt>
              </c:strCache>
            </c:strRef>
          </c:xVal>
          <c:yVal>
            <c:numRef>
              <c:f>'LDN 일자별 팔로워'!$E$2:$E$32</c:f>
              <c:numCache>
                <c:formatCode>General</c:formatCode>
                <c:ptCount val="31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126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CE-430A-AE1F-30154796D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189072"/>
        <c:axId val="1837195600"/>
      </c:scatterChart>
      <c:dateAx>
        <c:axId val="183718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5600"/>
        <c:crosses val="autoZero"/>
        <c:auto val="0"/>
        <c:lblOffset val="100"/>
        <c:baseTimeUnit val="days"/>
      </c:dateAx>
      <c:valAx>
        <c:axId val="18371956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183718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475765276857664"/>
          <c:y val="0.10934086014938049"/>
          <c:w val="0.51622089012137606"/>
          <c:h val="4.93371109676986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950" b="1" i="0" u="none" strike="noStrike" kern="1200" baseline="0">
              <a:solidFill>
                <a:schemeClr val="bg1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0.77413</cdr:x>
      <cdr:y>0.01402</cdr:y>
    </cdr:from>
    <cdr:to>
      <cdr:x>0.99259</cdr:x>
      <cdr:y>0.14024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734355" y="58918"/>
          <a:ext cx="2182639" cy="5304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91440" tIns="45720" rIns="91440" bIns="45720" rtlCol="0">
          <a:normAutofit/>
        </a:bodyPr>
        <a:lstStyle xmlns:a="http://schemas.openxmlformats.org/drawingml/2006/main"/>
        <a:p xmlns:a="http://schemas.openxmlformats.org/drawingml/2006/main">
          <a:pPr algn="r"/>
          <a:fld id="{259BF2F2-BF97-499E-B981-C82B9551D22C}" type="TxLink">
            <a:rPr lang="en-US" altLang="en-US" sz="800" b="0" i="0" u="none" strike="noStrike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808080"/>
              </a:solidFill>
              <a:latin typeface="맑은 고딕"/>
              <a:ea typeface="맑은 고딕"/>
            </a:rPr>
            <a:pPr algn="r"/>
            <a:t>*SK이노베이션 링크드인 페이지
2024.03.01 ~ 2024.03.31</a:t>
          </a:fld>
          <a:endParaRPr lang="ko-KR" altLang="en-US" sz="800" dirty="0">
            <a:ln>
              <a:solidFill>
                <a:schemeClr val="bg1">
                  <a:alpha val="10000"/>
                </a:schemeClr>
              </a:solidFill>
            </a:ln>
            <a:solidFill>
              <a:schemeClr val="bg2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  <cdr:relSizeAnchor xmlns:cdr="http://schemas.openxmlformats.org/drawingml/2006/chartDrawing">
    <cdr:from>
      <cdr:x>0.00263</cdr:x>
      <cdr:y>0.00629</cdr:y>
    </cdr:from>
    <cdr:to>
      <cdr:x>0.18631</cdr:x>
      <cdr:y>0.06929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6894" y="27377"/>
          <a:ext cx="1876318" cy="27416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vert="horz" wrap="square" lIns="91440" tIns="45720" rIns="91440" bIns="45720" rtlCol="0">
          <a:normAutofit/>
        </a:bodyPr>
        <a:lstStyle xmlns:a="http://schemas.openxmlformats.org/drawingml/2006/main"/>
        <a:p xmlns:a="http://schemas.openxmlformats.org/drawingml/2006/main">
          <a:pPr algn="just"/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( X: 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일자 </a:t>
          </a:r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/ Y: 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신규 팔로워 유입 수 </a:t>
          </a:r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)</a:t>
          </a:r>
          <a:endParaRPr lang="ko-KR" altLang="en-US" sz="800" dirty="0">
            <a:ln>
              <a:solidFill>
                <a:schemeClr val="bg1">
                  <a:alpha val="10000"/>
                </a:schemeClr>
              </a:solidFill>
            </a:ln>
            <a:solidFill>
              <a:schemeClr val="bg2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873C-75C6-4AAD-81C5-BF10032CB6C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8BDF-318F-4145-92FD-0C09D69D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3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94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4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0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7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0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1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6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8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5592" y="162339"/>
            <a:ext cx="11840817" cy="65333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5592" y="162339"/>
            <a:ext cx="11840817" cy="65333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0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 userDrawn="1"/>
        </p:nvSpPr>
        <p:spPr>
          <a:xfrm>
            <a:off x="4620275" y="6480546"/>
            <a:ext cx="2951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Ⓒ ALL RIGHT RESERVED BY </a:t>
            </a:r>
            <a:r>
              <a:rPr lang="en-US" altLang="ko-KR" sz="8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Global, Inc.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FDD586E-4B82-41FF-AB9C-CE0EFF3C0533}"/>
              </a:ext>
            </a:extLst>
          </p:cNvPr>
          <p:cNvSpPr/>
          <p:nvPr userDrawn="1"/>
        </p:nvSpPr>
        <p:spPr>
          <a:xfrm>
            <a:off x="11801188" y="6564671"/>
            <a:ext cx="4757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 smtClean="0">
                <a:solidFill>
                  <a:schemeClr val="bg1">
                    <a:lumMod val="65000"/>
                  </a:schemeClr>
                </a:solidFill>
                <a:latin typeface="Squada One" panose="02000000000000000000" pitchFamily="2" charset="0"/>
                <a:ea typeface="-윤고딕320" pitchFamily="18" charset="-127"/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0CCB-FD9D-4C6E-8B1D-E0CD4CFAD749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CF50-34F3-44D5-9EDF-719F2A5A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1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1" r:id="rId4"/>
    <p:sldLayoutId id="2147483664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kinnonews.com/global/archives/17356" TargetMode="External"/><Relationship Id="rId3" Type="http://schemas.openxmlformats.org/officeDocument/2006/relationships/hyperlink" Target="http://skinnonews.com/global/archives/17499" TargetMode="External"/><Relationship Id="rId7" Type="http://schemas.openxmlformats.org/officeDocument/2006/relationships/hyperlink" Target="http://skinnonews.com/global/archives/6216" TargetMode="External"/><Relationship Id="rId2" Type="http://schemas.openxmlformats.org/officeDocument/2006/relationships/hyperlink" Target="http://skinnonews.com/global/archives/17817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kinnonews.com/global/archives/9548" TargetMode="External"/><Relationship Id="rId5" Type="http://schemas.openxmlformats.org/officeDocument/2006/relationships/hyperlink" Target="http://skinnonews.com/global/archives/17737" TargetMode="External"/><Relationship Id="rId4" Type="http://schemas.openxmlformats.org/officeDocument/2006/relationships/hyperlink" Target="http://skinnonews.com/global/archives/1759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cahora.xyz/2023/09/07/las-baterias-de-estado-solido-siguen-avanzando-lo-ultimo-es-este-motor-es/" TargetMode="External"/><Relationship Id="rId13" Type="http://schemas.openxmlformats.org/officeDocument/2006/relationships/hyperlink" Target="https://electricvehiclesforindia.com/charged-evs-sk-on-secures-2-billion-in-investment-for-hungary-battery-plant/" TargetMode="External"/><Relationship Id="rId3" Type="http://schemas.openxmlformats.org/officeDocument/2006/relationships/hyperlink" Target="https://jack-health.com/pov/tech-inspo-3-things-healthcare-brands-can-learn-from-ces-2024/" TargetMode="External"/><Relationship Id="rId7" Type="http://schemas.openxmlformats.org/officeDocument/2006/relationships/hyperlink" Target="https://biofuelscentral.com/sk-trading-international-invests-in-daekyung-ot-to-secure-bio-aviation-fuel-raw-materials/" TargetMode="External"/><Relationship Id="rId12" Type="http://schemas.openxmlformats.org/officeDocument/2006/relationships/hyperlink" Target="https://electric-ev.com/world-fast-charging-battery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sg.gvm.com.tw/article/22169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iofuelscentral.com/sk-innovation-eneos-sign-mou-on-strategic-cooperation-sustainable-aviation-fuel/" TargetMode="External"/><Relationship Id="rId11" Type="http://schemas.openxmlformats.org/officeDocument/2006/relationships/hyperlink" Target="https://villanyautosok.hu/2023/05/19/ujabb-akkumulatorgyarto-tervez-magyarorszaggal/" TargetMode="External"/><Relationship Id="rId5" Type="http://schemas.openxmlformats.org/officeDocument/2006/relationships/hyperlink" Target="https://villaustica.com/?p=14722" TargetMode="External"/><Relationship Id="rId15" Type="http://schemas.openxmlformats.org/officeDocument/2006/relationships/hyperlink" Target="https://battery-news.de/index.php/2023/02/03/16260/" TargetMode="External"/><Relationship Id="rId10" Type="http://schemas.openxmlformats.org/officeDocument/2006/relationships/hyperlink" Target="https://battery-news.de/index.php/2023/06/23/batterieprojekte-in-nordamerika-stand-juni-2023/" TargetMode="External"/><Relationship Id="rId4" Type="http://schemas.openxmlformats.org/officeDocument/2006/relationships/hyperlink" Target="https://www.polyestertime.com/sustainability-benefits/" TargetMode="External"/><Relationship Id="rId9" Type="http://schemas.openxmlformats.org/officeDocument/2006/relationships/hyperlink" Target="https://roadmingle.com/sk-on-patents-novel-oxide-based-solid-electrolyte/" TargetMode="External"/><Relationship Id="rId14" Type="http://schemas.openxmlformats.org/officeDocument/2006/relationships/hyperlink" Target="https://www.notiulti.com/el-incierto-ascenso-de-indonesia-en-la-cadena-de-valor-del-nique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feed/update/urn:li:activity:7172757679508054016" TargetMode="External"/><Relationship Id="rId13" Type="http://schemas.openxmlformats.org/officeDocument/2006/relationships/hyperlink" Target="http://skinnonews.com/global/archives/17817" TargetMode="External"/><Relationship Id="rId1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hyperlink" Target="https://www.linkedin.com/feed/update/urn:li:activity:7171058437332697090" TargetMode="External"/><Relationship Id="rId12" Type="http://schemas.openxmlformats.org/officeDocument/2006/relationships/hyperlink" Target="https://skinnonews.com/global/archives/17499" TargetMode="External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kinnonews.com/global/archives/17737" TargetMode="External"/><Relationship Id="rId11" Type="http://schemas.openxmlformats.org/officeDocument/2006/relationships/hyperlink" Target="https://youtu.be/h79GCZeLzF0?si=bWQ6e_z0ayUrryEi" TargetMode="External"/><Relationship Id="rId5" Type="http://schemas.openxmlformats.org/officeDocument/2006/relationships/hyperlink" Target="https://skinnonews.com/global/archives/15374" TargetMode="External"/><Relationship Id="rId15" Type="http://schemas.openxmlformats.org/officeDocument/2006/relationships/image" Target="../media/image9.png"/><Relationship Id="rId10" Type="http://schemas.openxmlformats.org/officeDocument/2006/relationships/hyperlink" Target="https://youtube.com/shorts/sOTN0JIYhzg?si=tqqLO4v7PXQ0zN4G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7.jpe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7737" TargetMode="External"/><Relationship Id="rId2" Type="http://schemas.openxmlformats.org/officeDocument/2006/relationships/hyperlink" Target="http://skinnonews.com/global/archives/17817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kinnonews.com/global/archives/175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3708400" y="3360420"/>
            <a:ext cx="4775200" cy="361950"/>
          </a:xfrm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영문 </a:t>
            </a:r>
            <a:r>
              <a:rPr lang="en-US" altLang="ko-KR" sz="1200" b="1" dirty="0" err="1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및 </a:t>
            </a:r>
            <a:r>
              <a:rPr lang="ko-KR" altLang="en-US" sz="1200" b="1" dirty="0" err="1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링크드인</a:t>
            </a:r>
            <a:r>
              <a:rPr lang="ko-KR" altLang="en-US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 채널 운영 월간 리포트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5097061" y="3024188"/>
            <a:ext cx="1997877" cy="404812"/>
          </a:xfrm>
          <a:noFill/>
          <a:ln>
            <a:noFill/>
          </a:ln>
        </p:spPr>
        <p:txBody>
          <a:bodyPr vert="horz" lIns="0" tIns="45720" rIns="0" bIns="45720" rtlCol="0" anchor="ctr">
            <a:normAutofit fontScale="97500"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400" b="1" spc="600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cs typeface="+mj-cs"/>
              </a:rPr>
              <a:t>MAR 2024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3130" y="6077720"/>
            <a:ext cx="526107" cy="3032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/>
        </p:nvSpPr>
        <p:spPr>
          <a:xfrm>
            <a:off x="4572185" y="6434826"/>
            <a:ext cx="3047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COPYRIGHT Ⓒ ALL RIGHT RESERVED BY </a:t>
            </a:r>
            <a:r>
              <a:rPr lang="en-US" altLang="ko-KR" sz="8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Prain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 Global, Inc.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463623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/>
          <p:cNvSpPr txBox="1">
            <a:spLocks/>
          </p:cNvSpPr>
          <p:nvPr/>
        </p:nvSpPr>
        <p:spPr>
          <a:xfrm>
            <a:off x="5015296" y="3932013"/>
            <a:ext cx="5807657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글로벌 채널 누적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UV/PV (2024.02.01 ~ 2024.02.29 23:59 UTC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32737"/>
              </p:ext>
            </p:extLst>
          </p:nvPr>
        </p:nvGraphicFramePr>
        <p:xfrm>
          <a:off x="1214394" y="1056309"/>
          <a:ext cx="9608559" cy="288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1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SK On and Ferrari to lead innovation in battery cell technology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How refrigerants work in cooling and heating systems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 On to unveil upgraded fast-charging solutions at InterBattery 2024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5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[Secondary Batteries Quick Note] ② What are all-solid-state batteries?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SK On and Ferrari to lead innovation in battery cell technology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 On unveils production process and future vision of “Safe Batteries” at InterBattery 2022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1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 On to unveil upgraded fast-charging solutions at InterBattery 2024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Z-folding, a technique that ensures the safety of SK Innovation’s batteries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Hyundai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8"/>
                        </a:rPr>
                        <a:t>Motor and SK </a:t>
                      </a:r>
                      <a:r>
                        <a:rPr lang="en-US" altLang="ko-KR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8"/>
                        </a:rPr>
                        <a:t>Enmove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8"/>
                        </a:rPr>
                        <a:t> drive the development of Next-Generation Vehicle Refrigerants to expand the thermal management market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7CFD01-BA4D-A7EE-FAB8-161F0DF6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86147"/>
              </p:ext>
            </p:extLst>
          </p:nvPr>
        </p:nvGraphicFramePr>
        <p:xfrm>
          <a:off x="1214394" y="4233514"/>
          <a:ext cx="9608559" cy="208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6">
                  <a:extLst>
                    <a:ext uri="{9D8B030D-6E8A-4147-A177-3AD203B41FA5}">
                      <a16:colId xmlns:a16="http://schemas.microsoft.com/office/drawing/2014/main" val="3113953023"/>
                    </a:ext>
                  </a:extLst>
                </a:gridCol>
                <a:gridCol w="8460753">
                  <a:extLst>
                    <a:ext uri="{9D8B030D-6E8A-4147-A177-3AD203B41FA5}">
                      <a16:colId xmlns:a16="http://schemas.microsoft.com/office/drawing/2014/main" val="487246858"/>
                    </a:ext>
                  </a:extLst>
                </a:gridCol>
              </a:tblGrid>
              <a:tr h="693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인도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SK On, 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페라리 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MOU 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체결 기사가 인도에서 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위의 유입을 기록하였음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 이를 이어서 지난 달 말 집행했던 최첨단 냉매 기사가 잔여유입을 통해 높은 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UV,PV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를 기록함</a:t>
                      </a:r>
                      <a:endParaRPr lang="en-US" altLang="ko-KR" sz="10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770724"/>
                  </a:ext>
                </a:extLst>
              </a:tr>
              <a:tr h="693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이탈리아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ko-KR" altLang="en-US" sz="1000" b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전고체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 배터리 소개 콘텐츠와 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SK On, 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페라리 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MOU 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체결 콘텐츠 두 건이 이탈리아에서 광고가 집행되며 높은 유입을 보였음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10947"/>
                  </a:ext>
                </a:extLst>
              </a:tr>
              <a:tr h="693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프랑스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SK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On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b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인터배터리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2024 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콘텐츠가 프랑스에서 </a:t>
                      </a:r>
                      <a:r>
                        <a:rPr lang="en-US" altLang="ko-KR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GDN</a:t>
                      </a:r>
                      <a:r>
                        <a:rPr lang="ko-KR" altLang="en-US" sz="10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</a:rPr>
                        <a:t>이 집행되어 높은 유입을 보였음</a:t>
                      </a:r>
                      <a:endParaRPr lang="en-US" altLang="ko-KR" sz="10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06839"/>
                  </a:ext>
                </a:extLst>
              </a:tr>
            </a:tbl>
          </a:graphicData>
        </a:graphic>
      </p:graphicFrame>
      <p:sp>
        <p:nvSpPr>
          <p:cNvPr id="7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월간 최고 액티비티 국가 </a:t>
            </a:r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TOP 3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1718E-E7F4-BEE2-D4DA-A7C50D1BC5EB}"/>
              </a:ext>
            </a:extLst>
          </p:cNvPr>
          <p:cNvSpPr/>
          <p:nvPr/>
        </p:nvSpPr>
        <p:spPr>
          <a:xfrm rot="20756286">
            <a:off x="900643" y="5114263"/>
            <a:ext cx="10631982" cy="319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모든 순위가 </a:t>
            </a:r>
            <a:r>
              <a:rPr lang="en-US" altLang="ko-KR" sz="1200" dirty="0">
                <a:solidFill>
                  <a:srgbClr val="FF0000"/>
                </a:solidFill>
              </a:rPr>
              <a:t>GDN</a:t>
            </a:r>
            <a:r>
              <a:rPr lang="ko-KR" altLang="en-US" sz="1200" dirty="0">
                <a:solidFill>
                  <a:srgbClr val="FF0000"/>
                </a:solidFill>
              </a:rPr>
              <a:t>으로 결판이 나버려서 인사이트를 작성하기가 힘드네요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비인기국에서 </a:t>
            </a:r>
            <a:r>
              <a:rPr lang="en-US" altLang="ko-KR" sz="1200" dirty="0">
                <a:solidFill>
                  <a:srgbClr val="FF0000"/>
                </a:solidFill>
              </a:rPr>
              <a:t>GDN </a:t>
            </a:r>
            <a:r>
              <a:rPr lang="ko-KR" altLang="en-US" sz="1200" dirty="0">
                <a:solidFill>
                  <a:srgbClr val="FF0000"/>
                </a:solidFill>
              </a:rPr>
              <a:t>집행 </a:t>
            </a:r>
            <a:r>
              <a:rPr lang="ko-KR" altLang="en-US" sz="1200" dirty="0" err="1">
                <a:solidFill>
                  <a:srgbClr val="FF0000"/>
                </a:solidFill>
              </a:rPr>
              <a:t>안하면</a:t>
            </a:r>
            <a:r>
              <a:rPr lang="ko-KR" altLang="en-US" sz="1200" dirty="0">
                <a:solidFill>
                  <a:srgbClr val="FF0000"/>
                </a:solidFill>
              </a:rPr>
              <a:t> 다른 기사는 거의 유입이 없는 양상이라</a:t>
            </a:r>
          </a:p>
        </p:txBody>
      </p:sp>
    </p:spTree>
    <p:extLst>
      <p:ext uri="{BB962C8B-B14F-4D97-AF65-F5344CB8AC3E}">
        <p14:creationId xmlns:p14="http://schemas.microsoft.com/office/powerpoint/2010/main" val="87782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92767"/>
              </p:ext>
            </p:extLst>
          </p:nvPr>
        </p:nvGraphicFramePr>
        <p:xfrm>
          <a:off x="1461918" y="1196670"/>
          <a:ext cx="9268164" cy="2677868"/>
        </p:xfrm>
        <a:graphic>
          <a:graphicData uri="http://schemas.openxmlformats.org/drawingml/2006/table">
            <a:tbl>
              <a:tblPr/>
              <a:tblGrid>
                <a:gridCol w="216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2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to unveil upgraded fast-charging solutions at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InterBattery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405399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[Secondary Batteries Quick Note] ① What are secondary batteries?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1134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[Oillusion] The Black Gold isn't just black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777830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[Secondary Batteries Quick Note] ② What are all-solid-state batteries?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73863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Kim Cheol-jung, CEO of SK IE Technology, says "New orders secure a foundation for mid-to-long term growth"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032702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and Ferrari to lead innovation in battery cell technology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1,293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1,846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092123"/>
                  </a:ext>
                </a:extLst>
              </a:tr>
              <a:tr h="338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Innovation holds the 17th Annual General Meeting of Shareholders and Board of Directors Meeting, appointing Park Sang-kyu as new Executive Director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917347"/>
                  </a:ext>
                </a:extLst>
              </a:tr>
            </a:tbl>
          </a:graphicData>
        </a:graphic>
      </p:graphicFrame>
      <p:sp>
        <p:nvSpPr>
          <p:cNvPr id="22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발행현황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235F53-A789-21B7-61C5-254EB68DE03C}"/>
              </a:ext>
            </a:extLst>
          </p:cNvPr>
          <p:cNvSpPr/>
          <p:nvPr/>
        </p:nvSpPr>
        <p:spPr>
          <a:xfrm>
            <a:off x="1410034" y="5700679"/>
            <a:ext cx="8459744" cy="98591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GDN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집행 기사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붉은테두리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SK On to unveil upgraded fast-charging solutions at </a:t>
            </a:r>
            <a:r>
              <a:rPr lang="en-US" altLang="ko-KR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InterBattery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2024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미국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프랑스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3/6~3/13)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[Secondary Batteries Quick Note] ② What are all-solid-state batteries?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독일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스웨덴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이탈리아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3/22~3/29)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SK On and Ferrari to lead innovation in battery cell technology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이탈리아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3/28~4/4)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235F53-A789-21B7-61C5-254EB68DE03C}"/>
              </a:ext>
            </a:extLst>
          </p:cNvPr>
          <p:cNvSpPr/>
          <p:nvPr/>
        </p:nvSpPr>
        <p:spPr>
          <a:xfrm>
            <a:off x="1410035" y="4172039"/>
            <a:ext cx="8713679" cy="167840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Organic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상위 기사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초록테두리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)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SK On to unveil upgraded fast-charging solutions at </a:t>
            </a:r>
            <a:r>
              <a:rPr lang="en-US" altLang="ko-KR" sz="10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InterBattery</a:t>
            </a:r>
            <a:r>
              <a:rPr lang="en-US" altLang="ko-KR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 2024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인터배터리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기사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801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건의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PV 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229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건의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PV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GDN 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 집행으로 발생하였음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572PV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0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오가닉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유입으로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달 기사 중 가장 높은 </a:t>
            </a:r>
            <a:r>
              <a:rPr lang="ko-KR" altLang="en-US" sz="10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오가닉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유입을 기록함</a:t>
            </a:r>
            <a:endParaRPr lang="en-US" altLang="ko-KR" sz="10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SK On and Ferrari to lead innovation in battery cell technology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: SK On 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페라리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MOU 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체결 기사의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1846PV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중 광고로 발생한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1438PV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를 제외한 </a:t>
            </a: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408PV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ko-KR" altLang="en-US" sz="10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오가닉으로</a:t>
            </a:r>
            <a:r>
              <a:rPr lang="ko-KR" altLang="en-US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발생하였음</a:t>
            </a:r>
            <a:endParaRPr lang="en-US" altLang="ko-KR" sz="10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0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7C7FB5-4A52-F224-8FCB-6600B05BB0CC}"/>
              </a:ext>
            </a:extLst>
          </p:cNvPr>
          <p:cNvSpPr/>
          <p:nvPr/>
        </p:nvSpPr>
        <p:spPr>
          <a:xfrm>
            <a:off x="1410034" y="3236023"/>
            <a:ext cx="9268165" cy="300954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CE62A-7AE3-4BB2-AD14-AC1B31E2C54F}"/>
              </a:ext>
            </a:extLst>
          </p:cNvPr>
          <p:cNvSpPr/>
          <p:nvPr/>
        </p:nvSpPr>
        <p:spPr>
          <a:xfrm>
            <a:off x="1445317" y="3199023"/>
            <a:ext cx="9268164" cy="30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B688D6DC-9E5F-702E-6B20-5FB545CAD570}"/>
              </a:ext>
            </a:extLst>
          </p:cNvPr>
          <p:cNvSpPr txBox="1">
            <a:spLocks/>
          </p:cNvSpPr>
          <p:nvPr/>
        </p:nvSpPr>
        <p:spPr>
          <a:xfrm>
            <a:off x="5070209" y="4003682"/>
            <a:ext cx="5659872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글로벌 채널 누적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UV/PV (2024.03.01 ~ 2024.03.31 23:59 UTC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CFD6E7-F99F-1FE8-2B2E-CB95250DE9AC}"/>
              </a:ext>
            </a:extLst>
          </p:cNvPr>
          <p:cNvSpPr/>
          <p:nvPr/>
        </p:nvSpPr>
        <p:spPr>
          <a:xfrm>
            <a:off x="1410035" y="2580477"/>
            <a:ext cx="9268164" cy="30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0AAA6-E360-D0DD-A579-F23CC3B97F71}"/>
              </a:ext>
            </a:extLst>
          </p:cNvPr>
          <p:cNvSpPr/>
          <p:nvPr/>
        </p:nvSpPr>
        <p:spPr>
          <a:xfrm>
            <a:off x="1410035" y="1535672"/>
            <a:ext cx="9268164" cy="30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DC7567-9C8B-453B-C208-766D39FA44F2}"/>
              </a:ext>
            </a:extLst>
          </p:cNvPr>
          <p:cNvSpPr/>
          <p:nvPr/>
        </p:nvSpPr>
        <p:spPr>
          <a:xfrm>
            <a:off x="1358152" y="1588219"/>
            <a:ext cx="9268165" cy="300954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0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167467" y="6487075"/>
            <a:ext cx="46371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*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말일 누적 취합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</a:t>
            </a:r>
            <a:endParaRPr lang="en-US" altLang="ko-KR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82398"/>
              </p:ext>
            </p:extLst>
          </p:nvPr>
        </p:nvGraphicFramePr>
        <p:xfrm>
          <a:off x="364079" y="851615"/>
          <a:ext cx="6622510" cy="127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1426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rtl="0" fontAlgn="ctr"/>
                      <a:r>
                        <a:rPr lang="en-US" altLang="ko-KR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&lt;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독일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헝가리 등 총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9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개의 국가에서 활용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&gt;</a:t>
                      </a:r>
                    </a:p>
                    <a:p>
                      <a:pPr algn="ctr" rtl="0" fontAlgn="ctr"/>
                      <a:endParaRPr lang="en-US" altLang="ko-KR" sz="1100" b="1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당월 추가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댓글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없음</a:t>
                      </a:r>
                      <a:endParaRPr lang="en-GB" altLang="ko-KR" sz="10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67">
                <a:tc>
                  <a:txBody>
                    <a:bodyPr/>
                    <a:lstStyle/>
                    <a:p>
                      <a:pPr algn="ctr" rtl="0" fontAlgn="ctr"/>
                      <a:endParaRPr lang="en-GB" sz="900" b="1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70462"/>
              </p:ext>
            </p:extLst>
          </p:nvPr>
        </p:nvGraphicFramePr>
        <p:xfrm>
          <a:off x="7956169" y="845583"/>
          <a:ext cx="3059738" cy="118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478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&lt; 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총 </a:t>
                      </a:r>
                      <a:r>
                        <a:rPr lang="en-US" altLang="ko-KR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29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개 중</a:t>
                      </a:r>
                      <a:r>
                        <a:rPr lang="en-US" altLang="ko-KR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, 15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개는 링크 연결 삭제됨 </a:t>
                      </a:r>
                      <a:r>
                        <a:rPr lang="en-US" altLang="ko-KR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&gt;</a:t>
                      </a:r>
                      <a:endParaRPr lang="en-GB" sz="11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j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BDFC8C-90B5-B66E-46EA-593A5082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3282"/>
              </p:ext>
            </p:extLst>
          </p:nvPr>
        </p:nvGraphicFramePr>
        <p:xfrm>
          <a:off x="324404" y="1888677"/>
          <a:ext cx="11543192" cy="4765877"/>
        </p:xfrm>
        <a:graphic>
          <a:graphicData uri="http://schemas.openxmlformats.org/drawingml/2006/table">
            <a:tbl>
              <a:tblPr/>
              <a:tblGrid>
                <a:gridCol w="233841">
                  <a:extLst>
                    <a:ext uri="{9D8B030D-6E8A-4147-A177-3AD203B41FA5}">
                      <a16:colId xmlns:a16="http://schemas.microsoft.com/office/drawing/2014/main" val="2510992392"/>
                    </a:ext>
                  </a:extLst>
                </a:gridCol>
                <a:gridCol w="517531">
                  <a:extLst>
                    <a:ext uri="{9D8B030D-6E8A-4147-A177-3AD203B41FA5}">
                      <a16:colId xmlns:a16="http://schemas.microsoft.com/office/drawing/2014/main" val="2035824717"/>
                    </a:ext>
                  </a:extLst>
                </a:gridCol>
                <a:gridCol w="708736">
                  <a:extLst>
                    <a:ext uri="{9D8B030D-6E8A-4147-A177-3AD203B41FA5}">
                      <a16:colId xmlns:a16="http://schemas.microsoft.com/office/drawing/2014/main" val="649228756"/>
                    </a:ext>
                  </a:extLst>
                </a:gridCol>
                <a:gridCol w="658145">
                  <a:extLst>
                    <a:ext uri="{9D8B030D-6E8A-4147-A177-3AD203B41FA5}">
                      <a16:colId xmlns:a16="http://schemas.microsoft.com/office/drawing/2014/main" val="4076504914"/>
                    </a:ext>
                  </a:extLst>
                </a:gridCol>
                <a:gridCol w="5145004">
                  <a:extLst>
                    <a:ext uri="{9D8B030D-6E8A-4147-A177-3AD203B41FA5}">
                      <a16:colId xmlns:a16="http://schemas.microsoft.com/office/drawing/2014/main" val="2405811423"/>
                    </a:ext>
                  </a:extLst>
                </a:gridCol>
                <a:gridCol w="4279935">
                  <a:extLst>
                    <a:ext uri="{9D8B030D-6E8A-4147-A177-3AD203B41FA5}">
                      <a16:colId xmlns:a16="http://schemas.microsoft.com/office/drawing/2014/main" val="3989390024"/>
                    </a:ext>
                  </a:extLst>
                </a:gridCol>
              </a:tblGrid>
              <a:tr h="1964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매체 국가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기사 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원문 제목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00306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Tech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Inspo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: 3 Things Healthcare Brands Can Learn From CES 2024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to create a theme park of carbon-cutting technologies at CES 2024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Sustainability Benefits – "Navigating the Future: The Evolution of Eco-Friendly Propulsion Technologies"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cooperates with domestic and foreign companies to advance the intelligence of battery production equipment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25591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Batterie auto elettriche: SK innova con un elettrolita solido ad alta conduttività agli ioni di litio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develops new solid electrolyte with top-level lithium-ion conductivity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67331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네덜란드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 Innovation and ENEOS sign MOU on Strategic Cooperation – Sustainable Aviation Fuel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and ENEOS sign MOU on Strategic Cooperation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2272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네덜란드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 Trading International invests in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Daekyung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O&amp;T to secure bio-aviation fuel raw materials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Trading International invests in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Daekyung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O&amp;T to secure bio-aviation fuel raw materials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512744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 baterías de estado sólido siguen avanzando. Lo último es este … – Motor.es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develops new solid electrolyte with top-level lithium-ion conductivity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36630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확인불가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 On patents novel oxide-based solid electrolyte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develops new solid electrolyte with top-level lithium-ion conductivity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2476438"/>
                  </a:ext>
                </a:extLst>
              </a:tr>
              <a:tr h="237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Batterieprojekte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in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Nordamerika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(Stand: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Juni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2023)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and Ford invest $11.4 billion to seize the top position in U.S. battery market via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BlueOvalSK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39072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헝가리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Újabb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akkumulátorgyártó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tervez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Magyarországgal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SKinno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Tech] The core materials of secondary cells - Anode materials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2820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 ON launches world fast charging battery with prismatic cells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On’s Super Fast Battery surprises the world with 80% charged in just 18 minutes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25826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Charged EVs | SK On Secures $2 Billion In Investment For Hungary Battery Plant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secures USD 2 billion as investment funds for battery business in Europe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11326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 incierto ascenso de Indonesia en la cadena de valor del níquel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and GEM  build a nickel supply chain in Indonesia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15750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Batterieproduktion in Europa (Stand: Februar 2023)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decided to invest in the 3rd European battery plant in Hungary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89850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韓團</a:t>
                      </a:r>
                      <a:r>
                        <a:rPr lang="en-US" altLang="zh-TW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BTS</a:t>
                      </a:r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隊長愛用款！</a:t>
                      </a:r>
                      <a:r>
                        <a:rPr lang="en-US" altLang="zh-TW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NBA</a:t>
                      </a:r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球衣、廢棄特斯拉化身時尚包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Social enterprise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Morethan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opens eco-friendly fashion factory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3044907"/>
                  </a:ext>
                </a:extLst>
              </a:tr>
              <a:tr h="237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韓團</a:t>
                      </a:r>
                      <a:r>
                        <a:rPr lang="en-US" altLang="zh-TW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BTS</a:t>
                      </a:r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隊長愛用款！</a:t>
                      </a:r>
                      <a:r>
                        <a:rPr lang="en-US" altLang="zh-TW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NBA</a:t>
                      </a:r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球衣、廢棄特斯拉化身時尚包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[ESG Partner]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Morethan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 premium upcycling fashion social enterprise turning the Useless into the Useful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85089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Economy – SK On Secures up to USD 944 Million of Investment, Accelerating Global Expansion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secures up to USD 944 million of investment, accelerating global expansion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374396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gathers another 880 million euros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secures up to USD 944 million of investment, accelerating global expansion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1794710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Innovation Joins Hands with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SungEel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HiTech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 Take Lead in Battery Metal Recycling Market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joins hands with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SungEel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HiTech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to take lead in battery metal recycling market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895294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필리핀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to Unveil Prismatic Battery Cell Model at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Interbattery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2023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to unveil prismatic battery cell model at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InterBattery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67334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28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확인불가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announces plan for precursors joint venture in South Korea – Detroit City News Report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Materials and GEM to make battery precursors in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Saemangeum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South Korea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11271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On,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Ecopro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and GEM Build a Nickel Supply Chain In Indonesia – News Horizon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and GEM build a nickel supply chain in Indonesia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10667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closes take care of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Urbix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 anode advancement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to work with U.S. graphite processor to develop anode materials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610835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prepares to launch prismatic cell production – Detroit City News Report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On’s Super Fast Battery surprises the world with 80% charged in just 18 minutes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894605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proclaims plans for nickel three way partnership in Indonesia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and GEM build a nickel supply chain in Indonesia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28990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확인불가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Ford &amp; SK kick off battery campus structure in Kentucky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– Ford JV breaks ground on EV battery mega campus in Kentucky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69377"/>
                  </a:ext>
                </a:extLst>
              </a:tr>
              <a:tr h="237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 Daily: Monday January 16, 2023 « Carbon Pulse – Carbon Pulse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Energy and Korea Hydro &amp; Nuclear Power join hands to vitalize Energy Super Station and hydrogen convergence business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0894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Oil and Gas | SK On’s Super Fast Battery with charged (80%) in just 18 minutes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On’s Super Fast Battery surprises the world with 80% charged in just 18 minutes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20593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to introduce speedy chargers with included battery prognosis in 2023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and SK Signet sign an MOU to diagnose EV Battery lifespans and residual values with a charger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108536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South Korean Oil &amp; Gas Company Announces 120 Months In Bonuses For Employees –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Asean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Story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Energy transforms traditional gas stations into eco-friendly Energy Super Stations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79744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raises funds to expand production capacities – Investor Minute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makes direct investment in SK On to boost EV battery business growth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27802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>
            <a:cxnSpLocks/>
          </p:cNvCxnSpPr>
          <p:nvPr/>
        </p:nvCxnSpPr>
        <p:spPr>
          <a:xfrm>
            <a:off x="7512525" y="1203727"/>
            <a:ext cx="0" cy="56676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댓글 관리 현황</a:t>
            </a: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SKinno News </a:t>
            </a:r>
            <a:r>
              <a: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세부활동 보고 ⑦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6E0BD4-F56B-D966-AE4B-CF12EC4FFD0A}"/>
              </a:ext>
            </a:extLst>
          </p:cNvPr>
          <p:cNvSpPr/>
          <p:nvPr/>
        </p:nvSpPr>
        <p:spPr>
          <a:xfrm>
            <a:off x="257603" y="203446"/>
            <a:ext cx="11724487" cy="6499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5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55303" y="3304790"/>
            <a:ext cx="2452916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링크드인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세부 활동 보고</a:t>
            </a:r>
          </a:p>
        </p:txBody>
      </p:sp>
    </p:spTree>
    <p:extLst>
      <p:ext uri="{BB962C8B-B14F-4D97-AF65-F5344CB8AC3E}">
        <p14:creationId xmlns:p14="http://schemas.microsoft.com/office/powerpoint/2010/main" val="123489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 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0376" y="5322564"/>
            <a:ext cx="47625" cy="502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인입지수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587"/>
              </p:ext>
            </p:extLst>
          </p:nvPr>
        </p:nvGraphicFramePr>
        <p:xfrm>
          <a:off x="1073065" y="4959021"/>
          <a:ext cx="2525214" cy="122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링크드인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인입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전월대비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전년 동월 대비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1,043</a:t>
                      </a:r>
                      <a:r>
                        <a:rPr lang="ko-KR" altLang="en-US" sz="1100" b="1" i="0" u="none" strike="noStrike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증가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1,172</a:t>
                      </a:r>
                      <a:r>
                        <a:rPr lang="ko-KR" altLang="en-US" sz="1100" b="1" i="0" u="none" strike="noStrike" dirty="0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증가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제목 2"/>
          <p:cNvSpPr txBox="1">
            <a:spLocks/>
          </p:cNvSpPr>
          <p:nvPr/>
        </p:nvSpPr>
        <p:spPr>
          <a:xfrm>
            <a:off x="8370916" y="4380255"/>
            <a:ext cx="2769151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(UTC)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08498" y="4838034"/>
            <a:ext cx="7072302" cy="1471694"/>
            <a:chOff x="4408498" y="4838034"/>
            <a:chExt cx="7072302" cy="147169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EDAE06-676D-4DC2-A99C-18428DA138DA}"/>
                </a:ext>
              </a:extLst>
            </p:cNvPr>
            <p:cNvSpPr/>
            <p:nvPr/>
          </p:nvSpPr>
          <p:spPr>
            <a:xfrm>
              <a:off x="4408498" y="4838034"/>
              <a:ext cx="7072302" cy="7848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11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차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팔로워광고는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자회사가 위치한 국가 중 우수한 효율을 보여주는 페루와 광고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CPC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가 높은 미국으로 선정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미국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수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전환율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전월대비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3.0%,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4.8%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증가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.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페루는 인도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브라질 다음으로 낮은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CPC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기록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하였고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68.0%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의 높은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전환율을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기록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하며 당월 높은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팔로우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인입지수를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기록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EDAE06-676D-4DC2-A99C-18428DA138DA}"/>
                </a:ext>
              </a:extLst>
            </p:cNvPr>
            <p:cNvSpPr/>
            <p:nvPr/>
          </p:nvSpPr>
          <p:spPr>
            <a:xfrm>
              <a:off x="4408498" y="5524898"/>
              <a:ext cx="7072302" cy="7848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오가닉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또한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1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월 대비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6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개 적은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콘텐츠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수에도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전월 대비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5.2%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높은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인입지수를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기록</a:t>
              </a:r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전체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오가닉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+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광고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)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인입지수는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전월보다 낮은 수치 기록하였으나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가장 효율이 좋은 인도를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타겟팅에서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제외했음에도 전년도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3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월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인도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미국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) 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보다 낮은 광고 금액 대비 높은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인입지수를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기록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A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16494"/>
              </p:ext>
            </p:extLst>
          </p:nvPr>
        </p:nvGraphicFramePr>
        <p:xfrm>
          <a:off x="1145422" y="1095149"/>
          <a:ext cx="10142697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2A36305-D83B-9957-B4BB-2043A0CDB3F7}"/>
              </a:ext>
            </a:extLst>
          </p:cNvPr>
          <p:cNvSpPr/>
          <p:nvPr/>
        </p:nvSpPr>
        <p:spPr>
          <a:xfrm>
            <a:off x="4220872" y="4733925"/>
            <a:ext cx="7206977" cy="2057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0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43C8AF80-EC07-6EA3-9621-B46D85DE0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145012"/>
              </p:ext>
            </p:extLst>
          </p:nvPr>
        </p:nvGraphicFramePr>
        <p:xfrm>
          <a:off x="716112" y="1345973"/>
          <a:ext cx="10847962" cy="3366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4" name="직선 연결선 63"/>
          <p:cNvCxnSpPr/>
          <p:nvPr/>
        </p:nvCxnSpPr>
        <p:spPr>
          <a:xfrm>
            <a:off x="1046504" y="2911932"/>
            <a:ext cx="10493564" cy="7860"/>
          </a:xfrm>
          <a:prstGeom prst="line">
            <a:avLst/>
          </a:prstGeom>
          <a:ln w="28575">
            <a:solidFill>
              <a:srgbClr val="FA8D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1030513" y="3422635"/>
            <a:ext cx="10587233" cy="788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2"/>
          <p:cNvSpPr txBox="1">
            <a:spLocks/>
          </p:cNvSpPr>
          <p:nvPr/>
        </p:nvSpPr>
        <p:spPr>
          <a:xfrm>
            <a:off x="8144934" y="4472003"/>
            <a:ext cx="3395134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해당월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전월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7E33C6-6EEE-B071-D657-3FA3BB384F59}"/>
              </a:ext>
            </a:extLst>
          </p:cNvPr>
          <p:cNvSpPr/>
          <p:nvPr/>
        </p:nvSpPr>
        <p:spPr>
          <a:xfrm>
            <a:off x="679683" y="4704854"/>
            <a:ext cx="10938064" cy="170816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-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전월 대비 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39.5%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감소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평균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: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186.7 VS 1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308.8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2/6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2023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연간실적 보도자료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게재일 다음날 당월 최고점 기록하며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(319 PV)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게재일 이후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 동안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별도의 광고 없이 평균보다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40.3%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높은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트래픽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견인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808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2/13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폴리머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머니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&amp;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미네랄 페이퍼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게재일과 다음날까지 평균보다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23.7%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높은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232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당월 퍼가기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2/16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EAA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(216 PV),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2/19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SK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(269 PV)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모두 평균보다 높은 수치 기록하며 당월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견인 및 주말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유실 최소화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후반 다수의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기획콘텐츠의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게재로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팩트체크해유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편 영상 외에 게재일 혹은 게재일 다음날 모두 평균보다 높은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기록하며 월 후반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견인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(2/22) SKEN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차세대 냉매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239 PV&gt;(2/21)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플라스틱 재활용 마크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242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PV&gt;(2/27)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북극곰의 날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225 PV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순으로 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- 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수 감소로 전월 대비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가 감소한 것으로 보여지므로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유실을 막기 위한 가벼운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Poll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혹은 퍼오기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등 전개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격주 형식으로 제안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및 집행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391204" y="386161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 ②</a:t>
            </a: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전월 대비 일자별 </a:t>
            </a:r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PV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13672" y="4175422"/>
            <a:ext cx="531179" cy="229810"/>
            <a:chOff x="1434046" y="4118257"/>
            <a:chExt cx="531179" cy="229810"/>
          </a:xfrm>
        </p:grpSpPr>
        <p:sp>
          <p:nvSpPr>
            <p:cNvPr id="23" name="직사각형 22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146206" y="4154999"/>
            <a:ext cx="531179" cy="229810"/>
            <a:chOff x="1434046" y="4118257"/>
            <a:chExt cx="531179" cy="229810"/>
          </a:xfrm>
        </p:grpSpPr>
        <p:sp>
          <p:nvSpPr>
            <p:cNvPr id="26" name="직사각형 25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499832" y="4146176"/>
            <a:ext cx="531179" cy="229810"/>
            <a:chOff x="1434046" y="4118257"/>
            <a:chExt cx="531179" cy="229810"/>
          </a:xfrm>
        </p:grpSpPr>
        <p:sp>
          <p:nvSpPr>
            <p:cNvPr id="29" name="직사각형 28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103026" y="4408588"/>
            <a:ext cx="198811" cy="229810"/>
          </a:xfrm>
          <a:prstGeom prst="rect">
            <a:avLst/>
          </a:prstGeom>
          <a:solidFill>
            <a:srgbClr val="FF00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7E33C6-6EEE-B071-D657-3FA3BB384F59}"/>
              </a:ext>
            </a:extLst>
          </p:cNvPr>
          <p:cNvSpPr/>
          <p:nvPr/>
        </p:nvSpPr>
        <p:spPr>
          <a:xfrm>
            <a:off x="7367965" y="4388366"/>
            <a:ext cx="1154189" cy="2328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주말 </a:t>
            </a: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(2</a:t>
            </a: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기준</a:t>
            </a: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19B99B4-E462-FEB0-C412-0B883CB0B7F0}"/>
              </a:ext>
            </a:extLst>
          </p:cNvPr>
          <p:cNvGrpSpPr/>
          <p:nvPr/>
        </p:nvGrpSpPr>
        <p:grpSpPr>
          <a:xfrm>
            <a:off x="8840904" y="4144274"/>
            <a:ext cx="531179" cy="229810"/>
            <a:chOff x="1434046" y="4118257"/>
            <a:chExt cx="531179" cy="2298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11E696-9C76-9B58-FB22-15A35030D459}"/>
                </a:ext>
              </a:extLst>
            </p:cNvPr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1E9CD0B-6821-3CC0-BCE3-DDFA9AB49B19}"/>
                </a:ext>
              </a:extLst>
            </p:cNvPr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1C7FA9-5CCB-5D0C-3419-3696399A0AFB}"/>
              </a:ext>
            </a:extLst>
          </p:cNvPr>
          <p:cNvCxnSpPr>
            <a:cxnSpLocks/>
          </p:cNvCxnSpPr>
          <p:nvPr/>
        </p:nvCxnSpPr>
        <p:spPr>
          <a:xfrm>
            <a:off x="2905127" y="2109154"/>
            <a:ext cx="0" cy="1975470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A0A99F7-2CBF-0974-8179-97F7EF009FFB}"/>
              </a:ext>
            </a:extLst>
          </p:cNvPr>
          <p:cNvSpPr/>
          <p:nvPr/>
        </p:nvSpPr>
        <p:spPr>
          <a:xfrm>
            <a:off x="2846420" y="2355720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044E82-A74E-1AC7-3849-8F67CC89FFA4}"/>
              </a:ext>
            </a:extLst>
          </p:cNvPr>
          <p:cNvSpPr/>
          <p:nvPr/>
        </p:nvSpPr>
        <p:spPr>
          <a:xfrm>
            <a:off x="6507366" y="1985174"/>
            <a:ext cx="649667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(3/18)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dirty="0">
                <a:solidFill>
                  <a:schemeClr val="bg1"/>
                </a:solidFill>
              </a:rPr>
              <a:t>글로벌 </a:t>
            </a:r>
            <a:r>
              <a:rPr lang="ko-KR" altLang="en-US" sz="700" dirty="0" err="1">
                <a:solidFill>
                  <a:schemeClr val="bg1"/>
                </a:solidFill>
              </a:rPr>
              <a:t>리사잌늘링</a:t>
            </a:r>
            <a:r>
              <a:rPr lang="ko-KR" altLang="en-US" sz="700" dirty="0">
                <a:solidFill>
                  <a:schemeClr val="bg1"/>
                </a:solidFill>
              </a:rPr>
              <a:t> 데이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044E82-A74E-1AC7-3849-8F67CC89FFA4}"/>
              </a:ext>
            </a:extLst>
          </p:cNvPr>
          <p:cNvSpPr/>
          <p:nvPr/>
        </p:nvSpPr>
        <p:spPr>
          <a:xfrm>
            <a:off x="4548572" y="1682166"/>
            <a:ext cx="716398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(3/12)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석유의 색깔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61C7FA9-5CCB-5D0C-3419-3696399A0AFB}"/>
              </a:ext>
            </a:extLst>
          </p:cNvPr>
          <p:cNvCxnSpPr>
            <a:cxnSpLocks/>
          </p:cNvCxnSpPr>
          <p:nvPr/>
        </p:nvCxnSpPr>
        <p:spPr>
          <a:xfrm>
            <a:off x="8269363" y="2348883"/>
            <a:ext cx="0" cy="1775755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6854355" y="2367558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32DC9F-BC9B-D9AF-9A1F-FBD921678C5F}"/>
              </a:ext>
            </a:extLst>
          </p:cNvPr>
          <p:cNvSpPr/>
          <p:nvPr/>
        </p:nvSpPr>
        <p:spPr>
          <a:xfrm>
            <a:off x="2508270" y="3291374"/>
            <a:ext cx="751301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(2/6)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2023</a:t>
            </a:r>
            <a:r>
              <a:rPr lang="ko-KR" altLang="en-US" sz="700" dirty="0">
                <a:solidFill>
                  <a:schemeClr val="bg1"/>
                </a:solidFill>
              </a:rPr>
              <a:t>년 연간 실적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보도자료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8730C1-2A78-5488-41F3-389AE0707A4F}"/>
              </a:ext>
            </a:extLst>
          </p:cNvPr>
          <p:cNvSpPr/>
          <p:nvPr/>
        </p:nvSpPr>
        <p:spPr>
          <a:xfrm>
            <a:off x="3299082" y="3340658"/>
            <a:ext cx="751301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(2/8)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2024</a:t>
            </a:r>
            <a:r>
              <a:rPr lang="ko-KR" altLang="en-US" sz="700" dirty="0">
                <a:solidFill>
                  <a:schemeClr val="bg1"/>
                </a:solidFill>
              </a:rPr>
              <a:t>년 푸른 용의 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D57C9A-89DE-90D9-AB7C-027EA7B637F7}"/>
              </a:ext>
            </a:extLst>
          </p:cNvPr>
          <p:cNvSpPr/>
          <p:nvPr/>
        </p:nvSpPr>
        <p:spPr>
          <a:xfrm>
            <a:off x="4832442" y="2720798"/>
            <a:ext cx="782628" cy="402893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(2/13)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dirty="0" err="1">
                <a:solidFill>
                  <a:schemeClr val="bg1"/>
                </a:solidFill>
              </a:rPr>
              <a:t>폴리머</a:t>
            </a:r>
            <a:r>
              <a:rPr lang="ko-KR" altLang="en-US" sz="700" dirty="0">
                <a:solidFill>
                  <a:schemeClr val="bg1"/>
                </a:solidFill>
              </a:rPr>
              <a:t> 머니</a:t>
            </a:r>
            <a:r>
              <a:rPr lang="en-US" altLang="ko-KR" sz="700" dirty="0">
                <a:solidFill>
                  <a:schemeClr val="bg1"/>
                </a:solidFill>
              </a:rPr>
              <a:t>&amp;</a:t>
            </a:r>
            <a:r>
              <a:rPr lang="ko-KR" altLang="en-US" sz="700" dirty="0">
                <a:solidFill>
                  <a:schemeClr val="bg1"/>
                </a:solidFill>
              </a:rPr>
              <a:t>미네랄 페이퍼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B52D0E-07DD-4734-EF50-905A06C0ADA9}"/>
              </a:ext>
            </a:extLst>
          </p:cNvPr>
          <p:cNvSpPr/>
          <p:nvPr/>
        </p:nvSpPr>
        <p:spPr>
          <a:xfrm>
            <a:off x="5607324" y="3603318"/>
            <a:ext cx="819644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(2/16)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퍼오기</a:t>
            </a:r>
            <a:r>
              <a:rPr lang="en-US" altLang="ko-KR" sz="700" dirty="0">
                <a:solidFill>
                  <a:schemeClr val="bg1"/>
                </a:solidFill>
              </a:rPr>
              <a:t>) EAA</a:t>
            </a:r>
            <a:r>
              <a:rPr lang="ko-KR" altLang="en-US" sz="700" dirty="0">
                <a:solidFill>
                  <a:schemeClr val="bg1"/>
                </a:solidFill>
              </a:rPr>
              <a:t>의 역사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FD5AE0-0D5F-F7EC-4405-D2E5DFB1B04B}"/>
              </a:ext>
            </a:extLst>
          </p:cNvPr>
          <p:cNvSpPr/>
          <p:nvPr/>
        </p:nvSpPr>
        <p:spPr>
          <a:xfrm>
            <a:off x="6777460" y="3377623"/>
            <a:ext cx="817506" cy="484848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(2/19)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퍼오기</a:t>
            </a:r>
            <a:r>
              <a:rPr lang="en-US" altLang="ko-KR" sz="700" dirty="0">
                <a:solidFill>
                  <a:schemeClr val="bg1"/>
                </a:solidFill>
              </a:rPr>
              <a:t>) </a:t>
            </a:r>
            <a:r>
              <a:rPr lang="ko-KR" altLang="en-US" sz="700" dirty="0">
                <a:solidFill>
                  <a:schemeClr val="bg1"/>
                </a:solidFill>
              </a:rPr>
              <a:t>미국의 건강한 미래를 만드는 </a:t>
            </a:r>
            <a:r>
              <a:rPr lang="en-US" altLang="ko-KR" sz="700" dirty="0">
                <a:solidFill>
                  <a:schemeClr val="bg1"/>
                </a:solidFill>
              </a:rPr>
              <a:t>SK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471716-0D7B-DA4F-8A7F-AD0712877249}"/>
              </a:ext>
            </a:extLst>
          </p:cNvPr>
          <p:cNvSpPr/>
          <p:nvPr/>
        </p:nvSpPr>
        <p:spPr>
          <a:xfrm>
            <a:off x="7722371" y="3703629"/>
            <a:ext cx="751301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(2/21)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dirty="0">
                <a:solidFill>
                  <a:schemeClr val="bg1"/>
                </a:solidFill>
              </a:rPr>
              <a:t>플라스틱 재활용 마크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A911A6-000F-08CF-ED65-BC1AF8D28311}"/>
              </a:ext>
            </a:extLst>
          </p:cNvPr>
          <p:cNvSpPr/>
          <p:nvPr/>
        </p:nvSpPr>
        <p:spPr>
          <a:xfrm>
            <a:off x="7808738" y="3270208"/>
            <a:ext cx="751301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(2/22)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SKEN </a:t>
            </a:r>
            <a:r>
              <a:rPr lang="ko-KR" altLang="en-US" sz="700" dirty="0">
                <a:solidFill>
                  <a:schemeClr val="bg1"/>
                </a:solidFill>
              </a:rPr>
              <a:t>차세대 냉매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11061F-E825-2B7F-35A8-6811E3BEE481}"/>
              </a:ext>
            </a:extLst>
          </p:cNvPr>
          <p:cNvSpPr/>
          <p:nvPr/>
        </p:nvSpPr>
        <p:spPr>
          <a:xfrm>
            <a:off x="8046003" y="2717810"/>
            <a:ext cx="751301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(2/23)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dirty="0" err="1">
                <a:solidFill>
                  <a:schemeClr val="bg1"/>
                </a:solidFill>
              </a:rPr>
              <a:t>팩트체크해유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편 영상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12219" y="3401830"/>
            <a:ext cx="937878" cy="2475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</a:rPr>
              <a:t>▲ </a:t>
            </a:r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</a:rPr>
              <a:t>월 평균 </a:t>
            </a:r>
            <a:r>
              <a:rPr lang="en-US" altLang="ko-KR" sz="900" b="1" dirty="0">
                <a:solidFill>
                  <a:srgbClr val="FF0000"/>
                </a:solidFill>
              </a:rPr>
              <a:t>PV 186.7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786812" y="2585790"/>
            <a:ext cx="1522236" cy="2475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ko-KR" altLang="en-US" sz="900" b="1" dirty="0">
                <a:solidFill>
                  <a:srgbClr val="FA8D46"/>
                </a:solidFill>
              </a:rPr>
              <a:t>▼ </a:t>
            </a:r>
            <a:r>
              <a:rPr lang="en-US" altLang="ko-KR" sz="900" b="1" dirty="0">
                <a:solidFill>
                  <a:srgbClr val="FA8D46"/>
                </a:solidFill>
              </a:rPr>
              <a:t>1</a:t>
            </a:r>
            <a:r>
              <a:rPr lang="ko-KR" altLang="en-US" sz="900" b="1" dirty="0">
                <a:solidFill>
                  <a:srgbClr val="FA8D46"/>
                </a:solidFill>
              </a:rPr>
              <a:t>월 평균</a:t>
            </a:r>
            <a:endParaRPr lang="en-US" altLang="ko-KR" sz="900" b="1" dirty="0">
              <a:solidFill>
                <a:srgbClr val="FA8D46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FA8D46"/>
                </a:solidFill>
              </a:rPr>
              <a:t> </a:t>
            </a:r>
            <a:r>
              <a:rPr lang="en-US" altLang="ko-KR" sz="900" b="1" dirty="0">
                <a:solidFill>
                  <a:srgbClr val="FA8D46"/>
                </a:solidFill>
              </a:rPr>
              <a:t>PV 308.8</a:t>
            </a:r>
            <a:endParaRPr lang="ko-KR" altLang="en-US" sz="900" b="1" dirty="0">
              <a:solidFill>
                <a:srgbClr val="FA8D4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F83C11-C433-4A4D-F9E8-88CB85E6DDEA}"/>
              </a:ext>
            </a:extLst>
          </p:cNvPr>
          <p:cNvSpPr/>
          <p:nvPr/>
        </p:nvSpPr>
        <p:spPr>
          <a:xfrm>
            <a:off x="391204" y="4538895"/>
            <a:ext cx="11036646" cy="225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5EBD91-C7D7-7250-C28B-7D38CA261F37}"/>
              </a:ext>
            </a:extLst>
          </p:cNvPr>
          <p:cNvSpPr/>
          <p:nvPr/>
        </p:nvSpPr>
        <p:spPr>
          <a:xfrm>
            <a:off x="4177409" y="2244410"/>
            <a:ext cx="649667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(3/11)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dirty="0" err="1">
                <a:solidFill>
                  <a:schemeClr val="bg1"/>
                </a:solidFill>
              </a:rPr>
              <a:t>슼슼</a:t>
            </a:r>
            <a:r>
              <a:rPr lang="ko-KR" altLang="en-US" sz="700" dirty="0">
                <a:solidFill>
                  <a:schemeClr val="bg1"/>
                </a:solidFill>
              </a:rPr>
              <a:t> 읽히는 </a:t>
            </a:r>
            <a:r>
              <a:rPr lang="en-US" altLang="ko-KR" sz="700" dirty="0">
                <a:solidFill>
                  <a:schemeClr val="bg1"/>
                </a:solidFill>
              </a:rPr>
              <a:t>2</a:t>
            </a:r>
            <a:r>
              <a:rPr lang="ko-KR" altLang="en-US" sz="700" dirty="0" err="1">
                <a:solidFill>
                  <a:schemeClr val="bg1"/>
                </a:solidFill>
              </a:rPr>
              <a:t>차전지</a:t>
            </a:r>
            <a:r>
              <a:rPr lang="ko-KR" altLang="en-US" sz="700" dirty="0">
                <a:solidFill>
                  <a:schemeClr val="bg1"/>
                </a:solidFill>
              </a:rPr>
              <a:t> 이야기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548E0E-90C3-88BE-4247-1DEFA2F8F69A}"/>
              </a:ext>
            </a:extLst>
          </p:cNvPr>
          <p:cNvSpPr/>
          <p:nvPr/>
        </p:nvSpPr>
        <p:spPr>
          <a:xfrm>
            <a:off x="2457212" y="1699362"/>
            <a:ext cx="649667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(3/6)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SKO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인터배터리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2024 </a:t>
            </a:r>
            <a:r>
              <a:rPr lang="ko-KR" altLang="en-US" sz="700" dirty="0">
                <a:solidFill>
                  <a:schemeClr val="bg1"/>
                </a:solidFill>
              </a:rPr>
              <a:t>이미지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4576DD-84D4-B577-44A6-5F1A5EC6EE1B}"/>
              </a:ext>
            </a:extLst>
          </p:cNvPr>
          <p:cNvSpPr/>
          <p:nvPr/>
        </p:nvSpPr>
        <p:spPr>
          <a:xfrm>
            <a:off x="1618993" y="2114005"/>
            <a:ext cx="716398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(3/4)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SKO </a:t>
            </a:r>
            <a:r>
              <a:rPr lang="ko-KR" altLang="en-US" sz="700" dirty="0" err="1">
                <a:solidFill>
                  <a:schemeClr val="bg1"/>
                </a:solidFill>
              </a:rPr>
              <a:t>인터배터리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E3A7A5-EC18-07CF-1DE3-43046B868DB9}"/>
              </a:ext>
            </a:extLst>
          </p:cNvPr>
          <p:cNvSpPr/>
          <p:nvPr/>
        </p:nvSpPr>
        <p:spPr>
          <a:xfrm>
            <a:off x="998528" y="3096015"/>
            <a:ext cx="649667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(3/1)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SKFP-CFIA Rennes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6322A7-D7F4-9EE8-70A6-0D3CF81DC718}"/>
              </a:ext>
            </a:extLst>
          </p:cNvPr>
          <p:cNvSpPr/>
          <p:nvPr/>
        </p:nvSpPr>
        <p:spPr>
          <a:xfrm>
            <a:off x="10968079" y="3011047"/>
            <a:ext cx="649667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(3/31)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Hop on a tour around 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26223D-B3F0-A75F-E439-D3ECF6E830A1}"/>
              </a:ext>
            </a:extLst>
          </p:cNvPr>
          <p:cNvSpPr/>
          <p:nvPr/>
        </p:nvSpPr>
        <p:spPr>
          <a:xfrm>
            <a:off x="9957815" y="2132118"/>
            <a:ext cx="716398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(3/28)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SKEN </a:t>
            </a:r>
            <a:r>
              <a:rPr lang="ko-KR" altLang="en-US" sz="700" dirty="0" err="1">
                <a:solidFill>
                  <a:schemeClr val="bg1"/>
                </a:solidFill>
              </a:rPr>
              <a:t>액침냉각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40908-46F0-020D-D473-FB4E292AFCE1}"/>
              </a:ext>
            </a:extLst>
          </p:cNvPr>
          <p:cNvSpPr/>
          <p:nvPr/>
        </p:nvSpPr>
        <p:spPr>
          <a:xfrm>
            <a:off x="9203683" y="2131409"/>
            <a:ext cx="649667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(3/26)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Hop on a tour around 1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020416-A8A4-6E62-6F7F-753AC1AD9097}"/>
              </a:ext>
            </a:extLst>
          </p:cNvPr>
          <p:cNvSpPr/>
          <p:nvPr/>
        </p:nvSpPr>
        <p:spPr>
          <a:xfrm>
            <a:off x="7847701" y="1927300"/>
            <a:ext cx="649667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(3/22)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Hop on a tour around 1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8D1DD1F-4E45-5112-0B32-EE209CE6177F}"/>
              </a:ext>
            </a:extLst>
          </p:cNvPr>
          <p:cNvCxnSpPr>
            <a:cxnSpLocks/>
          </p:cNvCxnSpPr>
          <p:nvPr/>
        </p:nvCxnSpPr>
        <p:spPr>
          <a:xfrm>
            <a:off x="9567114" y="2348882"/>
            <a:ext cx="0" cy="1775755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587EDD2-DEDE-492C-2527-796560A250EC}"/>
              </a:ext>
            </a:extLst>
          </p:cNvPr>
          <p:cNvCxnSpPr>
            <a:cxnSpLocks/>
          </p:cNvCxnSpPr>
          <p:nvPr/>
        </p:nvCxnSpPr>
        <p:spPr>
          <a:xfrm>
            <a:off x="10246743" y="2348882"/>
            <a:ext cx="0" cy="1775755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15CC297-21ED-0CA3-44DE-9061D0EC516E}"/>
              </a:ext>
            </a:extLst>
          </p:cNvPr>
          <p:cNvSpPr/>
          <p:nvPr/>
        </p:nvSpPr>
        <p:spPr>
          <a:xfrm>
            <a:off x="4835320" y="2049351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7AD68E-69F1-197F-2C6F-A622DB843DAA}"/>
              </a:ext>
            </a:extLst>
          </p:cNvPr>
          <p:cNvSpPr/>
          <p:nvPr/>
        </p:nvSpPr>
        <p:spPr>
          <a:xfrm>
            <a:off x="9963357" y="3565414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(2/28)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SKEN X </a:t>
            </a: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아이소톱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X SKT MOU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9E4D5D-75BA-6C90-7D9D-C4B5BB9A9C33}"/>
              </a:ext>
            </a:extLst>
          </p:cNvPr>
          <p:cNvSpPr/>
          <p:nvPr/>
        </p:nvSpPr>
        <p:spPr>
          <a:xfrm>
            <a:off x="9417385" y="2781358"/>
            <a:ext cx="751301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(2/26)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dirty="0">
                <a:solidFill>
                  <a:schemeClr val="bg1"/>
                </a:solidFill>
              </a:rPr>
              <a:t>북극곰의 날 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99DEA0-44E3-1D5F-5775-83D7E7236A85}"/>
              </a:ext>
            </a:extLst>
          </p:cNvPr>
          <p:cNvSpPr/>
          <p:nvPr/>
        </p:nvSpPr>
        <p:spPr>
          <a:xfrm>
            <a:off x="8850716" y="3158804"/>
            <a:ext cx="716398" cy="36370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(3/25)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SKEN </a:t>
            </a:r>
            <a:r>
              <a:rPr lang="ko-KR" altLang="en-US" sz="700" dirty="0" err="1">
                <a:solidFill>
                  <a:schemeClr val="bg1"/>
                </a:solidFill>
              </a:rPr>
              <a:t>액침냉각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4548339" y="636506"/>
            <a:ext cx="1149098" cy="196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013275" y="6301476"/>
            <a:ext cx="2871299" cy="353274"/>
            <a:chOff x="9013275" y="6301476"/>
            <a:chExt cx="2871299" cy="353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D10C57-599F-431A-AF70-3DCA22DD92C2}"/>
                </a:ext>
              </a:extLst>
            </p:cNvPr>
            <p:cNvSpPr/>
            <p:nvPr/>
          </p:nvSpPr>
          <p:spPr>
            <a:xfrm>
              <a:off x="9013275" y="6439306"/>
              <a:ext cx="28712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2">
                      <a:lumMod val="9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COPYRIGHT Ⓒ ALL RIGHT RESERVED BY Prain Global, Inc.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3651" y="6301476"/>
              <a:ext cx="264440" cy="1524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051" y="386841"/>
            <a:ext cx="557200" cy="5572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A0402E9-C63C-F6F4-9ED6-56D5DDC20C16}"/>
              </a:ext>
            </a:extLst>
          </p:cNvPr>
          <p:cNvSpPr txBox="1"/>
          <p:nvPr/>
        </p:nvSpPr>
        <p:spPr>
          <a:xfrm>
            <a:off x="576870" y="655422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kumimoji="1" lang="ko-KR" altLang="en-US" dirty="0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104078" y="5530222"/>
            <a:ext cx="2840969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(UTC)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81241" y="2875118"/>
            <a:ext cx="2835779" cy="2732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</a:t>
            </a: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월 </a:t>
            </a: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</a:t>
            </a: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일 </a:t>
            </a: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:</a:t>
            </a: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11</a:t>
            </a: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차 </a:t>
            </a:r>
            <a:r>
              <a:rPr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팔로워</a:t>
            </a: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광고 시작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페루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미국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)</a:t>
            </a:r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391204" y="386161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LinkedIn</a:t>
            </a:r>
            <a:r>
              <a: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세부 활동 보고 ③ </a:t>
            </a:r>
            <a:endParaRPr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391204" y="583160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일일 </a:t>
            </a:r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follower 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유입 현황 분석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71380A99-4D0A-40E2-A441-F4EFFF36554C}"/>
              </a:ext>
            </a:extLst>
          </p:cNvPr>
          <p:cNvGraphicFramePr>
            <a:graphicFrameLocks/>
          </p:cNvGraphicFramePr>
          <p:nvPr/>
        </p:nvGraphicFramePr>
        <p:xfrm>
          <a:off x="904383" y="1365130"/>
          <a:ext cx="10383233" cy="4127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7925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28649"/>
              </p:ext>
            </p:extLst>
          </p:nvPr>
        </p:nvGraphicFramePr>
        <p:xfrm>
          <a:off x="1488720" y="1029635"/>
          <a:ext cx="8968912" cy="2749159"/>
        </p:xfrm>
        <a:graphic>
          <a:graphicData uri="http://schemas.openxmlformats.org/drawingml/2006/table">
            <a:tbl>
              <a:tblPr/>
              <a:tblGrid>
                <a:gridCol w="25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4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4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4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4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제목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900" b="1" i="0" u="none" strike="noStrike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노출수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Engagement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SKFP-CFIA Rennes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82057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SKO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인터배터리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24881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SKO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인터배터리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12,609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1,831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95143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슼슼 읽히는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차전지 이야기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36107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[Oillusion]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석유의 색깔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73307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글로벌 리사이클링 데이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슼슼 배우는 전고체 전지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[Oillusion]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석유의 색깔 영상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SKIET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주주총회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이노베이션 주주종회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01260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정화 활동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제목 2"/>
          <p:cNvSpPr txBox="1">
            <a:spLocks/>
          </p:cNvSpPr>
          <p:nvPr/>
        </p:nvSpPr>
        <p:spPr>
          <a:xfrm>
            <a:off x="391203" y="386161"/>
            <a:ext cx="1923995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 활동 보고 ④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7606" y="3789285"/>
            <a:ext cx="74800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* Engagement rate: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노출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대비 클릭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,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좋아요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, </a:t>
            </a:r>
            <a:r>
              <a:rPr lang="ko-KR" altLang="en-US" sz="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댓글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,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공유 합산 수치의 비율 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/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(UTC)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</a:t>
            </a:r>
            <a:endParaRPr lang="en-US" altLang="ko-KR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>
          <a:xfrm>
            <a:off x="416842" y="607657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발행현황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48392"/>
              </p:ext>
            </p:extLst>
          </p:nvPr>
        </p:nvGraphicFramePr>
        <p:xfrm>
          <a:off x="1014209" y="4344402"/>
          <a:ext cx="4767466" cy="166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7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가장 높은 </a:t>
                      </a:r>
                      <a:r>
                        <a:rPr 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Engagement</a:t>
                      </a:r>
                      <a:endParaRPr lang="en-US" sz="1050" b="1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&lt;SKO </a:t>
                      </a:r>
                      <a:r>
                        <a:rPr lang="ko-KR" altLang="en-US" sz="9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인터배터리</a:t>
                      </a:r>
                      <a:r>
                        <a:rPr lang="ko-KR" altLang="en-US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 </a:t>
                      </a:r>
                      <a:r>
                        <a:rPr lang="ko-KR" altLang="en-US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- (15.9%)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SK On </a:t>
                      </a:r>
                      <a:r>
                        <a:rPr lang="ko-KR" altLang="en-US" sz="100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인터배터리</a:t>
                      </a:r>
                      <a:r>
                        <a:rPr lang="ko-KR" altLang="en-US" sz="10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관련 기사가 </a:t>
                      </a:r>
                      <a:r>
                        <a:rPr lang="ko-KR" altLang="en-US" sz="100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업로드되었던</a:t>
                      </a:r>
                      <a:r>
                        <a:rPr lang="ko-KR" altLang="en-US" sz="10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때에 </a:t>
                      </a:r>
                      <a:r>
                        <a:rPr lang="ko-KR" altLang="en-US" sz="100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뉴스룸</a:t>
                      </a:r>
                      <a:r>
                        <a:rPr lang="ko-KR" altLang="en-US" sz="10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역시 글로벌 독자들의 유입이 이어졌었으며</a:t>
                      </a:r>
                      <a:r>
                        <a:rPr lang="en-US" altLang="ko-KR" sz="10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0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관련 소식에 </a:t>
                      </a:r>
                      <a:r>
                        <a:rPr lang="ko-KR" altLang="en-US" sz="100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링크드인</a:t>
                      </a:r>
                      <a:r>
                        <a:rPr lang="ko-KR" altLang="en-US" sz="10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역시 많은 관심이 집중되었던 것으로 보임</a:t>
                      </a:r>
                      <a:r>
                        <a:rPr lang="en-US" altLang="ko-KR" sz="10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59357"/>
              </p:ext>
            </p:extLst>
          </p:nvPr>
        </p:nvGraphicFramePr>
        <p:xfrm>
          <a:off x="6529543" y="4343901"/>
          <a:ext cx="4366553" cy="100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27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가장 높은 클릭률</a:t>
                      </a:r>
                      <a:r>
                        <a:rPr lang="ko-KR" altLang="en-US" sz="105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(CTR)</a:t>
                      </a:r>
                      <a:endParaRPr lang="ko-KR" altLang="en-US" sz="1050" b="1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&lt;SKO </a:t>
                      </a:r>
                      <a:r>
                        <a:rPr lang="ko-KR" altLang="en-US" sz="9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인터배터리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- (14.5%)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멀티 이미지 포맷 역시 참여율 상승에 큰 도움이 되었을 것으로 분석</a:t>
                      </a:r>
                      <a:endParaRPr lang="en-US" altLang="ko-KR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844525" y="1746195"/>
            <a:ext cx="534586" cy="260460"/>
          </a:xfrm>
          <a:prstGeom prst="rect">
            <a:avLst/>
          </a:prstGeom>
          <a:solidFill>
            <a:srgbClr val="00B0F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644" y="1746195"/>
            <a:ext cx="534586" cy="260460"/>
          </a:xfrm>
          <a:prstGeom prst="rect">
            <a:avLst/>
          </a:prstGeom>
          <a:solidFill>
            <a:srgbClr val="FFFF00">
              <a:alpha val="10000"/>
            </a:srgbClr>
          </a:solidFill>
          <a:ln w="28575">
            <a:solidFill>
              <a:srgbClr val="F56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82670" y="825952"/>
            <a:ext cx="1069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</a:rPr>
              <a:t>Top </a:t>
            </a:r>
            <a:r>
              <a:rPr lang="ko-KR" altLang="en-US" sz="1000" b="1" dirty="0">
                <a:latin typeface="맑은 고딕" panose="020B0503020000020004" pitchFamily="50" charset="-127"/>
              </a:rPr>
              <a:t>노출 순위</a:t>
            </a:r>
          </a:p>
        </p:txBody>
      </p:sp>
    </p:spTree>
    <p:extLst>
      <p:ext uri="{BB962C8B-B14F-4D97-AF65-F5344CB8AC3E}">
        <p14:creationId xmlns:p14="http://schemas.microsoft.com/office/powerpoint/2010/main" val="353166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55303" y="3304790"/>
            <a:ext cx="2452916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링크드인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광고 집행 성과</a:t>
            </a:r>
          </a:p>
        </p:txBody>
      </p:sp>
    </p:spTree>
    <p:extLst>
      <p:ext uri="{BB962C8B-B14F-4D97-AF65-F5344CB8AC3E}">
        <p14:creationId xmlns:p14="http://schemas.microsoft.com/office/powerpoint/2010/main" val="347897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79407"/>
              </p:ext>
            </p:extLst>
          </p:nvPr>
        </p:nvGraphicFramePr>
        <p:xfrm>
          <a:off x="146650" y="2950537"/>
          <a:ext cx="11645657" cy="1794143"/>
        </p:xfrm>
        <a:graphic>
          <a:graphicData uri="http://schemas.openxmlformats.org/drawingml/2006/table">
            <a:tbl>
              <a:tblPr/>
              <a:tblGrid>
                <a:gridCol w="48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5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940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Light" panose="020B0300000000000000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 전환율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4,603,219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 거주자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2,682,674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36.58%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17,773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7,925,400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브라질 거주자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1,594,205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5,760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9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12,528,619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4,276,879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51670"/>
            <a:ext cx="517102" cy="517102"/>
          </a:xfrm>
          <a:prstGeom prst="rect">
            <a:avLst/>
          </a:prstGeom>
        </p:spPr>
      </p:pic>
      <p:sp>
        <p:nvSpPr>
          <p:cNvPr id="15" name="제목 2"/>
          <p:cNvSpPr txBox="1">
            <a:spLocks/>
          </p:cNvSpPr>
          <p:nvPr/>
        </p:nvSpPr>
        <p:spPr>
          <a:xfrm>
            <a:off x="2039290" y="1207734"/>
            <a:ext cx="811342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200" b="1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광고</a:t>
            </a:r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지출비용 ₩</a:t>
            </a:r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12,528,619 / 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클릭 </a:t>
            </a:r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2,959 / 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ko-KR" altLang="en-US" sz="1200" b="1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1,635 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77640"/>
              </p:ext>
            </p:extLst>
          </p:nvPr>
        </p:nvGraphicFramePr>
        <p:xfrm>
          <a:off x="2032001" y="184755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확보된 </a:t>
                      </a:r>
                      <a:r>
                        <a:rPr lang="ko-KR" altLang="en-US" sz="105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전환율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비용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1,635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7,663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274229F9-FAF8-13C9-29E6-4EE6BBD66713}"/>
              </a:ext>
            </a:extLst>
          </p:cNvPr>
          <p:cNvSpPr txBox="1">
            <a:spLocks/>
          </p:cNvSpPr>
          <p:nvPr/>
        </p:nvSpPr>
        <p:spPr>
          <a:xfrm>
            <a:off x="2505075" y="4871631"/>
            <a:ext cx="7993092" cy="2343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*환율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16:45 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 ★ </a:t>
            </a:r>
            <a:r>
              <a:rPr lang="ko-KR" altLang="en-US" sz="9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광고 집행비는  ‘광고 </a:t>
            </a:r>
            <a:r>
              <a:rPr lang="ko-KR" altLang="en-US" sz="9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지출비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부가세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10% + 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환율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대행 수수료‘ 가 적용된 금액으로 청구될 예정입니다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3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2832105" y="3033811"/>
            <a:ext cx="114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+mj-cs"/>
              </a:rPr>
              <a:t>Contents</a:t>
            </a: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6887910" y="1684157"/>
            <a:ext cx="155448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Monthly Highlights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cxnSpLocks/>
            <a:stCxn id="8" idx="3"/>
            <a:endCxn id="24" idx="1"/>
          </p:cNvCxnSpPr>
          <p:nvPr/>
        </p:nvCxnSpPr>
        <p:spPr>
          <a:xfrm>
            <a:off x="8442390" y="1823797"/>
            <a:ext cx="19970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2"/>
          <p:cNvSpPr txBox="1">
            <a:spLocks/>
          </p:cNvSpPr>
          <p:nvPr/>
        </p:nvSpPr>
        <p:spPr>
          <a:xfrm>
            <a:off x="10439400" y="1684157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4 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6887910" y="2141347"/>
            <a:ext cx="2073210" cy="279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972300" y="2732464"/>
            <a:ext cx="2537460" cy="9446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종합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일자별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수치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총합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베스트 콘텐츠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TOP 3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월간 최고 액티비티 국가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TOP 3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 발행현황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댓글 현황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10453703" y="2130143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6 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9" name="직선 연결선 28"/>
          <p:cNvCxnSpPr>
            <a:stCxn id="10" idx="3"/>
            <a:endCxn id="25" idx="1"/>
          </p:cNvCxnSpPr>
          <p:nvPr/>
        </p:nvCxnSpPr>
        <p:spPr>
          <a:xfrm flipV="1">
            <a:off x="8961120" y="2269783"/>
            <a:ext cx="1492583" cy="112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2"/>
          <p:cNvSpPr txBox="1">
            <a:spLocks/>
          </p:cNvSpPr>
          <p:nvPr/>
        </p:nvSpPr>
        <p:spPr>
          <a:xfrm>
            <a:off x="6887910" y="4065123"/>
            <a:ext cx="1765992" cy="279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링크드인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</a:t>
            </a: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6972300" y="4344403"/>
            <a:ext cx="2243546" cy="82295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인입지수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일자별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수치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follower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유입 현황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 발행 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제목 2"/>
          <p:cNvSpPr txBox="1">
            <a:spLocks/>
          </p:cNvSpPr>
          <p:nvPr/>
        </p:nvSpPr>
        <p:spPr>
          <a:xfrm>
            <a:off x="10453703" y="4065123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14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>
            <a:stCxn id="13" idx="3"/>
            <a:endCxn id="26" idx="1"/>
          </p:cNvCxnSpPr>
          <p:nvPr/>
        </p:nvCxnSpPr>
        <p:spPr>
          <a:xfrm>
            <a:off x="8653902" y="4204763"/>
            <a:ext cx="17998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2"/>
          <p:cNvSpPr txBox="1">
            <a:spLocks/>
          </p:cNvSpPr>
          <p:nvPr/>
        </p:nvSpPr>
        <p:spPr>
          <a:xfrm>
            <a:off x="6887910" y="5376016"/>
            <a:ext cx="1753177" cy="279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링크드인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광고 결과 보고</a:t>
            </a: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0426585" y="5376016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19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14" idx="3"/>
            <a:endCxn id="15" idx="1"/>
          </p:cNvCxnSpPr>
          <p:nvPr/>
        </p:nvCxnSpPr>
        <p:spPr>
          <a:xfrm>
            <a:off x="8641087" y="5515656"/>
            <a:ext cx="17854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2"/>
          <p:cNvSpPr txBox="1">
            <a:spLocks/>
          </p:cNvSpPr>
          <p:nvPr/>
        </p:nvSpPr>
        <p:spPr>
          <a:xfrm>
            <a:off x="6972300" y="5613453"/>
            <a:ext cx="2537460" cy="10028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광고 집행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각 사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수 비교 분석</a:t>
            </a:r>
          </a:p>
        </p:txBody>
      </p:sp>
    </p:spTree>
    <p:extLst>
      <p:ext uri="{BB962C8B-B14F-4D97-AF65-F5344CB8AC3E}">
        <p14:creationId xmlns:p14="http://schemas.microsoft.com/office/powerpoint/2010/main" val="74878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7794"/>
            <a:ext cx="517102" cy="517102"/>
          </a:xfrm>
          <a:prstGeom prst="rect">
            <a:avLst/>
          </a:prstGeom>
        </p:spPr>
      </p:pic>
      <p:sp>
        <p:nvSpPr>
          <p:cNvPr id="15" name="제목 2"/>
          <p:cNvSpPr txBox="1">
            <a:spLocks/>
          </p:cNvSpPr>
          <p:nvPr/>
        </p:nvSpPr>
        <p:spPr>
          <a:xfrm>
            <a:off x="631805" y="736345"/>
            <a:ext cx="449675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2. </a:t>
            </a:r>
            <a:r>
              <a:rPr lang="ko-KR" altLang="en-US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각 사 링크드인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팔로워 수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31788"/>
              </p:ext>
            </p:extLst>
          </p:nvPr>
        </p:nvGraphicFramePr>
        <p:xfrm>
          <a:off x="1249945" y="2567825"/>
          <a:ext cx="9692110" cy="3374262"/>
        </p:xfrm>
        <a:graphic>
          <a:graphicData uri="http://schemas.openxmlformats.org/drawingml/2006/table">
            <a:tbl>
              <a:tblPr/>
              <a:tblGrid>
                <a:gridCol w="343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1012941757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3134870505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3453282743"/>
                    </a:ext>
                  </a:extLst>
                </a:gridCol>
              </a:tblGrid>
              <a:tr h="269940"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링크드인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Hynix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85,779 (▲-2.7%)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86,776 (▲1.2%)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89,739 (▲3.4%)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91,900 (▲2.4%)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93,206 (▲1.4%)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94,860 (▲1.8%)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96,489 (▲1.7%)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98,565 (▲2.2%)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ecoplant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97,147 (▲0.3%)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97,449 (▲0.3%)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95,356 (▲-2.1%)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95,604 (▲0.3%)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95,782 (▲0.2%)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95,952 (▲0.2%)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96,101 (▲0.2%)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96,314 (▲0.2%)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96,293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Innovation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50,132 (▲-3.8%)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52,632 (▲5.0%)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55,879 (▲6.2%)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57,677 (▲3.2%)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60,996 (▲5.8%)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63,888 (▲4.7%)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65,267 (▲2.2%)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68,019 (▲4.2%)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Chemical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53,994 (▲-3.1%)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54,631 (▲1.2%)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55,439 (▲1.5%)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56,797 (▲2.4%)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57,636 (▲1.5%)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58,781 (▲2.0%)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59,751 (▲1.7%)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60,982 (▲2.1%)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Energy Solution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41,791 (▲1.6%)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43,024 (▲3.0%)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43,926 (▲2.1%)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45,382 (▲3.3%)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46,672 (▲2.8%)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48,382 (▲3.7%)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49,586 (▲2.5%)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50,808 (▲2.5%)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Telecom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39,231 (▲-3.8%)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39,618 (▲1.0%)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40,226 (▲1.5%)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40,803 (▲1.4%)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41,210 (▲1.0%)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41,855 (▲1.6%)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42,783 (▲2.2%)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43,267 (▲1.1%)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23,745 (▲-0.8%)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23,875 (▲0.5%)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24,736 (▲3.6%)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25,288 (▲2.2%)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25,922 (▲2.5%)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26,627 (▲2.7%)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27,177 (▲2.1%)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27,873 (▲2.6%)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S-Oil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7,972 (▲0.3%)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8,019 (▲0.6%)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6,241 (▲-22.2%)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6,290 (▲0.8%)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6,336 (▲0.7%)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6,426 (▲1.4%)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6,482 (▲0.9%)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6,524 (▲0.6%)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 Caltex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4,080 (▲-5.9%)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4,104 (▲0.6%)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4,152 (▲1.2%)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4,206 (▲1.3%)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4,229 (▲0.5%)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4,266 (▲0.9%)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4,281 (▲0.4%)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4,321 (▲0.9%)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249945" y="1492745"/>
            <a:ext cx="9956024" cy="107529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지난달보다 적극적 광고 집행을 비롯해 높은 </a:t>
            </a:r>
            <a:r>
              <a:rPr lang="ko-KR" altLang="en-US" sz="1100" b="1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오가닉</a:t>
            </a: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 유입이 더해져 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4.2%</a:t>
            </a: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의 매우 높은 성장률 달성</a:t>
            </a:r>
            <a:endParaRPr lang="en-US" altLang="ko-KR" sz="1100" b="1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8080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LG Chemical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과의 격차는 지난 달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5,516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명에서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7,037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명으로 더욱 벌어짐 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새로 추가된 포스코와의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팔로워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수의 격차는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28,274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명으로 매 달 추적 예정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8846929" y="5942087"/>
            <a:ext cx="2095124" cy="3422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 수치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15:30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링크드인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기준</a:t>
            </a:r>
          </a:p>
        </p:txBody>
      </p:sp>
    </p:spTree>
    <p:extLst>
      <p:ext uri="{BB962C8B-B14F-4D97-AF65-F5344CB8AC3E}">
        <p14:creationId xmlns:p14="http://schemas.microsoft.com/office/powerpoint/2010/main" val="157865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2496000" y="5656214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 Global</a:t>
            </a:r>
          </a:p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43956" y="6252489"/>
            <a:ext cx="2904088" cy="30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863933" y="2864208"/>
            <a:ext cx="2464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32562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99574" y="3304790"/>
            <a:ext cx="2082621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Monthly Highlights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52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Monthly Highlights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87" y="1330487"/>
            <a:ext cx="369787" cy="3697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3" y="1293680"/>
            <a:ext cx="1614073" cy="36812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70" y="10653549"/>
            <a:ext cx="373309" cy="18682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179178" y="2763205"/>
            <a:ext cx="3800926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~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Follower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5:50 PM"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77381"/>
              </p:ext>
            </p:extLst>
          </p:nvPr>
        </p:nvGraphicFramePr>
        <p:xfrm>
          <a:off x="502487" y="1712800"/>
          <a:ext cx="2673004" cy="93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9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posts: 8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Monthly UV: 11,376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Monthly PV: 16,653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035301" y="2140004"/>
            <a:ext cx="0" cy="4117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5184DD61-DB78-77AB-39DC-F225E5EF5CFF}"/>
              </a:ext>
            </a:extLst>
          </p:cNvPr>
          <p:cNvSpPr txBox="1"/>
          <p:nvPr/>
        </p:nvSpPr>
        <p:spPr>
          <a:xfrm>
            <a:off x="2062153" y="5013201"/>
            <a:ext cx="1852406" cy="230832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ctr"/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▲ 전고체배터리 소개</a:t>
            </a:r>
            <a:endParaRPr lang="en-US" altLang="ko-KR" sz="200" b="0" i="0" u="sng" strike="noStrike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D15692-9D54-527C-B27A-A0373BF09CE2}"/>
              </a:ext>
            </a:extLst>
          </p:cNvPr>
          <p:cNvSpPr/>
          <p:nvPr/>
        </p:nvSpPr>
        <p:spPr>
          <a:xfrm>
            <a:off x="4035301" y="5743004"/>
            <a:ext cx="2269489" cy="2732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▲ </a:t>
            </a:r>
            <a:r>
              <a:rPr lang="en-US" altLang="ko-KR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SKO </a:t>
            </a:r>
            <a:r>
              <a:rPr lang="ko-KR" altLang="en-US" sz="900" b="0" i="0" u="sng" strike="noStrike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인터배터리</a:t>
            </a:r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 </a:t>
            </a:r>
            <a:r>
              <a:rPr lang="en-US" altLang="ko-KR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2024 </a:t>
            </a:r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이미지</a:t>
            </a:r>
            <a:r>
              <a:rPr lang="ko-KR" altLang="en-US" sz="900" dirty="0"/>
              <a:t> </a:t>
            </a:r>
            <a:endParaRPr lang="ko-KR" altLang="en-US" sz="900" b="0" i="0" u="sng" strike="noStrike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79B3F-AE76-4089-2AAC-BEA69BEFCB33}"/>
              </a:ext>
            </a:extLst>
          </p:cNvPr>
          <p:cNvSpPr/>
          <p:nvPr/>
        </p:nvSpPr>
        <p:spPr>
          <a:xfrm>
            <a:off x="5882748" y="5743004"/>
            <a:ext cx="2466381" cy="2732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▲ </a:t>
            </a:r>
            <a:r>
              <a:rPr lang="ko-KR" altLang="en-US" sz="900" b="0" i="0" u="sng" strike="noStrike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슼슼</a:t>
            </a:r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 읽히는 </a:t>
            </a:r>
            <a:r>
              <a:rPr lang="en-US" altLang="ko-KR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2</a:t>
            </a:r>
            <a:r>
              <a:rPr lang="ko-KR" altLang="en-US" sz="900" b="0" i="0" u="sng" strike="noStrike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차전지</a:t>
            </a:r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 이야기</a:t>
            </a:r>
            <a:r>
              <a:rPr lang="ko-KR" altLang="en-US" sz="900" dirty="0"/>
              <a:t> </a:t>
            </a:r>
            <a:endParaRPr lang="ko-KR" altLang="en-US" sz="900" b="0" i="0" u="sng" strike="noStrike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2A6729-CD47-29B4-8614-0172BFA4533D}"/>
              </a:ext>
            </a:extLst>
          </p:cNvPr>
          <p:cNvCxnSpPr/>
          <p:nvPr/>
        </p:nvCxnSpPr>
        <p:spPr>
          <a:xfrm>
            <a:off x="8349129" y="2132061"/>
            <a:ext cx="0" cy="4117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2DF683-838E-E075-3EDA-D1C8D5645609}"/>
              </a:ext>
            </a:extLst>
          </p:cNvPr>
          <p:cNvSpPr/>
          <p:nvPr/>
        </p:nvSpPr>
        <p:spPr>
          <a:xfrm>
            <a:off x="8819707" y="2715503"/>
            <a:ext cx="337229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~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29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View, Likes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11:00 AM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Picture 2" descr="The YouTube logo: a history | Creative Bloq">
            <a:extLst>
              <a:ext uri="{FF2B5EF4-FFF2-40B4-BE49-F238E27FC236}">
                <a16:creationId xmlns:a16="http://schemas.microsoft.com/office/drawing/2014/main" id="{B3B986AC-0D54-974D-F34B-7513329C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51" y="1138718"/>
            <a:ext cx="1347909" cy="75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EDC9228-6A4B-5DD8-7D27-F21C85DC3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4986"/>
              </p:ext>
            </p:extLst>
          </p:nvPr>
        </p:nvGraphicFramePr>
        <p:xfrm>
          <a:off x="8746428" y="1712800"/>
          <a:ext cx="2673004" cy="32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6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posts: 1</a:t>
                      </a:r>
                    </a:p>
                  </a:txBody>
                  <a:tcPr marL="2743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>
            <a:hlinkClick r:id="rId10"/>
            <a:extLst>
              <a:ext uri="{FF2B5EF4-FFF2-40B4-BE49-F238E27FC236}">
                <a16:creationId xmlns:a16="http://schemas.microsoft.com/office/drawing/2014/main" id="{43DCE819-0F49-58A6-89F3-C140732A9D87}"/>
              </a:ext>
            </a:extLst>
          </p:cNvPr>
          <p:cNvSpPr/>
          <p:nvPr/>
        </p:nvSpPr>
        <p:spPr>
          <a:xfrm>
            <a:off x="9094055" y="4530405"/>
            <a:ext cx="1411798" cy="184666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ko-KR" sz="900" u="sng" dirty="0">
                <a:solidFill>
                  <a:srgbClr val="0070C0"/>
                </a:solidFill>
                <a:hlinkClick r:id="rId11"/>
              </a:rPr>
              <a:t>▲ </a:t>
            </a:r>
            <a:r>
              <a:rPr lang="ko-KR" altLang="en-US" sz="900" u="sng" dirty="0" err="1">
                <a:solidFill>
                  <a:srgbClr val="0070C0"/>
                </a:solidFill>
                <a:hlinkClick r:id="rId11"/>
              </a:rPr>
              <a:t>팩트체크해유</a:t>
            </a:r>
            <a:r>
              <a:rPr lang="ko-KR" altLang="en-US" sz="900" u="sng" dirty="0">
                <a:solidFill>
                  <a:srgbClr val="0070C0"/>
                </a:solidFill>
                <a:hlinkClick r:id="rId11"/>
              </a:rPr>
              <a:t> </a:t>
            </a:r>
            <a:r>
              <a:rPr lang="en-US" altLang="ko-KR" sz="900" u="sng" dirty="0">
                <a:solidFill>
                  <a:srgbClr val="0070C0"/>
                </a:solidFill>
                <a:hlinkClick r:id="rId11"/>
              </a:rPr>
              <a:t>1</a:t>
            </a:r>
            <a:r>
              <a:rPr lang="ko-KR" altLang="en-US" sz="900" u="sng" dirty="0">
                <a:solidFill>
                  <a:srgbClr val="0070C0"/>
                </a:solidFill>
                <a:hlinkClick r:id="rId11"/>
              </a:rPr>
              <a:t>편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52316"/>
              </p:ext>
            </p:extLst>
          </p:nvPr>
        </p:nvGraphicFramePr>
        <p:xfrm>
          <a:off x="4197660" y="1712800"/>
          <a:ext cx="2673004" cy="93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9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posts: 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Followers: 68,019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Repost: 5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15BBD8-BBBD-C6A6-9137-CBC4D442F938}"/>
              </a:ext>
            </a:extLst>
          </p:cNvPr>
          <p:cNvSpPr/>
          <p:nvPr/>
        </p:nvSpPr>
        <p:spPr>
          <a:xfrm>
            <a:off x="490827" y="2722135"/>
            <a:ext cx="3800926" cy="2308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24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24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  <p:sp>
        <p:nvSpPr>
          <p:cNvPr id="6" name="TextBox 5">
            <a:hlinkClick r:id="rId12"/>
            <a:extLst>
              <a:ext uri="{FF2B5EF4-FFF2-40B4-BE49-F238E27FC236}">
                <a16:creationId xmlns:a16="http://schemas.microsoft.com/office/drawing/2014/main" id="{D1373A70-8C5C-4981-FA14-5A3CF6C051DD}"/>
              </a:ext>
            </a:extLst>
          </p:cNvPr>
          <p:cNvSpPr txBox="1"/>
          <p:nvPr/>
        </p:nvSpPr>
        <p:spPr>
          <a:xfrm>
            <a:off x="751047" y="5013201"/>
            <a:ext cx="123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▲ </a:t>
            </a:r>
            <a:r>
              <a:rPr lang="en-US" altLang="ko-KR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SK</a:t>
            </a:r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온 페라리 </a:t>
            </a:r>
            <a:r>
              <a:rPr lang="en-US" altLang="ko-KR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MOU </a:t>
            </a:r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체결</a:t>
            </a:r>
            <a:endParaRPr lang="ko-KR" altLang="en-US" sz="2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EA21479-1A4F-89AB-6549-00F61CA83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30148"/>
              </p:ext>
            </p:extLst>
          </p:nvPr>
        </p:nvGraphicFramePr>
        <p:xfrm>
          <a:off x="10787246" y="3290030"/>
          <a:ext cx="1221961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61">
                  <a:extLst>
                    <a:ext uri="{9D8B030D-6E8A-4147-A177-3AD203B41FA5}">
                      <a16:colId xmlns:a16="http://schemas.microsoft.com/office/drawing/2014/main" val="3916633719"/>
                    </a:ext>
                  </a:extLst>
                </a:gridCol>
              </a:tblGrid>
              <a:tr h="271035"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Views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GB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218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0" i="0" u="none" strike="noStrike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Likes: 7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46529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77" y="3290030"/>
            <a:ext cx="1799737" cy="10134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5AE515-A0EC-E9B8-1848-DC784D5B8EE2}"/>
              </a:ext>
            </a:extLst>
          </p:cNvPr>
          <p:cNvSpPr/>
          <p:nvPr/>
        </p:nvSpPr>
        <p:spPr>
          <a:xfrm>
            <a:off x="8349130" y="665441"/>
            <a:ext cx="3451666" cy="5591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4A107E-764B-55F8-CAC9-0B0A4FBBE8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75897" y="3234242"/>
            <a:ext cx="1510246" cy="23595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270C65-135D-9509-5124-E37311C458C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24841" y="3237921"/>
            <a:ext cx="1574302" cy="23863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49EDDE-B306-7E99-F723-F66B4187D28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3804" y="3202038"/>
            <a:ext cx="1661993" cy="16619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B84428-F10B-F81D-E09E-E2277B7B84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0714" y="3205865"/>
            <a:ext cx="1688373" cy="167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8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72373" y="3311321"/>
            <a:ext cx="2847254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SKinno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News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8648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①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종합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63546" y="5045516"/>
            <a:ext cx="47625" cy="502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6572250" y="4259616"/>
            <a:ext cx="4712174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 err="1">
                <a:solidFill>
                  <a:schemeClr val="accent3">
                    <a:lumMod val="75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글로벌 채널 누적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PV/UV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CA909C-47D4-3F2F-0FAA-F73CD6B5A10C}"/>
              </a:ext>
            </a:extLst>
          </p:cNvPr>
          <p:cNvSpPr/>
          <p:nvPr/>
        </p:nvSpPr>
        <p:spPr>
          <a:xfrm>
            <a:off x="5275363" y="4613278"/>
            <a:ext cx="6213903" cy="75507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초반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2023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연간실적 보도자료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싱가포르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영국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미국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인도 등 다양한 국가에서 높은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트래픽을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유입하였고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관련 기사의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분기 실적 보도자료가 미국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위를 기록하며 트래픽 대폭 견인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054941-A31D-FD8F-4237-675DAD97A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39246"/>
              </p:ext>
            </p:extLst>
          </p:nvPr>
        </p:nvGraphicFramePr>
        <p:xfrm>
          <a:off x="764151" y="4555153"/>
          <a:ext cx="3974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431735892"/>
                    </a:ext>
                  </a:extLst>
                </a:gridCol>
                <a:gridCol w="1317039">
                  <a:extLst>
                    <a:ext uri="{9D8B030D-6E8A-4147-A177-3AD203B41FA5}">
                      <a16:colId xmlns:a16="http://schemas.microsoft.com/office/drawing/2014/main" val="657948585"/>
                    </a:ext>
                  </a:extLst>
                </a:gridCol>
                <a:gridCol w="1505407">
                  <a:extLst>
                    <a:ext uri="{9D8B030D-6E8A-4147-A177-3AD203B41FA5}">
                      <a16:colId xmlns:a16="http://schemas.microsoft.com/office/drawing/2014/main" val="166099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뉴스채널 집계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뉴스채널 집계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1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월간 일평균 </a:t>
                      </a:r>
                      <a:r>
                        <a:rPr 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월간 일평균 </a:t>
                      </a:r>
                      <a:r>
                        <a:rPr 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5725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DCA909C-47D4-3F2F-0FAA-F73CD6B5A10C}"/>
              </a:ext>
            </a:extLst>
          </p:cNvPr>
          <p:cNvSpPr/>
          <p:nvPr/>
        </p:nvSpPr>
        <p:spPr>
          <a:xfrm>
            <a:off x="5275362" y="5442739"/>
            <a:ext cx="6213903" cy="52424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 관련 키워드인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SKO X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웨스트워터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구매계약건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SKEN X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아이소톱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X SKT MOU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건도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별도의 광고 없이 높은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유입률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CA909C-47D4-3F2F-0FAA-F73CD6B5A10C}"/>
              </a:ext>
            </a:extLst>
          </p:cNvPr>
          <p:cNvSpPr/>
          <p:nvPr/>
        </p:nvSpPr>
        <p:spPr>
          <a:xfrm>
            <a:off x="5275362" y="5996787"/>
            <a:ext cx="6213903" cy="52424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후반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집행한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SKEN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차세대 냉매 콘텐츠의 광고 및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수치가 높은 트래픽을 기록하며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콘텐츠 수는 전월 대비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건 감소했음에도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UV, PV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모두 상승함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325318"/>
              </p:ext>
            </p:extLst>
          </p:nvPr>
        </p:nvGraphicFramePr>
        <p:xfrm>
          <a:off x="540348" y="785707"/>
          <a:ext cx="11111304" cy="3548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B9A05-0782-B23A-2129-2F00A484AE1F}"/>
              </a:ext>
            </a:extLst>
          </p:cNvPr>
          <p:cNvSpPr/>
          <p:nvPr/>
        </p:nvSpPr>
        <p:spPr>
          <a:xfrm>
            <a:off x="5063546" y="4538895"/>
            <a:ext cx="6364303" cy="225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2E4709B-03B7-A778-D88A-20896C0B2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697870"/>
              </p:ext>
            </p:extLst>
          </p:nvPr>
        </p:nvGraphicFramePr>
        <p:xfrm>
          <a:off x="604898" y="493574"/>
          <a:ext cx="11046020" cy="407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②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일자별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수치</a:t>
            </a: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6856381" y="4417854"/>
            <a:ext cx="4472068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schemeClr val="accent3">
                    <a:lumMod val="75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글로벌 채널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해당월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전월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7E33C6-6EEE-B071-D657-3FA3BB384F59}"/>
              </a:ext>
            </a:extLst>
          </p:cNvPr>
          <p:cNvSpPr/>
          <p:nvPr/>
        </p:nvSpPr>
        <p:spPr>
          <a:xfrm>
            <a:off x="604898" y="4768954"/>
            <a:ext cx="11046020" cy="163121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2/6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2023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연간 실적 발표 게재일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943 PV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기록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전월 최고점인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SKO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솔리드파워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보다 높은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달성하며 이후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3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일동안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709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높은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컨디션 유지하며 월평균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PV 23.5%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증가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8080"/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2/13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SKO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웨스트워터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구매계약건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폴리머머니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&amp;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미네랄페이퍼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게재일 당일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658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평균보다 높은 수치를 기록하며 해당 주의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유실 최소화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평균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대비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14.6%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높은 수치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2/23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SKEN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차세대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냉매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집행으로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928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기록하며 월 평균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대비 수치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60%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증가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하였고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다음날이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토요일임에도 당월 최고점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(1,251 PV)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기록하며 주말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견인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2/28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SKEN X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아이소톱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X SKT MOU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건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인도 등 여러 국가에서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유입을 통해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위를 기록하였으며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게재일 당일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1,172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기록하며 당월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두번째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높은 고점 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실적 보도자료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인기 키워드 관련 다수의 기획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콘텐츠와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기술관련 보도자료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효율적인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집행이 효과적으로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트래픽을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견인하며 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수는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건 적으나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15%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8080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5D4674-50B7-E1E6-1025-EB63C11F9D88}"/>
              </a:ext>
            </a:extLst>
          </p:cNvPr>
          <p:cNvSpPr/>
          <p:nvPr/>
        </p:nvSpPr>
        <p:spPr>
          <a:xfrm>
            <a:off x="9714332" y="1352197"/>
            <a:ext cx="836118" cy="414526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(2/28)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SKEN X </a:t>
            </a: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아이소톱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X SKT MOU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044E82-A74E-1AC7-3849-8F67CC89FFA4}"/>
              </a:ext>
            </a:extLst>
          </p:cNvPr>
          <p:cNvSpPr/>
          <p:nvPr/>
        </p:nvSpPr>
        <p:spPr>
          <a:xfrm>
            <a:off x="10034552" y="1783478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(3/28)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</a:t>
            </a:r>
            <a:r>
              <a:rPr lang="ko-KR" altLang="en-US" sz="700" dirty="0">
                <a:solidFill>
                  <a:schemeClr val="bg1"/>
                </a:solidFill>
              </a:rPr>
              <a:t>이노베이션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정기주주총회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73682F6-26E9-A6A9-877B-0A34AAEC5FD0}"/>
              </a:ext>
            </a:extLst>
          </p:cNvPr>
          <p:cNvCxnSpPr>
            <a:cxnSpLocks/>
          </p:cNvCxnSpPr>
          <p:nvPr/>
        </p:nvCxnSpPr>
        <p:spPr>
          <a:xfrm>
            <a:off x="8300807" y="2281440"/>
            <a:ext cx="25702" cy="1659006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D1E903-1981-E528-D0C8-9BEE4C817643}"/>
              </a:ext>
            </a:extLst>
          </p:cNvPr>
          <p:cNvSpPr/>
          <p:nvPr/>
        </p:nvSpPr>
        <p:spPr>
          <a:xfrm>
            <a:off x="1095024" y="2633518"/>
            <a:ext cx="735568" cy="364676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(2/1)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 err="1">
                <a:solidFill>
                  <a:schemeClr val="bg1"/>
                </a:solidFill>
              </a:rPr>
              <a:t>팩트체크해유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편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8014D8-A3F7-A69D-0A81-ACC4090A745F}"/>
              </a:ext>
            </a:extLst>
          </p:cNvPr>
          <p:cNvSpPr/>
          <p:nvPr/>
        </p:nvSpPr>
        <p:spPr>
          <a:xfrm>
            <a:off x="2501036" y="2101812"/>
            <a:ext cx="779037" cy="289034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(2/6)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2023</a:t>
            </a:r>
            <a:r>
              <a:rPr lang="ko-KR" altLang="en-US" sz="700" dirty="0">
                <a:solidFill>
                  <a:schemeClr val="bg1"/>
                </a:solidFill>
              </a:rPr>
              <a:t>년 연간 실적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9FDA00-9D88-9C78-524A-8C6464D4F69E}"/>
              </a:ext>
            </a:extLst>
          </p:cNvPr>
          <p:cNvSpPr/>
          <p:nvPr/>
        </p:nvSpPr>
        <p:spPr>
          <a:xfrm>
            <a:off x="4935918" y="1923296"/>
            <a:ext cx="746365" cy="587118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(2/13)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- </a:t>
            </a:r>
            <a:r>
              <a:rPr lang="ko-KR" altLang="en-US" sz="700" dirty="0" err="1">
                <a:solidFill>
                  <a:schemeClr val="bg1"/>
                </a:solidFill>
              </a:rPr>
              <a:t>폴리머</a:t>
            </a:r>
            <a:r>
              <a:rPr lang="ko-KR" altLang="en-US" sz="700" dirty="0">
                <a:solidFill>
                  <a:schemeClr val="bg1"/>
                </a:solidFill>
              </a:rPr>
              <a:t> 머니</a:t>
            </a:r>
            <a:r>
              <a:rPr lang="en-US" altLang="ko-KR" sz="700" dirty="0">
                <a:solidFill>
                  <a:schemeClr val="bg1"/>
                </a:solidFill>
              </a:rPr>
              <a:t>&amp; </a:t>
            </a:r>
            <a:r>
              <a:rPr lang="ko-KR" altLang="en-US" sz="700" dirty="0">
                <a:solidFill>
                  <a:schemeClr val="bg1"/>
                </a:solidFill>
              </a:rPr>
              <a:t>미네랄 페이퍼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- SKO </a:t>
            </a:r>
            <a:r>
              <a:rPr lang="ko-KR" altLang="en-US" sz="700" dirty="0" err="1">
                <a:solidFill>
                  <a:schemeClr val="bg1"/>
                </a:solidFill>
              </a:rPr>
              <a:t>웨스트워터</a:t>
            </a:r>
            <a:r>
              <a:rPr lang="ko-KR" altLang="en-US" sz="700" dirty="0">
                <a:solidFill>
                  <a:schemeClr val="bg1"/>
                </a:solidFill>
              </a:rPr>
              <a:t> 구매계약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B4B8AE-93DA-E879-2F87-F715BC5234CB}"/>
              </a:ext>
            </a:extLst>
          </p:cNvPr>
          <p:cNvSpPr/>
          <p:nvPr/>
        </p:nvSpPr>
        <p:spPr>
          <a:xfrm>
            <a:off x="7349451" y="2489993"/>
            <a:ext cx="736249" cy="414526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(2/21)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플라스틱 재활용 마크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E3FEB2-C118-37D7-8C13-0F221C9311A1}"/>
              </a:ext>
            </a:extLst>
          </p:cNvPr>
          <p:cNvSpPr/>
          <p:nvPr/>
        </p:nvSpPr>
        <p:spPr>
          <a:xfrm>
            <a:off x="7723285" y="1881490"/>
            <a:ext cx="836118" cy="414526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(2/22)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SKEN </a:t>
            </a:r>
            <a:r>
              <a:rPr lang="ko-KR" altLang="en-US" sz="700" dirty="0">
                <a:solidFill>
                  <a:schemeClr val="bg1"/>
                </a:solidFill>
              </a:rPr>
              <a:t>차세대 냉매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(GDN 2/23 ~ 3/1)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B90F19-CBF4-6B90-1917-A7A44417C802}"/>
              </a:ext>
            </a:extLst>
          </p:cNvPr>
          <p:cNvSpPr/>
          <p:nvPr/>
        </p:nvSpPr>
        <p:spPr>
          <a:xfrm>
            <a:off x="7717576" y="1420763"/>
            <a:ext cx="836118" cy="414526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(2/22)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</a:t>
            </a:r>
            <a:r>
              <a:rPr lang="ko-KR" altLang="en-US" sz="700" dirty="0">
                <a:solidFill>
                  <a:schemeClr val="bg1"/>
                </a:solidFill>
              </a:rPr>
              <a:t>에너지 </a:t>
            </a:r>
            <a:r>
              <a:rPr lang="en-US" altLang="ko-KR" sz="700" dirty="0">
                <a:solidFill>
                  <a:schemeClr val="bg1"/>
                </a:solidFill>
              </a:rPr>
              <a:t>PTC</a:t>
            </a:r>
            <a:r>
              <a:rPr lang="ko-KR" altLang="en-US" sz="700" dirty="0">
                <a:solidFill>
                  <a:schemeClr val="bg1"/>
                </a:solidFill>
              </a:rPr>
              <a:t>코리아협업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A0A99F7-2CBF-0974-8179-97F7EF009FFB}"/>
              </a:ext>
            </a:extLst>
          </p:cNvPr>
          <p:cNvSpPr/>
          <p:nvPr/>
        </p:nvSpPr>
        <p:spPr>
          <a:xfrm>
            <a:off x="2161808" y="2962629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A0A99F7-2CBF-0974-8179-97F7EF009FFB}"/>
              </a:ext>
            </a:extLst>
          </p:cNvPr>
          <p:cNvSpPr/>
          <p:nvPr/>
        </p:nvSpPr>
        <p:spPr>
          <a:xfrm>
            <a:off x="9878271" y="2214916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A0A99F7-2CBF-0974-8179-97F7EF009FFB}"/>
              </a:ext>
            </a:extLst>
          </p:cNvPr>
          <p:cNvSpPr/>
          <p:nvPr/>
        </p:nvSpPr>
        <p:spPr>
          <a:xfrm>
            <a:off x="8249259" y="2880502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A0A99F7-2CBF-0974-8179-97F7EF009FFB}"/>
              </a:ext>
            </a:extLst>
          </p:cNvPr>
          <p:cNvSpPr/>
          <p:nvPr/>
        </p:nvSpPr>
        <p:spPr>
          <a:xfrm>
            <a:off x="4531782" y="2928399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95024" y="3136605"/>
            <a:ext cx="1017822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36027" y="2777235"/>
            <a:ext cx="937878" cy="2475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</a:rPr>
              <a:t>▼ </a:t>
            </a:r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</a:rPr>
              <a:t>월 평균 </a:t>
            </a:r>
            <a:r>
              <a:rPr lang="en-US" altLang="ko-KR" sz="900" b="1" dirty="0">
                <a:solidFill>
                  <a:srgbClr val="FF0000"/>
                </a:solidFill>
              </a:rPr>
              <a:t>PV 574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95024" y="3252151"/>
            <a:ext cx="10178222" cy="0"/>
          </a:xfrm>
          <a:prstGeom prst="line">
            <a:avLst/>
          </a:prstGeom>
          <a:ln w="28575">
            <a:solidFill>
              <a:srgbClr val="FA8D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567535" y="3246592"/>
            <a:ext cx="1522236" cy="2475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ko-KR" altLang="en-US" sz="900" b="1" dirty="0">
                <a:solidFill>
                  <a:srgbClr val="FA8D46"/>
                </a:solidFill>
              </a:rPr>
              <a:t>▲ </a:t>
            </a:r>
            <a:r>
              <a:rPr lang="en-US" altLang="ko-KR" sz="900" b="1" dirty="0">
                <a:solidFill>
                  <a:srgbClr val="FA8D46"/>
                </a:solidFill>
              </a:rPr>
              <a:t>1</a:t>
            </a:r>
            <a:r>
              <a:rPr lang="ko-KR" altLang="en-US" sz="900" b="1" dirty="0">
                <a:solidFill>
                  <a:srgbClr val="FA8D46"/>
                </a:solidFill>
              </a:rPr>
              <a:t>월 평균</a:t>
            </a:r>
            <a:endParaRPr lang="en-US" altLang="ko-KR" sz="900" b="1" dirty="0">
              <a:solidFill>
                <a:srgbClr val="FA8D46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FA8D46"/>
                </a:solidFill>
              </a:rPr>
              <a:t> </a:t>
            </a:r>
            <a:r>
              <a:rPr lang="en-US" altLang="ko-KR" sz="900" b="1" dirty="0">
                <a:solidFill>
                  <a:srgbClr val="FA8D46"/>
                </a:solidFill>
              </a:rPr>
              <a:t>PV 495</a:t>
            </a:r>
            <a:endParaRPr lang="ko-KR" altLang="en-US" sz="900" b="1" dirty="0">
              <a:solidFill>
                <a:srgbClr val="FA8D4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96901C-A524-551E-B028-6F27325EBB70}"/>
              </a:ext>
            </a:extLst>
          </p:cNvPr>
          <p:cNvSpPr/>
          <p:nvPr/>
        </p:nvSpPr>
        <p:spPr>
          <a:xfrm>
            <a:off x="9569023" y="2413526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(3/27)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SKO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dirty="0">
                <a:solidFill>
                  <a:schemeClr val="bg1"/>
                </a:solidFill>
              </a:rPr>
              <a:t>페라리 협업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F856B8-34AF-8B08-2AD7-095A122099A7}"/>
              </a:ext>
            </a:extLst>
          </p:cNvPr>
          <p:cNvSpPr/>
          <p:nvPr/>
        </p:nvSpPr>
        <p:spPr>
          <a:xfrm>
            <a:off x="9272315" y="3197839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(3/26)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SKIET 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정기주주총회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152FE4-C4FA-A439-ED0A-5846C275DC44}"/>
              </a:ext>
            </a:extLst>
          </p:cNvPr>
          <p:cNvSpPr/>
          <p:nvPr/>
        </p:nvSpPr>
        <p:spPr>
          <a:xfrm>
            <a:off x="7891060" y="1014695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(3/22)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전고체배터리 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소개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88425-E71B-377D-5CA5-FB0D6ABC3A42}"/>
              </a:ext>
            </a:extLst>
          </p:cNvPr>
          <p:cNvSpPr/>
          <p:nvPr/>
        </p:nvSpPr>
        <p:spPr>
          <a:xfrm>
            <a:off x="4176633" y="2308138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(3/11)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석유는 검은색이 아니다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CA22-97CC-32CA-C9F7-16463189D79A}"/>
              </a:ext>
            </a:extLst>
          </p:cNvPr>
          <p:cNvSpPr/>
          <p:nvPr/>
        </p:nvSpPr>
        <p:spPr>
          <a:xfrm>
            <a:off x="3197177" y="2460367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(3/8)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이차전지 소개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84A0A-181D-59E0-07DF-7D3DD31C8411}"/>
              </a:ext>
            </a:extLst>
          </p:cNvPr>
          <p:cNvSpPr/>
          <p:nvPr/>
        </p:nvSpPr>
        <p:spPr>
          <a:xfrm>
            <a:off x="1975980" y="2571273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(3/4)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 On 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 err="1">
                <a:solidFill>
                  <a:schemeClr val="bg1"/>
                </a:solidFill>
              </a:rPr>
              <a:t>인터배터리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0637ACD-7E73-F72A-444D-FF00F60E2D8C}"/>
              </a:ext>
            </a:extLst>
          </p:cNvPr>
          <p:cNvCxnSpPr>
            <a:cxnSpLocks/>
          </p:cNvCxnSpPr>
          <p:nvPr/>
        </p:nvCxnSpPr>
        <p:spPr>
          <a:xfrm>
            <a:off x="3572149" y="2815856"/>
            <a:ext cx="17423" cy="1124590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A9D1E5-4553-16F1-72BA-9E36B4602272}"/>
              </a:ext>
            </a:extLst>
          </p:cNvPr>
          <p:cNvSpPr/>
          <p:nvPr/>
        </p:nvSpPr>
        <p:spPr>
          <a:xfrm>
            <a:off x="558506" y="4538895"/>
            <a:ext cx="11092412" cy="225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3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③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종합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104309" y="4979216"/>
            <a:ext cx="10291824" cy="14773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전월 대비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오가닉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UV, PV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모두 감소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(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당월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GDN 1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2023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연간 실적보도자료가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싱가포르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영국에서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위를 기록하였으며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534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22.0%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차지함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SKO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웨스트워터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구매계약건은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208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을 기록하며 업로드 주간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일본에서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기록하였으며 한국에서는 그 다음주까지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위를 차지하며 꾸준한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기록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SKEN X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아이소톱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X SKT MOU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콘텐츠는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월말에 게재했음에도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61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준수한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유입률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기록하며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미국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인도 등 여러 국가에서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마지막주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콘텐츠에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안착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수치는 총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1,544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차세대냉매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(1,397 PV)&gt;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팩트체크해유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편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(59 PV)&gt;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플라스틱 마크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(53 PV)&gt;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폴리머머니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&amp;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미네랄페이퍼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(35 PV)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기록하며 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63.6%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비중 차지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87292"/>
              </p:ext>
            </p:extLst>
          </p:nvPr>
        </p:nvGraphicFramePr>
        <p:xfrm>
          <a:off x="1222843" y="3328788"/>
          <a:ext cx="9746315" cy="1282915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953004603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748429390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9307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 대비 증감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 대비 증감률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2,198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1,175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-1,023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-46.54%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-15.26%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-31.79%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2,429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-784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-32.28%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-16.32%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 </a:t>
                      </a:r>
                      <a:r>
                        <a:rPr lang="ko-KR" alt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240.6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2233.0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519.8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167.9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553.7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405.1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-30.24%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-75.21%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 </a:t>
                      </a:r>
                      <a:r>
                        <a:rPr lang="ko-KR" alt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337.8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1960.0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582.8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235.0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752.0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557.3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-1,208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-30.42%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-61.63%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업로드수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-12.50%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+200.00%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제목 2"/>
          <p:cNvSpPr txBox="1">
            <a:spLocks/>
          </p:cNvSpPr>
          <p:nvPr/>
        </p:nvSpPr>
        <p:spPr>
          <a:xfrm>
            <a:off x="1222843" y="4656990"/>
            <a:ext cx="9299288" cy="32222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총합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해당월 업로드 된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합산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당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평균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해당월 업로드 된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합산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해당월 업로드 된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수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업로드 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&gt; GDN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카운트는 합산에 포함되지 않음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GDN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집행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콘텐츠에도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오가닉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수치가 포함되어 있어 각각 정확한 평균 산출을 위해 부여된 수로 총합에는 합산 되지 않음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4309" y="4611703"/>
            <a:ext cx="9999120" cy="417497"/>
          </a:xfrm>
          <a:prstGeom prst="rect">
            <a:avLst/>
          </a:prstGeom>
          <a:noFill/>
          <a:ln w="19050">
            <a:solidFill>
              <a:srgbClr val="E619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657860"/>
              </p:ext>
            </p:extLst>
          </p:nvPr>
        </p:nvGraphicFramePr>
        <p:xfrm>
          <a:off x="6528574" y="922662"/>
          <a:ext cx="4296497" cy="219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012200"/>
              </p:ext>
            </p:extLst>
          </p:nvPr>
        </p:nvGraphicFramePr>
        <p:xfrm>
          <a:off x="1462178" y="917649"/>
          <a:ext cx="4424898" cy="219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80BB669-3D83-F02A-68BC-3A27C9661B27}"/>
              </a:ext>
            </a:extLst>
          </p:cNvPr>
          <p:cNvSpPr/>
          <p:nvPr/>
        </p:nvSpPr>
        <p:spPr>
          <a:xfrm>
            <a:off x="795868" y="4538895"/>
            <a:ext cx="10631982" cy="225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5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베스트 콘텐츠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TOP 3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462983" y="5332600"/>
            <a:ext cx="9381218" cy="4088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3. SK On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인터배터리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2024 –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미국과 프랑스에서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광고 집행하였음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30823"/>
              </p:ext>
            </p:extLst>
          </p:nvPr>
        </p:nvGraphicFramePr>
        <p:xfrm>
          <a:off x="1388533" y="1798076"/>
          <a:ext cx="9093199" cy="2374817"/>
        </p:xfrm>
        <a:graphic>
          <a:graphicData uri="http://schemas.openxmlformats.org/drawingml/2006/table">
            <a:tbl>
              <a:tblPr/>
              <a:tblGrid>
                <a:gridCol w="59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5351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비교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0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발행일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게재일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콘텐츠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일평균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일평균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24.03.27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SK On and Ferrari to lead innovation in battery cell technology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5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24.03.22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[Secondary Batteries Quick Note] ② What are all-solid-state batteries?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5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24.03.04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 On to unveil upgraded fast-charging solutions at InterBattery 2024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④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4821860" y="4172893"/>
            <a:ext cx="5659872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SKinno News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글로벌 채널 누적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UV/PV (2024.03.01 ~ 2024.03.31 23:59 UTC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데이터 기준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80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462983" y="4997625"/>
            <a:ext cx="8189353" cy="4088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2.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전고체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배터리 소개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이탈리아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독일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스웨덴에서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광고 집행하였음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462983" y="4748315"/>
            <a:ext cx="9491285" cy="29341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1. SK On,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페라리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MOU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체결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이탈리아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인도에서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광고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집행중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51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57871</TotalTime>
  <Words>4597</Words>
  <Application>Microsoft Office PowerPoint</Application>
  <PresentationFormat>와이드스크린</PresentationFormat>
  <Paragraphs>952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나눔바른고딕</vt:lpstr>
      <vt:lpstr>나눔고딕</vt:lpstr>
      <vt:lpstr>Squada One</vt:lpstr>
      <vt:lpstr>Wingdings</vt:lpstr>
      <vt:lpstr>Arial</vt:lpstr>
      <vt:lpstr>Noto Sans CJK KR Light</vt:lpstr>
      <vt:lpstr>맑은 고딕</vt:lpstr>
      <vt:lpstr>Office 테마</vt:lpstr>
      <vt:lpstr>영문 SKinno News 및 링크드인 채널 운영 월간 리포트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영란</dc:creator>
  <cp:lastModifiedBy>Lee Joon Young</cp:lastModifiedBy>
  <cp:revision>2884</cp:revision>
  <dcterms:created xsi:type="dcterms:W3CDTF">2019-05-08T01:45:16Z</dcterms:created>
  <dcterms:modified xsi:type="dcterms:W3CDTF">2024-04-04T03:26:12Z</dcterms:modified>
</cp:coreProperties>
</file>