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19" r:id="rId2"/>
    <p:sldId id="342" r:id="rId3"/>
    <p:sldId id="345" r:id="rId4"/>
    <p:sldId id="498" r:id="rId5"/>
    <p:sldId id="346" r:id="rId6"/>
    <p:sldId id="520" r:id="rId7"/>
    <p:sldId id="533" r:id="rId8"/>
    <p:sldId id="522" r:id="rId9"/>
    <p:sldId id="503" r:id="rId10"/>
    <p:sldId id="486" r:id="rId11"/>
    <p:sldId id="508" r:id="rId12"/>
    <p:sldId id="525" r:id="rId13"/>
    <p:sldId id="365" r:id="rId14"/>
    <p:sldId id="527" r:id="rId15"/>
    <p:sldId id="544" r:id="rId16"/>
    <p:sldId id="545" r:id="rId17"/>
    <p:sldId id="539" r:id="rId18"/>
    <p:sldId id="528" r:id="rId19"/>
    <p:sldId id="516" r:id="rId20"/>
    <p:sldId id="370" r:id="rId21"/>
    <p:sldId id="542" r:id="rId22"/>
    <p:sldId id="537" r:id="rId23"/>
    <p:sldId id="380" r:id="rId24"/>
  </p:sldIdLst>
  <p:sldSz cx="12192000" cy="6858000"/>
  <p:notesSz cx="6858000" cy="9144000"/>
  <p:embeddedFontLst>
    <p:embeddedFont>
      <p:font typeface="나눔바른고딕" panose="020B0600000101010101" charset="-127"/>
      <p:regular r:id="rId26"/>
      <p:bold r:id="rId27"/>
    </p:embeddedFont>
    <p:embeddedFont>
      <p:font typeface="나눔고딕" pitchFamily="2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4" userDrawn="1">
          <p15:clr>
            <a:srgbClr val="A4A3A4"/>
          </p15:clr>
        </p15:guide>
        <p15:guide id="4" pos="3976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C4"/>
    <a:srgbClr val="008080"/>
    <a:srgbClr val="F56F19"/>
    <a:srgbClr val="E61938"/>
    <a:srgbClr val="FA8D46"/>
    <a:srgbClr val="FFB655"/>
    <a:srgbClr val="FFFFCC"/>
    <a:srgbClr val="FFAFAF"/>
    <a:srgbClr val="FF7F7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2" autoAdjust="0"/>
    <p:restoredTop sz="95571" autoAdjust="0"/>
  </p:normalViewPr>
  <p:slideViewPr>
    <p:cSldViewPr snapToGrid="0">
      <p:cViewPr varScale="1">
        <p:scale>
          <a:sx n="111" d="100"/>
          <a:sy n="111" d="100"/>
        </p:scale>
        <p:origin x="846" y="78"/>
      </p:cViewPr>
      <p:guideLst>
        <p:guide orient="horz" pos="2160"/>
        <p:guide pos="3840"/>
        <p:guide pos="3704"/>
        <p:guide pos="3976"/>
        <p:guide orient="horz" pos="3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29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50689;&#47928;\24_6&#50900;\6&#50900;%20&#50900;&#44036;&#47532;&#54252;&#53944;%20&#45936;&#51060;&#53552;%20&#48516;&#4943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50689;&#47928;\24_6&#50900;\6&#50900;%20&#50900;&#44036;&#47532;&#54252;&#53944;%20&#45936;&#51060;&#53552;%20&#48516;&#49437;%20&#50641;&#494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50689;&#47928;\24_6&#50900;\6&#50900;%20&#50900;&#44036;&#47532;&#54252;&#53944;%20&#45936;&#51060;&#53552;%20&#48516;&#49437;%20&#50641;&#494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50689;&#47928;\24_6&#50900;\6&#50900;%20&#50900;&#44036;&#47532;&#54252;&#53944;%20&#45936;&#51060;&#53552;%20&#48516;&#49437;%20&#50641;&#494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50689;&#47928;\24_6&#50900;\6&#50900;%20&#50900;&#44036;&#47532;&#54252;&#53944;%20&#45936;&#51060;&#53552;%20&#48516;&#49437;%20&#50641;&#494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50689;&#47928;\24_6&#50900;\6&#50900;%20&#50900;&#44036;&#47532;&#54252;&#53944;%20&#45936;&#51060;&#53552;%20&#48516;&#49437;%20&#50641;&#4947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Danny%20Lee\Desktop\&#48148;&#53461;&#54868;&#47732;\&#54532;&#47112;&#51064;&#44544;&#47196;&#48268;\SK%20Innovation\&#50689;&#47928;\24_6&#50900;\6&#50900;%20&#50900;&#44036;&#47532;&#54252;&#53944;%20&#45936;&#51060;&#53552;%20&#48516;&#49437;%20&#50641;&#49472;.xlsx" TargetMode="External"/><Relationship Id="rId1" Type="http://schemas.openxmlformats.org/officeDocument/2006/relationships/image" Target="../media/image1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sng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pPr>
            <a:r>
              <a:rPr lang="ko-KR" sz="1500" b="0" u="none" dirty="0">
                <a:latin typeface="나눔바른고딕" panose="020B0600000101010101" charset="-127"/>
                <a:ea typeface="나눔바른고딕" panose="020B0600000101010101" charset="-127"/>
              </a:rPr>
              <a:t>월별 </a:t>
            </a:r>
            <a:r>
              <a:rPr lang="en-US" sz="1500" b="0" u="none" dirty="0">
                <a:latin typeface="나눔바른고딕" panose="020B0600000101010101" charset="-127"/>
                <a:ea typeface="나눔바른고딕" panose="020B0600000101010101" charset="-127"/>
              </a:rPr>
              <a:t>UV, PV </a:t>
            </a:r>
            <a:r>
              <a:rPr lang="ko-KR" sz="1500" b="0" u="none" dirty="0">
                <a:latin typeface="나눔바른고딕" panose="020B0600000101010101" charset="-127"/>
                <a:ea typeface="나눔바른고딕" panose="020B0600000101010101" charset="-127"/>
              </a:rPr>
              <a:t>비교</a:t>
            </a:r>
            <a:endParaRPr lang="en-US" sz="1500" b="0" u="none" dirty="0">
              <a:latin typeface="나눔바른고딕" panose="020B0600000101010101" charset="-127"/>
              <a:ea typeface="나눔바른고딕" panose="020B0600000101010101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sng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6744936841077795E-2"/>
          <c:y val="0.28927931907692117"/>
          <c:w val="0.9193525286830998"/>
          <c:h val="0.62342166335869786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'뉴스룸 UV PV'!$I$4</c:f>
              <c:strCache>
                <c:ptCount val="1"/>
                <c:pt idx="0">
                  <c:v>콘텐츠 개수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'뉴스룸 UV PV'!$F$5:$F$16</c:f>
              <c:strCache>
                <c:ptCount val="12"/>
                <c:pt idx="0">
                  <c:v>23년 7월</c:v>
                </c:pt>
                <c:pt idx="1">
                  <c:v>23년 8월</c:v>
                </c:pt>
                <c:pt idx="2">
                  <c:v>23년 9월</c:v>
                </c:pt>
                <c:pt idx="3">
                  <c:v>23년 10월</c:v>
                </c:pt>
                <c:pt idx="4">
                  <c:v>23년 11월</c:v>
                </c:pt>
                <c:pt idx="5">
                  <c:v>23년 12월</c:v>
                </c:pt>
                <c:pt idx="6">
                  <c:v>24년 1월</c:v>
                </c:pt>
                <c:pt idx="7">
                  <c:v>24년 2월</c:v>
                </c:pt>
                <c:pt idx="8">
                  <c:v>24년 3월</c:v>
                </c:pt>
                <c:pt idx="9">
                  <c:v>24년 4월</c:v>
                </c:pt>
                <c:pt idx="10">
                  <c:v>24년 5월</c:v>
                </c:pt>
                <c:pt idx="11">
                  <c:v>24년 6월</c:v>
                </c:pt>
              </c:strCache>
            </c:strRef>
          </c:cat>
          <c:val>
            <c:numRef>
              <c:f>'뉴스룸 UV PV'!$I$5:$I$16</c:f>
              <c:numCache>
                <c:formatCode>#,##0_ </c:formatCode>
                <c:ptCount val="12"/>
                <c:pt idx="0">
                  <c:v>11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15</c:v>
                </c:pt>
                <c:pt idx="5">
                  <c:v>10</c:v>
                </c:pt>
                <c:pt idx="6">
                  <c:v>12</c:v>
                </c:pt>
                <c:pt idx="7">
                  <c:v>8</c:v>
                </c:pt>
                <c:pt idx="8">
                  <c:v>7</c:v>
                </c:pt>
                <c:pt idx="9">
                  <c:v>9</c:v>
                </c:pt>
                <c:pt idx="10">
                  <c:v>4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49-4C1C-A213-8E89F394F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7195056"/>
        <c:axId val="1837185264"/>
      </c:barChart>
      <c:lineChart>
        <c:grouping val="standard"/>
        <c:varyColors val="0"/>
        <c:ser>
          <c:idx val="0"/>
          <c:order val="1"/>
          <c:tx>
            <c:strRef>
              <c:f>'뉴스룸 UV PV'!$G$4</c:f>
              <c:strCache>
                <c:ptCount val="1"/>
                <c:pt idx="0">
                  <c:v>UV</c:v>
                </c:pt>
              </c:strCache>
            </c:strRef>
          </c:tx>
          <c:spPr>
            <a:ln w="22225" cap="rnd">
              <a:solidFill>
                <a:srgbClr val="00808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008080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808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'뉴스룸 UV PV'!$F$5:$F$16</c:f>
              <c:strCache>
                <c:ptCount val="12"/>
                <c:pt idx="0">
                  <c:v>23년 7월</c:v>
                </c:pt>
                <c:pt idx="1">
                  <c:v>23년 8월</c:v>
                </c:pt>
                <c:pt idx="2">
                  <c:v>23년 9월</c:v>
                </c:pt>
                <c:pt idx="3">
                  <c:v>23년 10월</c:v>
                </c:pt>
                <c:pt idx="4">
                  <c:v>23년 11월</c:v>
                </c:pt>
                <c:pt idx="5">
                  <c:v>23년 12월</c:v>
                </c:pt>
                <c:pt idx="6">
                  <c:v>24년 1월</c:v>
                </c:pt>
                <c:pt idx="7">
                  <c:v>24년 2월</c:v>
                </c:pt>
                <c:pt idx="8">
                  <c:v>24년 3월</c:v>
                </c:pt>
                <c:pt idx="9">
                  <c:v>24년 4월</c:v>
                </c:pt>
                <c:pt idx="10">
                  <c:v>24년 5월</c:v>
                </c:pt>
                <c:pt idx="11">
                  <c:v>24년 6월</c:v>
                </c:pt>
              </c:strCache>
            </c:strRef>
          </c:cat>
          <c:val>
            <c:numRef>
              <c:f>'뉴스룸 UV PV'!$G$5:$G$16</c:f>
              <c:numCache>
                <c:formatCode>#,##0_ </c:formatCode>
                <c:ptCount val="12"/>
                <c:pt idx="0">
                  <c:v>22735</c:v>
                </c:pt>
                <c:pt idx="1">
                  <c:v>21266</c:v>
                </c:pt>
                <c:pt idx="2">
                  <c:v>21188</c:v>
                </c:pt>
                <c:pt idx="3">
                  <c:v>19436</c:v>
                </c:pt>
                <c:pt idx="4">
                  <c:v>179841</c:v>
                </c:pt>
                <c:pt idx="5">
                  <c:v>14771</c:v>
                </c:pt>
                <c:pt idx="6">
                  <c:v>10407</c:v>
                </c:pt>
                <c:pt idx="7">
                  <c:v>11376</c:v>
                </c:pt>
                <c:pt idx="8">
                  <c:v>12205</c:v>
                </c:pt>
                <c:pt idx="9">
                  <c:v>11523</c:v>
                </c:pt>
                <c:pt idx="10">
                  <c:v>11867</c:v>
                </c:pt>
                <c:pt idx="11">
                  <c:v>8729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9-4C1C-A213-8E89F394FBAB}"/>
            </c:ext>
          </c:extLst>
        </c:ser>
        <c:ser>
          <c:idx val="1"/>
          <c:order val="2"/>
          <c:tx>
            <c:strRef>
              <c:f>'뉴스룸 UV PV'!$H$4</c:f>
              <c:strCache>
                <c:ptCount val="1"/>
                <c:pt idx="0">
                  <c:v>PV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'뉴스룸 UV PV'!$F$5:$F$16</c:f>
              <c:strCache>
                <c:ptCount val="12"/>
                <c:pt idx="0">
                  <c:v>23년 7월</c:v>
                </c:pt>
                <c:pt idx="1">
                  <c:v>23년 8월</c:v>
                </c:pt>
                <c:pt idx="2">
                  <c:v>23년 9월</c:v>
                </c:pt>
                <c:pt idx="3">
                  <c:v>23년 10월</c:v>
                </c:pt>
                <c:pt idx="4">
                  <c:v>23년 11월</c:v>
                </c:pt>
                <c:pt idx="5">
                  <c:v>23년 12월</c:v>
                </c:pt>
                <c:pt idx="6">
                  <c:v>24년 1월</c:v>
                </c:pt>
                <c:pt idx="7">
                  <c:v>24년 2월</c:v>
                </c:pt>
                <c:pt idx="8">
                  <c:v>24년 3월</c:v>
                </c:pt>
                <c:pt idx="9">
                  <c:v>24년 4월</c:v>
                </c:pt>
                <c:pt idx="10">
                  <c:v>24년 5월</c:v>
                </c:pt>
                <c:pt idx="11">
                  <c:v>24년 6월</c:v>
                </c:pt>
              </c:strCache>
            </c:strRef>
          </c:cat>
          <c:val>
            <c:numRef>
              <c:f>'뉴스룸 UV PV'!$H$5:$H$16</c:f>
              <c:numCache>
                <c:formatCode>#,##0_ </c:formatCode>
                <c:ptCount val="12"/>
                <c:pt idx="0">
                  <c:v>32832</c:v>
                </c:pt>
                <c:pt idx="1">
                  <c:v>29023</c:v>
                </c:pt>
                <c:pt idx="2">
                  <c:v>27914</c:v>
                </c:pt>
                <c:pt idx="3">
                  <c:v>24656</c:v>
                </c:pt>
                <c:pt idx="4">
                  <c:v>201063</c:v>
                </c:pt>
                <c:pt idx="5">
                  <c:v>19681</c:v>
                </c:pt>
                <c:pt idx="6">
                  <c:v>15360</c:v>
                </c:pt>
                <c:pt idx="7">
                  <c:v>16653</c:v>
                </c:pt>
                <c:pt idx="8">
                  <c:v>17182</c:v>
                </c:pt>
                <c:pt idx="9">
                  <c:v>16408</c:v>
                </c:pt>
                <c:pt idx="10">
                  <c:v>16664</c:v>
                </c:pt>
                <c:pt idx="11">
                  <c:v>12220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9-4C1C-A213-8E89F394F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7183632"/>
        <c:axId val="1837196688"/>
      </c:lineChart>
      <c:catAx>
        <c:axId val="18371836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pPr>
            <a:endParaRPr lang="ko-KR"/>
          </a:p>
        </c:txPr>
        <c:crossAx val="1837196688"/>
        <c:crosses val="autoZero"/>
        <c:auto val="1"/>
        <c:lblAlgn val="ctr"/>
        <c:lblOffset val="100"/>
        <c:noMultiLvlLbl val="0"/>
      </c:catAx>
      <c:valAx>
        <c:axId val="1837196688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b" anchorCtr="0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트래픽</a:t>
                </a:r>
              </a:p>
            </c:rich>
          </c:tx>
          <c:layout>
            <c:manualLayout>
              <c:xMode val="edge"/>
              <c:yMode val="edge"/>
              <c:x val="2.35336476032694E-3"/>
              <c:y val="0.17725993173958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b" anchorCtr="0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3632"/>
        <c:crosses val="autoZero"/>
        <c:crossBetween val="between"/>
      </c:valAx>
      <c:valAx>
        <c:axId val="1837185264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콘텐츠</a:t>
                </a:r>
              </a:p>
            </c:rich>
          </c:tx>
          <c:layout>
            <c:manualLayout>
              <c:xMode val="edge"/>
              <c:yMode val="edge"/>
              <c:x val="0.94985572669541174"/>
              <c:y val="0.184077383987898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 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5056"/>
        <c:crosses val="max"/>
        <c:crossBetween val="between"/>
      </c:valAx>
      <c:catAx>
        <c:axId val="1837195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7185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'뉴스룸 PV 비교'!$A$1</c:f>
          <c:strCache>
            <c:ptCount val="1"/>
            <c:pt idx="0">
              <c:v>5월, 6월 PV 비교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ko-KR" sz="1200" b="1" i="0" u="none" strike="noStrike" kern="1200" cap="all" spc="0" normalizeH="0" baseline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'뉴스룸 PV 비교'!$A$2</c:f>
              <c:strCache>
                <c:ptCount val="1"/>
                <c:pt idx="0">
                  <c:v>5월</c:v>
                </c:pt>
              </c:strCache>
            </c:strRef>
          </c:tx>
          <c:spPr>
            <a:ln w="34925" cap="rnd">
              <a:solidFill>
                <a:srgbClr val="00C9C4"/>
              </a:solidFill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'뉴스룸 PV 비교'!$A$3:$A$33</c:f>
              <c:numCache>
                <c:formatCode>General</c:formatCode>
                <c:ptCount val="31"/>
                <c:pt idx="0">
                  <c:v>262</c:v>
                </c:pt>
                <c:pt idx="1">
                  <c:v>407</c:v>
                </c:pt>
                <c:pt idx="2">
                  <c:v>570</c:v>
                </c:pt>
                <c:pt idx="3">
                  <c:v>150</c:v>
                </c:pt>
                <c:pt idx="4">
                  <c:v>121</c:v>
                </c:pt>
                <c:pt idx="5">
                  <c:v>395</c:v>
                </c:pt>
                <c:pt idx="6">
                  <c:v>609</c:v>
                </c:pt>
                <c:pt idx="7">
                  <c:v>434</c:v>
                </c:pt>
                <c:pt idx="8">
                  <c:v>550</c:v>
                </c:pt>
                <c:pt idx="9">
                  <c:v>516</c:v>
                </c:pt>
                <c:pt idx="10">
                  <c:v>174</c:v>
                </c:pt>
                <c:pt idx="11">
                  <c:v>163</c:v>
                </c:pt>
                <c:pt idx="12">
                  <c:v>519</c:v>
                </c:pt>
                <c:pt idx="13">
                  <c:v>592</c:v>
                </c:pt>
                <c:pt idx="14">
                  <c:v>368</c:v>
                </c:pt>
                <c:pt idx="15">
                  <c:v>476</c:v>
                </c:pt>
                <c:pt idx="16">
                  <c:v>431</c:v>
                </c:pt>
                <c:pt idx="17">
                  <c:v>173</c:v>
                </c:pt>
                <c:pt idx="18">
                  <c:v>165</c:v>
                </c:pt>
                <c:pt idx="19">
                  <c:v>336</c:v>
                </c:pt>
                <c:pt idx="20">
                  <c:v>525</c:v>
                </c:pt>
                <c:pt idx="21">
                  <c:v>520</c:v>
                </c:pt>
                <c:pt idx="22">
                  <c:v>939</c:v>
                </c:pt>
                <c:pt idx="23">
                  <c:v>977</c:v>
                </c:pt>
                <c:pt idx="24">
                  <c:v>771</c:v>
                </c:pt>
                <c:pt idx="25">
                  <c:v>720</c:v>
                </c:pt>
                <c:pt idx="26">
                  <c:v>1049</c:v>
                </c:pt>
                <c:pt idx="27">
                  <c:v>1108</c:v>
                </c:pt>
                <c:pt idx="28">
                  <c:v>1057</c:v>
                </c:pt>
                <c:pt idx="29">
                  <c:v>980</c:v>
                </c:pt>
                <c:pt idx="30">
                  <c:v>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DD-4ACD-9F6D-E725534375B2}"/>
            </c:ext>
          </c:extLst>
        </c:ser>
        <c:ser>
          <c:idx val="1"/>
          <c:order val="1"/>
          <c:tx>
            <c:strRef>
              <c:f>'뉴스룸 PV 비교'!$B$2</c:f>
              <c:strCache>
                <c:ptCount val="1"/>
                <c:pt idx="0">
                  <c:v>6월</c:v>
                </c:pt>
              </c:strCache>
            </c:strRef>
          </c:tx>
          <c:spPr>
            <a:ln w="34925" cap="rnd">
              <a:solidFill>
                <a:srgbClr val="00808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'뉴스룸 PV 비교'!$B$3:$B$33</c:f>
              <c:numCache>
                <c:formatCode>General</c:formatCode>
                <c:ptCount val="31"/>
                <c:pt idx="0">
                  <c:v>237</c:v>
                </c:pt>
                <c:pt idx="1">
                  <c:v>212</c:v>
                </c:pt>
                <c:pt idx="2">
                  <c:v>383</c:v>
                </c:pt>
                <c:pt idx="3">
                  <c:v>402</c:v>
                </c:pt>
                <c:pt idx="4">
                  <c:v>521</c:v>
                </c:pt>
                <c:pt idx="5">
                  <c:v>340</c:v>
                </c:pt>
                <c:pt idx="6">
                  <c:v>474</c:v>
                </c:pt>
                <c:pt idx="7">
                  <c:v>210</c:v>
                </c:pt>
                <c:pt idx="8">
                  <c:v>157</c:v>
                </c:pt>
                <c:pt idx="9">
                  <c:v>462</c:v>
                </c:pt>
                <c:pt idx="10">
                  <c:v>590</c:v>
                </c:pt>
                <c:pt idx="11">
                  <c:v>627</c:v>
                </c:pt>
                <c:pt idx="12">
                  <c:v>486</c:v>
                </c:pt>
                <c:pt idx="13">
                  <c:v>372</c:v>
                </c:pt>
                <c:pt idx="14">
                  <c:v>185</c:v>
                </c:pt>
                <c:pt idx="15">
                  <c:v>106</c:v>
                </c:pt>
                <c:pt idx="16">
                  <c:v>440</c:v>
                </c:pt>
                <c:pt idx="17">
                  <c:v>647</c:v>
                </c:pt>
                <c:pt idx="18">
                  <c:v>566</c:v>
                </c:pt>
                <c:pt idx="19">
                  <c:v>621</c:v>
                </c:pt>
                <c:pt idx="20">
                  <c:v>515</c:v>
                </c:pt>
                <c:pt idx="21">
                  <c:v>226</c:v>
                </c:pt>
                <c:pt idx="22">
                  <c:v>248</c:v>
                </c:pt>
                <c:pt idx="23">
                  <c:v>517</c:v>
                </c:pt>
                <c:pt idx="24">
                  <c:v>675</c:v>
                </c:pt>
                <c:pt idx="25">
                  <c:v>618</c:v>
                </c:pt>
                <c:pt idx="26">
                  <c:v>544</c:v>
                </c:pt>
                <c:pt idx="27">
                  <c:v>429</c:v>
                </c:pt>
                <c:pt idx="28">
                  <c:v>222</c:v>
                </c:pt>
                <c:pt idx="29">
                  <c:v>188</c:v>
                </c:pt>
                <c:pt idx="3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DD-4ACD-9F6D-E72553437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40889216"/>
        <c:axId val="-340888672"/>
      </c:lineChart>
      <c:catAx>
        <c:axId val="-34088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40888672"/>
        <c:crosses val="autoZero"/>
        <c:auto val="1"/>
        <c:lblAlgn val="ctr"/>
        <c:lblOffset val="100"/>
        <c:noMultiLvlLbl val="0"/>
      </c:catAx>
      <c:valAx>
        <c:axId val="-34088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4088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sz="1200" b="1">
                <a:latin typeface="+mj-ea"/>
                <a:ea typeface="+mj-ea"/>
              </a:rPr>
              <a:t>당월 업로드 콘텐츠 </a:t>
            </a:r>
            <a:r>
              <a:rPr lang="en-US" sz="1200" b="1">
                <a:latin typeface="+mj-ea"/>
                <a:ea typeface="+mj-ea"/>
              </a:rPr>
              <a:t>UV · PV </a:t>
            </a:r>
            <a:r>
              <a:rPr lang="ko-KR" sz="1200" b="1">
                <a:latin typeface="+mj-ea"/>
                <a:ea typeface="+mj-ea"/>
              </a:rPr>
              <a:t>총합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60285472639835"/>
          <c:y val="0.33466003445854781"/>
          <c:w val="0.83085689200054613"/>
          <c:h val="0.423853240053308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'뉴스룸 요약'!$Z$2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13-47AC-A7C1-760C9D9D8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요약'!$X$3:$Y$10</c:f>
              <c:multiLvlStrCache>
                <c:ptCount val="8"/>
                <c:lvl>
                  <c:pt idx="1">
                    <c:v>UV</c:v>
                  </c:pt>
                  <c:pt idx="2">
                    <c:v>PV</c:v>
                  </c:pt>
                  <c:pt idx="5">
                    <c:v>UV</c:v>
                  </c:pt>
                  <c:pt idx="6">
                    <c:v>PV</c:v>
                  </c:pt>
                  <c:pt idx="7">
                    <c:v> </c:v>
                  </c:pt>
                </c:lvl>
                <c:lvl>
                  <c:pt idx="0">
                    <c:v>5월</c:v>
                  </c:pt>
                  <c:pt idx="4">
                    <c:v>6월</c:v>
                  </c:pt>
                </c:lvl>
              </c:multiLvlStrCache>
            </c:multiLvlStrRef>
          </c:cat>
          <c:val>
            <c:numRef>
              <c:f>'뉴스룸 요약'!$Z$3:$Z$10</c:f>
              <c:numCache>
                <c:formatCode>#,##0_);[Red]\(#,##0\)</c:formatCode>
                <c:ptCount val="8"/>
                <c:pt idx="1">
                  <c:v>440</c:v>
                </c:pt>
                <c:pt idx="2" formatCode="#,##0">
                  <c:v>558</c:v>
                </c:pt>
                <c:pt idx="5">
                  <c:v>776</c:v>
                </c:pt>
                <c:pt idx="6" formatCode="#,##0">
                  <c:v>985</c:v>
                </c:pt>
                <c:pt idx="7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13-47AC-A7C1-760C9D9D8C3B}"/>
            </c:ext>
          </c:extLst>
        </c:ser>
        <c:ser>
          <c:idx val="2"/>
          <c:order val="1"/>
          <c:tx>
            <c:strRef>
              <c:f>'뉴스룸 요약'!$AA$2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3-47AC-A7C1-760C9D9D8C3B}"/>
              </c:ext>
            </c:extLst>
          </c:dPt>
          <c:dPt>
            <c:idx val="2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13-47AC-A7C1-760C9D9D8C3B}"/>
              </c:ext>
            </c:extLst>
          </c:dPt>
          <c:dLbls>
            <c:dLbl>
              <c:idx val="1"/>
              <c:layout>
                <c:manualLayout>
                  <c:x val="0"/>
                  <c:y val="-0.18590792241177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13-47AC-A7C1-760C9D9D8C3B}"/>
                </c:ext>
              </c:extLst>
            </c:dLbl>
            <c:dLbl>
              <c:idx val="2"/>
              <c:layout>
                <c:manualLayout>
                  <c:x val="0"/>
                  <c:y val="-0.18717493172393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413-47AC-A7C1-760C9D9D8C3B}"/>
                </c:ext>
              </c:extLst>
            </c:dLbl>
            <c:dLbl>
              <c:idx val="5"/>
              <c:layout>
                <c:manualLayout>
                  <c:x val="-1.0869143661264848E-16"/>
                  <c:y val="-0.1751500268011721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13-47AC-A7C1-760C9D9D8C3B}"/>
                </c:ext>
              </c:extLst>
            </c:dLbl>
            <c:dLbl>
              <c:idx val="6"/>
              <c:layout>
                <c:manualLayout>
                  <c:x val="-1.0869143661264848E-16"/>
                  <c:y val="-0.1985033637079950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13-47AC-A7C1-760C9D9D8C3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413-47AC-A7C1-760C9D9D8C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00808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요약'!$X$3:$Y$10</c:f>
              <c:multiLvlStrCache>
                <c:ptCount val="8"/>
                <c:lvl>
                  <c:pt idx="1">
                    <c:v>UV</c:v>
                  </c:pt>
                  <c:pt idx="2">
                    <c:v>PV</c:v>
                  </c:pt>
                  <c:pt idx="5">
                    <c:v>UV</c:v>
                  </c:pt>
                  <c:pt idx="6">
                    <c:v>PV</c:v>
                  </c:pt>
                  <c:pt idx="7">
                    <c:v> </c:v>
                  </c:pt>
                </c:lvl>
                <c:lvl>
                  <c:pt idx="0">
                    <c:v>5월</c:v>
                  </c:pt>
                  <c:pt idx="4">
                    <c:v>6월</c:v>
                  </c:pt>
                </c:lvl>
              </c:multiLvlStrCache>
            </c:multiLvlStrRef>
          </c:cat>
          <c:val>
            <c:numRef>
              <c:f>'뉴스룸 요약'!$AA$3:$AA$10</c:f>
              <c:numCache>
                <c:formatCode>#,##0_);[Red]\(#,##0\)</c:formatCode>
                <c:ptCount val="8"/>
                <c:pt idx="1">
                  <c:v>3656</c:v>
                </c:pt>
                <c:pt idx="2" formatCode="#,##0">
                  <c:v>4223</c:v>
                </c:pt>
                <c:pt idx="5">
                  <c:v>230</c:v>
                </c:pt>
                <c:pt idx="6">
                  <c:v>278</c:v>
                </c:pt>
                <c:pt idx="7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13-47AC-A7C1-760C9D9D8C3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4"/>
        <c:overlap val="100"/>
        <c:axId val="1837192880"/>
        <c:axId val="1837190704"/>
      </c:barChart>
      <c:catAx>
        <c:axId val="183719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0704"/>
        <c:crosses val="autoZero"/>
        <c:auto val="1"/>
        <c:lblAlgn val="ctr"/>
        <c:lblOffset val="100"/>
        <c:tickMarkSkip val="5"/>
        <c:noMultiLvlLbl val="0"/>
      </c:catAx>
      <c:valAx>
        <c:axId val="183719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2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r>
              <a:rPr lang="ko-KR" altLang="en-US" sz="1200" b="1">
                <a:latin typeface="+mj-ea"/>
                <a:ea typeface="+mj-ea"/>
              </a:rPr>
              <a:t>당월 업로드 콘텐츠 당 </a:t>
            </a:r>
            <a:r>
              <a:rPr lang="en-US" altLang="ko-KR" sz="1200" b="1">
                <a:latin typeface="+mj-ea"/>
                <a:ea typeface="+mj-ea"/>
              </a:rPr>
              <a:t>UV</a:t>
            </a:r>
            <a:r>
              <a:rPr lang="en-US" altLang="ko-KR" sz="1200" b="1" baseline="0">
                <a:latin typeface="+mj-ea"/>
                <a:ea typeface="+mj-ea"/>
              </a:rPr>
              <a:t> · PV </a:t>
            </a:r>
            <a:r>
              <a:rPr lang="ko-KR" altLang="en-US" sz="1200" b="1" baseline="0">
                <a:latin typeface="+mj-ea"/>
                <a:ea typeface="+mj-ea"/>
              </a:rPr>
              <a:t>평균</a:t>
            </a:r>
            <a:endParaRPr lang="ko-KR" altLang="en-US" sz="1200" b="1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60285472639835"/>
          <c:y val="0.33466003445854781"/>
          <c:w val="0.83085689200054613"/>
          <c:h val="0.42385324005330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'뉴스룸 요약'!$Z$17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요약'!$X$18:$Y$21</c:f>
              <c:multiLvlStrCache>
                <c:ptCount val="4"/>
                <c:lvl>
                  <c:pt idx="0">
                    <c:v>UV</c:v>
                  </c:pt>
                  <c:pt idx="1">
                    <c:v>PV</c:v>
                  </c:pt>
                  <c:pt idx="2">
                    <c:v>UV</c:v>
                  </c:pt>
                  <c:pt idx="3">
                    <c:v>PV</c:v>
                  </c:pt>
                </c:lvl>
                <c:lvl>
                  <c:pt idx="0">
                    <c:v>5월</c:v>
                  </c:pt>
                  <c:pt idx="2">
                    <c:v>6월</c:v>
                  </c:pt>
                </c:lvl>
              </c:multiLvlStrCache>
            </c:multiLvlStrRef>
          </c:cat>
          <c:val>
            <c:numRef>
              <c:f>'뉴스룸 요약'!$Z$18:$Z$21</c:f>
              <c:numCache>
                <c:formatCode>#,##0</c:formatCode>
                <c:ptCount val="4"/>
                <c:pt idx="0" formatCode="#,##0_);[Red]\(#,##0\)">
                  <c:v>110</c:v>
                </c:pt>
                <c:pt idx="1">
                  <c:v>139.5</c:v>
                </c:pt>
                <c:pt idx="2" formatCode="#,##0_);[Red]\(#,##0\)">
                  <c:v>110.85714285714286</c:v>
                </c:pt>
                <c:pt idx="3" formatCode="#,##0_);[Red]\(#,##0\)">
                  <c:v>140.71428571428572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D-4CCA-8E35-8F46C379EE7F}"/>
            </c:ext>
          </c:extLst>
        </c:ser>
        <c:ser>
          <c:idx val="1"/>
          <c:order val="1"/>
          <c:tx>
            <c:strRef>
              <c:f>'뉴스룸 요약'!$AA$17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62D-4CCA-8E35-8F46C379EE7F}"/>
              </c:ext>
            </c:extLst>
          </c:dPt>
          <c:dPt>
            <c:idx val="1"/>
            <c:invertIfNegative val="0"/>
            <c:bubble3D val="0"/>
            <c:spPr>
              <a:solidFill>
                <a:srgbClr val="0080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62D-4CCA-8E35-8F46C379EE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00808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'뉴스룸 요약'!$X$18:$Y$21</c:f>
              <c:multiLvlStrCache>
                <c:ptCount val="4"/>
                <c:lvl>
                  <c:pt idx="0">
                    <c:v>UV</c:v>
                  </c:pt>
                  <c:pt idx="1">
                    <c:v>PV</c:v>
                  </c:pt>
                  <c:pt idx="2">
                    <c:v>UV</c:v>
                  </c:pt>
                  <c:pt idx="3">
                    <c:v>PV</c:v>
                  </c:pt>
                </c:lvl>
                <c:lvl>
                  <c:pt idx="0">
                    <c:v>5월</c:v>
                  </c:pt>
                  <c:pt idx="2">
                    <c:v>6월</c:v>
                  </c:pt>
                </c:lvl>
              </c:multiLvlStrCache>
            </c:multiLvlStrRef>
          </c:cat>
          <c:val>
            <c:numRef>
              <c:f>'뉴스룸 요약'!$AA$18:$AA$21</c:f>
              <c:numCache>
                <c:formatCode>#,##0_);[Red]\(#,##0\)</c:formatCode>
                <c:ptCount val="4"/>
                <c:pt idx="0">
                  <c:v>3656</c:v>
                </c:pt>
                <c:pt idx="1">
                  <c:v>4223</c:v>
                </c:pt>
                <c:pt idx="2">
                  <c:v>230</c:v>
                </c:pt>
                <c:pt idx="3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2D-4CCA-8E35-8F46C379EE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7186352"/>
        <c:axId val="1837191248"/>
      </c:barChart>
      <c:catAx>
        <c:axId val="183718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1248"/>
        <c:crosses val="autoZero"/>
        <c:auto val="1"/>
        <c:lblAlgn val="ctr"/>
        <c:lblOffset val="100"/>
        <c:noMultiLvlLbl val="0"/>
      </c:catAx>
      <c:valAx>
        <c:axId val="18371912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63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'LDN 월별 팔로워'!$G$5</c:f>
              <c:strCache>
                <c:ptCount val="1"/>
                <c:pt idx="0">
                  <c:v>오가닉</c:v>
                </c:pt>
              </c:strCache>
            </c:strRef>
          </c:tx>
          <c:spPr>
            <a:solidFill>
              <a:srgbClr val="00C9C4"/>
            </a:solidFill>
            <a:ln>
              <a:noFill/>
            </a:ln>
            <a:effectLst/>
          </c:spPr>
          <c:invertIfNegative val="0"/>
          <c:cat>
            <c:strRef>
              <c:f>'LDN 월별 팔로워'!$F$6:$F$18</c:f>
              <c:strCache>
                <c:ptCount val="13"/>
                <c:pt idx="0">
                  <c:v>23년 6월</c:v>
                </c:pt>
                <c:pt idx="1">
                  <c:v>23년 7월</c:v>
                </c:pt>
                <c:pt idx="2">
                  <c:v>23년 8월</c:v>
                </c:pt>
                <c:pt idx="3">
                  <c:v>23년 9월</c:v>
                </c:pt>
                <c:pt idx="4">
                  <c:v>23년 10월</c:v>
                </c:pt>
                <c:pt idx="5">
                  <c:v>23년 11월</c:v>
                </c:pt>
                <c:pt idx="6">
                  <c:v>23년 12월</c:v>
                </c:pt>
                <c:pt idx="7">
                  <c:v>24년 1월</c:v>
                </c:pt>
                <c:pt idx="8">
                  <c:v>24년 2월</c:v>
                </c:pt>
                <c:pt idx="9">
                  <c:v>24년 3월</c:v>
                </c:pt>
                <c:pt idx="10">
                  <c:v>24년 4월</c:v>
                </c:pt>
                <c:pt idx="11">
                  <c:v>24년 5월</c:v>
                </c:pt>
                <c:pt idx="12">
                  <c:v>24년 6월</c:v>
                </c:pt>
              </c:strCache>
            </c:strRef>
          </c:cat>
          <c:val>
            <c:numRef>
              <c:f>'LDN 월별 팔로워'!$G$6:$G$18</c:f>
              <c:numCache>
                <c:formatCode>General</c:formatCode>
                <c:ptCount val="13"/>
                <c:pt idx="0">
                  <c:v>1156</c:v>
                </c:pt>
                <c:pt idx="1">
                  <c:v>785</c:v>
                </c:pt>
                <c:pt idx="2">
                  <c:v>819</c:v>
                </c:pt>
                <c:pt idx="3">
                  <c:v>688</c:v>
                </c:pt>
                <c:pt idx="4">
                  <c:v>957</c:v>
                </c:pt>
                <c:pt idx="5">
                  <c:v>771</c:v>
                </c:pt>
                <c:pt idx="6">
                  <c:v>620</c:v>
                </c:pt>
                <c:pt idx="7">
                  <c:v>759</c:v>
                </c:pt>
                <c:pt idx="8">
                  <c:v>799</c:v>
                </c:pt>
                <c:pt idx="9">
                  <c:v>1045</c:v>
                </c:pt>
                <c:pt idx="10">
                  <c:v>695</c:v>
                </c:pt>
                <c:pt idx="11">
                  <c:v>755</c:v>
                </c:pt>
                <c:pt idx="12">
                  <c:v>1090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E-4AE1-900A-4078F290CDCB}"/>
            </c:ext>
          </c:extLst>
        </c:ser>
        <c:ser>
          <c:idx val="1"/>
          <c:order val="1"/>
          <c:tx>
            <c:strRef>
              <c:f>'LDN 월별 팔로워'!$H$5</c:f>
              <c:strCache>
                <c:ptCount val="1"/>
                <c:pt idx="0">
                  <c:v>광고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cat>
            <c:strRef>
              <c:f>'LDN 월별 팔로워'!$F$6:$F$18</c:f>
              <c:strCache>
                <c:ptCount val="13"/>
                <c:pt idx="0">
                  <c:v>23년 6월</c:v>
                </c:pt>
                <c:pt idx="1">
                  <c:v>23년 7월</c:v>
                </c:pt>
                <c:pt idx="2">
                  <c:v>23년 8월</c:v>
                </c:pt>
                <c:pt idx="3">
                  <c:v>23년 9월</c:v>
                </c:pt>
                <c:pt idx="4">
                  <c:v>23년 10월</c:v>
                </c:pt>
                <c:pt idx="5">
                  <c:v>23년 11월</c:v>
                </c:pt>
                <c:pt idx="6">
                  <c:v>23년 12월</c:v>
                </c:pt>
                <c:pt idx="7">
                  <c:v>24년 1월</c:v>
                </c:pt>
                <c:pt idx="8">
                  <c:v>24년 2월</c:v>
                </c:pt>
                <c:pt idx="9">
                  <c:v>24년 3월</c:v>
                </c:pt>
                <c:pt idx="10">
                  <c:v>24년 4월</c:v>
                </c:pt>
                <c:pt idx="11">
                  <c:v>24년 5월</c:v>
                </c:pt>
                <c:pt idx="12">
                  <c:v>24년 6월</c:v>
                </c:pt>
              </c:strCache>
            </c:strRef>
          </c:cat>
          <c:val>
            <c:numRef>
              <c:f>'LDN 월별 팔로워'!$H$6:$H$18</c:f>
              <c:numCache>
                <c:formatCode>General</c:formatCode>
                <c:ptCount val="13"/>
                <c:pt idx="0">
                  <c:v>1185</c:v>
                </c:pt>
                <c:pt idx="1">
                  <c:v>1719</c:v>
                </c:pt>
                <c:pt idx="2">
                  <c:v>1703</c:v>
                </c:pt>
                <c:pt idx="3">
                  <c:v>2171</c:v>
                </c:pt>
                <c:pt idx="4">
                  <c:v>2759</c:v>
                </c:pt>
                <c:pt idx="5">
                  <c:v>1277</c:v>
                </c:pt>
                <c:pt idx="6">
                  <c:v>3002</c:v>
                </c:pt>
                <c:pt idx="7">
                  <c:v>2123</c:v>
                </c:pt>
                <c:pt idx="8">
                  <c:v>827</c:v>
                </c:pt>
                <c:pt idx="9">
                  <c:v>1624</c:v>
                </c:pt>
                <c:pt idx="10">
                  <c:v>1517</c:v>
                </c:pt>
                <c:pt idx="11">
                  <c:v>1418</c:v>
                </c:pt>
                <c:pt idx="12">
                  <c:v>2032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E-4AE1-900A-4078F290C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7"/>
        <c:overlap val="-19"/>
        <c:axId val="1837182544"/>
        <c:axId val="1837187984"/>
      </c:barChart>
      <c:lineChart>
        <c:grouping val="standard"/>
        <c:varyColors val="0"/>
        <c:ser>
          <c:idx val="2"/>
          <c:order val="2"/>
          <c:tx>
            <c:strRef>
              <c:f>'LDN 월별 팔로워'!$I$5</c:f>
              <c:strCache>
                <c:ptCount val="1"/>
                <c:pt idx="0">
                  <c:v>신규 팔로워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>
                <a:solidFill>
                  <a:schemeClr val="tx1"/>
                </a:solidFill>
              </a:ln>
              <a:effectLst/>
            </c:spPr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맑은 고딕 (본문)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'LDN 월별 팔로워'!$F$6:$F$18</c:f>
              <c:strCache>
                <c:ptCount val="13"/>
                <c:pt idx="0">
                  <c:v>23년 6월</c:v>
                </c:pt>
                <c:pt idx="1">
                  <c:v>23년 7월</c:v>
                </c:pt>
                <c:pt idx="2">
                  <c:v>23년 8월</c:v>
                </c:pt>
                <c:pt idx="3">
                  <c:v>23년 9월</c:v>
                </c:pt>
                <c:pt idx="4">
                  <c:v>23년 10월</c:v>
                </c:pt>
                <c:pt idx="5">
                  <c:v>23년 11월</c:v>
                </c:pt>
                <c:pt idx="6">
                  <c:v>23년 12월</c:v>
                </c:pt>
                <c:pt idx="7">
                  <c:v>24년 1월</c:v>
                </c:pt>
                <c:pt idx="8">
                  <c:v>24년 2월</c:v>
                </c:pt>
                <c:pt idx="9">
                  <c:v>24년 3월</c:v>
                </c:pt>
                <c:pt idx="10">
                  <c:v>24년 4월</c:v>
                </c:pt>
                <c:pt idx="11">
                  <c:v>24년 5월</c:v>
                </c:pt>
                <c:pt idx="12">
                  <c:v>24년 6월</c:v>
                </c:pt>
              </c:strCache>
            </c:strRef>
          </c:cat>
          <c:val>
            <c:numRef>
              <c:f>'LDN 월별 팔로워'!$I$6:$I$18</c:f>
              <c:numCache>
                <c:formatCode>General</c:formatCode>
                <c:ptCount val="13"/>
                <c:pt idx="0">
                  <c:v>2341</c:v>
                </c:pt>
                <c:pt idx="1">
                  <c:v>2582</c:v>
                </c:pt>
                <c:pt idx="2">
                  <c:v>2522</c:v>
                </c:pt>
                <c:pt idx="3">
                  <c:v>2859</c:v>
                </c:pt>
                <c:pt idx="4">
                  <c:v>3716</c:v>
                </c:pt>
                <c:pt idx="5">
                  <c:v>2048</c:v>
                </c:pt>
                <c:pt idx="6">
                  <c:v>3622</c:v>
                </c:pt>
                <c:pt idx="7">
                  <c:v>2882</c:v>
                </c:pt>
                <c:pt idx="8">
                  <c:v>1626</c:v>
                </c:pt>
                <c:pt idx="9">
                  <c:v>2669</c:v>
                </c:pt>
                <c:pt idx="10">
                  <c:v>2212</c:v>
                </c:pt>
                <c:pt idx="11">
                  <c:v>2173</c:v>
                </c:pt>
                <c:pt idx="12">
                  <c:v>3122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7E-4AE1-900A-4078F290C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7182544"/>
        <c:axId val="1837187984"/>
      </c:lineChart>
      <c:catAx>
        <c:axId val="183718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7984"/>
        <c:crosses val="autoZero"/>
        <c:auto val="1"/>
        <c:lblAlgn val="ctr"/>
        <c:lblOffset val="100"/>
        <c:noMultiLvlLbl val="0"/>
      </c:catAx>
      <c:valAx>
        <c:axId val="183718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8254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'LDN PV 비교'!차트제목</c:f>
          <c:strCache>
            <c:ptCount val="1"/>
            <c:pt idx="0">
              <c:v>링크드인 5월, 6월 PV 비교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ko-KR" sz="1200" b="1" i="0" u="none" strike="noStrike" kern="1200" cap="all" spc="0" normalizeH="0" baseline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'LDN PV 비교'!$B$2</c:f>
              <c:strCache>
                <c:ptCount val="1"/>
                <c:pt idx="0">
                  <c:v>5월 PV</c:v>
                </c:pt>
              </c:strCache>
            </c:strRef>
          </c:tx>
          <c:spPr>
            <a:ln w="34925" cap="rnd">
              <a:solidFill>
                <a:srgbClr val="00C9C4"/>
              </a:solidFill>
              <a:prstDash val="sys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'LDN PV 비교'!$B$3:$B$33</c:f>
              <c:numCache>
                <c:formatCode>General</c:formatCode>
                <c:ptCount val="31"/>
                <c:pt idx="0">
                  <c:v>192</c:v>
                </c:pt>
                <c:pt idx="1">
                  <c:v>193</c:v>
                </c:pt>
                <c:pt idx="2">
                  <c:v>199</c:v>
                </c:pt>
                <c:pt idx="3">
                  <c:v>94</c:v>
                </c:pt>
                <c:pt idx="4">
                  <c:v>74</c:v>
                </c:pt>
                <c:pt idx="5">
                  <c:v>164</c:v>
                </c:pt>
                <c:pt idx="6">
                  <c:v>245</c:v>
                </c:pt>
                <c:pt idx="7">
                  <c:v>192</c:v>
                </c:pt>
                <c:pt idx="8">
                  <c:v>215</c:v>
                </c:pt>
                <c:pt idx="9">
                  <c:v>205</c:v>
                </c:pt>
                <c:pt idx="10">
                  <c:v>113</c:v>
                </c:pt>
                <c:pt idx="11">
                  <c:v>85</c:v>
                </c:pt>
                <c:pt idx="12">
                  <c:v>183</c:v>
                </c:pt>
                <c:pt idx="13">
                  <c:v>234</c:v>
                </c:pt>
                <c:pt idx="14">
                  <c:v>147</c:v>
                </c:pt>
                <c:pt idx="15">
                  <c:v>259</c:v>
                </c:pt>
                <c:pt idx="16">
                  <c:v>207</c:v>
                </c:pt>
                <c:pt idx="17">
                  <c:v>126</c:v>
                </c:pt>
                <c:pt idx="18">
                  <c:v>85</c:v>
                </c:pt>
                <c:pt idx="19">
                  <c:v>267</c:v>
                </c:pt>
                <c:pt idx="20">
                  <c:v>238</c:v>
                </c:pt>
                <c:pt idx="21">
                  <c:v>258</c:v>
                </c:pt>
                <c:pt idx="22">
                  <c:v>268</c:v>
                </c:pt>
                <c:pt idx="23">
                  <c:v>225</c:v>
                </c:pt>
                <c:pt idx="24">
                  <c:v>108</c:v>
                </c:pt>
                <c:pt idx="25">
                  <c:v>101</c:v>
                </c:pt>
                <c:pt idx="26">
                  <c:v>129</c:v>
                </c:pt>
                <c:pt idx="27">
                  <c:v>174</c:v>
                </c:pt>
                <c:pt idx="28">
                  <c:v>167</c:v>
                </c:pt>
                <c:pt idx="29">
                  <c:v>283</c:v>
                </c:pt>
                <c:pt idx="30">
                  <c:v>153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6641-465D-B23C-D10CF40A1C6A}"/>
            </c:ext>
          </c:extLst>
        </c:ser>
        <c:ser>
          <c:idx val="1"/>
          <c:order val="1"/>
          <c:tx>
            <c:strRef>
              <c:f>'LDN PV 비교'!$C$2</c:f>
              <c:strCache>
                <c:ptCount val="1"/>
                <c:pt idx="0">
                  <c:v>6월 PV</c:v>
                </c:pt>
              </c:strCache>
            </c:strRef>
          </c:tx>
          <c:spPr>
            <a:ln w="34925" cap="rnd">
              <a:solidFill>
                <a:srgbClr val="00808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'LDN PV 비교'!$C$3:$C$33</c:f>
              <c:numCache>
                <c:formatCode>General</c:formatCode>
                <c:ptCount val="31"/>
                <c:pt idx="0">
                  <c:v>113</c:v>
                </c:pt>
                <c:pt idx="1">
                  <c:v>99</c:v>
                </c:pt>
                <c:pt idx="2">
                  <c:v>282</c:v>
                </c:pt>
                <c:pt idx="3">
                  <c:v>330</c:v>
                </c:pt>
                <c:pt idx="4">
                  <c:v>338</c:v>
                </c:pt>
                <c:pt idx="5">
                  <c:v>307</c:v>
                </c:pt>
                <c:pt idx="6">
                  <c:v>267</c:v>
                </c:pt>
                <c:pt idx="7">
                  <c:v>124</c:v>
                </c:pt>
                <c:pt idx="8">
                  <c:v>158</c:v>
                </c:pt>
                <c:pt idx="9">
                  <c:v>329</c:v>
                </c:pt>
                <c:pt idx="10">
                  <c:v>332</c:v>
                </c:pt>
                <c:pt idx="11">
                  <c:v>350</c:v>
                </c:pt>
                <c:pt idx="12">
                  <c:v>306</c:v>
                </c:pt>
                <c:pt idx="13">
                  <c:v>271</c:v>
                </c:pt>
                <c:pt idx="14">
                  <c:v>139</c:v>
                </c:pt>
                <c:pt idx="15">
                  <c:v>105</c:v>
                </c:pt>
                <c:pt idx="16">
                  <c:v>265</c:v>
                </c:pt>
                <c:pt idx="17">
                  <c:v>341</c:v>
                </c:pt>
                <c:pt idx="18">
                  <c:v>261</c:v>
                </c:pt>
                <c:pt idx="19">
                  <c:v>259</c:v>
                </c:pt>
                <c:pt idx="20">
                  <c:v>193</c:v>
                </c:pt>
                <c:pt idx="21">
                  <c:v>102</c:v>
                </c:pt>
                <c:pt idx="22">
                  <c:v>79</c:v>
                </c:pt>
                <c:pt idx="23">
                  <c:v>264</c:v>
                </c:pt>
                <c:pt idx="24">
                  <c:v>320</c:v>
                </c:pt>
                <c:pt idx="25">
                  <c:v>345</c:v>
                </c:pt>
                <c:pt idx="26">
                  <c:v>261</c:v>
                </c:pt>
                <c:pt idx="27">
                  <c:v>310</c:v>
                </c:pt>
                <c:pt idx="28">
                  <c:v>101</c:v>
                </c:pt>
                <c:pt idx="29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41-465D-B23C-D10CF40A1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07872496"/>
        <c:axId val="-1007867056"/>
        <c:extLst/>
      </c:lineChart>
      <c:catAx>
        <c:axId val="-100787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07867056"/>
        <c:crosses val="autoZero"/>
        <c:auto val="1"/>
        <c:lblAlgn val="ctr"/>
        <c:lblOffset val="100"/>
        <c:noMultiLvlLbl val="0"/>
      </c:catAx>
      <c:valAx>
        <c:axId val="-100786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0787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sz="1400" b="1" dirty="0" err="1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</a:t>
            </a:r>
            <a:r>
              <a:rPr 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신규 팔로워 일자별 유입 지수</a:t>
            </a:r>
            <a:r>
              <a:rPr lang="ko-KR" altLang="en-US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sz="1400" b="1" dirty="0">
              <a:ln>
                <a:solidFill>
                  <a:schemeClr val="bg1">
                    <a:alpha val="1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c:rich>
      </c:tx>
      <c:layout>
        <c:manualLayout>
          <c:xMode val="edge"/>
          <c:yMode val="edge"/>
          <c:x val="0.36529907166762771"/>
          <c:y val="1.638959104584061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2898856861828975E-2"/>
          <c:y val="0.18533118056280698"/>
          <c:w val="0.94369018045856656"/>
          <c:h val="0.65140657415926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'LDN 일자별 팔로워'!$B$1</c:f>
              <c:strCache>
                <c:ptCount val="1"/>
                <c:pt idx="0">
                  <c:v>6월 신규 오가닉 팔로워 수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cat>
            <c:strRef>
              <c:f>'LDN 일자별 팔로워'!$A$2:$A$32</c:f>
              <c:strCache>
                <c:ptCount val="31"/>
                <c:pt idx="0">
                  <c:v>1
토</c:v>
                </c:pt>
                <c:pt idx="1">
                  <c:v>2
일</c:v>
                </c:pt>
                <c:pt idx="2">
                  <c:v>3
월</c:v>
                </c:pt>
                <c:pt idx="3">
                  <c:v>4
화</c:v>
                </c:pt>
                <c:pt idx="4">
                  <c:v>5
수</c:v>
                </c:pt>
                <c:pt idx="5">
                  <c:v>6
목</c:v>
                </c:pt>
                <c:pt idx="6">
                  <c:v>7
금</c:v>
                </c:pt>
                <c:pt idx="7">
                  <c:v>8
토</c:v>
                </c:pt>
                <c:pt idx="8">
                  <c:v>9
일</c:v>
                </c:pt>
                <c:pt idx="9">
                  <c:v>10
월</c:v>
                </c:pt>
                <c:pt idx="10">
                  <c:v>11
화</c:v>
                </c:pt>
                <c:pt idx="11">
                  <c:v>12
수</c:v>
                </c:pt>
                <c:pt idx="12">
                  <c:v>13
목</c:v>
                </c:pt>
                <c:pt idx="13">
                  <c:v>14
금</c:v>
                </c:pt>
                <c:pt idx="14">
                  <c:v>15
토</c:v>
                </c:pt>
                <c:pt idx="15">
                  <c:v>16
일</c:v>
                </c:pt>
                <c:pt idx="16">
                  <c:v>17
월</c:v>
                </c:pt>
                <c:pt idx="17">
                  <c:v>18
화</c:v>
                </c:pt>
                <c:pt idx="18">
                  <c:v>19
수</c:v>
                </c:pt>
                <c:pt idx="19">
                  <c:v>20
목</c:v>
                </c:pt>
                <c:pt idx="20">
                  <c:v>21
금</c:v>
                </c:pt>
                <c:pt idx="21">
                  <c:v>22
토</c:v>
                </c:pt>
                <c:pt idx="22">
                  <c:v>23
일</c:v>
                </c:pt>
                <c:pt idx="23">
                  <c:v>24
월</c:v>
                </c:pt>
                <c:pt idx="24">
                  <c:v>25
화</c:v>
                </c:pt>
                <c:pt idx="25">
                  <c:v>26
수</c:v>
                </c:pt>
                <c:pt idx="26">
                  <c:v>27
목</c:v>
                </c:pt>
                <c:pt idx="27">
                  <c:v>28
금</c:v>
                </c:pt>
                <c:pt idx="28">
                  <c:v>29
토</c:v>
                </c:pt>
                <c:pt idx="29">
                  <c:v>30
일</c:v>
                </c:pt>
                <c:pt idx="30">
                  <c:v> 
 </c:v>
                </c:pt>
              </c:strCache>
            </c:strRef>
          </c:cat>
          <c:val>
            <c:numRef>
              <c:f>'LDN 일자별 팔로워'!$B$2:$B$32</c:f>
              <c:numCache>
                <c:formatCode>General</c:formatCode>
                <c:ptCount val="31"/>
                <c:pt idx="0">
                  <c:v>22</c:v>
                </c:pt>
                <c:pt idx="1">
                  <c:v>35</c:v>
                </c:pt>
                <c:pt idx="2">
                  <c:v>52</c:v>
                </c:pt>
                <c:pt idx="3">
                  <c:v>55</c:v>
                </c:pt>
                <c:pt idx="4">
                  <c:v>56</c:v>
                </c:pt>
                <c:pt idx="5">
                  <c:v>74</c:v>
                </c:pt>
                <c:pt idx="6">
                  <c:v>42</c:v>
                </c:pt>
                <c:pt idx="7">
                  <c:v>39</c:v>
                </c:pt>
                <c:pt idx="8">
                  <c:v>18</c:v>
                </c:pt>
                <c:pt idx="9">
                  <c:v>63</c:v>
                </c:pt>
                <c:pt idx="10">
                  <c:v>53</c:v>
                </c:pt>
                <c:pt idx="11">
                  <c:v>36</c:v>
                </c:pt>
                <c:pt idx="12">
                  <c:v>38</c:v>
                </c:pt>
                <c:pt idx="13">
                  <c:v>46</c:v>
                </c:pt>
                <c:pt idx="14">
                  <c:v>27</c:v>
                </c:pt>
                <c:pt idx="15">
                  <c:v>30</c:v>
                </c:pt>
                <c:pt idx="16">
                  <c:v>43</c:v>
                </c:pt>
                <c:pt idx="17">
                  <c:v>38</c:v>
                </c:pt>
                <c:pt idx="18">
                  <c:v>40</c:v>
                </c:pt>
                <c:pt idx="19">
                  <c:v>39</c:v>
                </c:pt>
                <c:pt idx="20">
                  <c:v>30</c:v>
                </c:pt>
                <c:pt idx="21">
                  <c:v>16</c:v>
                </c:pt>
                <c:pt idx="22">
                  <c:v>10</c:v>
                </c:pt>
                <c:pt idx="23">
                  <c:v>36</c:v>
                </c:pt>
                <c:pt idx="24">
                  <c:v>47</c:v>
                </c:pt>
                <c:pt idx="25">
                  <c:v>35</c:v>
                </c:pt>
                <c:pt idx="26">
                  <c:v>28</c:v>
                </c:pt>
                <c:pt idx="27">
                  <c:v>19</c:v>
                </c:pt>
                <c:pt idx="28">
                  <c:v>11</c:v>
                </c:pt>
                <c:pt idx="29">
                  <c:v>12</c:v>
                </c:pt>
                <c:pt idx="30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54A2-43BB-A3D0-FDADF7D284B1}"/>
            </c:ext>
          </c:extLst>
        </c:ser>
        <c:ser>
          <c:idx val="1"/>
          <c:order val="1"/>
          <c:tx>
            <c:strRef>
              <c:f>'LDN 일자별 팔로워'!$C$1</c:f>
              <c:strCache>
                <c:ptCount val="1"/>
                <c:pt idx="0">
                  <c:v>6월 신규 광고 팔로워 수</c:v>
                </c:pt>
              </c:strCache>
            </c:strRef>
          </c:tx>
          <c:spPr>
            <a:solidFill>
              <a:srgbClr val="00C9C4"/>
            </a:solidFill>
            <a:ln>
              <a:noFill/>
            </a:ln>
            <a:effectLst/>
          </c:spPr>
          <c:invertIfNegative val="0"/>
          <c:cat>
            <c:strRef>
              <c:f>'LDN 일자별 팔로워'!$A$2:$A$32</c:f>
              <c:strCache>
                <c:ptCount val="31"/>
                <c:pt idx="0">
                  <c:v>1
토</c:v>
                </c:pt>
                <c:pt idx="1">
                  <c:v>2
일</c:v>
                </c:pt>
                <c:pt idx="2">
                  <c:v>3
월</c:v>
                </c:pt>
                <c:pt idx="3">
                  <c:v>4
화</c:v>
                </c:pt>
                <c:pt idx="4">
                  <c:v>5
수</c:v>
                </c:pt>
                <c:pt idx="5">
                  <c:v>6
목</c:v>
                </c:pt>
                <c:pt idx="6">
                  <c:v>7
금</c:v>
                </c:pt>
                <c:pt idx="7">
                  <c:v>8
토</c:v>
                </c:pt>
                <c:pt idx="8">
                  <c:v>9
일</c:v>
                </c:pt>
                <c:pt idx="9">
                  <c:v>10
월</c:v>
                </c:pt>
                <c:pt idx="10">
                  <c:v>11
화</c:v>
                </c:pt>
                <c:pt idx="11">
                  <c:v>12
수</c:v>
                </c:pt>
                <c:pt idx="12">
                  <c:v>13
목</c:v>
                </c:pt>
                <c:pt idx="13">
                  <c:v>14
금</c:v>
                </c:pt>
                <c:pt idx="14">
                  <c:v>15
토</c:v>
                </c:pt>
                <c:pt idx="15">
                  <c:v>16
일</c:v>
                </c:pt>
                <c:pt idx="16">
                  <c:v>17
월</c:v>
                </c:pt>
                <c:pt idx="17">
                  <c:v>18
화</c:v>
                </c:pt>
                <c:pt idx="18">
                  <c:v>19
수</c:v>
                </c:pt>
                <c:pt idx="19">
                  <c:v>20
목</c:v>
                </c:pt>
                <c:pt idx="20">
                  <c:v>21
금</c:v>
                </c:pt>
                <c:pt idx="21">
                  <c:v>22
토</c:v>
                </c:pt>
                <c:pt idx="22">
                  <c:v>23
일</c:v>
                </c:pt>
                <c:pt idx="23">
                  <c:v>24
월</c:v>
                </c:pt>
                <c:pt idx="24">
                  <c:v>25
화</c:v>
                </c:pt>
                <c:pt idx="25">
                  <c:v>26
수</c:v>
                </c:pt>
                <c:pt idx="26">
                  <c:v>27
목</c:v>
                </c:pt>
                <c:pt idx="27">
                  <c:v>28
금</c:v>
                </c:pt>
                <c:pt idx="28">
                  <c:v>29
토</c:v>
                </c:pt>
                <c:pt idx="29">
                  <c:v>30
일</c:v>
                </c:pt>
                <c:pt idx="30">
                  <c:v> 
 </c:v>
                </c:pt>
              </c:strCache>
            </c:strRef>
          </c:cat>
          <c:val>
            <c:numRef>
              <c:f>'LDN 일자별 팔로워'!$C$2:$C$32</c:f>
              <c:numCache>
                <c:formatCode>General</c:formatCode>
                <c:ptCount val="31"/>
                <c:pt idx="0">
                  <c:v>20</c:v>
                </c:pt>
                <c:pt idx="1">
                  <c:v>31</c:v>
                </c:pt>
                <c:pt idx="2">
                  <c:v>99</c:v>
                </c:pt>
                <c:pt idx="3">
                  <c:v>95</c:v>
                </c:pt>
                <c:pt idx="4">
                  <c:v>92</c:v>
                </c:pt>
                <c:pt idx="5">
                  <c:v>81</c:v>
                </c:pt>
                <c:pt idx="6">
                  <c:v>73</c:v>
                </c:pt>
                <c:pt idx="7">
                  <c:v>33</c:v>
                </c:pt>
                <c:pt idx="8">
                  <c:v>29</c:v>
                </c:pt>
                <c:pt idx="9">
                  <c:v>99</c:v>
                </c:pt>
                <c:pt idx="10">
                  <c:v>103</c:v>
                </c:pt>
                <c:pt idx="11">
                  <c:v>85</c:v>
                </c:pt>
                <c:pt idx="12">
                  <c:v>84</c:v>
                </c:pt>
                <c:pt idx="13">
                  <c:v>82</c:v>
                </c:pt>
                <c:pt idx="14">
                  <c:v>35</c:v>
                </c:pt>
                <c:pt idx="15">
                  <c:v>26</c:v>
                </c:pt>
                <c:pt idx="16">
                  <c:v>103</c:v>
                </c:pt>
                <c:pt idx="17">
                  <c:v>102</c:v>
                </c:pt>
                <c:pt idx="18">
                  <c:v>87</c:v>
                </c:pt>
                <c:pt idx="19">
                  <c:v>78</c:v>
                </c:pt>
                <c:pt idx="20">
                  <c:v>74</c:v>
                </c:pt>
                <c:pt idx="21">
                  <c:v>30</c:v>
                </c:pt>
                <c:pt idx="22">
                  <c:v>32</c:v>
                </c:pt>
                <c:pt idx="23">
                  <c:v>94</c:v>
                </c:pt>
                <c:pt idx="24">
                  <c:v>95</c:v>
                </c:pt>
                <c:pt idx="25">
                  <c:v>79</c:v>
                </c:pt>
                <c:pt idx="26">
                  <c:v>70</c:v>
                </c:pt>
                <c:pt idx="27">
                  <c:v>63</c:v>
                </c:pt>
                <c:pt idx="28">
                  <c:v>29</c:v>
                </c:pt>
                <c:pt idx="29">
                  <c:v>29</c:v>
                </c:pt>
                <c:pt idx="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A2-43BB-A3D0-FDADF7D28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100"/>
        <c:axId val="1837189072"/>
        <c:axId val="1837195600"/>
      </c:barChart>
      <c:scatterChart>
        <c:scatterStyle val="lineMarker"/>
        <c:varyColors val="0"/>
        <c:ser>
          <c:idx val="2"/>
          <c:order val="2"/>
          <c:tx>
            <c:strRef>
              <c:f>'LDN 일자별 팔로워'!$E$1</c:f>
              <c:strCache>
                <c:ptCount val="1"/>
                <c:pt idx="0">
                  <c:v>광고 집행 시작일</c:v>
                </c:pt>
              </c:strCache>
            </c:strRef>
          </c:tx>
          <c:spPr>
            <a:ln w="19050">
              <a:noFill/>
            </a:ln>
            <a:effectLst/>
          </c:spPr>
          <c:marker>
            <c:symbol val="picture"/>
            <c:spPr>
              <a:blipFill dpi="0" rotWithShape="1">
                <a:blip xmlns:r="http://schemas.openxmlformats.org/officeDocument/2006/relationships" r:embed="rId1">
                  <a:alphaModFix amt="98000"/>
                </a:blip>
                <a:srcRect/>
                <a:tile tx="0" ty="0" sx="100000" sy="100000" flip="none" algn="tl"/>
              </a:blipFill>
              <a:ln w="63500">
                <a:noFill/>
              </a:ln>
              <a:effectLst/>
            </c:spPr>
          </c:marker>
          <c:xVal>
            <c:strRef>
              <c:f>'LDN 일자별 팔로워'!$A$2:$A$32</c:f>
              <c:strCache>
                <c:ptCount val="31"/>
                <c:pt idx="0">
                  <c:v>1
토</c:v>
                </c:pt>
                <c:pt idx="1">
                  <c:v>2
일</c:v>
                </c:pt>
                <c:pt idx="2">
                  <c:v>3
월</c:v>
                </c:pt>
                <c:pt idx="3">
                  <c:v>4
화</c:v>
                </c:pt>
                <c:pt idx="4">
                  <c:v>5
수</c:v>
                </c:pt>
                <c:pt idx="5">
                  <c:v>6
목</c:v>
                </c:pt>
                <c:pt idx="6">
                  <c:v>7
금</c:v>
                </c:pt>
                <c:pt idx="7">
                  <c:v>8
토</c:v>
                </c:pt>
                <c:pt idx="8">
                  <c:v>9
일</c:v>
                </c:pt>
                <c:pt idx="9">
                  <c:v>10
월</c:v>
                </c:pt>
                <c:pt idx="10">
                  <c:v>11
화</c:v>
                </c:pt>
                <c:pt idx="11">
                  <c:v>12
수</c:v>
                </c:pt>
                <c:pt idx="12">
                  <c:v>13
목</c:v>
                </c:pt>
                <c:pt idx="13">
                  <c:v>14
금</c:v>
                </c:pt>
                <c:pt idx="14">
                  <c:v>15
토</c:v>
                </c:pt>
                <c:pt idx="15">
                  <c:v>16
일</c:v>
                </c:pt>
                <c:pt idx="16">
                  <c:v>17
월</c:v>
                </c:pt>
                <c:pt idx="17">
                  <c:v>18
화</c:v>
                </c:pt>
                <c:pt idx="18">
                  <c:v>19
수</c:v>
                </c:pt>
                <c:pt idx="19">
                  <c:v>20
목</c:v>
                </c:pt>
                <c:pt idx="20">
                  <c:v>21
금</c:v>
                </c:pt>
                <c:pt idx="21">
                  <c:v>22
토</c:v>
                </c:pt>
                <c:pt idx="22">
                  <c:v>23
일</c:v>
                </c:pt>
                <c:pt idx="23">
                  <c:v>24
월</c:v>
                </c:pt>
                <c:pt idx="24">
                  <c:v>25
화</c:v>
                </c:pt>
                <c:pt idx="25">
                  <c:v>26
수</c:v>
                </c:pt>
                <c:pt idx="26">
                  <c:v>27
목</c:v>
                </c:pt>
                <c:pt idx="27">
                  <c:v>28
금</c:v>
                </c:pt>
                <c:pt idx="28">
                  <c:v>29
토</c:v>
                </c:pt>
                <c:pt idx="29">
                  <c:v>30
일</c:v>
                </c:pt>
                <c:pt idx="30">
                  <c:v> 
 </c:v>
                </c:pt>
              </c:strCache>
            </c:strRef>
          </c:xVal>
          <c:yVal>
            <c:numRef>
              <c:f>'LDN 일자별 팔로워'!$E$2:$E$32</c:f>
              <c:numCache>
                <c:formatCode>General</c:formatCode>
                <c:ptCount val="31"/>
                <c:pt idx="0">
                  <c:v>57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4A2-43BB-A3D0-FDADF7D28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7189072"/>
        <c:axId val="1837195600"/>
      </c:scatterChart>
      <c:dateAx>
        <c:axId val="183718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7195600"/>
        <c:crosses val="autoZero"/>
        <c:auto val="0"/>
        <c:lblOffset val="100"/>
        <c:baseTimeUnit val="days"/>
      </c:dateAx>
      <c:valAx>
        <c:axId val="18371956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+mn-cs"/>
              </a:defRPr>
            </a:pPr>
            <a:endParaRPr lang="ko-KR"/>
          </a:p>
        </c:txPr>
        <c:crossAx val="183718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475765276857664"/>
          <c:y val="0.10934086014938049"/>
          <c:w val="0.51622089012137606"/>
          <c:h val="4.93371109676986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950" b="1" i="0" u="none" strike="noStrike" kern="1200" baseline="0">
              <a:solidFill>
                <a:schemeClr val="bg1">
                  <a:lumMod val="50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0.77413</cdr:x>
      <cdr:y>0.01402</cdr:y>
    </cdr:from>
    <cdr:to>
      <cdr:x>0.99259</cdr:x>
      <cdr:y>0.14024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734355" y="58918"/>
          <a:ext cx="2182639" cy="5304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r"/>
          <a:fld id="{259BF2F2-BF97-499E-B981-C82B9551D22C}" type="TxLink">
            <a:rPr lang="en-US" altLang="en-US" sz="800" b="0" i="0" u="none" strike="noStrike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808080"/>
              </a:solidFill>
              <a:latin typeface="맑은 고딕"/>
              <a:ea typeface="맑은 고딕"/>
            </a:rPr>
            <a:pPr algn="r"/>
            <a:t>*SK이노베이션 링크드인 페이지
2024.06.01 ~ 2024.06.30</a:t>
          </a:fld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  <cdr:relSizeAnchor xmlns:cdr="http://schemas.openxmlformats.org/drawingml/2006/chartDrawing">
    <cdr:from>
      <cdr:x>0.00263</cdr:x>
      <cdr:y>0.00629</cdr:y>
    </cdr:from>
    <cdr:to>
      <cdr:x>0.18631</cdr:x>
      <cdr:y>0.06929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894" y="27377"/>
          <a:ext cx="1876318" cy="274167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vert="horz" wrap="square" lIns="91440" tIns="45720" rIns="91440" bIns="45720" rtlCol="0">
          <a:normAutofit/>
        </a:bodyPr>
        <a:lstStyle xmlns:a="http://schemas.openxmlformats.org/drawingml/2006/main"/>
        <a:p xmlns:a="http://schemas.openxmlformats.org/drawingml/2006/main">
          <a:pPr algn="just"/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( X: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일자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/ Y: </a:t>
          </a:r>
          <a:r>
            <a: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신규 팔로워 유입 수 </a:t>
          </a:r>
          <a:r>
            <a: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rPr>
            <a:t>)</a:t>
          </a:r>
          <a:endParaRPr lang="ko-KR" altLang="en-US" sz="800" dirty="0">
            <a:ln>
              <a:solidFill>
                <a:schemeClr val="bg1">
                  <a:alpha val="10000"/>
                </a:schemeClr>
              </a:solidFill>
            </a:ln>
            <a:solidFill>
              <a:schemeClr val="bg2">
                <a:lumMod val="50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3873C-75C6-4AAD-81C5-BF10032CB6C6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8BDF-318F-4145-92FD-0C09D69D5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3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99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4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0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7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0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1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75592" y="162339"/>
            <a:ext cx="11840817" cy="65333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6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 userDrawn="1"/>
        </p:nvSpPr>
        <p:spPr>
          <a:xfrm>
            <a:off x="4620275" y="6480546"/>
            <a:ext cx="2951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Global, Inc.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FDD586E-4B82-41FF-AB9C-CE0EFF3C0533}"/>
              </a:ext>
            </a:extLst>
          </p:cNvPr>
          <p:cNvSpPr/>
          <p:nvPr userDrawn="1"/>
        </p:nvSpPr>
        <p:spPr>
          <a:xfrm>
            <a:off x="11801188" y="6564671"/>
            <a:ext cx="4757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spc="-60" smtClean="0">
                <a:solidFill>
                  <a:schemeClr val="bg1">
                    <a:lumMod val="65000"/>
                  </a:schemeClr>
                </a:solidFill>
                <a:latin typeface="Squada One" panose="02000000000000000000" pitchFamily="2" charset="0"/>
                <a:ea typeface="-윤고딕320" pitchFamily="18" charset="-127"/>
                <a:cs typeface="굴림" pitchFamily="50" charset="-127"/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0CCB-FD9D-4C6E-8B1D-E0CD4CFAD749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CF50-34F3-44D5-9EDF-719F2A5AF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1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1" r:id="rId4"/>
    <p:sldLayoutId id="2147483664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kinnonews.com/global/archives/7245" TargetMode="External"/><Relationship Id="rId3" Type="http://schemas.openxmlformats.org/officeDocument/2006/relationships/hyperlink" Target="http://skinnonews.com/global/archives/15374" TargetMode="External"/><Relationship Id="rId7" Type="http://schemas.openxmlformats.org/officeDocument/2006/relationships/hyperlink" Target="http://skinnonews.com/global/archives/17426" TargetMode="External"/><Relationship Id="rId2" Type="http://schemas.openxmlformats.org/officeDocument/2006/relationships/hyperlink" Target="http://skinnonews.com/global/archives/1828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kinnonews.com/global/archives/17817" TargetMode="External"/><Relationship Id="rId5" Type="http://schemas.openxmlformats.org/officeDocument/2006/relationships/hyperlink" Target="http://skinnonews.com/global/archives/18140" TargetMode="External"/><Relationship Id="rId4" Type="http://schemas.openxmlformats.org/officeDocument/2006/relationships/hyperlink" Target="http://skinnonews.com/global/archives/1721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cahora.xyz/2023/09/07/las-baterias-de-estado-solido-siguen-avanzando-lo-ultimo-es-este-motor-es/" TargetMode="External"/><Relationship Id="rId13" Type="http://schemas.openxmlformats.org/officeDocument/2006/relationships/hyperlink" Target="https://electricvehiclesforindia.com/charged-evs-sk-on-secures-2-billion-in-investment-for-hungary-battery-plant/" TargetMode="External"/><Relationship Id="rId3" Type="http://schemas.openxmlformats.org/officeDocument/2006/relationships/hyperlink" Target="https://jack-health.com/pov/tech-inspo-3-things-healthcare-brands-can-learn-from-ces-2024/" TargetMode="External"/><Relationship Id="rId7" Type="http://schemas.openxmlformats.org/officeDocument/2006/relationships/hyperlink" Target="https://biofuelscentral.com/sk-trading-international-invests-in-daekyung-ot-to-secure-bio-aviation-fuel-raw-materials/" TargetMode="External"/><Relationship Id="rId12" Type="http://schemas.openxmlformats.org/officeDocument/2006/relationships/hyperlink" Target="https://electric-ev.com/world-fast-charging-battery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sg.gvm.com.tw/article/22169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iofuelscentral.com/sk-innovation-eneos-sign-mou-on-strategic-cooperation-sustainable-aviation-fuel/" TargetMode="External"/><Relationship Id="rId11" Type="http://schemas.openxmlformats.org/officeDocument/2006/relationships/hyperlink" Target="https://villanyautosok.hu/2023/05/19/ujabb-akkumulatorgyarto-tervez-magyarorszaggal/" TargetMode="External"/><Relationship Id="rId5" Type="http://schemas.openxmlformats.org/officeDocument/2006/relationships/hyperlink" Target="https://villaustica.com/?p=14722" TargetMode="External"/><Relationship Id="rId15" Type="http://schemas.openxmlformats.org/officeDocument/2006/relationships/hyperlink" Target="https://battery-news.de/index.php/2023/02/03/16260/" TargetMode="External"/><Relationship Id="rId10" Type="http://schemas.openxmlformats.org/officeDocument/2006/relationships/hyperlink" Target="https://battery-news.de/index.php/2023/06/23/batterieprojekte-in-nordamerika-stand-juni-2023/" TargetMode="External"/><Relationship Id="rId4" Type="http://schemas.openxmlformats.org/officeDocument/2006/relationships/hyperlink" Target="https://www.polyestertime.com/sustainability-benefits/" TargetMode="External"/><Relationship Id="rId9" Type="http://schemas.openxmlformats.org/officeDocument/2006/relationships/hyperlink" Target="https://roadmingle.com/sk-on-patents-novel-oxide-based-solid-electrolyte/" TargetMode="External"/><Relationship Id="rId14" Type="http://schemas.openxmlformats.org/officeDocument/2006/relationships/hyperlink" Target="https://www.notiulti.com/el-incierto-ascenso-de-indonesia-en-la-cadena-de-valor-del-nique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feed/update/urn:li:activity:7209465632004661248" TargetMode="External"/><Relationship Id="rId13" Type="http://schemas.openxmlformats.org/officeDocument/2006/relationships/hyperlink" Target="http://skinnonews.com/global/archives/18283" TargetMode="External"/><Relationship Id="rId1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hyperlink" Target="https://www.linkedin.com/feed/update/urn:li:activity:7213010897672318976" TargetMode="External"/><Relationship Id="rId12" Type="http://schemas.openxmlformats.org/officeDocument/2006/relationships/hyperlink" Target="https://skinnonews.com/global/archives/17499" TargetMode="External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kinnonews.com/global/archives/18361" TargetMode="External"/><Relationship Id="rId11" Type="http://schemas.openxmlformats.org/officeDocument/2006/relationships/hyperlink" Target="https://youtu.be/h79GCZeLzF0?si=bWQ6e_z0ayUrryEi" TargetMode="External"/><Relationship Id="rId5" Type="http://schemas.openxmlformats.org/officeDocument/2006/relationships/hyperlink" Target="https://skinnonews.com/global/archives/15374" TargetMode="External"/><Relationship Id="rId15" Type="http://schemas.openxmlformats.org/officeDocument/2006/relationships/hyperlink" Target="https://skinnonews.com/global/archives/18140" TargetMode="External"/><Relationship Id="rId10" Type="http://schemas.openxmlformats.org/officeDocument/2006/relationships/hyperlink" Target="https://youtube.com/shorts/sOTN0JIYhzg?si=tqqLO4v7PXQ0zN4G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8361" TargetMode="External"/><Relationship Id="rId2" Type="http://schemas.openxmlformats.org/officeDocument/2006/relationships/hyperlink" Target="http://skinnonews.com/global/archives/18283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kinnonews.com/global/archives/183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3708400" y="3360420"/>
            <a:ext cx="4775200" cy="361950"/>
          </a:xfrm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영문 </a:t>
            </a:r>
            <a:r>
              <a:rPr lang="en-US" altLang="ko-KR" sz="1200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및 </a:t>
            </a:r>
            <a:r>
              <a:rPr lang="ko-KR" altLang="en-US" sz="1200" b="1" dirty="0" err="1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 w="22225"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</a:rPr>
              <a:t> 채널 운영 월간 리포트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5097061" y="3024188"/>
            <a:ext cx="1997877" cy="404812"/>
          </a:xfrm>
          <a:noFill/>
          <a:ln>
            <a:noFill/>
          </a:ln>
        </p:spPr>
        <p:txBody>
          <a:bodyPr vert="horz" lIns="0" tIns="45720" rIns="0" bIns="45720" rtlCol="0" anchor="ctr">
            <a:normAutofit fontScale="97500"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400" b="1" spc="600" dirty="0">
                <a:ln w="22225">
                  <a:solidFill>
                    <a:schemeClr val="bg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  <a:cs typeface="+mj-cs"/>
              </a:rPr>
              <a:t>JUN 2024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3130" y="6077720"/>
            <a:ext cx="526107" cy="3032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D10C57-599F-431A-AF70-3DCA22DD92C2}"/>
              </a:ext>
            </a:extLst>
          </p:cNvPr>
          <p:cNvSpPr/>
          <p:nvPr/>
        </p:nvSpPr>
        <p:spPr>
          <a:xfrm>
            <a:off x="4572185" y="6434826"/>
            <a:ext cx="30476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COPYRIGHT Ⓒ ALL RIGHT RESERVED BY </a:t>
            </a:r>
            <a:r>
              <a:rPr lang="en-US" altLang="ko-KR" sz="8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Prain</a:t>
            </a:r>
            <a:r>
              <a:rPr lang="en-US" altLang="ko-KR" sz="8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 Global, Inc.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463623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/>
          <p:cNvSpPr txBox="1">
            <a:spLocks/>
          </p:cNvSpPr>
          <p:nvPr/>
        </p:nvSpPr>
        <p:spPr>
          <a:xfrm>
            <a:off x="5015296" y="3932013"/>
            <a:ext cx="5807657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800" b="0" i="0" u="none" strike="noStrike" dirty="0" err="1">
                <a:solidFill>
                  <a:srgbClr val="7B7B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SKinno</a:t>
            </a:r>
            <a:r>
              <a:rPr lang="en-US" altLang="ko-KR" sz="800" b="0" i="0" u="none" strike="noStrike" dirty="0">
                <a:solidFill>
                  <a:srgbClr val="7B7B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News </a:t>
            </a:r>
            <a:r>
              <a:rPr lang="ko-KR" altLang="en-US" sz="800" b="0" i="0" u="none" strike="noStrike" dirty="0">
                <a:solidFill>
                  <a:srgbClr val="7B7B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채널 누적 </a:t>
            </a:r>
            <a:r>
              <a:rPr lang="en-US" altLang="ko-KR" sz="800" b="0" i="0" u="none" strike="noStrike" dirty="0">
                <a:solidFill>
                  <a:srgbClr val="7B7B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UV/PV (2024.05.01 ~ 2024.05.31 23:59 UTC </a:t>
            </a:r>
            <a:r>
              <a:rPr lang="ko-KR" altLang="en-US" sz="800" b="0" i="0" u="none" strike="noStrike" dirty="0">
                <a:solidFill>
                  <a:srgbClr val="7B7B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기준</a:t>
            </a:r>
            <a:r>
              <a:rPr lang="en-US" altLang="ko-KR" sz="800" b="0" i="0" u="none" strike="noStrike" dirty="0">
                <a:solidFill>
                  <a:srgbClr val="7B7B7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/>
              <a:t> 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19992"/>
              </p:ext>
            </p:extLst>
          </p:nvPr>
        </p:nvGraphicFramePr>
        <p:xfrm>
          <a:off x="1214394" y="1056309"/>
          <a:ext cx="9608559" cy="2853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1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1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SK On develops polymer electrolytes for lithium metal batteries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South Korea - Malaysia Carbon Capture &amp; Storage Project alliance expanded with new MOU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On strengthens partnership with Solid Power to accelerate all-solid-state battery development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5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[SKinno Tech] Aviation Fuel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 On and Ferrari to lead innovation in battery cell technology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[SK Innovation’s 2023 Financial Results] Recording sales of KRW 77.29 trillion and operating profit of KRW 1.9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1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SK On develops polymer electrolytes for lithium metal batteries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 Innovation and Ford invest $11.4 billion to seize the top position in U.S. battery market via BlueOvalSK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On strengthens partnership with Solid Power to accelerate all-solid-state battery development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7CFD01-BA4D-A7EE-FAB8-161F0DF6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54005"/>
              </p:ext>
            </p:extLst>
          </p:nvPr>
        </p:nvGraphicFramePr>
        <p:xfrm>
          <a:off x="1214394" y="4233514"/>
          <a:ext cx="9608559" cy="189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6">
                  <a:extLst>
                    <a:ext uri="{9D8B030D-6E8A-4147-A177-3AD203B41FA5}">
                      <a16:colId xmlns:a16="http://schemas.microsoft.com/office/drawing/2014/main" val="3113953023"/>
                    </a:ext>
                  </a:extLst>
                </a:gridCol>
                <a:gridCol w="8460753">
                  <a:extLst>
                    <a:ext uri="{9D8B030D-6E8A-4147-A177-3AD203B41FA5}">
                      <a16:colId xmlns:a16="http://schemas.microsoft.com/office/drawing/2014/main" val="487246858"/>
                    </a:ext>
                  </a:extLst>
                </a:gridCol>
              </a:tblGrid>
              <a:tr h="6303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한국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altLang="ko-KR" sz="10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70724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인도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altLang="ko-KR" sz="10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10947"/>
                  </a:ext>
                </a:extLst>
              </a:tr>
              <a:tr h="6303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 미국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</a:pPr>
                      <a:endParaRPr lang="en-US" altLang="ko-KR" sz="1000" b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706839"/>
                  </a:ext>
                </a:extLst>
              </a:tr>
            </a:tbl>
          </a:graphicData>
        </a:graphic>
      </p:graphicFrame>
      <p:sp>
        <p:nvSpPr>
          <p:cNvPr id="7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월간 최고 액티비티 국가 </a:t>
            </a:r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TOP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401E06-FC6B-9B67-2919-E0D19948F5FF}"/>
              </a:ext>
            </a:extLst>
          </p:cNvPr>
          <p:cNvSpPr/>
          <p:nvPr/>
        </p:nvSpPr>
        <p:spPr>
          <a:xfrm>
            <a:off x="391204" y="4233515"/>
            <a:ext cx="11036646" cy="2179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2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95495"/>
              </p:ext>
            </p:extLst>
          </p:nvPr>
        </p:nvGraphicFramePr>
        <p:xfrm>
          <a:off x="1461918" y="1196670"/>
          <a:ext cx="9268164" cy="2370160"/>
        </p:xfrm>
        <a:graphic>
          <a:graphicData uri="http://schemas.openxmlformats.org/drawingml/2006/table">
            <a:tbl>
              <a:tblPr/>
              <a:tblGrid>
                <a:gridCol w="216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2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[Recap] SK Innovation affiliates’ volunteer activities in H1 2024 “Stand together, make it better!” – Consistent efforts for big changes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405399"/>
                  </a:ext>
                </a:extLst>
              </a:tr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Great Music Festival in Hungary: “Breaking boundaries and discovering new abilities through music”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58249"/>
                  </a:ext>
                </a:extLst>
              </a:tr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develops polymer electrolytes for lithium metal batteries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94378"/>
                  </a:ext>
                </a:extLst>
              </a:tr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rooftop garden? A tennis court? Why are most rooftops in Korea green?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769656"/>
                  </a:ext>
                </a:extLst>
              </a:tr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signs MOU with ExxonMobil for lithium offtake in U.S.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1134"/>
                  </a:ext>
                </a:extLst>
              </a:tr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[Energy Tidbits] From “Light and Salt” to “Light and Petroleum,” discovering the secrets behind “treasure hunts” through the evolution of drilling techniques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777830"/>
                  </a:ext>
                </a:extLst>
              </a:tr>
              <a:tr h="296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recognized as “best supplier” by Ferrari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73863"/>
                  </a:ext>
                </a:extLst>
              </a:tr>
            </a:tbl>
          </a:graphicData>
        </a:graphic>
      </p:graphicFrame>
      <p:sp>
        <p:nvSpPr>
          <p:cNvPr id="22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발행현황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235F53-A789-21B7-61C5-254EB68DE03C}"/>
              </a:ext>
            </a:extLst>
          </p:cNvPr>
          <p:cNvSpPr/>
          <p:nvPr/>
        </p:nvSpPr>
        <p:spPr>
          <a:xfrm>
            <a:off x="1410035" y="4660551"/>
            <a:ext cx="8459744" cy="52424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GDN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집행 기사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붉은테두리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SK On develops polymer electrolytes for lithium metal batteries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(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들어가야함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235F53-A789-21B7-61C5-254EB68DE03C}"/>
              </a:ext>
            </a:extLst>
          </p:cNvPr>
          <p:cNvSpPr/>
          <p:nvPr/>
        </p:nvSpPr>
        <p:spPr>
          <a:xfrm>
            <a:off x="1410035" y="3579855"/>
            <a:ext cx="8713679" cy="1216743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Organic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상위 기사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초록테두리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)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SK On develops polymer electrolytes for lithium metal batteries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8080"/>
                </a:solidFill>
                <a:latin typeface="맑은 고딕" panose="020B0503020000020004" pitchFamily="50" charset="-127"/>
              </a:rPr>
              <a:t>SK On signs MOU with ExxonMobil for lithium offtake in U.S.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0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CE62A-7AE3-4BB2-AD14-AC1B31E2C54F}"/>
              </a:ext>
            </a:extLst>
          </p:cNvPr>
          <p:cNvSpPr/>
          <p:nvPr/>
        </p:nvSpPr>
        <p:spPr>
          <a:xfrm>
            <a:off x="1417888" y="2098237"/>
            <a:ext cx="9268164" cy="300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B688D6DC-9E5F-702E-6B20-5FB545CAD570}"/>
              </a:ext>
            </a:extLst>
          </p:cNvPr>
          <p:cNvSpPr txBox="1">
            <a:spLocks/>
          </p:cNvSpPr>
          <p:nvPr/>
        </p:nvSpPr>
        <p:spPr>
          <a:xfrm>
            <a:off x="5109542" y="3566830"/>
            <a:ext cx="5659872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글로벌 채널 누적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UV/PV (2024.05.01 ~ 2024.05.31 23:59 UTC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DC7567-9C8B-453B-C208-766D39FA44F2}"/>
              </a:ext>
            </a:extLst>
          </p:cNvPr>
          <p:cNvSpPr/>
          <p:nvPr/>
        </p:nvSpPr>
        <p:spPr>
          <a:xfrm>
            <a:off x="1410035" y="2675544"/>
            <a:ext cx="9268165" cy="300954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6E83D0-3803-C337-6C64-0A84C04AFFF9}"/>
              </a:ext>
            </a:extLst>
          </p:cNvPr>
          <p:cNvSpPr/>
          <p:nvPr/>
        </p:nvSpPr>
        <p:spPr>
          <a:xfrm>
            <a:off x="1373858" y="2056024"/>
            <a:ext cx="9268165" cy="300954"/>
          </a:xfrm>
          <a:prstGeom prst="rect">
            <a:avLst/>
          </a:prstGeom>
          <a:noFill/>
          <a:ln w="28575"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0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167467" y="6487075"/>
            <a:ext cx="463714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*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말일 누적 취합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82398"/>
              </p:ext>
            </p:extLst>
          </p:nvPr>
        </p:nvGraphicFramePr>
        <p:xfrm>
          <a:off x="364079" y="851615"/>
          <a:ext cx="6622510" cy="127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1426"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rtl="0" fontAlgn="ctr"/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&lt;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독일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헝가리 등 총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9</a:t>
                      </a:r>
                      <a:r>
                        <a:rPr lang="ko-KR" altLang="en-US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개의 국가에서 활용 </a:t>
                      </a:r>
                      <a:r>
                        <a:rPr lang="en-US" altLang="ko-KR" sz="11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&gt;</a:t>
                      </a:r>
                    </a:p>
                    <a:p>
                      <a:pPr algn="ctr" rtl="0" fontAlgn="ctr"/>
                      <a:endParaRPr lang="en-US" altLang="ko-KR" sz="11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당월 추가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댓글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없음</a:t>
                      </a:r>
                      <a:endParaRPr lang="en-GB" altLang="ko-KR" sz="10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67">
                <a:tc>
                  <a:txBody>
                    <a:bodyPr/>
                    <a:lstStyle/>
                    <a:p>
                      <a:pPr algn="ctr" rtl="0" fontAlgn="ctr"/>
                      <a:endParaRPr lang="en-GB" sz="900" b="1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70462"/>
              </p:ext>
            </p:extLst>
          </p:nvPr>
        </p:nvGraphicFramePr>
        <p:xfrm>
          <a:off x="7956169" y="845583"/>
          <a:ext cx="3059738" cy="118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478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&lt; 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총 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29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개 중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, 15</a:t>
                      </a:r>
                      <a:r>
                        <a:rPr lang="ko-KR" altLang="en-US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개는 링크 연결 삭제됨 </a:t>
                      </a:r>
                      <a:r>
                        <a:rPr lang="en-US" altLang="ko-KR" sz="11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j-cs"/>
                        </a:rPr>
                        <a:t>&gt;</a:t>
                      </a:r>
                      <a:endParaRPr lang="en-GB" sz="11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j-cs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BDFC8C-90B5-B66E-46EA-593A5082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3282"/>
              </p:ext>
            </p:extLst>
          </p:nvPr>
        </p:nvGraphicFramePr>
        <p:xfrm>
          <a:off x="324404" y="1888677"/>
          <a:ext cx="11543192" cy="4765877"/>
        </p:xfrm>
        <a:graphic>
          <a:graphicData uri="http://schemas.openxmlformats.org/drawingml/2006/table">
            <a:tbl>
              <a:tblPr/>
              <a:tblGrid>
                <a:gridCol w="233841">
                  <a:extLst>
                    <a:ext uri="{9D8B030D-6E8A-4147-A177-3AD203B41FA5}">
                      <a16:colId xmlns:a16="http://schemas.microsoft.com/office/drawing/2014/main" val="2510992392"/>
                    </a:ext>
                  </a:extLst>
                </a:gridCol>
                <a:gridCol w="517531">
                  <a:extLst>
                    <a:ext uri="{9D8B030D-6E8A-4147-A177-3AD203B41FA5}">
                      <a16:colId xmlns:a16="http://schemas.microsoft.com/office/drawing/2014/main" val="2035824717"/>
                    </a:ext>
                  </a:extLst>
                </a:gridCol>
                <a:gridCol w="708736">
                  <a:extLst>
                    <a:ext uri="{9D8B030D-6E8A-4147-A177-3AD203B41FA5}">
                      <a16:colId xmlns:a16="http://schemas.microsoft.com/office/drawing/2014/main" val="649228756"/>
                    </a:ext>
                  </a:extLst>
                </a:gridCol>
                <a:gridCol w="658145">
                  <a:extLst>
                    <a:ext uri="{9D8B030D-6E8A-4147-A177-3AD203B41FA5}">
                      <a16:colId xmlns:a16="http://schemas.microsoft.com/office/drawing/2014/main" val="4076504914"/>
                    </a:ext>
                  </a:extLst>
                </a:gridCol>
                <a:gridCol w="5145004">
                  <a:extLst>
                    <a:ext uri="{9D8B030D-6E8A-4147-A177-3AD203B41FA5}">
                      <a16:colId xmlns:a16="http://schemas.microsoft.com/office/drawing/2014/main" val="2405811423"/>
                    </a:ext>
                  </a:extLst>
                </a:gridCol>
                <a:gridCol w="4279935">
                  <a:extLst>
                    <a:ext uri="{9D8B030D-6E8A-4147-A177-3AD203B41FA5}">
                      <a16:colId xmlns:a16="http://schemas.microsoft.com/office/drawing/2014/main" val="3989390024"/>
                    </a:ext>
                  </a:extLst>
                </a:gridCol>
              </a:tblGrid>
              <a:tr h="1964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연결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매체 국가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기사 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원문 제목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0030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Tech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Inspo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: 3 Things Healthcare Brands Can Learn From CES 2024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to create a theme park of carbon-cutting technologies at CES 2024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Sustainability Benefits – "Navigating the Future: The Evolution of Eco-Friendly Propulsion Technologies" 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cooperates with domestic and foreign companies to advance the intelligence of battery production equipment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25591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이탈리아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Batterie auto elettriche: SK innova con un elettrolita solido ad alta conduttività agli ioni di litio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67331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Innovation and ENEOS sign MOU on Strategic Cooperation – Sustainable Aviation Fuel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and ENEOS sign MOU on Strategic Cooperation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2272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네덜란드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Trading International invests in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Daekyung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O&amp;T to secure bio-aviation fuel raw materials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Trading International invests in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Daekyung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O&amp;T to secure bio-aviation fuel raw materials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51274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 baterías de estado sólido siguen avanzando. Lo último es este … – Motor.es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6630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On patents novel oxide-based solid electrolyte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develops new solid electrolyte with top-level lithium-ion conductivity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2476438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Batterieprojekte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in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Nordamerika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(Stand: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Juni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2023)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and Ford invest $11.4 billion to seize the top position in U.S. battery market via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BlueOvalSK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39072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헝가리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Újabb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akkumulátorgyártó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tervez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Magyarországgal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SKinno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Tech] The core materials of secondary cells - Anode materials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172820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캐나다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 ON launches world fast charging battery with prismatic cells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25826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Charged EVs | SK On Secures $2 Billion In Investment For Hungary Battery Plant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USD 2 billion as investment funds for battery business in Europe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11326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스페인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 incierto ascenso de Indonesia en la cadena de valor del níquel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 build a nickel supply chain in Indonesia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1575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Batterieproduktion in Europa (Stand: Februar 2023)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decided to invest in the 3rd European battery plant in Hungary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28985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韓團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BTS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隊長愛用款！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NBA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球衣、廢棄特斯拉化身時尚包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Social enterprise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Morethan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opens eco-friendly fashion factory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044907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韓團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BTS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隊長愛用款！</a:t>
                      </a:r>
                      <a:r>
                        <a:rPr lang="en-US" altLang="zh-TW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NBA</a:t>
                      </a:r>
                      <a:r>
                        <a:rPr lang="zh-TW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球衣、廢棄特斯拉化身時尚包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[ESG Partner]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Morethan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 premium upcycling fashion social enterprise turning the Useless into the Useful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850893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Economy – SK On Secures up to USD 944 Million of Investment, Accelerating Global Expansion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up to USD 944 million of investment, accelerating global expansion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37439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gathers another 880 million euros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secures up to USD 944 million of investment, accelerating global expansion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1794710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26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 Joins Hands with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SungEel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HiTech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 Take Lead in Battery Metal Recycling Market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joins hands with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SungEel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HiTech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to take lead in battery metal recycling market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89529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필리핀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to Unveil Prismatic Battery Cell Model at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Interbattery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2023 – News Inquirer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to unveil prismatic battery cell model at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InterBattery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67334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28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announces plan for precursors joint venture in South Korea – Detroit City News Report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Materials and GEM to make battery precursors in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Saemangeum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South Korea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11271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On,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Ecopro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and GEM Build a Nickel Supply Chain In Indonesia – News Horizon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build a nickel supply chain in Indonesia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10667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closes take care of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Urbix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 anode advancement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to work with U.S. graphite processor to develop anode materials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610835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prepares to launch prismatic cell production – Detroit City News Report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894605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proclaims plans for nickel three way partnership in Indonesia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On, </a:t>
                      </a:r>
                      <a:r>
                        <a:rPr lang="en-US" altLang="ko-KR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EcoPro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and GEM build a nickel supply chain in Indonesia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289907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확인불가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Ford &amp; SK kick off battery campus structure in Kentucky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– Ford JV breaks ground on EV battery mega campus in Kentucky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269377"/>
                  </a:ext>
                </a:extLst>
              </a:tr>
              <a:tr h="237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19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 Daily: Monday January 16, 2023 « Carbon Pulse – Carbon Pulse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Energy and Korea Hydro &amp; Nuclear Power join hands to vitalize Energy Super Station and hydrogen convergence business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08948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Oil and Gas | SK On’s Super Fast Battery with charged (80%) in just 18 minutes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On’s Super Fast Battery surprises the world with 80% charged in just 18 minutes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205939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to introduce speedy chargers with included battery prognosis in 2023 | Magazine Insurance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On and SK Signet sign an MOU to diagnose EV Battery lifespans and residual values with a charger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108536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South Korean Oil &amp; Gas Company Announces 120 Months In Bonuses For Employees – </a:t>
                      </a:r>
                      <a:r>
                        <a:rPr 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Asean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Story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Energy transforms traditional gas stations into eco-friendly Energy Super Stations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79744"/>
                  </a:ext>
                </a:extLst>
              </a:tr>
              <a:tr h="1398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확인불가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On raises funds to expand production capacities – Investor Minute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Innovation makes direct investment in SK On to boost EV battery business growth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27802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>
            <a:cxnSpLocks/>
          </p:cNvCxnSpPr>
          <p:nvPr/>
        </p:nvCxnSpPr>
        <p:spPr>
          <a:xfrm>
            <a:off x="7512525" y="1203727"/>
            <a:ext cx="0" cy="56676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댓글 관리 현황</a:t>
            </a: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SKinno News </a:t>
            </a:r>
            <a:r>
              <a: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세부활동 보고 ⑦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6E0BD4-F56B-D966-AE4B-CF12EC4FFD0A}"/>
              </a:ext>
            </a:extLst>
          </p:cNvPr>
          <p:cNvSpPr/>
          <p:nvPr/>
        </p:nvSpPr>
        <p:spPr>
          <a:xfrm>
            <a:off x="257603" y="203446"/>
            <a:ext cx="11724487" cy="6499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5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55303" y="3304790"/>
            <a:ext cx="2452916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링크드인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세부 활동 보고</a:t>
            </a:r>
          </a:p>
        </p:txBody>
      </p:sp>
    </p:spTree>
    <p:extLst>
      <p:ext uri="{BB962C8B-B14F-4D97-AF65-F5344CB8AC3E}">
        <p14:creationId xmlns:p14="http://schemas.microsoft.com/office/powerpoint/2010/main" val="12348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 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0376" y="5322564"/>
            <a:ext cx="47625" cy="502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인입지수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67750"/>
              </p:ext>
            </p:extLst>
          </p:nvPr>
        </p:nvGraphicFramePr>
        <p:xfrm>
          <a:off x="1073065" y="4959021"/>
          <a:ext cx="2525214" cy="122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9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링크드인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인입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전월대비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전년 동월 대비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949</a:t>
                      </a:r>
                      <a:r>
                        <a:rPr lang="ko-KR" altLang="en-US" sz="11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증가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781</a:t>
                      </a:r>
                      <a:r>
                        <a:rPr lang="ko-KR" altLang="en-US" sz="1100" b="1" i="0" u="none" strike="noStrike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 증가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제목 2"/>
          <p:cNvSpPr txBox="1">
            <a:spLocks/>
          </p:cNvSpPr>
          <p:nvPr/>
        </p:nvSpPr>
        <p:spPr>
          <a:xfrm>
            <a:off x="8370916" y="4380255"/>
            <a:ext cx="2769151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08498" y="4838034"/>
            <a:ext cx="7072302" cy="1471694"/>
            <a:chOff x="4408498" y="4838034"/>
            <a:chExt cx="7072302" cy="14716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EDAE06-676D-4DC2-A99C-18428DA138DA}"/>
                </a:ext>
              </a:extLst>
            </p:cNvPr>
            <p:cNvSpPr/>
            <p:nvPr/>
          </p:nvSpPr>
          <p:spPr>
            <a:xfrm>
              <a:off x="4408498" y="4838034"/>
              <a:ext cx="7072302" cy="7848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11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차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팔로워광고는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자회사가 위치한 국가 중 우수한 효율을 보여주는 페루와 광고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CPC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가 높은 미국으로 선정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미국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수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전환율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전월대비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3.0%,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4.8%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증가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.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페루는 인도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브라질 다음으로 낮은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CPC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기록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하였고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68.0%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의 높은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전환율을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하며 당월 높은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팔로우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인입지수를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EDAE06-676D-4DC2-A99C-18428DA138DA}"/>
                </a:ext>
              </a:extLst>
            </p:cNvPr>
            <p:cNvSpPr/>
            <p:nvPr/>
          </p:nvSpPr>
          <p:spPr>
            <a:xfrm>
              <a:off x="4408498" y="5524898"/>
              <a:ext cx="7072302" cy="7848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오가닉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또한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1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월 대비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6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개 적은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콘텐츠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수에도 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전월 대비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5.2%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높은 </a:t>
              </a:r>
              <a:r>
                <a:rPr lang="ko-KR" altLang="en-US" sz="1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인입지수를</a:t>
              </a:r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endPara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전체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오가닉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+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광고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)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인입지수는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전월보다 낮은 수치 기록하였으나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가장 효율이 좋은 인도를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타겟팅에서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제외했음에도 전년도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3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월 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인도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미국</a:t>
              </a:r>
              <a:r>
                <a: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) 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보다 낮은 광고 금액 대비 높은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팔로워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인입지수를</a:t>
              </a:r>
              <a:r>
                <a:rPr lang="ko-KR" altLang="en-US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 기록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A36305-D83B-9957-B4BB-2043A0CDB3F7}"/>
              </a:ext>
            </a:extLst>
          </p:cNvPr>
          <p:cNvSpPr/>
          <p:nvPr/>
        </p:nvSpPr>
        <p:spPr>
          <a:xfrm>
            <a:off x="4220872" y="4733925"/>
            <a:ext cx="7206977" cy="2057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A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794592"/>
              </p:ext>
            </p:extLst>
          </p:nvPr>
        </p:nvGraphicFramePr>
        <p:xfrm>
          <a:off x="834870" y="936830"/>
          <a:ext cx="10142697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730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DC77A-4E94-8EC9-83C9-ADA633E6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25627F9-83A5-D27F-B72A-14AAA6FBF0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id="{2CDEDB26-4E19-804D-EC2B-97FAF0B76BF6}"/>
              </a:ext>
            </a:extLst>
          </p:cNvPr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C4FE7B54-E30F-E037-361A-AEFE7E23BACB}"/>
              </a:ext>
            </a:extLst>
          </p:cNvPr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 세부 활동 보고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40E3C7-7834-3CEA-7371-1BCA6BE8A50B}"/>
              </a:ext>
            </a:extLst>
          </p:cNvPr>
          <p:cNvSpPr/>
          <p:nvPr/>
        </p:nvSpPr>
        <p:spPr>
          <a:xfrm>
            <a:off x="1117988" y="1040758"/>
            <a:ext cx="9956024" cy="8194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지역별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수는 한국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다음으로 미국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샌프란시스코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)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지역이 많았으며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인도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중국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대만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싱가폴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순으로 많아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월 지역별 페이지 방문자 수는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America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지역이 가장 많은 것으로 확인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약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37.44%)</a:t>
            </a:r>
            <a:b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</a:b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*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다만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팔로워의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40%,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지역별 방문자의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60% 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기타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로 집계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23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Visitor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기타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가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100%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anose="05000000000000000000" pitchFamily="2" charset="2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255F0-BD86-62C3-8731-F6E9E7E64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93257"/>
              </p:ext>
            </p:extLst>
          </p:nvPr>
        </p:nvGraphicFramePr>
        <p:xfrm>
          <a:off x="1737346" y="2353736"/>
          <a:ext cx="4112971" cy="4074160"/>
        </p:xfrm>
        <a:graphic>
          <a:graphicData uri="http://schemas.openxmlformats.org/drawingml/2006/table">
            <a:tbl>
              <a:tblPr/>
              <a:tblGrid>
                <a:gridCol w="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78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Follower_Location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14,689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10,298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8,134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Brazil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Peru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Canada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Poland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8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42,920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59.3%)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2AD485-ACB0-0293-1756-C22E19F19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48639"/>
              </p:ext>
            </p:extLst>
          </p:nvPr>
        </p:nvGraphicFramePr>
        <p:xfrm>
          <a:off x="6990665" y="2353736"/>
          <a:ext cx="4112971" cy="4074160"/>
        </p:xfrm>
        <a:graphic>
          <a:graphicData uri="http://schemas.openxmlformats.org/drawingml/2006/table">
            <a:tbl>
              <a:tblPr/>
              <a:tblGrid>
                <a:gridCol w="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829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</a:tblGrid>
              <a:tr h="30178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Follower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맑은 고딕" panose="020B0503020000020004" pitchFamily="50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6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14,840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10,225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8,665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Brazil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Peru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China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Poland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Canada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8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44,537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59.3%)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155C3FE-D446-95F2-6F52-6424B242C126}"/>
              </a:ext>
            </a:extLst>
          </p:cNvPr>
          <p:cNvSpPr/>
          <p:nvPr/>
        </p:nvSpPr>
        <p:spPr>
          <a:xfrm>
            <a:off x="237506" y="236220"/>
            <a:ext cx="11473943" cy="210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rgbClr val="FF0000"/>
                </a:solidFill>
              </a:rPr>
              <a:t>작성 </a:t>
            </a:r>
            <a:r>
              <a:rPr lang="en-US" altLang="ko-KR" sz="6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727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D6FB-C32A-FBB4-A2C2-765C9C09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BE6EF47-81FE-12FA-97D6-6FD99F5B1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sp>
        <p:nvSpPr>
          <p:cNvPr id="8" name="제목 2">
            <a:extLst>
              <a:ext uri="{FF2B5EF4-FFF2-40B4-BE49-F238E27FC236}">
                <a16:creationId xmlns:a16="http://schemas.microsoft.com/office/drawing/2014/main" id="{4EB44C88-3870-14DD-D681-B41C7E29C268}"/>
              </a:ext>
            </a:extLst>
          </p:cNvPr>
          <p:cNvSpPr txBox="1">
            <a:spLocks/>
          </p:cNvSpPr>
          <p:nvPr/>
        </p:nvSpPr>
        <p:spPr>
          <a:xfrm>
            <a:off x="410254" y="593542"/>
            <a:ext cx="3015852" cy="23983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페이지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Followers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 및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id="{BA16665F-B2CF-7730-B3B1-D8D4B2CAD9D1}"/>
              </a:ext>
            </a:extLst>
          </p:cNvPr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링크드인 세부 활동 보고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2515E3-2195-2852-DAF6-0FC4EC8908A4}"/>
              </a:ext>
            </a:extLst>
          </p:cNvPr>
          <p:cNvSpPr/>
          <p:nvPr/>
        </p:nvSpPr>
        <p:spPr>
          <a:xfrm>
            <a:off x="1117988" y="1040758"/>
            <a:ext cx="9956024" cy="8194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지역별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팔로워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수는 한국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다음으로 미국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샌프란시스코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)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지역이 많았으며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인도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중국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대만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5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싱가폴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순으로 많아</a:t>
            </a:r>
            <a:endParaRPr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월 지역별 페이지 방문자 수는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America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지역이 가장 많은 것으로 확인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약 </a:t>
            </a:r>
            <a: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37.44%)</a:t>
            </a:r>
            <a:br>
              <a: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</a:b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*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다만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팔로워의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40%,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지역별 방문자의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60% 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기타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로 집계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, 23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Visitor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기타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’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가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sym typeface="Wingdings" panose="05000000000000000000" pitchFamily="2" charset="2"/>
              </a:rPr>
              <a:t>100%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sym typeface="Wingdings" panose="05000000000000000000" pitchFamily="2" charset="2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DBDFE3-D8C9-A71C-4B8B-87A71B0B0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48709"/>
              </p:ext>
            </p:extLst>
          </p:nvPr>
        </p:nvGraphicFramePr>
        <p:xfrm>
          <a:off x="1556191" y="2475310"/>
          <a:ext cx="4112971" cy="4074160"/>
        </p:xfrm>
        <a:graphic>
          <a:graphicData uri="http://schemas.openxmlformats.org/drawingml/2006/table">
            <a:tbl>
              <a:tblPr/>
              <a:tblGrid>
                <a:gridCol w="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78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Visitor_Location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1,320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Peru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Indonesia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Arab Emirates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Malaysia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Hungary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8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4,224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56.5%)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5DDEC0-5389-D7BA-0C48-78C69F45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40794"/>
              </p:ext>
            </p:extLst>
          </p:nvPr>
        </p:nvGraphicFramePr>
        <p:xfrm>
          <a:off x="6461058" y="2475310"/>
          <a:ext cx="4112971" cy="4074160"/>
        </p:xfrm>
        <a:graphic>
          <a:graphicData uri="http://schemas.openxmlformats.org/drawingml/2006/table">
            <a:tbl>
              <a:tblPr/>
              <a:tblGrid>
                <a:gridCol w="49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829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</a:tblGrid>
              <a:tr h="30178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국가명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24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년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6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States of America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2,264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Brazil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1,300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Korea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Peru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Vietnam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France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EA002C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8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5,943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84.%)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76ABB2F-811F-2C83-F7C3-21959604C923}"/>
              </a:ext>
            </a:extLst>
          </p:cNvPr>
          <p:cNvSpPr/>
          <p:nvPr/>
        </p:nvSpPr>
        <p:spPr>
          <a:xfrm>
            <a:off x="237506" y="236220"/>
            <a:ext cx="11473943" cy="2103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rgbClr val="FF0000"/>
                </a:solidFill>
              </a:rPr>
              <a:t>작성 </a:t>
            </a:r>
            <a:r>
              <a:rPr lang="en-US" altLang="ko-KR" sz="6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6834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3C8AF80-EC07-6EA3-9621-B46D85DE0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948352"/>
              </p:ext>
            </p:extLst>
          </p:nvPr>
        </p:nvGraphicFramePr>
        <p:xfrm>
          <a:off x="227185" y="1076691"/>
          <a:ext cx="10900889" cy="369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2"/>
          <p:cNvSpPr txBox="1">
            <a:spLocks/>
          </p:cNvSpPr>
          <p:nvPr/>
        </p:nvSpPr>
        <p:spPr>
          <a:xfrm>
            <a:off x="8144934" y="4472003"/>
            <a:ext cx="3395134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b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해당월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전월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679683" y="4704854"/>
            <a:ext cx="10938064" cy="170816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-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전월 대비 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39.5%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감소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평균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: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186.7 VS 1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308.8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2/6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2023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연간실적 보도자료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게재일 다음날 당월 최고점 기록하며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(319 PV)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게재일 이후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 동안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별도의 광고 없이 평균보다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40.3%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높은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트래픽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견인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2/13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폴리머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머니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&amp;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미네랄 페이퍼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게재일과 다음날까지 평균보다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23.7%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높은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232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당월 퍼가기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2/16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EAA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(216 PV),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2/19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(269 PV)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모두 평균보다 높은 수치 기록하며 당월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견인 및 주말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유실 최소화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후반 다수의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기획콘텐츠의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게재로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팩트체크해유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편 영상 외에 게재일 혹은 게재일 다음날 모두 평균보다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기록하며 월 후반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견인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(2/22) SKEN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차세대 냉매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239 PV&gt;(2/21)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플라스틱 재활용 마크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242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PV&gt;(2/27)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북극곰의 날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225 PV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순으로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- 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수 감소로 전월 대비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가 감소한 것으로 보여지므로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유실을 막기 위한 가벼운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Poll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혹은 퍼오기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등 전개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격주 형식으로 제안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및 집행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 ②</a:t>
            </a: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391204" y="583160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전월 대비 일자별 </a:t>
            </a:r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PV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71106" y="4184096"/>
            <a:ext cx="531179" cy="229810"/>
            <a:chOff x="1434046" y="4118257"/>
            <a:chExt cx="531179" cy="229810"/>
          </a:xfrm>
        </p:grpSpPr>
        <p:sp>
          <p:nvSpPr>
            <p:cNvPr id="23" name="직사각형 22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03640" y="4181091"/>
            <a:ext cx="531179" cy="229810"/>
            <a:chOff x="1434046" y="4118257"/>
            <a:chExt cx="531179" cy="229810"/>
          </a:xfrm>
        </p:grpSpPr>
        <p:sp>
          <p:nvSpPr>
            <p:cNvPr id="26" name="직사각형 25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057266" y="4180977"/>
            <a:ext cx="531179" cy="229810"/>
            <a:chOff x="1434046" y="4118257"/>
            <a:chExt cx="531179" cy="229810"/>
          </a:xfrm>
        </p:grpSpPr>
        <p:sp>
          <p:nvSpPr>
            <p:cNvPr id="29" name="직사각형 28"/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103026" y="4408588"/>
            <a:ext cx="198811" cy="229810"/>
          </a:xfrm>
          <a:prstGeom prst="rect">
            <a:avLst/>
          </a:prstGeom>
          <a:solidFill>
            <a:srgbClr val="FF00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7367965" y="4388366"/>
            <a:ext cx="1154189" cy="2328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주말 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(6</a:t>
            </a: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기준</a:t>
            </a: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9B99B4-E462-FEB0-C412-0B883CB0B7F0}"/>
              </a:ext>
            </a:extLst>
          </p:cNvPr>
          <p:cNvGrpSpPr/>
          <p:nvPr/>
        </p:nvGrpSpPr>
        <p:grpSpPr>
          <a:xfrm>
            <a:off x="9398338" y="4179075"/>
            <a:ext cx="531179" cy="229810"/>
            <a:chOff x="1434046" y="4118257"/>
            <a:chExt cx="531179" cy="2298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611E696-9C76-9B58-FB22-15A35030D459}"/>
                </a:ext>
              </a:extLst>
            </p:cNvPr>
            <p:cNvSpPr/>
            <p:nvPr/>
          </p:nvSpPr>
          <p:spPr>
            <a:xfrm>
              <a:off x="1434046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1E9CD0B-6821-3CC0-BCE3-DDFA9AB49B19}"/>
                </a:ext>
              </a:extLst>
            </p:cNvPr>
            <p:cNvSpPr/>
            <p:nvPr/>
          </p:nvSpPr>
          <p:spPr>
            <a:xfrm>
              <a:off x="1766414" y="4118257"/>
              <a:ext cx="198811" cy="229810"/>
            </a:xfrm>
            <a:prstGeom prst="rect">
              <a:avLst/>
            </a:prstGeom>
            <a:solidFill>
              <a:srgbClr val="FF0066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61C7FA9-5CCB-5D0C-3419-3696399A0AFB}"/>
              </a:ext>
            </a:extLst>
          </p:cNvPr>
          <p:cNvCxnSpPr>
            <a:cxnSpLocks/>
          </p:cNvCxnSpPr>
          <p:nvPr/>
        </p:nvCxnSpPr>
        <p:spPr>
          <a:xfrm>
            <a:off x="8144934" y="2597501"/>
            <a:ext cx="0" cy="1565911"/>
          </a:xfrm>
          <a:prstGeom prst="line">
            <a:avLst/>
          </a:prstGeom>
          <a:ln w="15875">
            <a:solidFill>
              <a:srgbClr val="00808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F83C11-C433-4A4D-F9E8-88CB85E6DDEA}"/>
              </a:ext>
            </a:extLst>
          </p:cNvPr>
          <p:cNvSpPr/>
          <p:nvPr/>
        </p:nvSpPr>
        <p:spPr>
          <a:xfrm>
            <a:off x="391204" y="4751283"/>
            <a:ext cx="11036646" cy="1661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15CC297-21ED-0CA3-44DE-9061D0EC516E}"/>
              </a:ext>
            </a:extLst>
          </p:cNvPr>
          <p:cNvSpPr/>
          <p:nvPr/>
        </p:nvSpPr>
        <p:spPr>
          <a:xfrm>
            <a:off x="6367293" y="1884451"/>
            <a:ext cx="154500" cy="15450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FC38FD-B117-0412-B25F-8789C860E410}"/>
              </a:ext>
            </a:extLst>
          </p:cNvPr>
          <p:cNvSpPr/>
          <p:nvPr/>
        </p:nvSpPr>
        <p:spPr>
          <a:xfrm>
            <a:off x="10075518" y="2069567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(5/30)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과거의 오늘 서산 배터리 공장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43C9BA-9DC0-5D14-E85C-225A89F8FFB8}"/>
              </a:ext>
            </a:extLst>
          </p:cNvPr>
          <p:cNvSpPr/>
          <p:nvPr/>
        </p:nvSpPr>
        <p:spPr>
          <a:xfrm>
            <a:off x="9225575" y="3085019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(5/28)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SKI 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스마트 플랜트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2.0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9B4CE0-AD32-C479-92C4-FF75CD8851B7}"/>
              </a:ext>
            </a:extLst>
          </p:cNvPr>
          <p:cNvSpPr/>
          <p:nvPr/>
        </p:nvSpPr>
        <p:spPr>
          <a:xfrm>
            <a:off x="9011273" y="3458153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(5/27)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에너지식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1CCD2B-0510-716D-A42E-464978679F6F}"/>
              </a:ext>
            </a:extLst>
          </p:cNvPr>
          <p:cNvSpPr/>
          <p:nvPr/>
        </p:nvSpPr>
        <p:spPr>
          <a:xfrm>
            <a:off x="7752634" y="2663453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(5/23)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울산 장미공원</a:t>
            </a: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A6DD-7AFC-40DB-C45C-147A2D975E8F}"/>
              </a:ext>
            </a:extLst>
          </p:cNvPr>
          <p:cNvSpPr/>
          <p:nvPr/>
        </p:nvSpPr>
        <p:spPr>
          <a:xfrm>
            <a:off x="7070968" y="2854798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(5/21)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스키노테크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항공유</a:t>
            </a: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D9BDE5-44D7-FFE3-E3EB-0E03F2CCA031}"/>
              </a:ext>
            </a:extLst>
          </p:cNvPr>
          <p:cNvSpPr/>
          <p:nvPr/>
        </p:nvSpPr>
        <p:spPr>
          <a:xfrm>
            <a:off x="5749220" y="3057768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(5/17)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이노드림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Bertrand Russell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D91525-9099-0970-07AF-2FB3B2A4BBA7}"/>
              </a:ext>
            </a:extLst>
          </p:cNvPr>
          <p:cNvSpPr/>
          <p:nvPr/>
        </p:nvSpPr>
        <p:spPr>
          <a:xfrm>
            <a:off x="4684171" y="2795316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(5/14)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세계 가정의 날</a:t>
            </a: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DA72E2-9197-2DEB-B782-7C989625E20B}"/>
              </a:ext>
            </a:extLst>
          </p:cNvPr>
          <p:cNvSpPr/>
          <p:nvPr/>
        </p:nvSpPr>
        <p:spPr>
          <a:xfrm>
            <a:off x="3434809" y="2472962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(5/10)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팩트체크해유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</a:t>
            </a: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744BC3-3EC8-BEA9-A807-61085949ED63}"/>
              </a:ext>
            </a:extLst>
          </p:cNvPr>
          <p:cNvSpPr/>
          <p:nvPr/>
        </p:nvSpPr>
        <p:spPr>
          <a:xfrm>
            <a:off x="2334591" y="2301700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(5/7)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SKGC PLA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688544-8913-3D2A-E71E-68F0C5AFB157}"/>
              </a:ext>
            </a:extLst>
          </p:cNvPr>
          <p:cNvSpPr/>
          <p:nvPr/>
        </p:nvSpPr>
        <p:spPr>
          <a:xfrm>
            <a:off x="1005019" y="2585699"/>
            <a:ext cx="876716" cy="368167"/>
          </a:xfrm>
          <a:prstGeom prst="rect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(5/3)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소방관 </a:t>
            </a:r>
            <a:r>
              <a:rPr lang="ko-KR" altLang="en-US" sz="7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방화복</a:t>
            </a: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B7E495-A08C-2D57-48BA-D11A37BB427B}"/>
              </a:ext>
            </a:extLst>
          </p:cNvPr>
          <p:cNvSpPr/>
          <p:nvPr/>
        </p:nvSpPr>
        <p:spPr>
          <a:xfrm>
            <a:off x="1005019" y="1913087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6/3</a:t>
            </a:r>
          </a:p>
          <a:p>
            <a:pPr algn="ctr"/>
            <a:r>
              <a:rPr lang="ko-KR" altLang="en-US" sz="700" b="0" i="0" u="none" strike="noStrike" baseline="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팩트체크해유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 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1A537-6DEA-78A7-667B-5B80F19FEA49}"/>
              </a:ext>
            </a:extLst>
          </p:cNvPr>
          <p:cNvSpPr/>
          <p:nvPr/>
        </p:nvSpPr>
        <p:spPr>
          <a:xfrm>
            <a:off x="1683390" y="1474221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6/5</a:t>
            </a:r>
          </a:p>
          <a:p>
            <a:pPr algn="ctr"/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 환경의 날</a:t>
            </a:r>
            <a:endParaRPr lang="en-US" altLang="ko-KR" sz="700" b="0" i="0" u="none" strike="noStrike" baseline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74E5A-997C-BA7D-F9AA-FE858A338A82}"/>
              </a:ext>
            </a:extLst>
          </p:cNvPr>
          <p:cNvSpPr/>
          <p:nvPr/>
        </p:nvSpPr>
        <p:spPr>
          <a:xfrm>
            <a:off x="3410040" y="2097170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6/10</a:t>
            </a:r>
          </a:p>
          <a:p>
            <a:pPr algn="ctr"/>
            <a:r>
              <a:rPr lang="ko-KR" altLang="en-US" sz="700" b="0" i="0" u="none" strike="noStrike" baseline="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슼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떠나요 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페루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7EC3AC-A4D6-8839-1E69-23E990C2990E}"/>
              </a:ext>
            </a:extLst>
          </p:cNvPr>
          <p:cNvSpPr/>
          <p:nvPr/>
        </p:nvSpPr>
        <p:spPr>
          <a:xfrm>
            <a:off x="3552671" y="1547934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6/11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 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상반기 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CSR 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454DD9-94AC-2398-6FCF-27DF32362F7A}"/>
              </a:ext>
            </a:extLst>
          </p:cNvPr>
          <p:cNvSpPr/>
          <p:nvPr/>
        </p:nvSpPr>
        <p:spPr>
          <a:xfrm>
            <a:off x="4373837" y="2270176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6/13</a:t>
            </a:r>
          </a:p>
          <a:p>
            <a:pPr algn="ctr"/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 헌혈자의 날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4CCD4-D530-84D3-8080-7B4653D11F6A}"/>
              </a:ext>
            </a:extLst>
          </p:cNvPr>
          <p:cNvSpPr/>
          <p:nvPr/>
        </p:nvSpPr>
        <p:spPr>
          <a:xfrm>
            <a:off x="5628188" y="2005866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6/17</a:t>
            </a:r>
          </a:p>
          <a:p>
            <a:pPr algn="ctr"/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헝가리 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GMF 2024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FF646-04A8-D53B-74D4-8B1C3AF0014E}"/>
              </a:ext>
            </a:extLst>
          </p:cNvPr>
          <p:cNvSpPr/>
          <p:nvPr/>
        </p:nvSpPr>
        <p:spPr>
          <a:xfrm>
            <a:off x="6066546" y="1542467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6/18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SKO 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리튬 메탈 배터리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1BA4B-DE2E-449E-2525-8E5ABED1C3E9}"/>
              </a:ext>
            </a:extLst>
          </p:cNvPr>
          <p:cNvSpPr/>
          <p:nvPr/>
        </p:nvSpPr>
        <p:spPr>
          <a:xfrm>
            <a:off x="6723714" y="2016353"/>
            <a:ext cx="876716" cy="368167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6/20</a:t>
            </a:r>
          </a:p>
          <a:p>
            <a:pPr algn="ctr"/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 속 석유화학 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옥상페인트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A31D8-3C67-0552-3CEC-2D1D000D8BCE}"/>
              </a:ext>
            </a:extLst>
          </p:cNvPr>
          <p:cNvSpPr/>
          <p:nvPr/>
        </p:nvSpPr>
        <p:spPr>
          <a:xfrm>
            <a:off x="7846336" y="2023710"/>
            <a:ext cx="876716" cy="36816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6/24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SKEO 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치어 방생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C9E65-393C-9EA8-26B0-5F27D61CA1D6}"/>
              </a:ext>
            </a:extLst>
          </p:cNvPr>
          <p:cNvSpPr/>
          <p:nvPr/>
        </p:nvSpPr>
        <p:spPr>
          <a:xfrm>
            <a:off x="8692311" y="1528147"/>
            <a:ext cx="876716" cy="36816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6/26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SKO-</a:t>
            </a:r>
            <a:r>
              <a:rPr lang="ko-KR" altLang="en-US" sz="700" b="0" i="0" u="none" strike="noStrike" baseline="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엑손모빌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리튬 공급 협력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36703A-1F67-0020-D4F0-02DB9BC50CA0}"/>
              </a:ext>
            </a:extLst>
          </p:cNvPr>
          <p:cNvSpPr/>
          <p:nvPr/>
        </p:nvSpPr>
        <p:spPr>
          <a:xfrm>
            <a:off x="8904466" y="2529620"/>
            <a:ext cx="876716" cy="36816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6/27</a:t>
            </a:r>
          </a:p>
          <a:p>
            <a:pPr algn="ctr"/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에너지식 </a:t>
            </a:r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4A95E2-889B-833D-313F-4158361FCC15}"/>
              </a:ext>
            </a:extLst>
          </p:cNvPr>
          <p:cNvSpPr/>
          <p:nvPr/>
        </p:nvSpPr>
        <p:spPr>
          <a:xfrm>
            <a:off x="10192766" y="3493487"/>
            <a:ext cx="876716" cy="36816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6/30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SKO, 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페라리 우수 공급사 선정</a:t>
            </a:r>
            <a:endParaRPr lang="ko-KR" altLang="en-US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4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4548339" y="636506"/>
            <a:ext cx="1149098" cy="196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ko-KR" altLang="en-US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013275" y="6301476"/>
            <a:ext cx="2871299" cy="353274"/>
            <a:chOff x="9013275" y="6301476"/>
            <a:chExt cx="2871299" cy="3532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D10C57-599F-431A-AF70-3DCA22DD92C2}"/>
                </a:ext>
              </a:extLst>
            </p:cNvPr>
            <p:cNvSpPr/>
            <p:nvPr/>
          </p:nvSpPr>
          <p:spPr>
            <a:xfrm>
              <a:off x="9013275" y="6439306"/>
              <a:ext cx="28712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2">
                      <a:lumMod val="9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COPYRIGHT Ⓒ ALL RIGHT RESERVED BY Prain Global, Inc.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3651" y="6301476"/>
              <a:ext cx="264440" cy="15240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051" y="386841"/>
            <a:ext cx="557200" cy="557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A0402E9-C63C-F6F4-9ED6-56D5DDC20C16}"/>
              </a:ext>
            </a:extLst>
          </p:cNvPr>
          <p:cNvSpPr txBox="1"/>
          <p:nvPr/>
        </p:nvSpPr>
        <p:spPr>
          <a:xfrm>
            <a:off x="576870" y="655422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kumimoji="1" lang="ko-KR" altLang="en-US" dirty="0"/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8104078" y="5530222"/>
            <a:ext cx="2840969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제목 2"/>
          <p:cNvSpPr txBox="1">
            <a:spLocks/>
          </p:cNvSpPr>
          <p:nvPr/>
        </p:nvSpPr>
        <p:spPr>
          <a:xfrm>
            <a:off x="391204" y="386161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LinkedIn</a:t>
            </a:r>
            <a:r>
              <a:rPr lang="ko-KR" altLang="en-US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세부 활동 보고 ③ 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391204" y="583160"/>
            <a:ext cx="210434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 일일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follower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유입 현황 분석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1380A99-4D0A-40E2-A441-F4EFFF365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056223"/>
              </p:ext>
            </p:extLst>
          </p:nvPr>
        </p:nvGraphicFramePr>
        <p:xfrm>
          <a:off x="790373" y="1295245"/>
          <a:ext cx="10335208" cy="404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792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24152"/>
              </p:ext>
            </p:extLst>
          </p:nvPr>
        </p:nvGraphicFramePr>
        <p:xfrm>
          <a:off x="1488720" y="1029635"/>
          <a:ext cx="8968912" cy="2972044"/>
        </p:xfrm>
        <a:graphic>
          <a:graphicData uri="http://schemas.openxmlformats.org/drawingml/2006/table">
            <a:tbl>
              <a:tblPr/>
              <a:tblGrid>
                <a:gridCol w="25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4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4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0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제목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900" b="1" i="0" u="none" strike="noStrike">
                          <a:solidFill>
                            <a:srgbClr val="70AD4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노출수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Engagement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</a:t>
                      </a:r>
                    </a:p>
                  </a:txBody>
                  <a:tcPr marL="7620" marR="76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팩트체크해유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46575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세계 환경의 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42525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슼 떠나요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16722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상반기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24881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세계 헌혈자의 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295143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헝가리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GMF 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36107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SKO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리튬 메탈 배터리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73307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일상 속 석유화학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옥상페인트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SKEO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치어 방생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SKO-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엑손모빌 리튬 공급 협력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762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SKO,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페라리 우수 공급사 선정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제목 2"/>
          <p:cNvSpPr txBox="1">
            <a:spLocks/>
          </p:cNvSpPr>
          <p:nvPr/>
        </p:nvSpPr>
        <p:spPr>
          <a:xfrm>
            <a:off x="391203" y="386161"/>
            <a:ext cx="1923995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LinkedIn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 활동 보고 ④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977606" y="4036655"/>
            <a:ext cx="74800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* Engagement rate: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노출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대비 클릭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좋아요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댓글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,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공유 합산 수치의 비율 </a:t>
            </a:r>
            <a:r>
              <a:rPr lang="en-US" altLang="ko-KR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/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LinkedIn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(UTC)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 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>
          <a:xfrm>
            <a:off x="416842" y="607657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발행현황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58242"/>
              </p:ext>
            </p:extLst>
          </p:nvPr>
        </p:nvGraphicFramePr>
        <p:xfrm>
          <a:off x="1014209" y="4344403"/>
          <a:ext cx="4767466" cy="109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484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가장 높은 </a:t>
                      </a:r>
                      <a:r>
                        <a:rPr 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Engagement</a:t>
                      </a:r>
                      <a:endParaRPr lang="en-US" sz="1050" b="1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&lt;SKO-</a:t>
                      </a:r>
                      <a:r>
                        <a:rPr lang="ko-KR" altLang="en-US" sz="900" b="1" i="0" u="none" strike="noStrike" dirty="0" err="1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엑손모빌</a:t>
                      </a:r>
                      <a:r>
                        <a:rPr lang="ko-KR" altLang="en-US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리튬 공급 협력</a:t>
                      </a:r>
                      <a:r>
                        <a:rPr lang="en-US" altLang="ko-KR" sz="900" b="1" i="0" u="none" strike="noStrike" dirty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- (8.4%)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06570"/>
              </p:ext>
            </p:extLst>
          </p:nvPr>
        </p:nvGraphicFramePr>
        <p:xfrm>
          <a:off x="6529543" y="4343901"/>
          <a:ext cx="4366553" cy="100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27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가장 높은 </a:t>
                      </a:r>
                      <a:r>
                        <a:rPr lang="ko-KR" altLang="en-US" sz="1050" b="1" i="0" u="none" strike="noStrike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클릭률</a:t>
                      </a:r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(CTR)</a:t>
                      </a:r>
                      <a:endParaRPr lang="ko-KR" altLang="en-US" sz="1050" b="1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&lt;SKO-</a:t>
                      </a:r>
                      <a:r>
                        <a:rPr lang="ko-KR" altLang="en-US" sz="900" b="1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엑손모빌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리튬 공급 협력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- (7.0%)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844442" y="3298770"/>
            <a:ext cx="534586" cy="260460"/>
          </a:xfrm>
          <a:prstGeom prst="rect">
            <a:avLst/>
          </a:prstGeom>
          <a:solidFill>
            <a:srgbClr val="00B0F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110561" y="3298770"/>
            <a:ext cx="534586" cy="260460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rgbClr val="F56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82670" y="825952"/>
            <a:ext cx="1069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sz="1000" b="1" dirty="0">
                <a:latin typeface="맑은 고딕" panose="020B0503020000020004" pitchFamily="50" charset="-127"/>
              </a:rPr>
              <a:t>Top </a:t>
            </a:r>
            <a:r>
              <a:rPr lang="ko-KR" altLang="en-US" sz="1000" b="1" dirty="0">
                <a:latin typeface="맑은 고딕" panose="020B0503020000020004" pitchFamily="50" charset="-127"/>
              </a:rPr>
              <a:t>노출 순위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987F92-837B-4216-D592-ADFE64D1E7C7}"/>
              </a:ext>
            </a:extLst>
          </p:cNvPr>
          <p:cNvSpPr/>
          <p:nvPr/>
        </p:nvSpPr>
        <p:spPr>
          <a:xfrm>
            <a:off x="391204" y="4986068"/>
            <a:ext cx="11036646" cy="1426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2832105" y="3033811"/>
            <a:ext cx="114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+mj-cs"/>
              </a:rPr>
              <a:t>Contents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6887910" y="1684157"/>
            <a:ext cx="155448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cxnSpLocks/>
            <a:stCxn id="8" idx="3"/>
            <a:endCxn id="24" idx="1"/>
          </p:cNvCxnSpPr>
          <p:nvPr/>
        </p:nvCxnSpPr>
        <p:spPr>
          <a:xfrm>
            <a:off x="8442390" y="1823797"/>
            <a:ext cx="19970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2"/>
          <p:cNvSpPr txBox="1">
            <a:spLocks/>
          </p:cNvSpPr>
          <p:nvPr/>
        </p:nvSpPr>
        <p:spPr>
          <a:xfrm>
            <a:off x="10439400" y="1684157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4 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6887910" y="2141347"/>
            <a:ext cx="2073210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6972300" y="2732464"/>
            <a:ext cx="2537460" cy="9446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종합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수치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총합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베스트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TOP 3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월간 최고 액티비티 국가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TOP 3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발행현황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댓글 현황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>
          <a:xfrm>
            <a:off x="10453703" y="2130143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6 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>
            <a:stCxn id="10" idx="3"/>
            <a:endCxn id="25" idx="1"/>
          </p:cNvCxnSpPr>
          <p:nvPr/>
        </p:nvCxnSpPr>
        <p:spPr>
          <a:xfrm flipV="1">
            <a:off x="8961120" y="2269783"/>
            <a:ext cx="1492583" cy="112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2"/>
          <p:cNvSpPr txBox="1">
            <a:spLocks/>
          </p:cNvSpPr>
          <p:nvPr/>
        </p:nvSpPr>
        <p:spPr>
          <a:xfrm>
            <a:off x="6887910" y="4065123"/>
            <a:ext cx="1765992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세부 활동 보고</a:t>
            </a:r>
          </a:p>
        </p:txBody>
      </p:sp>
      <p:sp>
        <p:nvSpPr>
          <p:cNvPr id="16" name="제목 2"/>
          <p:cNvSpPr txBox="1">
            <a:spLocks/>
          </p:cNvSpPr>
          <p:nvPr/>
        </p:nvSpPr>
        <p:spPr>
          <a:xfrm>
            <a:off x="6972300" y="4344403"/>
            <a:ext cx="2243546" cy="82295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인입지수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수치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follower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유입 현황 분석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콘텐츠 발행 현황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>
          <a:xfrm>
            <a:off x="10453703" y="4065123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14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>
            <a:stCxn id="13" idx="3"/>
            <a:endCxn id="26" idx="1"/>
          </p:cNvCxnSpPr>
          <p:nvPr/>
        </p:nvCxnSpPr>
        <p:spPr>
          <a:xfrm>
            <a:off x="8653902" y="4204763"/>
            <a:ext cx="17998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2"/>
          <p:cNvSpPr txBox="1">
            <a:spLocks/>
          </p:cNvSpPr>
          <p:nvPr/>
        </p:nvSpPr>
        <p:spPr>
          <a:xfrm>
            <a:off x="6887910" y="5376016"/>
            <a:ext cx="1753177" cy="279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링크드인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광고 결과 보고</a:t>
            </a:r>
          </a:p>
        </p:txBody>
      </p:sp>
      <p:sp>
        <p:nvSpPr>
          <p:cNvPr id="15" name="제목 2"/>
          <p:cNvSpPr txBox="1">
            <a:spLocks/>
          </p:cNvSpPr>
          <p:nvPr/>
        </p:nvSpPr>
        <p:spPr>
          <a:xfrm>
            <a:off x="10426585" y="5376016"/>
            <a:ext cx="403860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19 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14" idx="3"/>
            <a:endCxn id="15" idx="1"/>
          </p:cNvCxnSpPr>
          <p:nvPr/>
        </p:nvCxnSpPr>
        <p:spPr>
          <a:xfrm>
            <a:off x="8641087" y="5515656"/>
            <a:ext cx="17854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2"/>
          <p:cNvSpPr txBox="1">
            <a:spLocks/>
          </p:cNvSpPr>
          <p:nvPr/>
        </p:nvSpPr>
        <p:spPr>
          <a:xfrm>
            <a:off x="6972300" y="5613453"/>
            <a:ext cx="2537460" cy="10028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광고 집행 성과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각 사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링크드인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팔로워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수 비교 분석</a:t>
            </a:r>
          </a:p>
        </p:txBody>
      </p:sp>
    </p:spTree>
    <p:extLst>
      <p:ext uri="{BB962C8B-B14F-4D97-AF65-F5344CB8AC3E}">
        <p14:creationId xmlns:p14="http://schemas.microsoft.com/office/powerpoint/2010/main" val="74878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55303" y="3304790"/>
            <a:ext cx="2452916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링크드인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광고 집행 성과</a:t>
            </a:r>
          </a:p>
        </p:txBody>
      </p:sp>
    </p:spTree>
    <p:extLst>
      <p:ext uri="{BB962C8B-B14F-4D97-AF65-F5344CB8AC3E}">
        <p14:creationId xmlns:p14="http://schemas.microsoft.com/office/powerpoint/2010/main" val="3478976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30813"/>
              </p:ext>
            </p:extLst>
          </p:nvPr>
        </p:nvGraphicFramePr>
        <p:xfrm>
          <a:off x="146650" y="2724789"/>
          <a:ext cx="11645657" cy="1429473"/>
        </p:xfrm>
        <a:graphic>
          <a:graphicData uri="http://schemas.openxmlformats.org/drawingml/2006/table">
            <a:tbl>
              <a:tblPr/>
              <a:tblGrid>
                <a:gridCol w="48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9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5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5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94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Light" panose="020B0300000000000000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5,523,497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536,875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62279"/>
                  </a:ext>
                </a:extLst>
              </a:tr>
              <a:tr h="4113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광고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5,523,497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브라질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1,005,640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9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11,046,995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1,542,515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2,088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51670"/>
            <a:ext cx="517102" cy="517102"/>
          </a:xfrm>
          <a:prstGeom prst="rect">
            <a:avLst/>
          </a:prstGeom>
        </p:spPr>
      </p:pic>
      <p:sp>
        <p:nvSpPr>
          <p:cNvPr id="15" name="제목 2"/>
          <p:cNvSpPr txBox="1">
            <a:spLocks/>
          </p:cNvSpPr>
          <p:nvPr/>
        </p:nvSpPr>
        <p:spPr>
          <a:xfrm>
            <a:off x="2039290" y="1207734"/>
            <a:ext cx="8113420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(15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지출비용 ₩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11,046,995 /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 클릭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2,861 /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팔로워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2,088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21245"/>
              </p:ext>
            </p:extLst>
          </p:nvPr>
        </p:nvGraphicFramePr>
        <p:xfrm>
          <a:off x="2032001" y="184755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확보된 </a:t>
                      </a:r>
                      <a:r>
                        <a:rPr lang="ko-KR" altLang="en-US" sz="105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</a:t>
                      </a:r>
                      <a:r>
                        <a:rPr lang="ko-KR" altLang="en-US" sz="1050" b="0" i="0" u="none" strike="noStrike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팔로워 전환율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0" i="0" u="none" strike="noStrike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비용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2,088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5,291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274229F9-FAF8-13C9-29E6-4EE6BBD66713}"/>
              </a:ext>
            </a:extLst>
          </p:cNvPr>
          <p:cNvSpPr txBox="1">
            <a:spLocks/>
          </p:cNvSpPr>
          <p:nvPr/>
        </p:nvSpPr>
        <p:spPr>
          <a:xfrm>
            <a:off x="3799215" y="4701184"/>
            <a:ext cx="7993092" cy="2343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*환율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7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16:34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 ★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광고 집행비는  ‘광고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지출비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링크드인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부가세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10% +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환율 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대행 수수료‘ 가 적용된 금액으로 청구될 예정입니다</a:t>
            </a:r>
            <a:r>
              <a:rPr lang="en-US" altLang="ko-KR" sz="9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33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77794"/>
            <a:ext cx="517102" cy="517102"/>
          </a:xfrm>
          <a:prstGeom prst="rect">
            <a:avLst/>
          </a:prstGeom>
        </p:spPr>
      </p:pic>
      <p:sp>
        <p:nvSpPr>
          <p:cNvPr id="15" name="제목 2"/>
          <p:cNvSpPr txBox="1">
            <a:spLocks/>
          </p:cNvSpPr>
          <p:nvPr/>
        </p:nvSpPr>
        <p:spPr>
          <a:xfrm>
            <a:off x="631805" y="736345"/>
            <a:ext cx="4496752" cy="502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2. </a:t>
            </a:r>
            <a:r>
              <a:rPr lang="ko-KR" altLang="en-US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각 사 링크드인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팔로워 수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76128"/>
              </p:ext>
            </p:extLst>
          </p:nvPr>
        </p:nvGraphicFramePr>
        <p:xfrm>
          <a:off x="1249945" y="2567825"/>
          <a:ext cx="9692110" cy="3374262"/>
        </p:xfrm>
        <a:graphic>
          <a:graphicData uri="http://schemas.openxmlformats.org/drawingml/2006/table">
            <a:tbl>
              <a:tblPr/>
              <a:tblGrid>
                <a:gridCol w="343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1012941757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3134870505"/>
                    </a:ext>
                  </a:extLst>
                </a:gridCol>
                <a:gridCol w="979720">
                  <a:extLst>
                    <a:ext uri="{9D8B030D-6E8A-4147-A177-3AD203B41FA5}">
                      <a16:colId xmlns:a16="http://schemas.microsoft.com/office/drawing/2014/main" val="3453282743"/>
                    </a:ext>
                  </a:extLst>
                </a:gridCol>
              </a:tblGrid>
              <a:tr h="269940"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링크드인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916217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Hynix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91,900 (▲2.4%)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93,206 (▲1.4%)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94,860 (▲1.8%)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96,489 (▲1.7%)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98,565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101,078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103,588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106,388 (▲2.7%)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96,293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97,712 (▲1.5%)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98,878 (▲1.2%)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100,034 (▲1.2%)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ecoplant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95,604 (▲0.3%)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95,782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95,952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96,101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96,314 (▲0.2%)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96,369 (▲0.1%)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96,490 (▲0.1%)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96,752 (▲0.3%)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Innovation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57,677 (▲3.2%)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60,996 (▲5.8%)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63,888 (▲4.7%)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65,267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68,019 (▲4.2%)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70,237 (▲3.3%)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72,393 (▲3.1%)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75,049 (▲3.7%)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40854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Chemical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56,797 (▲2.4%)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57,636 (▲1.5%)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58,781 (▲2.0%)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59,751 (▲1.7%)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60,982 (▲2.1%)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61,993 (▲1.7%)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63,039 (▲1.7%)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63,888 (▲1.3%)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Energy Solution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45,382 (▲3.3%)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46,672 (▲2.8%)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48,382 (▲3.7%)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49,586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50,808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53,146 (▲4.6%)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54,590 (▲2.7%)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56,236 (▲3.0%)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43899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Telecom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40,803 (▲1.4%)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41,210 (▲1.0%)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41,855 (▲1.6%)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42,783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43,267 (▲1.1%)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43,945 (▲1.6%)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44,524 (▲1.3%)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45,221 (▲1.6%)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 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25,288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25,922 (▲2.5%)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26,627 (▲2.7%)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27,177 (▲2.1%)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27,873 (▲2.6%)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28,834 (▲3.4%)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29,470 (▲2.2%)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30,100 (▲2.1%)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S-Oil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6,290 (▲0.8%)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6,336 (▲0.7%)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6,426 (▲1.4%)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6,482 (▲0.9%)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6,524 (▲0.6%)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6,607 (▲1.3%)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6,654 (▲0.7%)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6,698 (▲0.7%)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 Caltex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4,206 (▲1.3%)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4,229 (▲0.5%)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4,266 (▲0.9%)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4,281 (▲0.4%)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4,321 (▲0.9%)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4,360 (▲0.9%)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4,389 (▲0.7%)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4,422 (▲0.8%)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249945" y="1492745"/>
            <a:ext cx="9956024" cy="31354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.,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8846929" y="5942087"/>
            <a:ext cx="2095124" cy="3422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*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월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일 수치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15:30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링크드인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기준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7A37B-A4CE-F418-4548-4CE39EC44263}"/>
              </a:ext>
            </a:extLst>
          </p:cNvPr>
          <p:cNvSpPr/>
          <p:nvPr/>
        </p:nvSpPr>
        <p:spPr>
          <a:xfrm>
            <a:off x="709634" y="994896"/>
            <a:ext cx="11036646" cy="1661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5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2496000" y="5656214"/>
            <a:ext cx="7200001" cy="51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35719" rIns="35719" bIns="35719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</a:p>
          <a:p>
            <a:pPr algn="ctr">
              <a:lnSpc>
                <a:spcPct val="120000"/>
              </a:lnSpc>
            </a:pPr>
            <a:r>
              <a:rPr lang="ko-KR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43956" y="6252489"/>
            <a:ext cx="2904088" cy="30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0000" rIns="91440" bIns="900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All rights reserved. Strictly confidential </a:t>
            </a:r>
            <a:endParaRPr kumimoji="1" lang="ko-KR" altLang="en-US" sz="80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63933" y="2864208"/>
            <a:ext cx="2464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32562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099574" y="3304790"/>
            <a:ext cx="2082621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Monthly Highlights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52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/>
          <p:cNvSpPr txBox="1">
            <a:spLocks/>
          </p:cNvSpPr>
          <p:nvPr/>
        </p:nvSpPr>
        <p:spPr>
          <a:xfrm>
            <a:off x="391204" y="386161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Monthly Highlights</a:t>
            </a:r>
            <a:endParaRPr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87" y="1330487"/>
            <a:ext cx="369787" cy="369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3" y="1293680"/>
            <a:ext cx="1614073" cy="36812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70" y="10653549"/>
            <a:ext cx="373309" cy="18682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179178" y="2763205"/>
            <a:ext cx="3800926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Bef>
                <a:spcPct val="0"/>
              </a:spcBef>
              <a:tabLst>
                <a:tab pos="93663" algn="l"/>
              </a:tabLst>
            </a:pP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집계 기준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24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 24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b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Follwer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집계 기준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24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9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4:23 PM</a:t>
            </a:r>
            <a:r>
              <a:rPr lang="ko-KR" altLang="en-US" sz="900" dirty="0"/>
              <a:t> 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89872"/>
              </p:ext>
            </p:extLst>
          </p:nvPr>
        </p:nvGraphicFramePr>
        <p:xfrm>
          <a:off x="502487" y="1712800"/>
          <a:ext cx="2673004" cy="93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Monthly UV: 8,729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Monthly PV: 12,220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035301" y="2140004"/>
            <a:ext cx="0" cy="4117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5184DD61-DB78-77AB-39DC-F225E5EF5CFF}"/>
              </a:ext>
            </a:extLst>
          </p:cNvPr>
          <p:cNvSpPr txBox="1"/>
          <p:nvPr/>
        </p:nvSpPr>
        <p:spPr>
          <a:xfrm>
            <a:off x="2099673" y="5061867"/>
            <a:ext cx="1852406" cy="230832"/>
          </a:xfrm>
          <a:prstGeom prst="rect">
            <a:avLst/>
          </a:prstGeom>
          <a:noFill/>
          <a:ln>
            <a:noFill/>
          </a:ln>
        </p:spPr>
        <p:txBody>
          <a:bodyPr wrap="square" rIns="0">
            <a:spAutoFit/>
          </a:bodyPr>
          <a:lstStyle/>
          <a:p>
            <a:pPr algn="ctr"/>
            <a:r>
              <a:rPr lang="en-US" altLang="ko-KR" sz="900" b="0" i="0" u="sng" strike="noStrike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▲ ExxonMobil MOU</a:t>
            </a:r>
            <a:r>
              <a:rPr lang="en-US" altLang="ko-KR" sz="900" dirty="0"/>
              <a:t> </a:t>
            </a:r>
            <a:endParaRPr lang="en-US" altLang="ko-KR" sz="9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D15692-9D54-527C-B27A-A0373BF09CE2}"/>
              </a:ext>
            </a:extLst>
          </p:cNvPr>
          <p:cNvSpPr/>
          <p:nvPr/>
        </p:nvSpPr>
        <p:spPr>
          <a:xfrm>
            <a:off x="4009173" y="5803967"/>
            <a:ext cx="2269489" cy="273280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▲ </a:t>
            </a:r>
            <a:r>
              <a:rPr lang="en-US" altLang="ko-KR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SKO, </a:t>
            </a:r>
            <a:r>
              <a:rPr lang="ko-KR" altLang="en-US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페라리 우수 공급사 선정</a:t>
            </a:r>
            <a:r>
              <a:rPr lang="ko-KR" altLang="en-US" sz="900"/>
              <a:t> </a:t>
            </a:r>
            <a:endParaRPr lang="ko-KR" altLang="en-US" sz="9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79B3F-AE76-4089-2AAC-BEA69BEFCB33}"/>
              </a:ext>
            </a:extLst>
          </p:cNvPr>
          <p:cNvSpPr/>
          <p:nvPr/>
        </p:nvSpPr>
        <p:spPr>
          <a:xfrm>
            <a:off x="5856622" y="5647206"/>
            <a:ext cx="2466381" cy="273280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ko-KR" altLang="en-US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▲ 일상 속 석유화학 </a:t>
            </a:r>
            <a:r>
              <a:rPr lang="en-US" altLang="ko-KR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(</a:t>
            </a:r>
            <a:r>
              <a:rPr lang="ko-KR" altLang="en-US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옥상페인트</a:t>
            </a:r>
            <a:r>
              <a:rPr lang="en-US" altLang="ko-KR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8"/>
              </a:rPr>
              <a:t>)</a:t>
            </a:r>
            <a:r>
              <a:rPr lang="ko-KR" altLang="en-US" sz="900"/>
              <a:t> </a:t>
            </a:r>
            <a:endParaRPr lang="ko-KR" altLang="en-US" sz="900" b="0" i="0" u="sng" strike="noStrike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2A6729-CD47-29B4-8614-0172BFA4533D}"/>
              </a:ext>
            </a:extLst>
          </p:cNvPr>
          <p:cNvCxnSpPr/>
          <p:nvPr/>
        </p:nvCxnSpPr>
        <p:spPr>
          <a:xfrm>
            <a:off x="8349129" y="2132061"/>
            <a:ext cx="0" cy="41171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2DF683-838E-E075-3EDA-D1C8D5645609}"/>
              </a:ext>
            </a:extLst>
          </p:cNvPr>
          <p:cNvSpPr/>
          <p:nvPr/>
        </p:nvSpPr>
        <p:spPr>
          <a:xfrm>
            <a:off x="8819707" y="2715503"/>
            <a:ext cx="337229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~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29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View, Likes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11:00 AM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Picture 2" descr="The YouTube logo: a history | Creative Bloq">
            <a:extLst>
              <a:ext uri="{FF2B5EF4-FFF2-40B4-BE49-F238E27FC236}">
                <a16:creationId xmlns:a16="http://schemas.microsoft.com/office/drawing/2014/main" id="{B3B986AC-0D54-974D-F34B-7513329CC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151" y="1138718"/>
            <a:ext cx="1347909" cy="7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EDC9228-6A4B-5DD8-7D27-F21C85DC3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4986"/>
              </p:ext>
            </p:extLst>
          </p:nvPr>
        </p:nvGraphicFramePr>
        <p:xfrm>
          <a:off x="8746428" y="1712800"/>
          <a:ext cx="2673004" cy="32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6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1</a:t>
                      </a:r>
                    </a:p>
                  </a:txBody>
                  <a:tcPr marL="2743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hlinkClick r:id="rId10"/>
            <a:extLst>
              <a:ext uri="{FF2B5EF4-FFF2-40B4-BE49-F238E27FC236}">
                <a16:creationId xmlns:a16="http://schemas.microsoft.com/office/drawing/2014/main" id="{43DCE819-0F49-58A6-89F3-C140732A9D87}"/>
              </a:ext>
            </a:extLst>
          </p:cNvPr>
          <p:cNvSpPr/>
          <p:nvPr/>
        </p:nvSpPr>
        <p:spPr>
          <a:xfrm>
            <a:off x="9094055" y="4530405"/>
            <a:ext cx="1411798" cy="184666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ko-KR" sz="900" u="sng" dirty="0">
                <a:solidFill>
                  <a:srgbClr val="0070C0"/>
                </a:solidFill>
                <a:hlinkClick r:id="rId11"/>
              </a:rPr>
              <a:t>▲ </a:t>
            </a:r>
            <a:r>
              <a:rPr lang="ko-KR" altLang="en-US" sz="900" u="sng" dirty="0" err="1">
                <a:solidFill>
                  <a:srgbClr val="0070C0"/>
                </a:solidFill>
                <a:hlinkClick r:id="rId11"/>
              </a:rPr>
              <a:t>팩트체크해유</a:t>
            </a:r>
            <a:r>
              <a:rPr lang="ko-KR" altLang="en-US" sz="900" u="sng" dirty="0">
                <a:solidFill>
                  <a:srgbClr val="0070C0"/>
                </a:solidFill>
                <a:hlinkClick r:id="rId11"/>
              </a:rPr>
              <a:t> </a:t>
            </a:r>
            <a:r>
              <a:rPr lang="en-US" altLang="ko-KR" sz="900" u="sng" dirty="0">
                <a:solidFill>
                  <a:srgbClr val="0070C0"/>
                </a:solidFill>
                <a:hlinkClick r:id="rId11"/>
              </a:rPr>
              <a:t>1</a:t>
            </a:r>
            <a:r>
              <a:rPr lang="ko-KR" altLang="en-US" sz="900" u="sng" dirty="0">
                <a:solidFill>
                  <a:srgbClr val="0070C0"/>
                </a:solidFill>
                <a:hlinkClick r:id="rId11"/>
              </a:rPr>
              <a:t>편</a:t>
            </a:r>
            <a:endParaRPr lang="ko-KR" altLang="en-US" sz="900" u="sng" dirty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46037"/>
              </p:ext>
            </p:extLst>
          </p:nvPr>
        </p:nvGraphicFramePr>
        <p:xfrm>
          <a:off x="4197660" y="1712800"/>
          <a:ext cx="2673004" cy="93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9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posts: 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Followers: 75,049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Repost: 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15BBD8-BBBD-C6A6-9137-CBC4D442F938}"/>
              </a:ext>
            </a:extLst>
          </p:cNvPr>
          <p:cNvSpPr/>
          <p:nvPr/>
        </p:nvSpPr>
        <p:spPr>
          <a:xfrm>
            <a:off x="490827" y="2722135"/>
            <a:ext cx="3800926" cy="2308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93663" indent="-93663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기준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24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24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6" name="TextBox 5">
            <a:hlinkClick r:id="rId12"/>
            <a:extLst>
              <a:ext uri="{FF2B5EF4-FFF2-40B4-BE49-F238E27FC236}">
                <a16:creationId xmlns:a16="http://schemas.microsoft.com/office/drawing/2014/main" id="{D1373A70-8C5C-4981-FA14-5A3CF6C051DD}"/>
              </a:ext>
            </a:extLst>
          </p:cNvPr>
          <p:cNvSpPr txBox="1"/>
          <p:nvPr/>
        </p:nvSpPr>
        <p:spPr>
          <a:xfrm>
            <a:off x="620543" y="5014455"/>
            <a:ext cx="139590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b="0" i="0" u="sng" strike="noStrike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13"/>
              </a:rPr>
              <a:t>▲ 리튬메탈 배터리 고분자 전해질 개발</a:t>
            </a:r>
            <a:r>
              <a:rPr lang="ko-KR" altLang="en-US" sz="900"/>
              <a:t> </a:t>
            </a:r>
            <a:endParaRPr lang="ko-KR" altLang="en-US" sz="9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A21479-1A4F-89AB-6549-00F61CA83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30148"/>
              </p:ext>
            </p:extLst>
          </p:nvPr>
        </p:nvGraphicFramePr>
        <p:xfrm>
          <a:off x="10787246" y="3290030"/>
          <a:ext cx="1221961" cy="51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61">
                  <a:extLst>
                    <a:ext uri="{9D8B030D-6E8A-4147-A177-3AD203B41FA5}">
                      <a16:colId xmlns:a16="http://schemas.microsoft.com/office/drawing/2014/main" val="3916633719"/>
                    </a:ext>
                  </a:extLst>
                </a:gridCol>
              </a:tblGrid>
              <a:tr h="271035">
                <a:tc>
                  <a:txBody>
                    <a:bodyPr/>
                    <a:lstStyle/>
                    <a:p>
                      <a:pPr marL="171450" indent="-171450" algn="l" rtl="0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Views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GB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218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0" i="0" u="none" strike="noStrike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Likes: 7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65297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77" y="3290030"/>
            <a:ext cx="1799737" cy="10134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5AE515-A0EC-E9B8-1848-DC784D5B8EE2}"/>
              </a:ext>
            </a:extLst>
          </p:cNvPr>
          <p:cNvSpPr/>
          <p:nvPr/>
        </p:nvSpPr>
        <p:spPr>
          <a:xfrm>
            <a:off x="8349130" y="665441"/>
            <a:ext cx="3451666" cy="559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hlinkClick r:id="rId15"/>
            <a:extLst>
              <a:ext uri="{FF2B5EF4-FFF2-40B4-BE49-F238E27FC236}">
                <a16:creationId xmlns:a16="http://schemas.microsoft.com/office/drawing/2014/main" id="{F29AC5D8-C597-50CF-B52C-D79F088D17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0755" y="3290030"/>
            <a:ext cx="1748223" cy="17372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0753D6-DC9A-6C34-1BA2-96A0E63EC7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10143" y="3328721"/>
            <a:ext cx="1634166" cy="16495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067E91-6DE5-CEA7-B7CF-9A05672A21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62208" y="3173608"/>
            <a:ext cx="1708722" cy="26888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BFD0ED-04B4-7A91-0640-3E5CC62E267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44388" y="3308279"/>
            <a:ext cx="1634164" cy="23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8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51" y="2914295"/>
            <a:ext cx="1475299" cy="2288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72373" y="3311321"/>
            <a:ext cx="2847254" cy="338554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SKinno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News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8648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①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종합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63546" y="5045516"/>
            <a:ext cx="47625" cy="502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6572250" y="4259616"/>
            <a:ext cx="4712174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800" dirty="0" err="1">
                <a:solidFill>
                  <a:schemeClr val="accent3">
                    <a:lumMod val="75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글로벌 채널 누적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PV/UV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매월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CA909C-47D4-3F2F-0FAA-F73CD6B5A10C}"/>
              </a:ext>
            </a:extLst>
          </p:cNvPr>
          <p:cNvSpPr/>
          <p:nvPr/>
        </p:nvSpPr>
        <p:spPr>
          <a:xfrm>
            <a:off x="5275363" y="4613278"/>
            <a:ext cx="6213903" cy="75507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초반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2023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연간실적 보도자료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싱가포르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영국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인도 등 다양한 국가에서 높은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트래픽을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유입하였고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관련 기사의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분기 실적 보도자료가 미국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위를 기록하며 트래픽 대폭 견인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054941-A31D-FD8F-4237-675DAD97A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58968"/>
              </p:ext>
            </p:extLst>
          </p:nvPr>
        </p:nvGraphicFramePr>
        <p:xfrm>
          <a:off x="764151" y="4555153"/>
          <a:ext cx="3974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431735892"/>
                    </a:ext>
                  </a:extLst>
                </a:gridCol>
                <a:gridCol w="1317039">
                  <a:extLst>
                    <a:ext uri="{9D8B030D-6E8A-4147-A177-3AD203B41FA5}">
                      <a16:colId xmlns:a16="http://schemas.microsoft.com/office/drawing/2014/main" val="657948585"/>
                    </a:ext>
                  </a:extLst>
                </a:gridCol>
                <a:gridCol w="1505407">
                  <a:extLst>
                    <a:ext uri="{9D8B030D-6E8A-4147-A177-3AD203B41FA5}">
                      <a16:colId xmlns:a16="http://schemas.microsoft.com/office/drawing/2014/main" val="166099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뉴스채널 집계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뉴스채널 집계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Posts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1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월간 일평균 </a:t>
                      </a:r>
                      <a:r>
                        <a:rPr 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3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월간 일평균 </a:t>
                      </a:r>
                      <a:r>
                        <a:rPr lang="en-US" sz="11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>
                          <a:solidFill>
                            <a:srgbClr val="52525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5725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DCA909C-47D4-3F2F-0FAA-F73CD6B5A10C}"/>
              </a:ext>
            </a:extLst>
          </p:cNvPr>
          <p:cNvSpPr/>
          <p:nvPr/>
        </p:nvSpPr>
        <p:spPr>
          <a:xfrm>
            <a:off x="5275362" y="5442739"/>
            <a:ext cx="6213903" cy="52424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 관련 키워드인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SKO X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웨스트워터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구매계약건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SKEN X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아이소톱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X SKT MOU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건도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별도의 광고 없이 높은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유입률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CA909C-47D4-3F2F-0FAA-F73CD6B5A10C}"/>
              </a:ext>
            </a:extLst>
          </p:cNvPr>
          <p:cNvSpPr/>
          <p:nvPr/>
        </p:nvSpPr>
        <p:spPr>
          <a:xfrm>
            <a:off x="5275362" y="5996787"/>
            <a:ext cx="6213903" cy="52424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후반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집행한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SKEN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차세대 냉매 콘텐츠의 광고 및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수치가 높은 트래픽을 기록하며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콘텐츠 수는 전월 대비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건 감소했음에도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UV, PV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모두 상승함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B9A05-0782-B23A-2129-2F00A484AE1F}"/>
              </a:ext>
            </a:extLst>
          </p:cNvPr>
          <p:cNvSpPr/>
          <p:nvPr/>
        </p:nvSpPr>
        <p:spPr>
          <a:xfrm>
            <a:off x="5063546" y="4538895"/>
            <a:ext cx="6364303" cy="225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054963"/>
              </p:ext>
            </p:extLst>
          </p:nvPr>
        </p:nvGraphicFramePr>
        <p:xfrm>
          <a:off x="540348" y="629263"/>
          <a:ext cx="11111304" cy="3548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3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2E4709B-03B7-A778-D88A-20896C0B2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164160"/>
              </p:ext>
            </p:extLst>
          </p:nvPr>
        </p:nvGraphicFramePr>
        <p:xfrm>
          <a:off x="386790" y="568511"/>
          <a:ext cx="11264128" cy="3909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②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일자별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수치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6856381" y="4417854"/>
            <a:ext cx="4472068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800" dirty="0" err="1">
                <a:solidFill>
                  <a:schemeClr val="accent3">
                    <a:lumMod val="75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글로벌 채널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/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해당월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전월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00:00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~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말일 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23:59 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7E33C6-6EEE-B071-D657-3FA3BB384F59}"/>
              </a:ext>
            </a:extLst>
          </p:cNvPr>
          <p:cNvSpPr/>
          <p:nvPr/>
        </p:nvSpPr>
        <p:spPr>
          <a:xfrm>
            <a:off x="604898" y="4768954"/>
            <a:ext cx="11046020" cy="163121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2/6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2023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연간 실적 발표 게재일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943 PV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기록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전월 최고점인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SKO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솔리드파워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보다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달성하며 이후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3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일동안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709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높은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컨디션 유지하며 월평균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PV 23.5%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증가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2/13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SKO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웨스트워터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구매계약건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,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폴리머머니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&amp;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미네랄페이퍼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게재일 당일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658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평균보다 높은 수치를 기록하며 해당 주의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유실 최소화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평균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대비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14.6%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높은 수치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2/23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SKEN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차세대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냉매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집행으로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928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기록하며 월 평균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대비 수치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60%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하였고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다음날이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토요일임에도 당월 최고점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(1,251 PV)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 기록하며 주말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트래픽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견인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2/28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SKEN X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아이소톱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X SKT MOU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건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인도 등 여러 국가에서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유입을 통해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위를 기록하였으며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게재일 당일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1,172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기록하며 당월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두번째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높은 고점 기록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실적 보도자료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인기 키워드 관련 다수의 기획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기술관련 보도자료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효율적인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GDN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집행이 효과적으로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트래픽을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견인하며 전월 대비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수는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건 적으나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15%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808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044E82-A74E-1AC7-3849-8F67CC89FFA4}"/>
              </a:ext>
            </a:extLst>
          </p:cNvPr>
          <p:cNvSpPr/>
          <p:nvPr/>
        </p:nvSpPr>
        <p:spPr>
          <a:xfrm>
            <a:off x="9510487" y="1770424"/>
            <a:ext cx="716398" cy="363709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(5/27)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석유로 고대 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미라를 만들다</a:t>
            </a:r>
            <a:r>
              <a:rPr lang="en-US" altLang="ko-KR" sz="7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A9D1E5-4553-16F1-72BA-9E36B4602272}"/>
              </a:ext>
            </a:extLst>
          </p:cNvPr>
          <p:cNvSpPr/>
          <p:nvPr/>
        </p:nvSpPr>
        <p:spPr>
          <a:xfrm>
            <a:off x="558506" y="4538895"/>
            <a:ext cx="11092412" cy="2252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CCE52E-5CE8-7F68-F365-173905F373FC}"/>
              </a:ext>
            </a:extLst>
          </p:cNvPr>
          <p:cNvSpPr/>
          <p:nvPr/>
        </p:nvSpPr>
        <p:spPr>
          <a:xfrm>
            <a:off x="7113657" y="3488867"/>
            <a:ext cx="716398" cy="363709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(5/20)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[</a:t>
            </a:r>
            <a:r>
              <a:rPr lang="ko-KR" altLang="en-US" sz="700" dirty="0" err="1">
                <a:solidFill>
                  <a:schemeClr val="bg1"/>
                </a:solidFill>
              </a:rPr>
              <a:t>스키노테크</a:t>
            </a:r>
            <a:r>
              <a:rPr lang="en-US" altLang="ko-KR" sz="700" dirty="0">
                <a:solidFill>
                  <a:schemeClr val="bg1"/>
                </a:solidFill>
              </a:rPr>
              <a:t>] 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 err="1">
                <a:solidFill>
                  <a:schemeClr val="bg1"/>
                </a:solidFill>
              </a:rPr>
              <a:t>항공유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9881B8-A72A-0223-BAF7-75D2C8976406}"/>
              </a:ext>
            </a:extLst>
          </p:cNvPr>
          <p:cNvSpPr/>
          <p:nvPr/>
        </p:nvSpPr>
        <p:spPr>
          <a:xfrm>
            <a:off x="3693838" y="3024613"/>
            <a:ext cx="716398" cy="363709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(5/10)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석유는 언제</a:t>
            </a:r>
            <a:endParaRPr lang="en-US" altLang="ko-KR" sz="7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고갈될까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13F9DD-0137-DE3C-7DBF-58A1072DBE14}"/>
              </a:ext>
            </a:extLst>
          </p:cNvPr>
          <p:cNvSpPr/>
          <p:nvPr/>
        </p:nvSpPr>
        <p:spPr>
          <a:xfrm>
            <a:off x="1323362" y="2895051"/>
            <a:ext cx="716398" cy="363709"/>
          </a:xfrm>
          <a:prstGeom prst="rect">
            <a:avLst/>
          </a:prstGeom>
          <a:solidFill>
            <a:srgbClr val="00C9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700" dirty="0">
                <a:solidFill>
                  <a:schemeClr val="bg1"/>
                </a:solidFill>
              </a:rPr>
              <a:t>(5/3)</a:t>
            </a:r>
          </a:p>
          <a:p>
            <a:pPr algn="ctr">
              <a:spcBef>
                <a:spcPct val="0"/>
              </a:spcBef>
              <a:defRPr/>
            </a:pPr>
            <a:r>
              <a:rPr lang="ko-KR" altLang="en-US" sz="700" dirty="0">
                <a:solidFill>
                  <a:schemeClr val="bg1"/>
                </a:solidFill>
              </a:rPr>
              <a:t>소방관 </a:t>
            </a:r>
            <a:r>
              <a:rPr lang="ko-KR" altLang="en-US" sz="700" dirty="0" err="1">
                <a:solidFill>
                  <a:schemeClr val="bg1"/>
                </a:solidFill>
              </a:rPr>
              <a:t>방화복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5F1CB-C4B1-5DFA-AF73-7F007D9DF499}"/>
              </a:ext>
            </a:extLst>
          </p:cNvPr>
          <p:cNvSpPr/>
          <p:nvPr/>
        </p:nvSpPr>
        <p:spPr>
          <a:xfrm>
            <a:off x="3693838" y="2269556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6/11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700" b="0" i="0" u="none" strike="noStrike" baseline="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이노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계열사 봉사활동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B7BC1-DEE7-7F1E-CC13-7BFCA4D84CC0}"/>
              </a:ext>
            </a:extLst>
          </p:cNvPr>
          <p:cNvSpPr/>
          <p:nvPr/>
        </p:nvSpPr>
        <p:spPr>
          <a:xfrm>
            <a:off x="6231257" y="3024612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6/17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GMF 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헝가리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B4EC0E-F115-1CD5-60CC-1259D2BB9D5E}"/>
              </a:ext>
            </a:extLst>
          </p:cNvPr>
          <p:cNvSpPr/>
          <p:nvPr/>
        </p:nvSpPr>
        <p:spPr>
          <a:xfrm>
            <a:off x="6127908" y="1884603"/>
            <a:ext cx="818527" cy="387778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6/17</a:t>
            </a:r>
          </a:p>
          <a:p>
            <a:pPr algn="ctr"/>
            <a:r>
              <a:rPr lang="ko-KR" altLang="en-US" sz="700" b="0" i="0" u="none" strike="noStrike" baseline="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리튬메탈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배터리 고분자 전해질 개발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C5DA4E-4F63-BCFE-986F-B96E9592E5E8}"/>
              </a:ext>
            </a:extLst>
          </p:cNvPr>
          <p:cNvSpPr/>
          <p:nvPr/>
        </p:nvSpPr>
        <p:spPr>
          <a:xfrm>
            <a:off x="7153864" y="1983297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6/20</a:t>
            </a:r>
          </a:p>
          <a:p>
            <a:pPr algn="ctr"/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옥상이 초록색인 이유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3289A4-1238-A0C1-581F-BC1DF0691F99}"/>
              </a:ext>
            </a:extLst>
          </p:cNvPr>
          <p:cNvSpPr/>
          <p:nvPr/>
        </p:nvSpPr>
        <p:spPr>
          <a:xfrm>
            <a:off x="8734216" y="1801442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6/26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ExxonMobil MOU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8F3D5A-645D-4222-1487-60A27620CFBF}"/>
              </a:ext>
            </a:extLst>
          </p:cNvPr>
          <p:cNvSpPr/>
          <p:nvPr/>
        </p:nvSpPr>
        <p:spPr>
          <a:xfrm>
            <a:off x="9510487" y="2836867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6/27</a:t>
            </a:r>
          </a:p>
          <a:p>
            <a:pPr algn="ctr"/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빛과 석유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1F3624-ACE3-6564-2966-FB1B65DCE786}"/>
              </a:ext>
            </a:extLst>
          </p:cNvPr>
          <p:cNvSpPr/>
          <p:nvPr/>
        </p:nvSpPr>
        <p:spPr>
          <a:xfrm>
            <a:off x="10034366" y="2210469"/>
            <a:ext cx="716398" cy="36370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6/28</a:t>
            </a:r>
          </a:p>
          <a:p>
            <a:pPr algn="ctr"/>
            <a:r>
              <a:rPr lang="en-US" altLang="ko-KR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700" b="0" i="0" u="none" strike="noStrike" baseline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 페라리 우수공급사 선정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3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③</a:t>
            </a:r>
          </a:p>
        </p:txBody>
      </p:sp>
      <p:sp>
        <p:nvSpPr>
          <p:cNvPr id="22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방문률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종합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104309" y="4979216"/>
            <a:ext cx="10291824" cy="14773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전월 대비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오가닉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평균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UV, PV 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모두 감소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 (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당월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GDN 1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080"/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2023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연간 실적보도자료가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싱가포르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영국에서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위를 기록하였으며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534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22.0%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차지함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SKO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웨스트워터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구매계약건은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 208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을 기록하며 업로드 주간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일본에서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기록하였으며 한국에서는 그 다음주까지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위를 차지하며 꾸준한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기록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SKEN X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아이소톱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X SKT MOU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월말에 게재했음에도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61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준수한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유입률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기록하며 한국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미국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인도 등 여러 국가에서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월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마지막주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위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안착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수치는 총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1,544 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차세대냉매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(1,397 PV)&gt;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팩트체크해유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편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(59 PV)&gt;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플라스틱 마크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(53 PV)&gt;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폴리머머니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&amp;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미네랄페이퍼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(35 PV)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를 기록하며 전체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의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63.6%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비중 차지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50559"/>
              </p:ext>
            </p:extLst>
          </p:nvPr>
        </p:nvGraphicFramePr>
        <p:xfrm>
          <a:off x="1222843" y="3293952"/>
          <a:ext cx="9746315" cy="1282915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953004603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748429390"/>
                    </a:ext>
                  </a:extLst>
                </a:gridCol>
                <a:gridCol w="737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9307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 증감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전월 대비 증감률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GDN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+336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-3,426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-3,090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+76.36%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-93.71%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-75.44%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4,223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+427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-3,945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-3,518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+76.52%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-93.42%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-73.58%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UV </a:t>
                      </a:r>
                      <a:r>
                        <a:rPr lang="ko-KR" alt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110.0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3656.0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110.9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143.7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-3,426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+0.78%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-93.71%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-85.97%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 </a:t>
                      </a:r>
                      <a:r>
                        <a:rPr lang="ko-KR" altLang="en-US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139.5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4223.0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1195.3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140.7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278.0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180.4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-3,945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+0.87%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-93.42%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-84.90%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업로드수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+75.00%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+75.00%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제목 2"/>
          <p:cNvSpPr txBox="1">
            <a:spLocks/>
          </p:cNvSpPr>
          <p:nvPr/>
        </p:nvSpPr>
        <p:spPr>
          <a:xfrm>
            <a:off x="1222843" y="4656990"/>
            <a:ext cx="9299288" cy="32222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총합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합산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당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평균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UV(PV)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합산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해당월 업로드 된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수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콘텐츠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업로드 수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&gt; GDN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카운트는 합산에 포함되지 않음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GDN 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집행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콘텐츠에도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오가닉</a:t>
            </a: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수치가 포함되어 있어 각각 정확한 평균 산출을 위해 부여된 수로 총합에는 합산 되지 않음</a:t>
            </a:r>
            <a:endParaRPr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4309" y="4611703"/>
            <a:ext cx="9999120" cy="417497"/>
          </a:xfrm>
          <a:prstGeom prst="rect">
            <a:avLst/>
          </a:prstGeom>
          <a:noFill/>
          <a:ln w="19050">
            <a:solidFill>
              <a:srgbClr val="E619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BB669-3D83-F02A-68BC-3A27C9661B27}"/>
              </a:ext>
            </a:extLst>
          </p:cNvPr>
          <p:cNvSpPr/>
          <p:nvPr/>
        </p:nvSpPr>
        <p:spPr>
          <a:xfrm>
            <a:off x="795868" y="4899804"/>
            <a:ext cx="10631982" cy="1891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작성 </a:t>
            </a:r>
            <a:r>
              <a:rPr lang="en-US" altLang="ko-KR" sz="4000" dirty="0">
                <a:solidFill>
                  <a:srgbClr val="FF0000"/>
                </a:solidFill>
              </a:rPr>
              <a:t>X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463166"/>
              </p:ext>
            </p:extLst>
          </p:nvPr>
        </p:nvGraphicFramePr>
        <p:xfrm>
          <a:off x="6477086" y="643154"/>
          <a:ext cx="4284250" cy="2344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046066"/>
              </p:ext>
            </p:extLst>
          </p:nvPr>
        </p:nvGraphicFramePr>
        <p:xfrm>
          <a:off x="1413411" y="638369"/>
          <a:ext cx="4424898" cy="2341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655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2"/>
          <p:cNvSpPr txBox="1">
            <a:spLocks/>
          </p:cNvSpPr>
          <p:nvPr/>
        </p:nvSpPr>
        <p:spPr>
          <a:xfrm>
            <a:off x="391204" y="638369"/>
            <a:ext cx="1864316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베스트 콘텐츠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TOP 3 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72872"/>
              </p:ext>
            </p:extLst>
          </p:nvPr>
        </p:nvGraphicFramePr>
        <p:xfrm>
          <a:off x="1388533" y="1798076"/>
          <a:ext cx="9093199" cy="2374817"/>
        </p:xfrm>
        <a:graphic>
          <a:graphicData uri="http://schemas.openxmlformats.org/drawingml/2006/table">
            <a:tbl>
              <a:tblPr/>
              <a:tblGrid>
                <a:gridCol w="59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5351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비교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0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발행일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게재일</a:t>
                      </a:r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콘텐츠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일평균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일평균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24.06.17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SK On develops polymer electrolytes for lithium metal batteries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24.06.26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 On signs MOU with ExxonMobil for lithium offtake in U.S.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5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24.06.28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SK On recognized as “best supplier” by Ferrari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391204" y="386161"/>
            <a:ext cx="2481088" cy="178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SKinno</a:t>
            </a: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 News </a:t>
            </a:r>
            <a:r>
              <a: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세부활동 보고 ④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4821860" y="4172893"/>
            <a:ext cx="5659872" cy="2792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SKinno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News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글로벌 채널 누적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UV/PV (2024.05.01 ~ 2024.05.31 23:59 UTC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데이터 기준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1462983" y="4748315"/>
            <a:ext cx="9491285" cy="29341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51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58299</TotalTime>
  <Words>4610</Words>
  <Application>Microsoft Office PowerPoint</Application>
  <PresentationFormat>와이드스크린</PresentationFormat>
  <Paragraphs>1084</Paragraphs>
  <Slides>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나눔고딕</vt:lpstr>
      <vt:lpstr>맑은 고딕</vt:lpstr>
      <vt:lpstr>Wingdings</vt:lpstr>
      <vt:lpstr>Arial Unicode MS</vt:lpstr>
      <vt:lpstr>나눔바른고딕</vt:lpstr>
      <vt:lpstr>Noto Sans CJK KR Light</vt:lpstr>
      <vt:lpstr>Arial</vt:lpstr>
      <vt:lpstr>Squada One</vt:lpstr>
      <vt:lpstr>Pretendard</vt:lpstr>
      <vt:lpstr>Office 테마</vt:lpstr>
      <vt:lpstr>영문 SKinno News 및 링크드인 채널 운영 월간 리포트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영란</dc:creator>
  <cp:lastModifiedBy>Joon Young Lee</cp:lastModifiedBy>
  <cp:revision>2889</cp:revision>
  <dcterms:created xsi:type="dcterms:W3CDTF">2019-05-08T01:45:16Z</dcterms:created>
  <dcterms:modified xsi:type="dcterms:W3CDTF">2024-07-02T08:50:17Z</dcterms:modified>
</cp:coreProperties>
</file>