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B3A2C7"/>
    <a:srgbClr val="FFC000"/>
    <a:srgbClr val="00645F"/>
    <a:srgbClr val="009A93"/>
    <a:srgbClr val="E72D4A"/>
    <a:srgbClr val="938A9D"/>
    <a:srgbClr val="F2F2F2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2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ER\Desktop\SK%20Innovation\02.%20&#51452;&#44036;&#48372;&#44256;&#49436;\&#51452;&#44036;&#48372;&#44256;%20-%201&#50900;%201&#51452;&#52264;~\1&#50900;%201&#51452;&#52264;\1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ER\Desktop\SK%20Innovation\02.%20&#51452;&#44036;&#48372;&#44256;&#49436;\&#51452;&#44036;&#48372;&#44256;%20-%201&#50900;%201&#51452;&#52264;~\1&#50900;%201&#51452;&#52264;\1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ER\Desktop\SK%20Innovation\02.%20&#51452;&#44036;&#48372;&#44256;&#49436;\&#51452;&#44036;&#48372;&#44256;%20-%201&#50900;%201&#51452;&#52264;~\1&#50900;%201&#51452;&#52264;\1&#50900;%201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1744605397607742E-2"/>
                  <c:y val="-5.5616684767852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0828574863256615E-2"/>
                  <c:y val="-5.9927029595438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1993147803089503E-3"/>
                  <c:y val="-3.30925875644855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3025184828995612E-3"/>
                  <c:y val="-2.87822427368993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7438089799843723E-2"/>
                  <c:y val="-5.46443117024165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9226423032998739E-2"/>
                  <c:y val="-4.6693252783057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9230630522329744E-2"/>
                  <c:y val="-4.6743483573174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0903558333834363E-2"/>
                  <c:y val="-4.68446239478685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4.0338853158622345E-2"/>
                  <c:y val="-5.89546565300027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11월 2주
(11/6~11/12)</c:v>
                </c:pt>
                <c:pt idx="1">
                  <c:v>11월 3주
(11/13~11/19)</c:v>
                </c:pt>
                <c:pt idx="2">
                  <c:v>11월 4주
(11/20~11/26)</c:v>
                </c:pt>
                <c:pt idx="3">
                  <c:v>11월 5주
(11/27~12/3)</c:v>
                </c:pt>
                <c:pt idx="4">
                  <c:v>12월 1주
(12/4~12/10)</c:v>
                </c:pt>
                <c:pt idx="5">
                  <c:v>12월 2주
(12/11~12/17)</c:v>
                </c:pt>
                <c:pt idx="6">
                  <c:v>12월 3주
(12/18~12/24)</c:v>
                </c:pt>
                <c:pt idx="7">
                  <c:v>12월 4주
(12/25~12/31)</c:v>
                </c:pt>
                <c:pt idx="8">
                  <c:v>1월 1주
(1/1~1/7)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7898</c:v>
                </c:pt>
                <c:pt idx="1">
                  <c:v>6906</c:v>
                </c:pt>
                <c:pt idx="2">
                  <c:v>100810</c:v>
                </c:pt>
                <c:pt idx="3">
                  <c:v>59932</c:v>
                </c:pt>
                <c:pt idx="4">
                  <c:v>4826</c:v>
                </c:pt>
                <c:pt idx="5">
                  <c:v>3428</c:v>
                </c:pt>
                <c:pt idx="6">
                  <c:v>2993</c:v>
                </c:pt>
                <c:pt idx="7">
                  <c:v>1626</c:v>
                </c:pt>
                <c:pt idx="8">
                  <c:v>1914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891-47BC-B1B7-CB14C9A86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01920"/>
        <c:axId val="142412800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6395984853038405E-2"/>
                  <c:y val="-0.100768395329894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9693153813788542E-2"/>
                  <c:y val="-0.1051798805321747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6273667127486578E-3"/>
                  <c:y val="-3.93622726038555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2109154294645169E-3"/>
                  <c:y val="-4.4493619332066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8017220652761918E-2"/>
                  <c:y val="-0.103815503665490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911823045020279E-2"/>
                  <c:y val="-9.5447325549823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7078499729518544E-2"/>
                  <c:y val="-9.96565300027152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0887028911462404E-2"/>
                  <c:y val="-0.1039166440401846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4.0338853158622345E-2"/>
                  <c:y val="-0.109148791745859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11월 2주
(11/6~11/12)</c:v>
                </c:pt>
                <c:pt idx="1">
                  <c:v>11월 3주
(11/13~11/19)</c:v>
                </c:pt>
                <c:pt idx="2">
                  <c:v>11월 4주
(11/20~11/26)</c:v>
                </c:pt>
                <c:pt idx="3">
                  <c:v>11월 5주
(11/27~12/3)</c:v>
                </c:pt>
                <c:pt idx="4">
                  <c:v>12월 1주
(12/4~12/10)</c:v>
                </c:pt>
                <c:pt idx="5">
                  <c:v>12월 2주
(12/11~12/17)</c:v>
                </c:pt>
                <c:pt idx="6">
                  <c:v>12월 3주
(12/18~12/24)</c:v>
                </c:pt>
                <c:pt idx="7">
                  <c:v>12월 4주
(12/25~12/31)</c:v>
                </c:pt>
                <c:pt idx="8">
                  <c:v>1월 1주
(1/1~1/7)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10265</c:v>
                </c:pt>
                <c:pt idx="1">
                  <c:v>8923</c:v>
                </c:pt>
                <c:pt idx="2">
                  <c:v>109511</c:v>
                </c:pt>
                <c:pt idx="3">
                  <c:v>66752</c:v>
                </c:pt>
                <c:pt idx="4">
                  <c:v>6411</c:v>
                </c:pt>
                <c:pt idx="5">
                  <c:v>4536</c:v>
                </c:pt>
                <c:pt idx="6">
                  <c:v>4138</c:v>
                </c:pt>
                <c:pt idx="7">
                  <c:v>2345</c:v>
                </c:pt>
                <c:pt idx="8">
                  <c:v>2656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1891-47BC-B1B7-CB14C9A86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09536"/>
        <c:axId val="142403008"/>
      </c:lineChart>
      <c:catAx>
        <c:axId val="14240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142412800"/>
        <c:crosses val="autoZero"/>
        <c:auto val="1"/>
        <c:lblAlgn val="ctr"/>
        <c:lblOffset val="100"/>
        <c:noMultiLvlLbl val="0"/>
      </c:catAx>
      <c:valAx>
        <c:axId val="142412800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142401920"/>
        <c:crosses val="autoZero"/>
        <c:crossBetween val="between"/>
      </c:valAx>
      <c:valAx>
        <c:axId val="142403008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142409536"/>
        <c:crosses val="max"/>
        <c:crossBetween val="between"/>
      </c:valAx>
      <c:catAx>
        <c:axId val="142409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40300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A46-434D-8C6B-0D58EF248AD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9F0-4378-9A84-FC675F529C2A}"/>
                </c:ex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3.2412170700884611E-2"/>
                  <c:y val="4.7330301384740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A46-434D-8C6B-0D58EF248AD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0002721881986973E-2"/>
                  <c:y val="5.9329690469725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46-434D-8C6B-0D58EF248AD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'주간 2p_테이블(왼)'!$M$13:$M$19</c:f>
              <c:numCache>
                <c:formatCode>m"/"d;@</c:formatCode>
                <c:ptCount val="7"/>
                <c:pt idx="0">
                  <c:v>45292</c:v>
                </c:pt>
                <c:pt idx="1">
                  <c:v>45293</c:v>
                </c:pt>
                <c:pt idx="2">
                  <c:v>45294</c:v>
                </c:pt>
                <c:pt idx="3">
                  <c:v>45295</c:v>
                </c:pt>
                <c:pt idx="4">
                  <c:v>45296</c:v>
                </c:pt>
                <c:pt idx="5">
                  <c:v>45297</c:v>
                </c:pt>
                <c:pt idx="6">
                  <c:v>45298</c:v>
                </c:pt>
              </c:numCache>
            </c:num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149</c:v>
                </c:pt>
                <c:pt idx="1">
                  <c:v>319</c:v>
                </c:pt>
                <c:pt idx="2">
                  <c:v>396</c:v>
                </c:pt>
                <c:pt idx="3">
                  <c:v>357</c:v>
                </c:pt>
                <c:pt idx="4">
                  <c:v>391</c:v>
                </c:pt>
                <c:pt idx="5">
                  <c:v>187</c:v>
                </c:pt>
                <c:pt idx="6">
                  <c:v>115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A46-434D-8C6B-0D58EF248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05728"/>
        <c:axId val="1424035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'주간 2p_테이블(왼)'!$M$13:$M$19</c:f>
              <c:numCache>
                <c:formatCode>m"/"d;@</c:formatCode>
                <c:ptCount val="7"/>
                <c:pt idx="0">
                  <c:v>45292</c:v>
                </c:pt>
                <c:pt idx="1">
                  <c:v>45293</c:v>
                </c:pt>
                <c:pt idx="2">
                  <c:v>45294</c:v>
                </c:pt>
                <c:pt idx="3">
                  <c:v>45295</c:v>
                </c:pt>
                <c:pt idx="4">
                  <c:v>45296</c:v>
                </c:pt>
                <c:pt idx="5">
                  <c:v>45297</c:v>
                </c:pt>
                <c:pt idx="6">
                  <c:v>45298</c:v>
                </c:pt>
              </c:numCache>
            </c:num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165</c:v>
                </c:pt>
                <c:pt idx="1">
                  <c:v>479</c:v>
                </c:pt>
                <c:pt idx="2">
                  <c:v>606</c:v>
                </c:pt>
                <c:pt idx="3">
                  <c:v>472</c:v>
                </c:pt>
                <c:pt idx="4">
                  <c:v>525</c:v>
                </c:pt>
                <c:pt idx="5">
                  <c:v>246</c:v>
                </c:pt>
                <c:pt idx="6">
                  <c:v>163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0A46-434D-8C6B-0D58EF248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06272"/>
        <c:axId val="142404640"/>
      </c:lineChart>
      <c:dateAx>
        <c:axId val="142405728"/>
        <c:scaling>
          <c:orientation val="minMax"/>
        </c:scaling>
        <c:delete val="0"/>
        <c:axPos val="b"/>
        <c:numFmt formatCode="m&quot;/&quot;d;@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142403552"/>
        <c:crosses val="autoZero"/>
        <c:auto val="1"/>
        <c:lblOffset val="100"/>
        <c:baseTimeUnit val="days"/>
      </c:dateAx>
      <c:valAx>
        <c:axId val="142403552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142405728"/>
        <c:crosses val="autoZero"/>
        <c:crossBetween val="between"/>
        <c:minorUnit val="100"/>
      </c:valAx>
      <c:valAx>
        <c:axId val="14240464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142406272"/>
        <c:crosses val="max"/>
        <c:crossBetween val="between"/>
      </c:valAx>
      <c:dateAx>
        <c:axId val="142406272"/>
        <c:scaling>
          <c:orientation val="minMax"/>
        </c:scaling>
        <c:delete val="1"/>
        <c:axPos val="b"/>
        <c:numFmt formatCode="m&quot;/&quot;d;@" sourceLinked="1"/>
        <c:majorTickMark val="out"/>
        <c:minorTickMark val="none"/>
        <c:tickLblPos val="nextTo"/>
        <c:crossAx val="142404640"/>
        <c:crosses val="autoZero"/>
        <c:auto val="1"/>
        <c:lblOffset val="100"/>
        <c:baseTimeUnit val="days"/>
        <c:majorUnit val="1"/>
        <c:minorUnit val="1"/>
      </c:date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1905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0"/>
              <c:layout>
                <c:manualLayout>
                  <c:x val="-3.3857216095066582E-2"/>
                  <c:y val="-7.1251999874517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3890605076702659E-2"/>
                  <c:y val="-7.1251999874517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8.7460728510771937E-3"/>
                  <c:y val="-5.1331681149418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7110012750910309E-2"/>
                  <c:y val="-4.73476174043981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8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81C-4F8D-B912-BEB08FA31E2C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8"/>
              <c:layout>
                <c:manualLayout>
                  <c:x val="-2.7110012750910434E-2"/>
                  <c:y val="-4.7347617404398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 algn="ctr">
                  <a:defRPr lang="ko-KR" altLang="en-US" sz="800" b="1" i="0" u="none" strike="noStrike" kern="1200" baseline="0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11월 2주</c:v>
                </c:pt>
                <c:pt idx="1">
                  <c:v>11월 3주</c:v>
                </c:pt>
                <c:pt idx="2">
                  <c:v>11월 4주</c:v>
                </c:pt>
                <c:pt idx="3">
                  <c:v>11월 5주</c:v>
                </c:pt>
                <c:pt idx="4">
                  <c:v>12월 1주</c:v>
                </c:pt>
                <c:pt idx="5">
                  <c:v>12월 2주</c:v>
                </c:pt>
                <c:pt idx="6">
                  <c:v>12월 3주</c:v>
                </c:pt>
                <c:pt idx="7">
                  <c:v>12월 4주</c:v>
                </c:pt>
                <c:pt idx="8">
                  <c:v>1월 1주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1008</c:v>
                </c:pt>
                <c:pt idx="1">
                  <c:v>1008</c:v>
                </c:pt>
                <c:pt idx="2">
                  <c:v>1222</c:v>
                </c:pt>
                <c:pt idx="3">
                  <c:v>1222</c:v>
                </c:pt>
                <c:pt idx="4">
                  <c:v>890</c:v>
                </c:pt>
                <c:pt idx="5">
                  <c:v>869</c:v>
                </c:pt>
                <c:pt idx="6">
                  <c:v>832</c:v>
                </c:pt>
                <c:pt idx="7">
                  <c:v>639</c:v>
                </c:pt>
                <c:pt idx="8">
                  <c:v>708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D81C-4F8D-B912-BEB08FA31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11712"/>
        <c:axId val="142407360"/>
      </c:lineChart>
      <c:lineChart>
        <c:grouping val="standard"/>
        <c:varyColors val="0"/>
        <c:ser>
          <c:idx val="0"/>
          <c:order val="0"/>
          <c:tx>
            <c:v>외국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3618629474320726E-2"/>
                  <c:y val="-9.2918405119678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0313120292350771E-2"/>
                  <c:y val="-9.69024688646988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2842269924940577E-2"/>
                  <c:y val="-5.307776766947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8593587738093734E-2"/>
                  <c:y val="-8.49502776296389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3618629474320719E-2"/>
                  <c:y val="-9.2918405119678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3618629474320844E-2"/>
                  <c:y val="-8.49502776296389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6936626661233289E-2"/>
                  <c:y val="-8.89343413746588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1810892169363759E-2"/>
                  <c:y val="-9.29184051196789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11월 2주</c:v>
                </c:pt>
                <c:pt idx="1">
                  <c:v>11월 3주</c:v>
                </c:pt>
                <c:pt idx="2">
                  <c:v>11월 4주</c:v>
                </c:pt>
                <c:pt idx="3">
                  <c:v>11월 5주</c:v>
                </c:pt>
                <c:pt idx="4">
                  <c:v>12월 1주</c:v>
                </c:pt>
                <c:pt idx="5">
                  <c:v>12월 2주</c:v>
                </c:pt>
                <c:pt idx="6">
                  <c:v>12월 3주</c:v>
                </c:pt>
                <c:pt idx="7">
                  <c:v>12월 4주</c:v>
                </c:pt>
                <c:pt idx="8">
                  <c:v>1월 1주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6890</c:v>
                </c:pt>
                <c:pt idx="1">
                  <c:v>5898</c:v>
                </c:pt>
                <c:pt idx="2">
                  <c:v>99588</c:v>
                </c:pt>
                <c:pt idx="3">
                  <c:v>58476</c:v>
                </c:pt>
                <c:pt idx="4">
                  <c:v>3936</c:v>
                </c:pt>
                <c:pt idx="5">
                  <c:v>2559</c:v>
                </c:pt>
                <c:pt idx="6">
                  <c:v>2161</c:v>
                </c:pt>
                <c:pt idx="7">
                  <c:v>987</c:v>
                </c:pt>
                <c:pt idx="8">
                  <c:v>1206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A7B3-43E7-B0B9-D2F2AD277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07904"/>
        <c:axId val="142406816"/>
      </c:lineChart>
      <c:catAx>
        <c:axId val="142411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142407360"/>
        <c:crosses val="autoZero"/>
        <c:auto val="1"/>
        <c:lblAlgn val="ctr"/>
        <c:lblOffset val="100"/>
        <c:noMultiLvlLbl val="1"/>
      </c:catAx>
      <c:valAx>
        <c:axId val="142407360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142411712"/>
        <c:crosses val="autoZero"/>
        <c:crossBetween val="between"/>
        <c:majorUnit val="1500"/>
      </c:valAx>
      <c:valAx>
        <c:axId val="142406816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142407904"/>
        <c:crosses val="max"/>
        <c:crossBetween val="between"/>
      </c:valAx>
      <c:catAx>
        <c:axId val="142407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406816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0.4572018694367963"/>
          <c:y val="3.5492321466811014E-2"/>
          <c:w val="0.15073214877381771"/>
          <c:h val="7.6360878084220943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=""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=""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6939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hyperlink" Target="https://skinnonews.com/global/archives/16613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6613" TargetMode="External"/><Relationship Id="rId7" Type="http://schemas.openxmlformats.org/officeDocument/2006/relationships/hyperlink" Target="http://skinnonews.com/global/archives/16834" TargetMode="External"/><Relationship Id="rId2" Type="http://schemas.openxmlformats.org/officeDocument/2006/relationships/hyperlink" Target="http://skinnonews.com/global/archives/1693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6480" TargetMode="External"/><Relationship Id="rId5" Type="http://schemas.openxmlformats.org/officeDocument/2006/relationships/hyperlink" Target="http://skinnonews.com/global/archives/16881" TargetMode="External"/><Relationship Id="rId4" Type="http://schemas.openxmlformats.org/officeDocument/2006/relationships/hyperlink" Target="http://skinnonews.com/global/archives/169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6939" TargetMode="External"/><Relationship Id="rId7" Type="http://schemas.openxmlformats.org/officeDocument/2006/relationships/hyperlink" Target="http://skinnonews.com/global/archives/1661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kinnonews.com/global/archives/16834" TargetMode="External"/><Relationship Id="rId5" Type="http://schemas.openxmlformats.org/officeDocument/2006/relationships/hyperlink" Target="https://skinnonews.com/global/archives/16881" TargetMode="External"/><Relationship Id="rId4" Type="http://schemas.openxmlformats.org/officeDocument/2006/relationships/hyperlink" Target="https://skinnonews.com/global/archives/169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5460" y="4031499"/>
            <a:ext cx="2541080" cy="357342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2024.01.01 ~ 2024.01.07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5" name="차트2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23441307-D945-4105-9740-A05E91E7C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434985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8" name="차트1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1A60233-2265-F232-4EF5-42E87D108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571838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13339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1,626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311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▼1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smtClean="0"/>
              <a:t>기간 </a:t>
            </a:r>
            <a:r>
              <a:rPr lang="en-US" altLang="ko-KR" sz="800" smtClean="0"/>
              <a:t>: 2024.01.01 ~ 2024.01.07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93141"/>
              </p:ext>
            </p:extLst>
          </p:nvPr>
        </p:nvGraphicFramePr>
        <p:xfrm>
          <a:off x="5174942" y="4242452"/>
          <a:ext cx="975480" cy="2177797"/>
        </p:xfrm>
        <a:graphic>
          <a:graphicData uri="http://schemas.openxmlformats.org/drawingml/2006/table">
            <a:tbl>
              <a:tblPr firstRow="1" bandRow="1"/>
              <a:tblGrid>
                <a:gridCol w="975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3716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smtClean="0"/>
              <a:t>기간 </a:t>
            </a:r>
            <a:r>
              <a:rPr lang="en-US" altLang="ko-KR" sz="800" smtClean="0"/>
              <a:t>: 2023.11.06 ~ 2024.01.07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68172"/>
              </p:ext>
            </p:extLst>
          </p:nvPr>
        </p:nvGraphicFramePr>
        <p:xfrm>
          <a:off x="6150422" y="4242452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7,898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10,265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1,466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06505"/>
              </p:ext>
            </p:extLst>
          </p:nvPr>
        </p:nvGraphicFramePr>
        <p:xfrm>
          <a:off x="6774217" y="4242452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6,906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8,923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01963"/>
              </p:ext>
            </p:extLst>
          </p:nvPr>
        </p:nvGraphicFramePr>
        <p:xfrm>
          <a:off x="7997279" y="4242452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59,932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8,562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66,752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9064092" y="1674350"/>
            <a:ext cx="2445815" cy="69723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SKO 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배터리 생산장비 </a:t>
            </a: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(12/26)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주중 가장 높은 </a:t>
            </a: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트래픽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유입 및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광고 종료된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 </a:t>
            </a: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콘텐츠의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꾸준한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유입으로 인한 전주 대비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UV,PV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동일하게 광고를 진행하지 않았던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주차 대비 </a:t>
            </a: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수는 감소하였으나 수치는 상승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=""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3005" y="3066556"/>
            <a:ext cx="478847" cy="696745"/>
          </a:xfrm>
          <a:prstGeom prst="wedgeRoundRectCallout">
            <a:avLst>
              <a:gd name="adj1" fmla="val -20057"/>
              <a:gd name="adj2" fmla="val -147795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4984"/>
              </p:ext>
            </p:extLst>
          </p:nvPr>
        </p:nvGraphicFramePr>
        <p:xfrm>
          <a:off x="8609334" y="4242452"/>
          <a:ext cx="619435" cy="2193784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1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42396"/>
              </p:ext>
            </p:extLst>
          </p:nvPr>
        </p:nvGraphicFramePr>
        <p:xfrm>
          <a:off x="9233072" y="4242452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4,536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96195"/>
              </p:ext>
            </p:extLst>
          </p:nvPr>
        </p:nvGraphicFramePr>
        <p:xfrm>
          <a:off x="7389437" y="4242452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100,810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14,401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109,511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15,644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94296"/>
              </p:ext>
            </p:extLst>
          </p:nvPr>
        </p:nvGraphicFramePr>
        <p:xfrm>
          <a:off x="9856368" y="4242452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2,993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4,138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591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1060712" y="1674350"/>
            <a:ext cx="696024" cy="3833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CEO New Year’s Message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411726" y="2052672"/>
            <a:ext cx="0" cy="48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99349"/>
              </p:ext>
            </p:extLst>
          </p:nvPr>
        </p:nvGraphicFramePr>
        <p:xfrm>
          <a:off x="10480171" y="4242452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1,626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2,345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3135313" y="1674350"/>
            <a:ext cx="559628" cy="3858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Happy Elephant in Wonderland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/>
          <p:cNvCxnSpPr>
            <a:stCxn id="40" idx="2"/>
          </p:cNvCxnSpPr>
          <p:nvPr/>
        </p:nvCxnSpPr>
        <p:spPr>
          <a:xfrm>
            <a:off x="3415127" y="2060191"/>
            <a:ext cx="5936" cy="37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47868"/>
              </p:ext>
            </p:extLst>
          </p:nvPr>
        </p:nvGraphicFramePr>
        <p:xfrm>
          <a:off x="11099606" y="4242452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1,914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273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2,656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67508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" name="차트3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144942DA-1FB4-4C5D-8B35-DCD6D7648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432722"/>
              </p:ext>
            </p:extLst>
          </p:nvPr>
        </p:nvGraphicFramePr>
        <p:xfrm>
          <a:off x="685800" y="2413000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32665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2023.11.06 ~ 2024.01.07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35829" y="2166745"/>
            <a:ext cx="1778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1636"/>
              </p:ext>
            </p:extLst>
          </p:nvPr>
        </p:nvGraphicFramePr>
        <p:xfrm>
          <a:off x="67795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=""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56750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56750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50209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smtClean="0"/>
              <a:t>기간 </a:t>
            </a:r>
            <a:r>
              <a:rPr lang="en-US" altLang="ko-KR" sz="800" smtClean="0"/>
              <a:t>: 2020.6.10(GA</a:t>
            </a:r>
            <a:r>
              <a:rPr lang="ko-KR" altLang="en-US" sz="800" smtClean="0"/>
              <a:t>시작</a:t>
            </a:r>
            <a:r>
              <a:rPr lang="en-US" altLang="ko-KR" sz="800" smtClean="0"/>
              <a:t>) ~ 2024.01.07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675090" y="5746420"/>
            <a:ext cx="10639666" cy="73153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1000" dirty="0" smtClean="0"/>
              <a:t>해외 유입 방문자 수는 </a:t>
            </a:r>
            <a:r>
              <a:rPr lang="en-US" altLang="ko-KR" sz="1000" dirty="0" smtClean="0"/>
              <a:t>1,206 (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▲219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로 전주 대비 약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22% </a:t>
            </a:r>
            <a:r>
              <a:rPr lang="ko-KR" altLang="en-US" sz="1000" dirty="0" smtClean="0"/>
              <a:t>증가
국내 유입 방문자 수는 </a:t>
            </a:r>
            <a:r>
              <a:rPr lang="en-US" altLang="ko-KR" sz="1000" dirty="0" smtClean="0"/>
              <a:t>708 (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▲69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로 전주 대비 약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11%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증가</a:t>
            </a:r>
            <a:endParaRPr lang="ko-KR" altLang="en-US" sz="1000" dirty="0">
              <a:solidFill>
                <a:srgbClr val="E72D4A"/>
              </a:solidFill>
            </a:endParaRPr>
          </a:p>
        </p:txBody>
      </p:sp>
      <p:pic>
        <p:nvPicPr>
          <p:cNvPr id="2" name="그림 1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r="296" b="18152"/>
          <a:stretch/>
        </p:blipFill>
        <p:spPr>
          <a:xfrm>
            <a:off x="8495607" y="2407482"/>
            <a:ext cx="2801389" cy="151838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5009328" y="2959132"/>
            <a:ext cx="3042452" cy="114378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 방문자 수는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22%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증가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 방문자 수는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11%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증가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CES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개최가 임박함에 따라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‘CES 2024’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콘텐츠가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인도 내 제일 높은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PV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를 기록하였으며 금주 게재된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‘CEO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신년인사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’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콘텐츠의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35%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가 인도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미국의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ORGANIC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유입인 것으로 보아 해당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콘텐츠의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영향으로 해외 방문자 수가 상승한 것으로 추측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국내 방문자 수의 경우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, ‘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SKO 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배터리 생산장비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‘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콘텐츠의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한국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PV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가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전주 대비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32%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상승하여 증가한 것으로 확인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=""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7595572" y="4701540"/>
            <a:ext cx="547158" cy="641574"/>
          </a:xfrm>
          <a:prstGeom prst="wedgeRoundRectCallout">
            <a:avLst>
              <a:gd name="adj1" fmla="val -220938"/>
              <a:gd name="adj2" fmla="val -142476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88" y="4012780"/>
            <a:ext cx="2814768" cy="15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409224" y="92081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934779" y="98340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/>
              <a:t>기간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2024.01.01 </a:t>
            </a:r>
            <a:r>
              <a:rPr lang="en-US" altLang="ko-KR" sz="800" dirty="0"/>
              <a:t>~ </a:t>
            </a:r>
            <a:r>
              <a:rPr lang="en-US" altLang="ko-KR" sz="800" dirty="0" smtClean="0"/>
              <a:t>2024.01.07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47326"/>
              </p:ext>
            </p:extLst>
          </p:nvPr>
        </p:nvGraphicFramePr>
        <p:xfrm>
          <a:off x="509681" y="1192676"/>
          <a:ext cx="10974526" cy="3371701"/>
        </p:xfrm>
        <a:graphic>
          <a:graphicData uri="http://schemas.openxmlformats.org/drawingml/2006/table">
            <a:tbl>
              <a:tblPr/>
              <a:tblGrid>
                <a:gridCol w="9542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22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68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52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91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6769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13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경로 </a:t>
                      </a:r>
                      <a:endParaRPr kumimoji="1" lang="en-US" altLang="ko-KR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23/12/26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SK On cooperates with domestic and foreign companies to advance the intelligence of battery production equipment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(59%)
-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Google.com (12%)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7534279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23/11/24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 Innovation and subsidiaries worldwide unite to support Busan’s bid to host World Expo 2030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Google.com (89%)
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1786027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24/1/2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 Innovation CEO Park Sang-</a:t>
                      </a:r>
                      <a:r>
                        <a:rPr lang="en-US" sz="1000" b="0" i="0" u="sng" strike="noStrike" dirty="0" err="1" smtClean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kyu</a:t>
                      </a:r>
                      <a:r>
                        <a:rPr lang="en-US" sz="10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 emphasizes survival and competitiveness to drive sustainable growth in 2024 New Year’s message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Linkedin.com (37%)
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3460226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23/12/15</a:t>
                      </a:r>
                      <a:endParaRPr lang="en-US" altLang="ko-KR" sz="1000" b="0" i="0" u="none" strike="noStrike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 to create a theme park of carbon-cutting technologies at CES 2024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Google.com (83%)
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387216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23/11/15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smtClean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 On and BASF entered into an agreement to evaluate collaboration opportunities in the global lithium-ion battery market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Google.com (78%)
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(15%)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0818196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23/12/7</a:t>
                      </a:r>
                      <a:endParaRPr lang="en-US" altLang="ko-KR" sz="1000" b="0" i="0" u="none" strike="noStrike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 Innovation announces reorganization and executive personnel appointments for 2024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(45%)
- Google.com (19%)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27325" y="4631680"/>
            <a:ext cx="10970736" cy="181068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‘SKO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배터리 생산장비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별도 광고 집행하지 않았음에도 전주 대비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33%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높은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173PV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베스트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기록</a:t>
            </a:r>
            <a:endParaRPr lang="en-US" altLang="ko-KR" sz="8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링크드인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유입이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38%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가장 높은 수치를 차지했던 전주 대비 직접유입이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59%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매우 높은 비율을 차지</a:t>
            </a:r>
            <a:endParaRPr lang="en-US" altLang="ko-KR" sz="8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1/2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게재된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‘CEO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신년인사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콘텐츠가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주간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109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위를 기록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(24%) &gt;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인도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(19%) &gt;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미국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(16%)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순으로 많았으며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링크드인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유입이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37%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높은 수치를 기록</a:t>
            </a:r>
            <a:endParaRPr lang="en-US" altLang="ko-KR" sz="8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1/5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게재된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이상한 나라의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행코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콘텐츠의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베스트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에는 포함되지 못했으나 총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56%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직접유입으로 높은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유입률을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보임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임원 발표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콘텐츠가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 만에 다시 베스트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진입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링크드인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유입이 줄고 직접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유입률이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높아지는 것으로 보아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유입이 지속되고 있는 것으로 확인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(12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주차 대비 직접 유입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32%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45%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증가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광고 종료했음에도 꾸준한 잔여유입으로 베스트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유지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‘SKO x BASF’ (11/22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주간 </a:t>
            </a:r>
            <a:r>
              <a:rPr lang="en-US" altLang="ko-KR" sz="800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전주 대비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17%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감소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), ‘CES 2024’ (12/22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전주 대비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49%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감소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kern="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409224" y="92081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56733"/>
              </p:ext>
            </p:extLst>
          </p:nvPr>
        </p:nvGraphicFramePr>
        <p:xfrm>
          <a:off x="437322" y="1264263"/>
          <a:ext cx="11251096" cy="3315976"/>
        </p:xfrm>
        <a:graphic>
          <a:graphicData uri="http://schemas.openxmlformats.org/drawingml/2006/table">
            <a:tbl>
              <a:tblPr/>
              <a:tblGrid>
                <a:gridCol w="2959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72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11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5024">
                  <a:extLst>
                    <a:ext uri="{9D8B030D-6E8A-4147-A177-3AD203B41FA5}">
                      <a16:colId xmlns="" xmlns:a16="http://schemas.microsoft.com/office/drawing/2014/main" val="3835211987"/>
                    </a:ext>
                  </a:extLst>
                </a:gridCol>
                <a:gridCol w="11655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76091">
                  <a:extLst>
                    <a:ext uri="{9D8B030D-6E8A-4147-A177-3AD203B41FA5}">
                      <a16:colId xmlns="" xmlns:a16="http://schemas.microsoft.com/office/drawing/2014/main" val="2552388797"/>
                    </a:ext>
                  </a:extLst>
                </a:gridCol>
              </a:tblGrid>
              <a:tr h="426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South Korea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462 (45.97%)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708 (51.32%)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 (12.71%)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SK On cooperates with domestic and foreign companies to advance the intelligence of 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/>
                      </a:r>
                      <a:b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</a:b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battery 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production equipment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7534279"/>
                  </a:ext>
                </a:extLst>
              </a:tr>
              <a:tr h="410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United States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235 (23.38%)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348 (25.23%)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 (6.32%)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4"/>
                        </a:rPr>
                        <a:t>[CES 2024] Overview: SK, on the journey to inspire happiness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1786027"/>
                  </a:ext>
                </a:extLst>
              </a:tr>
              <a:tr h="426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374 (37.21%)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440 (31.90%)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 (15.68%)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5"/>
                        </a:rPr>
                        <a:t>SK to create a theme park of carbon-cutting technologies at CES 2024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3460226"/>
                  </a:ext>
                </a:extLst>
              </a:tr>
              <a:tr h="410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87 (8.66%)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102 (7.39%)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(9.8%)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6"/>
                        </a:rPr>
                        <a:t>SK Innovation announces reorganization and executive personnel appointments for 2024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4387216"/>
                  </a:ext>
                </a:extLst>
              </a:tr>
              <a:tr h="410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France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73 (7.26%)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70 (5.07%)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 (8.57%)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7"/>
                        </a:rPr>
                        <a:t>SK Innovation and subsidiaries worldwide unite to support Busan’s bid to host World Expo 2030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5325587"/>
                  </a:ext>
                </a:extLst>
              </a:tr>
              <a:tr h="410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60 (5.97%)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94 (6.81%)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(4.26%)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SK On cooperates with domestic and foreign companies to advance the intelligence of </a:t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</a:b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battery production equipment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7593027"/>
                  </a:ext>
                </a:extLst>
              </a:tr>
              <a:tr h="410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66 (6.57%)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89 (6.45%)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(5.62%)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SK On cooperates with domestic and foreign companies to advance the intelligence of </a:t>
                      </a:r>
                      <a:b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</a:b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battery production equipment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09224" y="4646692"/>
            <a:ext cx="11243144" cy="1835726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SKO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배터리 생산장비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지난 주에 이어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90PV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한국 내 가장 많이 본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기록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전주 대비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32%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영국 및 일본에서도 </a:t>
            </a:r>
            <a:r>
              <a:rPr lang="en-US" altLang="ko-KR" sz="800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800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유입을 통해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기록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‘CES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미리보기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콘텐츠는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12/27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게재 이후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처음으로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TOP 7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콘텐츠에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진입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별도의 광고를 집행하지 않았음에도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시작이 임박하여 미국 내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위를 기록한 것으로 확인</a:t>
            </a:r>
            <a:endParaRPr lang="en-US" altLang="ko-KR" sz="8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‘CES 2024’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광고가 종료되었지만 잔여유입으로 인도 내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기록 </a:t>
            </a:r>
            <a:endParaRPr lang="en-US" altLang="ko-KR" sz="800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 광고 종료 이후 감소세를 보이며 안정화되고 있는 것으로 확인</a:t>
            </a:r>
            <a:r>
              <a:rPr lang="en-US" altLang="ko-KR" sz="800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인도 내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전주 대비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59%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감소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임원 발표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콘텐츠의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12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주차 이후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유입으로 다시 싱가포르 내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콘텐츠를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기록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업로드 직후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가장 높았으며 현재는 감소세이나 꾸준한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유입률을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(12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주차 대비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23%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감소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10114900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/>
              <a:t>기간 </a:t>
            </a:r>
            <a:r>
              <a:rPr lang="en-US" altLang="ko-KR" sz="800" dirty="0"/>
              <a:t>: 2024.01.01 ~ 2024.01.07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48044</TotalTime>
  <Words>1163</Words>
  <Application>Microsoft Office PowerPoint</Application>
  <PresentationFormat>와이드스크린</PresentationFormat>
  <Paragraphs>269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USER</cp:lastModifiedBy>
  <cp:revision>3012</cp:revision>
  <cp:lastPrinted>2021-02-04T04:29:19Z</cp:lastPrinted>
  <dcterms:created xsi:type="dcterms:W3CDTF">2021-01-26T06:49:29Z</dcterms:created>
  <dcterms:modified xsi:type="dcterms:W3CDTF">2024-01-08T10:09:54Z</dcterms:modified>
</cp:coreProperties>
</file>