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141" r:id="rId2"/>
    <p:sldId id="2313" r:id="rId3"/>
    <p:sldId id="2311" r:id="rId4"/>
    <p:sldId id="2312" r:id="rId5"/>
    <p:sldId id="2297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oon Young" initials="LJY" lastIdx="1" clrIdx="0">
    <p:extLst>
      <p:ext uri="{19B8F6BF-5375-455C-9EA6-DF929625EA0E}">
        <p15:presenceInfo xmlns:p15="http://schemas.microsoft.com/office/powerpoint/2012/main" userId="9c2bf77b41f9f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B3A2C7"/>
    <a:srgbClr val="FFC000"/>
    <a:srgbClr val="00645F"/>
    <a:srgbClr val="009A93"/>
    <a:srgbClr val="E72D4A"/>
    <a:srgbClr val="938A9D"/>
    <a:srgbClr val="F2F2F2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4660"/>
  </p:normalViewPr>
  <p:slideViewPr>
    <p:cSldViewPr snapToGrid="0">
      <p:cViewPr>
        <p:scale>
          <a:sx n="125" d="100"/>
          <a:sy n="125" d="100"/>
        </p:scale>
        <p:origin x="336" y="-1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ER\Desktop\%5bSK%20Innovation%5d\02.%20&#51452;&#44036;&#48372;&#44256;&#49436;\&#51452;&#44036;&#48372;&#44256;%20-%201&#50900;%201&#51452;&#52264;~\1&#50900;%202&#51452;&#52264;\1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ER\Desktop\%5bSK%20Innovation%5d\02.%20&#51452;&#44036;&#48372;&#44256;&#49436;\&#51452;&#44036;&#48372;&#44256;%20-%201&#50900;%201&#51452;&#52264;~\1&#50900;%202&#51452;&#52264;\1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ER\Desktop\%5bSK%20Innovation%5d\02.%20&#51452;&#44036;&#48372;&#44256;&#49436;\&#51452;&#44036;&#48372;&#44256;%20-%201&#50900;%201&#51452;&#52264;~\1&#50900;%202&#51452;&#52264;\1&#50900;%202&#51452;&#52264;_&#48372;&#44256;&#49436;%20&#51089;&#49457;&#50857;%20&#45936;&#51060;&#53552;%20&#51088;&#46041;%20&#52712;&#54633;&#50641;&#49472;.xlsm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5522150987793367E-3"/>
          <c:y val="0.11113711380906061"/>
          <c:w val="0.98502897782757648"/>
          <c:h val="0.78679879202770853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2540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3"/>
              <c:layout>
                <c:manualLayout>
                  <c:x val="-4.6021191795470012E-2"/>
                  <c:y val="6.45309530274233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A46-434D-8C6B-0D58EF248AD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5639253426654998E-2"/>
                  <c:y val="5.88567404289980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noAutofit/>
                </a:bodyPr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나눔고딕" panose="020B0600000101010101" charset="-127"/>
                      <a:ea typeface="나눔고딕" panose="020B0600000101010101" charset="-127"/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9F0-4378-9A84-FC675F529C2A}"/>
                </c:ext>
                <c:ext xmlns:c15="http://schemas.microsoft.com/office/drawing/2012/chart" uri="{CE6537A1-D6FC-4f65-9D91-7224C49458BB}">
                  <c15:layout>
                    <c:manualLayout>
                      <c:w val="8.7535918614356403E-2"/>
                      <c:h val="8.6273720462041043E-2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4.2288713910761153E-2"/>
                  <c:y val="5.164064621232682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0A46-434D-8C6B-0D58EF248AD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4.2348400894332561E-2"/>
                  <c:y val="6.36400352973119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A46-434D-8C6B-0D58EF248AD8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'주간 2p_테이블(왼)'!$M$13:$M$19</c:f>
              <c:numCache>
                <c:formatCode>m"/"d;@</c:formatCode>
                <c:ptCount val="7"/>
                <c:pt idx="0">
                  <c:v>45299</c:v>
                </c:pt>
                <c:pt idx="1">
                  <c:v>45300</c:v>
                </c:pt>
                <c:pt idx="2">
                  <c:v>45301</c:v>
                </c:pt>
                <c:pt idx="3">
                  <c:v>45302</c:v>
                </c:pt>
                <c:pt idx="4">
                  <c:v>45303</c:v>
                </c:pt>
                <c:pt idx="5">
                  <c:v>45304</c:v>
                </c:pt>
                <c:pt idx="6">
                  <c:v>45305</c:v>
                </c:pt>
              </c:numCache>
            </c:numRef>
          </c:cat>
          <c:val>
            <c:numRef>
              <c:f>'주간 2p_테이블(왼)'!$N$13:$N$19</c:f>
              <c:numCache>
                <c:formatCode>#,##0_ </c:formatCode>
                <c:ptCount val="7"/>
                <c:pt idx="0">
                  <c:v>403</c:v>
                </c:pt>
                <c:pt idx="1">
                  <c:v>436</c:v>
                </c:pt>
                <c:pt idx="2">
                  <c:v>468</c:v>
                </c:pt>
                <c:pt idx="3">
                  <c:v>435</c:v>
                </c:pt>
                <c:pt idx="4">
                  <c:v>428</c:v>
                </c:pt>
                <c:pt idx="5">
                  <c:v>289</c:v>
                </c:pt>
                <c:pt idx="6">
                  <c:v>160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0A46-434D-8C6B-0D58EF248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097520"/>
        <c:axId val="2012106224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2540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rgbClr val="C00000"/>
              </a:solidFill>
              <a:ln cap="rnd">
                <a:solidFill>
                  <a:srgbClr val="C00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'주간 2p_테이블(왼)'!$M$13:$M$19</c:f>
              <c:numCache>
                <c:formatCode>m"/"d;@</c:formatCode>
                <c:ptCount val="7"/>
                <c:pt idx="0">
                  <c:v>45299</c:v>
                </c:pt>
                <c:pt idx="1">
                  <c:v>45300</c:v>
                </c:pt>
                <c:pt idx="2">
                  <c:v>45301</c:v>
                </c:pt>
                <c:pt idx="3">
                  <c:v>45302</c:v>
                </c:pt>
                <c:pt idx="4">
                  <c:v>45303</c:v>
                </c:pt>
                <c:pt idx="5">
                  <c:v>45304</c:v>
                </c:pt>
                <c:pt idx="6">
                  <c:v>45305</c:v>
                </c:pt>
              </c:numCache>
            </c:numRef>
          </c:cat>
          <c:val>
            <c:numRef>
              <c:f>'주간 2p_테이블(왼)'!$O$13:$O$19</c:f>
              <c:numCache>
                <c:formatCode>#,##0_ </c:formatCode>
                <c:ptCount val="7"/>
                <c:pt idx="0">
                  <c:v>608</c:v>
                </c:pt>
                <c:pt idx="1">
                  <c:v>687</c:v>
                </c:pt>
                <c:pt idx="2">
                  <c:v>683</c:v>
                </c:pt>
                <c:pt idx="3">
                  <c:v>640</c:v>
                </c:pt>
                <c:pt idx="4">
                  <c:v>618</c:v>
                </c:pt>
                <c:pt idx="5">
                  <c:v>375</c:v>
                </c:pt>
                <c:pt idx="6">
                  <c:v>218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0A46-434D-8C6B-0D58EF248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2100240"/>
        <c:axId val="2012098064"/>
      </c:lineChart>
      <c:dateAx>
        <c:axId val="2012097520"/>
        <c:scaling>
          <c:orientation val="minMax"/>
        </c:scaling>
        <c:delete val="0"/>
        <c:axPos val="b"/>
        <c:numFmt formatCode="m&quot;/&quot;d;@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2012106224"/>
        <c:crosses val="autoZero"/>
        <c:auto val="1"/>
        <c:lblOffset val="100"/>
        <c:baseTimeUnit val="days"/>
      </c:dateAx>
      <c:valAx>
        <c:axId val="2012106224"/>
        <c:scaling>
          <c:orientation val="minMax"/>
          <c:max val="900"/>
        </c:scaling>
        <c:delete val="1"/>
        <c:axPos val="l"/>
        <c:numFmt formatCode="#,##0_ " sourceLinked="1"/>
        <c:majorTickMark val="out"/>
        <c:minorTickMark val="none"/>
        <c:tickLblPos val="nextTo"/>
        <c:crossAx val="2012097520"/>
        <c:crosses val="autoZero"/>
        <c:crossBetween val="between"/>
        <c:minorUnit val="100"/>
      </c:valAx>
      <c:valAx>
        <c:axId val="2012098064"/>
        <c:scaling>
          <c:orientation val="minMax"/>
          <c:min val="-200"/>
        </c:scaling>
        <c:delete val="0"/>
        <c:axPos val="r"/>
        <c:numFmt formatCode="#,##0_ " sourceLinked="1"/>
        <c:majorTickMark val="out"/>
        <c:minorTickMark val="none"/>
        <c:tickLblPos val="nextTo"/>
        <c:spPr>
          <a:solidFill>
            <a:sysClr val="window" lastClr="FFFFFF">
              <a:alpha val="0"/>
            </a:sysClr>
          </a:solidFill>
          <a:ln>
            <a:solidFill>
              <a:sysClr val="window" lastClr="FFFFFF">
                <a:alpha val="0"/>
              </a:sys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alpha val="0"/>
                  </a:schemeClr>
                </a:solidFill>
              </a:defRPr>
            </a:pPr>
            <a:endParaRPr lang="ko-KR"/>
          </a:p>
        </c:txPr>
        <c:crossAx val="2012100240"/>
        <c:crosses val="max"/>
        <c:crossBetween val="between"/>
      </c:valAx>
      <c:dateAx>
        <c:axId val="2012100240"/>
        <c:scaling>
          <c:orientation val="minMax"/>
        </c:scaling>
        <c:delete val="1"/>
        <c:axPos val="b"/>
        <c:numFmt formatCode="m&quot;/&quot;d;@" sourceLinked="1"/>
        <c:majorTickMark val="out"/>
        <c:minorTickMark val="none"/>
        <c:tickLblPos val="nextTo"/>
        <c:crossAx val="2012098064"/>
        <c:crosses val="autoZero"/>
        <c:auto val="1"/>
        <c:lblOffset val="100"/>
        <c:baseTimeUnit val="days"/>
        <c:majorUnit val="1"/>
        <c:minorUnit val="1"/>
      </c:dateAx>
    </c:plotArea>
    <c:legend>
      <c:legendPos val="t"/>
      <c:layout>
        <c:manualLayout>
          <c:xMode val="edge"/>
          <c:yMode val="edge"/>
          <c:x val="0.37913462716575708"/>
          <c:y val="3.0151824100566677E-2"/>
          <c:w val="0.21755574997569749"/>
          <c:h val="8.25596965417316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6011352022511491E-3"/>
          <c:y val="0.11226343309924444"/>
          <c:w val="0.9674659795842907"/>
          <c:h val="0.71989855384541779"/>
        </c:manualLayout>
      </c:layout>
      <c:lineChart>
        <c:grouping val="standard"/>
        <c:varyColors val="0"/>
        <c:ser>
          <c:idx val="0"/>
          <c:order val="0"/>
          <c:tx>
            <c:v>UV</c:v>
          </c:tx>
          <c:spPr>
            <a:ln w="31750">
              <a:solidFill>
                <a:srgbClr val="4472C4">
                  <a:lumMod val="75000"/>
                </a:srgbClr>
              </a:solidFill>
            </a:ln>
          </c:spPr>
          <c:marker>
            <c:symbol val="circle"/>
            <c:size val="5"/>
            <c:spPr>
              <a:solidFill>
                <a:srgbClr val="4472C4">
                  <a:lumMod val="75000"/>
                </a:srgbClr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4.0569213199495189E-3"/>
                  <c:y val="-3.892546836817811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8737152130792815E-3"/>
                  <c:y val="-2.54442709747488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3310693033599456E-3"/>
                  <c:y val="-1.58512082541406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9.8045020135841803E-3"/>
                  <c:y val="-5.46443117024165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8430456212057464E-2"/>
                  <c:y val="-4.60236220472440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3043216926128509E-2"/>
                  <c:y val="-5.10035976106436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3505439682635092E-2"/>
                  <c:y val="-5.53641732283466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7086764440704453E-2"/>
                  <c:y val="-5.54653136030410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4.6064043998317004E-2"/>
                  <c:y val="-7.188569101276133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11월 3주
(11/13~11/19)</c:v>
                </c:pt>
                <c:pt idx="1">
                  <c:v>11월 4주
(11/20~11/26)</c:v>
                </c:pt>
                <c:pt idx="2">
                  <c:v>11월 5주
(11/27~12/3)</c:v>
                </c:pt>
                <c:pt idx="3">
                  <c:v>12월 1주
(12/4~12/10)</c:v>
                </c:pt>
                <c:pt idx="4">
                  <c:v>12월 2주
(12/11~12/17)</c:v>
                </c:pt>
                <c:pt idx="5">
                  <c:v>12월 3주
(12/18~12/24)</c:v>
                </c:pt>
                <c:pt idx="6">
                  <c:v>12월 4주
(12/25~12/31)</c:v>
                </c:pt>
                <c:pt idx="7">
                  <c:v>1월 1주
(1/1~1/7)</c:v>
                </c:pt>
                <c:pt idx="8">
                  <c:v>1월 2주
(1/8~1/14)</c:v>
                </c:pt>
              </c:strCache>
            </c:strRef>
          </c:cat>
          <c:val>
            <c:numRef>
              <c:f>'주간_2p 그래프(오)'!$H$103:$H$111</c:f>
              <c:numCache>
                <c:formatCode>#,##0_);[Red]\(#,##0\)</c:formatCode>
                <c:ptCount val="9"/>
                <c:pt idx="0">
                  <c:v>6906</c:v>
                </c:pt>
                <c:pt idx="1">
                  <c:v>100810</c:v>
                </c:pt>
                <c:pt idx="2">
                  <c:v>59932</c:v>
                </c:pt>
                <c:pt idx="3">
                  <c:v>4826</c:v>
                </c:pt>
                <c:pt idx="4">
                  <c:v>3428</c:v>
                </c:pt>
                <c:pt idx="5">
                  <c:v>2993</c:v>
                </c:pt>
                <c:pt idx="6">
                  <c:v>1626</c:v>
                </c:pt>
                <c:pt idx="7">
                  <c:v>1914</c:v>
                </c:pt>
                <c:pt idx="8">
                  <c:v>2619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1891-47BC-B1B7-CB14C9A86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649120"/>
        <c:axId val="2135661088"/>
      </c:lineChart>
      <c:lineChart>
        <c:grouping val="standard"/>
        <c:varyColors val="0"/>
        <c:ser>
          <c:idx val="1"/>
          <c:order val="1"/>
          <c:tx>
            <c:v>PV</c:v>
          </c:tx>
          <c:spPr>
            <a:ln w="31750">
              <a:solidFill>
                <a:srgbClr val="C00000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5.1307327042134912E-3"/>
                  <c:y val="-5.33546022264459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4412454168420139E-3"/>
                  <c:y val="-4.05247081183817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8230149666405849E-3"/>
                  <c:y val="-3.93622726038555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7.8961050670192951E-3"/>
                  <c:y val="-0.1005281020906870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9009587064975655E-2"/>
                  <c:y val="-0.1081258484930762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4.472861693814998E-2"/>
                  <c:y val="-0.1126887048601684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3.1353308889823885E-2"/>
                  <c:y val="-0.121208254140646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7070235018332773E-2"/>
                  <c:y val="-0.121158023350529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4.6064043998317004E-2"/>
                  <c:y val="-0.1263901710562041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'주간_2p 그래프(오)'!$G$103:$G$111</c:f>
              <c:strCache>
                <c:ptCount val="9"/>
                <c:pt idx="0">
                  <c:v>11월 3주
(11/13~11/19)</c:v>
                </c:pt>
                <c:pt idx="1">
                  <c:v>11월 4주
(11/20~11/26)</c:v>
                </c:pt>
                <c:pt idx="2">
                  <c:v>11월 5주
(11/27~12/3)</c:v>
                </c:pt>
                <c:pt idx="3">
                  <c:v>12월 1주
(12/4~12/10)</c:v>
                </c:pt>
                <c:pt idx="4">
                  <c:v>12월 2주
(12/11~12/17)</c:v>
                </c:pt>
                <c:pt idx="5">
                  <c:v>12월 3주
(12/18~12/24)</c:v>
                </c:pt>
                <c:pt idx="6">
                  <c:v>12월 4주
(12/25~12/31)</c:v>
                </c:pt>
                <c:pt idx="7">
                  <c:v>1월 1주
(1/1~1/7)</c:v>
                </c:pt>
                <c:pt idx="8">
                  <c:v>1월 2주
(1/8~1/14)</c:v>
                </c:pt>
              </c:strCache>
            </c:strRef>
          </c:cat>
          <c:val>
            <c:numRef>
              <c:f>'주간_2p 그래프(오)'!$I$103:$I$111</c:f>
              <c:numCache>
                <c:formatCode>#,##0_);[Red]\(#,##0\)</c:formatCode>
                <c:ptCount val="9"/>
                <c:pt idx="0">
                  <c:v>8923</c:v>
                </c:pt>
                <c:pt idx="1">
                  <c:v>109511</c:v>
                </c:pt>
                <c:pt idx="2">
                  <c:v>66752</c:v>
                </c:pt>
                <c:pt idx="3">
                  <c:v>6411</c:v>
                </c:pt>
                <c:pt idx="4">
                  <c:v>4536</c:v>
                </c:pt>
                <c:pt idx="5">
                  <c:v>4138</c:v>
                </c:pt>
                <c:pt idx="6">
                  <c:v>2345</c:v>
                </c:pt>
                <c:pt idx="7">
                  <c:v>2656</c:v>
                </c:pt>
                <c:pt idx="8">
                  <c:v>3829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1891-47BC-B1B7-CB14C9A86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657280"/>
        <c:axId val="2135652928"/>
      </c:lineChart>
      <c:catAx>
        <c:axId val="2135649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anchor="t"/>
          <a:lstStyle/>
          <a:p>
            <a:pPr>
              <a:defRPr sz="7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2135661088"/>
        <c:crosses val="autoZero"/>
        <c:auto val="1"/>
        <c:lblAlgn val="ctr"/>
        <c:lblOffset val="100"/>
        <c:noMultiLvlLbl val="0"/>
      </c:catAx>
      <c:valAx>
        <c:axId val="2135661088"/>
        <c:scaling>
          <c:orientation val="minMax"/>
          <c:max val="5500"/>
          <c:min val="0"/>
        </c:scaling>
        <c:delete val="1"/>
        <c:axPos val="l"/>
        <c:numFmt formatCode="#,##0_);[Red]\(#,##0\)" sourceLinked="1"/>
        <c:majorTickMark val="out"/>
        <c:minorTickMark val="none"/>
        <c:tickLblPos val="nextTo"/>
        <c:crossAx val="2135649120"/>
        <c:crosses val="autoZero"/>
        <c:crossBetween val="between"/>
      </c:valAx>
      <c:valAx>
        <c:axId val="2135652928"/>
        <c:scaling>
          <c:orientation val="minMax"/>
        </c:scaling>
        <c:delete val="0"/>
        <c:axPos val="r"/>
        <c:numFmt formatCode="#,##0_);[Red]\(#,##0\)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2135657280"/>
        <c:crosses val="max"/>
        <c:crossBetween val="between"/>
      </c:valAx>
      <c:catAx>
        <c:axId val="2135657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565292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40633977440573454"/>
          <c:y val="3.9247545912417879E-2"/>
          <c:w val="0.18732027442376453"/>
          <c:h val="8.35838812423513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3447424787407595E-2"/>
          <c:y val="0.11309086908882308"/>
          <c:w val="0.98502897782757648"/>
          <c:h val="0.78679879202770853"/>
        </c:manualLayout>
      </c:layout>
      <c:lineChart>
        <c:grouping val="standard"/>
        <c:varyColors val="0"/>
        <c:ser>
          <c:idx val="1"/>
          <c:order val="1"/>
          <c:tx>
            <c:v>국내</c:v>
          </c:tx>
          <c:spPr>
            <a:ln w="19050">
              <a:solidFill>
                <a:srgbClr val="C00000"/>
              </a:solidFill>
            </a:ln>
          </c:spPr>
          <c:marker>
            <c:symbol val="circle"/>
            <c:size val="5"/>
          </c:marker>
          <c:dLbls>
            <c:dLbl>
              <c:idx val="0"/>
              <c:layout>
                <c:manualLayout>
                  <c:x val="-5.7684066620220055E-2"/>
                  <c:y val="-4.87225899551400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709331826009234E-2"/>
                  <c:y val="-7.12519998745176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7110012750910309E-2"/>
                  <c:y val="-4.3363553659378384E-2"/>
                </c:manualLayout>
              </c:layout>
              <c:tx>
                <c:rich>
                  <a:bodyPr/>
                  <a:lstStyle/>
                  <a:p>
                    <a:fld id="{4B7FACCD-B3FC-4EED-AB82-09A95C4302E1}" type="VALUE">
                      <a:rPr lang="en-US" altLang="ko-KR" sz="800"/>
                      <a:pPr/>
                      <a:t>[값]</a:t>
                    </a:fld>
                    <a:endParaRPr lang="ko-KR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81C-4F8D-B912-BEB08FA31E2C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Overflow="overflow" horzOverflow="overflow" wrap="square" lIns="38100" tIns="0" rIns="38100" bIns="0" anchor="t" anchorCtr="0">
                <a:spAutoFit/>
              </a:bodyPr>
              <a:lstStyle/>
              <a:p>
                <a:pPr algn="ctr" rtl="0">
                  <a:defRPr lang="ko-KR" altLang="en-US" sz="800" b="1" i="0" u="none" strike="noStrike" kern="1200" baseline="0">
                    <a:solidFill>
                      <a:srgbClr val="C00000"/>
                    </a:solidFill>
                    <a:latin typeface="나눔고딕" panose="020B0600000101010101" charset="-127"/>
                    <a:ea typeface="나눔고딕" panose="020B0600000101010101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11월 3주</c:v>
                </c:pt>
                <c:pt idx="1">
                  <c:v>11월 4주</c:v>
                </c:pt>
                <c:pt idx="2">
                  <c:v>11월 5주</c:v>
                </c:pt>
                <c:pt idx="3">
                  <c:v>12월 1주</c:v>
                </c:pt>
                <c:pt idx="4">
                  <c:v>12월 2주</c:v>
                </c:pt>
                <c:pt idx="5">
                  <c:v>12월 3주</c:v>
                </c:pt>
                <c:pt idx="6">
                  <c:v>12월 4주</c:v>
                </c:pt>
                <c:pt idx="7">
                  <c:v>1월 1주</c:v>
                </c:pt>
                <c:pt idx="8">
                  <c:v>1월 2주</c:v>
                </c:pt>
              </c:strCache>
            </c:strRef>
          </c:cat>
          <c:val>
            <c:numRef>
              <c:f>'주간_3p 평균값, 그래프'!$J$9:$J$17</c:f>
              <c:numCache>
                <c:formatCode>#,##0</c:formatCode>
                <c:ptCount val="9"/>
                <c:pt idx="0">
                  <c:v>1008</c:v>
                </c:pt>
                <c:pt idx="1">
                  <c:v>1222</c:v>
                </c:pt>
                <c:pt idx="2">
                  <c:v>1222</c:v>
                </c:pt>
                <c:pt idx="3">
                  <c:v>890</c:v>
                </c:pt>
                <c:pt idx="4">
                  <c:v>869</c:v>
                </c:pt>
                <c:pt idx="5">
                  <c:v>832</c:v>
                </c:pt>
                <c:pt idx="6">
                  <c:v>639</c:v>
                </c:pt>
                <c:pt idx="7">
                  <c:v>708</c:v>
                </c:pt>
                <c:pt idx="8">
                  <c:v>919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D81C-4F8D-B912-BEB08FA31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658912"/>
        <c:axId val="2135651840"/>
      </c:lineChart>
      <c:lineChart>
        <c:grouping val="standard"/>
        <c:varyColors val="0"/>
        <c:ser>
          <c:idx val="0"/>
          <c:order val="0"/>
          <c:tx>
            <c:v>외국</c:v>
          </c:tx>
          <c:spPr>
            <a:ln w="25400">
              <a:solidFill>
                <a:srgbClr val="4D81BD"/>
              </a:solidFill>
            </a:ln>
          </c:spPr>
          <c:marker>
            <c:symbol val="circle"/>
            <c:size val="5"/>
            <c:spPr>
              <a:solidFill>
                <a:srgbClr val="4D81BD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-5.532146753775978E-2"/>
                  <c:y val="-7.29980863945791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6164473597728497E-2"/>
                  <c:y val="-5.307776766947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6924138656290728E-2"/>
                  <c:y val="-0.1048705963547385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1949180392517713E-2"/>
                  <c:y val="-9.2918405119678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3618629474320719E-2"/>
                  <c:y val="-9.69024688646988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2.6936626661233289E-2"/>
                  <c:y val="-9.6902468864698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3618629474320844E-2"/>
                  <c:y val="-9.69024688646988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3.1810892169363759E-2"/>
                  <c:y val="-9.6902468864698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 b="1">
                    <a:solidFill>
                      <a:srgbClr val="0070C0"/>
                    </a:solidFill>
                    <a:latin typeface="나눔고딕" panose="020B0600000101010101" charset="-127"/>
                    <a:ea typeface="나눔고딕" panose="020B0600000101010101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'주간_3p 평균값, 그래프'!$H$9:$H$17</c:f>
              <c:strCache>
                <c:ptCount val="9"/>
                <c:pt idx="0">
                  <c:v>11월 3주</c:v>
                </c:pt>
                <c:pt idx="1">
                  <c:v>11월 4주</c:v>
                </c:pt>
                <c:pt idx="2">
                  <c:v>11월 5주</c:v>
                </c:pt>
                <c:pt idx="3">
                  <c:v>12월 1주</c:v>
                </c:pt>
                <c:pt idx="4">
                  <c:v>12월 2주</c:v>
                </c:pt>
                <c:pt idx="5">
                  <c:v>12월 3주</c:v>
                </c:pt>
                <c:pt idx="6">
                  <c:v>12월 4주</c:v>
                </c:pt>
                <c:pt idx="7">
                  <c:v>1월 1주</c:v>
                </c:pt>
                <c:pt idx="8">
                  <c:v>1월 2주</c:v>
                </c:pt>
              </c:strCache>
            </c:strRef>
          </c:cat>
          <c:val>
            <c:numRef>
              <c:f>'주간_3p 평균값, 그래프'!$I$9:$I$17</c:f>
              <c:numCache>
                <c:formatCode>#,##0</c:formatCode>
                <c:ptCount val="9"/>
                <c:pt idx="0">
                  <c:v>5898</c:v>
                </c:pt>
                <c:pt idx="1">
                  <c:v>99588</c:v>
                </c:pt>
                <c:pt idx="2">
                  <c:v>58476</c:v>
                </c:pt>
                <c:pt idx="3">
                  <c:v>3936</c:v>
                </c:pt>
                <c:pt idx="4">
                  <c:v>2559</c:v>
                </c:pt>
                <c:pt idx="5">
                  <c:v>2161</c:v>
                </c:pt>
                <c:pt idx="6">
                  <c:v>987</c:v>
                </c:pt>
                <c:pt idx="7">
                  <c:v>1206</c:v>
                </c:pt>
                <c:pt idx="8">
                  <c:v>1700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A7B3-43E7-B0B9-D2F2AD277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648576"/>
        <c:axId val="2135659456"/>
      </c:lineChart>
      <c:catAx>
        <c:axId val="213565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B0600000101010101" charset="-127"/>
                <a:ea typeface="나눔고딕" panose="020B0600000101010101" charset="-127"/>
              </a:defRPr>
            </a:pPr>
            <a:endParaRPr lang="ko-KR"/>
          </a:p>
        </c:txPr>
        <c:crossAx val="2135651840"/>
        <c:crosses val="autoZero"/>
        <c:auto val="1"/>
        <c:lblAlgn val="ctr"/>
        <c:lblOffset val="100"/>
        <c:noMultiLvlLbl val="1"/>
      </c:catAx>
      <c:valAx>
        <c:axId val="2135651840"/>
        <c:scaling>
          <c:orientation val="minMax"/>
          <c:max val="3000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2135658912"/>
        <c:crosses val="autoZero"/>
        <c:crossBetween val="between"/>
        <c:majorUnit val="1500"/>
      </c:valAx>
      <c:valAx>
        <c:axId val="2135659456"/>
        <c:scaling>
          <c:orientation val="minMax"/>
          <c:min val="-200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solidFill>
              <a:sysClr val="window" lastClr="FFFFFF"/>
            </a:solidFill>
          </a:ln>
        </c:spPr>
        <c:txPr>
          <a:bodyPr/>
          <a:lstStyle/>
          <a:p>
            <a:pPr>
              <a:defRPr>
                <a:noFill/>
              </a:defRPr>
            </a:pPr>
            <a:endParaRPr lang="ko-KR"/>
          </a:p>
        </c:txPr>
        <c:crossAx val="2135648576"/>
        <c:crosses val="max"/>
        <c:crossBetween val="between"/>
      </c:valAx>
      <c:catAx>
        <c:axId val="213564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5659456"/>
        <c:crosses val="autoZero"/>
        <c:auto val="1"/>
        <c:lblAlgn val="ctr"/>
        <c:lblOffset val="100"/>
        <c:noMultiLvlLbl val="0"/>
      </c:catAx>
    </c:plotArea>
    <c:legend>
      <c:legendPos val="t"/>
      <c:layout>
        <c:manualLayout>
          <c:xMode val="edge"/>
          <c:yMode val="edge"/>
          <c:x val="0.4572018694367963"/>
          <c:y val="3.5492321466811014E-2"/>
          <c:w val="0.15073214877381771"/>
          <c:h val="7.6360878084220943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1E548908-33F7-49A6-9546-7EBCC7753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1F0A790-339E-4CF7-B4A3-020E6E7D2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43B2-93F6-4751-BDAB-7204CD68C4BA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6CE4170-9F01-4692-8CCF-8C15136DB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4F3E2B-268D-4CBB-B5B0-37CFB152F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EFFC-5927-47F8-B78F-D0894AE61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55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4D71E-21E4-41D9-98C0-6251DBADCB71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D2D5-0B19-4B62-8D9E-13575AD4C8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BD2D5-0B19-4B62-8D9E-13575AD4C8F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83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2A542DC-1E27-45E0-BC05-4922D8D6F065}"/>
              </a:ext>
            </a:extLst>
          </p:cNvPr>
          <p:cNvSpPr/>
          <p:nvPr userDrawn="1"/>
        </p:nvSpPr>
        <p:spPr>
          <a:xfrm>
            <a:off x="0" y="2228850"/>
            <a:ext cx="12192000" cy="4629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91E8EE9C-56FF-48B7-B430-AD990583B94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423815"/>
            <a:ext cx="534750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xmlns="" id="{380D598E-7A86-492F-B700-B1BFD000183B}"/>
              </a:ext>
            </a:extLst>
          </p:cNvPr>
          <p:cNvSpPr/>
          <p:nvPr userDrawn="1"/>
        </p:nvSpPr>
        <p:spPr>
          <a:xfrm>
            <a:off x="11919329" y="6593246"/>
            <a:ext cx="239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800" spc="-6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80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4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033D1EA-8C87-4C6B-9BBE-9ACE9052EFD5}"/>
              </a:ext>
            </a:extLst>
          </p:cNvPr>
          <p:cNvSpPr/>
          <p:nvPr userDrawn="1"/>
        </p:nvSpPr>
        <p:spPr>
          <a:xfrm>
            <a:off x="1" y="4442604"/>
            <a:ext cx="12191999" cy="2415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033D1EA-8C87-4C6B-9BBE-9ACE9052EFD5}"/>
              </a:ext>
            </a:extLst>
          </p:cNvPr>
          <p:cNvSpPr/>
          <p:nvPr userDrawn="1"/>
        </p:nvSpPr>
        <p:spPr>
          <a:xfrm>
            <a:off x="0" y="0"/>
            <a:ext cx="12191999" cy="4580626"/>
          </a:xfrm>
          <a:prstGeom prst="rect">
            <a:avLst/>
          </a:prstGeom>
          <a:solidFill>
            <a:srgbClr val="E4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xmlns="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5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0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033D1EA-8C87-4C6B-9BBE-9ACE9052EFD5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033D1EA-8C87-4C6B-9BBE-9ACE9052EFD5}"/>
              </a:ext>
            </a:extLst>
          </p:cNvPr>
          <p:cNvSpPr/>
          <p:nvPr userDrawn="1"/>
        </p:nvSpPr>
        <p:spPr>
          <a:xfrm>
            <a:off x="250166" y="321689"/>
            <a:ext cx="11691668" cy="621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380D598E-7A86-492F-B700-B1BFD000183B}"/>
              </a:ext>
            </a:extLst>
          </p:cNvPr>
          <p:cNvSpPr/>
          <p:nvPr userDrawn="1"/>
        </p:nvSpPr>
        <p:spPr>
          <a:xfrm>
            <a:off x="5944676" y="6575190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1E8EE9C-56FF-48B7-B430-AD990583B94B}"/>
              </a:ext>
            </a:extLst>
          </p:cNvPr>
          <p:cNvSpPr/>
          <p:nvPr userDrawn="1"/>
        </p:nvSpPr>
        <p:spPr>
          <a:xfrm>
            <a:off x="5944677" y="6584756"/>
            <a:ext cx="3026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88B3AE5A-10BA-4173-8E7E-D8F2BB88D393}" type="slidenum">
              <a:rPr kumimoji="1" lang="en-US" altLang="ko-KR" sz="900" b="0" spc="-6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rPr>
              <a:pPr algn="ctr"/>
              <a:t>‹#›</a:t>
            </a:fld>
            <a:endParaRPr lang="en-US" sz="900" b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9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472C372-892A-424F-B688-B4458DDD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51002F1-AAB5-4E68-8A0B-91BDFEE2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D7341C-19DE-49AB-B9D4-4FF2605FA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D0C1-1F53-4737-8B63-301958295F82}" type="datetimeFigureOut">
              <a:rPr lang="ko-KR" altLang="en-US" smtClean="0"/>
              <a:t>2024-01-15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3BAD73-513E-40E6-866C-C6601E30D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93E9F0-AF84-48A5-A9F2-4846ADE5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8AD7-D045-4570-86ED-D9FB936BB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61" r:id="rId6"/>
    <p:sldLayoutId id="2147483662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nnonews.com/global/archives/17047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hyperlink" Target="https://skinnonews.com/global/archives/17010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7010" TargetMode="External"/><Relationship Id="rId7" Type="http://schemas.openxmlformats.org/officeDocument/2006/relationships/hyperlink" Target="http://skinnonews.com/global/archives/16613" TargetMode="External"/><Relationship Id="rId2" Type="http://schemas.openxmlformats.org/officeDocument/2006/relationships/hyperlink" Target="http://skinnonews.com/global/archives/1704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6881" TargetMode="External"/><Relationship Id="rId5" Type="http://schemas.openxmlformats.org/officeDocument/2006/relationships/hyperlink" Target="http://skinnonews.com/global/archives/17022" TargetMode="External"/><Relationship Id="rId4" Type="http://schemas.openxmlformats.org/officeDocument/2006/relationships/hyperlink" Target="http://skinnonews.com/global/archives/1693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innonews.com/global/archives/17047" TargetMode="External"/><Relationship Id="rId7" Type="http://schemas.openxmlformats.org/officeDocument/2006/relationships/hyperlink" Target="http://skinnonews.com/global/archives/169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kinnonews.com/global/archives/17022" TargetMode="External"/><Relationship Id="rId5" Type="http://schemas.openxmlformats.org/officeDocument/2006/relationships/hyperlink" Target="http://skinnonews.com/global/archives/16881" TargetMode="External"/><Relationship Id="rId4" Type="http://schemas.openxmlformats.org/officeDocument/2006/relationships/hyperlink" Target="http://skinnonews.com/global/archives/170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CC2E381-1767-4FEC-B934-33C546547A8C}"/>
              </a:ext>
            </a:extLst>
          </p:cNvPr>
          <p:cNvSpPr txBox="1"/>
          <p:nvPr/>
        </p:nvSpPr>
        <p:spPr>
          <a:xfrm>
            <a:off x="4786336" y="3310068"/>
            <a:ext cx="261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B0600000101010101" charset="-127"/>
                <a:ea typeface="나눔고딕" panose="020B0600000101010101" charset="-127"/>
              </a:rPr>
              <a:t>Global Weekly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CC2E381-1767-4FEC-B934-33C546547A8C}"/>
              </a:ext>
            </a:extLst>
          </p:cNvPr>
          <p:cNvSpPr txBox="1"/>
          <p:nvPr/>
        </p:nvSpPr>
        <p:spPr>
          <a:xfrm>
            <a:off x="4267348" y="6283960"/>
            <a:ext cx="365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PRAIN GLOBAL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5460" y="4031499"/>
            <a:ext cx="2541080" cy="357342"/>
          </a:xfrm>
          <a:prstGeom prst="rect">
            <a:avLst/>
          </a:prstGeom>
          <a:solidFill>
            <a:srgbClr val="009A93"/>
          </a:solidFill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1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2024.01.08 ~ 2024.01.14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E661599-FC73-458D-950B-410B2ABD85D4}"/>
              </a:ext>
            </a:extLst>
          </p:cNvPr>
          <p:cNvSpPr/>
          <p:nvPr/>
        </p:nvSpPr>
        <p:spPr>
          <a:xfrm>
            <a:off x="3861758" y="3587067"/>
            <a:ext cx="4468484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+mj-lt"/>
              <a:buNone/>
              <a:defRPr/>
            </a:pPr>
            <a:r>
              <a:rPr lang="en-US" altLang="ko-KR" sz="105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SKinno</a:t>
            </a:r>
            <a:r>
              <a:rPr lang="en-US" altLang="ko-KR" sz="105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News Global Insight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9" y="2604830"/>
            <a:ext cx="1731100" cy="6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E19B215-6A9F-4234-8A18-92381AF774C6}"/>
              </a:ext>
            </a:extLst>
          </p:cNvPr>
          <p:cNvSpPr/>
          <p:nvPr/>
        </p:nvSpPr>
        <p:spPr>
          <a:xfrm>
            <a:off x="473667" y="1253202"/>
            <a:ext cx="4633391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4" name="차트1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1A60233-2265-F232-4EF5-42E87D108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747255"/>
              </p:ext>
            </p:extLst>
          </p:nvPr>
        </p:nvGraphicFramePr>
        <p:xfrm>
          <a:off x="431800" y="1269999"/>
          <a:ext cx="51435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E0F1B37-8039-4ADD-BBA5-96C68C27406D}"/>
              </a:ext>
            </a:extLst>
          </p:cNvPr>
          <p:cNvSpPr/>
          <p:nvPr/>
        </p:nvSpPr>
        <p:spPr>
          <a:xfrm>
            <a:off x="5151994" y="1264356"/>
            <a:ext cx="6546966" cy="291228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7" name="차트2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23441307-D945-4105-9740-A05E91E7C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733155"/>
              </p:ext>
            </p:extLst>
          </p:nvPr>
        </p:nvGraphicFramePr>
        <p:xfrm>
          <a:off x="5143500" y="1270000"/>
          <a:ext cx="66548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11905" y="879117"/>
            <a:ext cx="28371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485"/>
              </p:ext>
            </p:extLst>
          </p:nvPr>
        </p:nvGraphicFramePr>
        <p:xfrm>
          <a:off x="473666" y="4250690"/>
          <a:ext cx="4633391" cy="2170809"/>
        </p:xfrm>
        <a:graphic>
          <a:graphicData uri="http://schemas.openxmlformats.org/drawingml/2006/table">
            <a:tbl>
              <a:tblPr firstRow="1" bandRow="1"/>
              <a:tblGrid>
                <a:gridCol w="1354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8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8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21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전주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금주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  <a:cs typeface="+mn-cs"/>
                        </a:rPr>
                        <a:t>증감</a:t>
                      </a:r>
                      <a:endParaRPr lang="en-US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6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1,914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705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101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2,656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1,173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168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B0600000101010101" charset="-127"/>
                          <a:ea typeface="나눔고딕" panose="020B0600000101010101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B0600000101010101" charset="-127"/>
                        <a:ea typeface="나눔고딕" panose="020B0600000101010101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 smtClean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▲2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2853" y="1280577"/>
            <a:ext cx="1899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smtClean="0"/>
              <a:t>기간 </a:t>
            </a:r>
            <a:r>
              <a:rPr lang="en-US" altLang="ko-KR" sz="800" smtClean="0"/>
              <a:t>: 2024.01.08 ~ 2024.01.14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25FCF540-4354-47ED-BD0E-6D075BAF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89220"/>
              </p:ext>
            </p:extLst>
          </p:nvPr>
        </p:nvGraphicFramePr>
        <p:xfrm>
          <a:off x="5174942" y="4250446"/>
          <a:ext cx="975480" cy="2177797"/>
        </p:xfrm>
        <a:graphic>
          <a:graphicData uri="http://schemas.openxmlformats.org/drawingml/2006/table">
            <a:tbl>
              <a:tblPr firstRow="1" bandRow="1"/>
              <a:tblGrid>
                <a:gridCol w="975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kern="1200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날짜</a:t>
                      </a: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총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방문자 수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lnSpc>
                          <a:spcPct val="123000"/>
                        </a:lnSpc>
                        <a:defRPr/>
                      </a:pPr>
                      <a:r>
                        <a:rPr lang="ko-KR" altLang="en-US" sz="8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총 </a:t>
                      </a: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일페이지뷰</a:t>
                      </a:r>
                      <a:endParaRPr lang="en-US" altLang="ko-KR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ko-KR" altLang="en-US" sz="800" b="1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D1893382-89F1-48C0-A1EE-42BC288EA1D2}"/>
              </a:ext>
            </a:extLst>
          </p:cNvPr>
          <p:cNvSpPr/>
          <p:nvPr/>
        </p:nvSpPr>
        <p:spPr>
          <a:xfrm>
            <a:off x="5151994" y="879117"/>
            <a:ext cx="2748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</a:t>
            </a:r>
            <a:r>
              <a:rPr kumimoji="1" lang="ko-KR" altLang="en-US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인사이트</a:t>
            </a: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kumimoji="1"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SKinno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News</a:t>
            </a:r>
            <a:endParaRPr kumimoji="1" lang="ko-KR" altLang="en-US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3716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1-1. Blog -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5DF997B-DB1A-4275-B856-82A959E3C917}"/>
              </a:ext>
            </a:extLst>
          </p:cNvPr>
          <p:cNvSpPr txBox="1"/>
          <p:nvPr/>
        </p:nvSpPr>
        <p:spPr>
          <a:xfrm>
            <a:off x="9783276" y="1282649"/>
            <a:ext cx="1938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smtClean="0"/>
              <a:t>기간 </a:t>
            </a:r>
            <a:r>
              <a:rPr lang="en-US" altLang="ko-KR" sz="800" smtClean="0"/>
              <a:t>: 2023.11.13 ~ 2024.01.14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90527"/>
              </p:ext>
            </p:extLst>
          </p:nvPr>
        </p:nvGraphicFramePr>
        <p:xfrm>
          <a:off x="6157654" y="4250446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6,906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987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8,923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52219"/>
              </p:ext>
            </p:extLst>
          </p:nvPr>
        </p:nvGraphicFramePr>
        <p:xfrm>
          <a:off x="7380716" y="4250446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59,932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8,562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66,752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9,536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138F146-4E40-4026-8855-02CC716E28CD}"/>
              </a:ext>
            </a:extLst>
          </p:cNvPr>
          <p:cNvSpPr/>
          <p:nvPr/>
        </p:nvSpPr>
        <p:spPr>
          <a:xfrm>
            <a:off x="9064092" y="1674350"/>
            <a:ext cx="2445815" cy="69723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관련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업로드의 영향으로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PV, UV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모두 상승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넷제로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기고문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(1/11)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콘텐츠가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주중 가장 높은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트래픽을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견인했으며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SKO EV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배터리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(1/9), CES 2024 AI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기술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(1/9)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역시 주간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2, 4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위를 기록하며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유입을 통한 수치 상승에 기여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말풍선: 모서리가 둥근 사각형 21">
            <a:extLst>
              <a:ext uri="{FF2B5EF4-FFF2-40B4-BE49-F238E27FC236}">
                <a16:creationId xmlns:a16="http://schemas.microsoft.com/office/drawing/2014/main" xmlns="" id="{416E57A0-642A-436A-942E-94228967289B}"/>
              </a:ext>
            </a:extLst>
          </p:cNvPr>
          <p:cNvSpPr/>
          <p:nvPr/>
        </p:nvSpPr>
        <p:spPr>
          <a:xfrm>
            <a:off x="10992166" y="3073375"/>
            <a:ext cx="478847" cy="696745"/>
          </a:xfrm>
          <a:prstGeom prst="wedgeRoundRectCallout">
            <a:avLst>
              <a:gd name="adj1" fmla="val -20057"/>
              <a:gd name="adj2" fmla="val -147795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3266"/>
              </p:ext>
            </p:extLst>
          </p:nvPr>
        </p:nvGraphicFramePr>
        <p:xfrm>
          <a:off x="7992771" y="4242452"/>
          <a:ext cx="619435" cy="2193784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1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4,826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57426"/>
              </p:ext>
            </p:extLst>
          </p:nvPr>
        </p:nvGraphicFramePr>
        <p:xfrm>
          <a:off x="8616509" y="4250446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3,428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4,536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43446"/>
              </p:ext>
            </p:extLst>
          </p:nvPr>
        </p:nvGraphicFramePr>
        <p:xfrm>
          <a:off x="6772874" y="4250446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100,810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14,401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109,511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15,644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67293"/>
              </p:ext>
            </p:extLst>
          </p:nvPr>
        </p:nvGraphicFramePr>
        <p:xfrm>
          <a:off x="9239805" y="4250446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2,993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4,138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591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138F146-4E40-4026-8855-02CC716E28CD}"/>
              </a:ext>
            </a:extLst>
          </p:cNvPr>
          <p:cNvSpPr/>
          <p:nvPr/>
        </p:nvSpPr>
        <p:spPr>
          <a:xfrm>
            <a:off x="1041507" y="1496021"/>
            <a:ext cx="761041" cy="46674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SKO EV Battery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 2024] AI and clean tech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/>
          <p:cNvCxnSpPr>
            <a:stCxn id="29" idx="2"/>
          </p:cNvCxnSpPr>
          <p:nvPr/>
        </p:nvCxnSpPr>
        <p:spPr>
          <a:xfrm flipH="1">
            <a:off x="1417876" y="1962769"/>
            <a:ext cx="4152" cy="19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58896"/>
              </p:ext>
            </p:extLst>
          </p:nvPr>
        </p:nvGraphicFramePr>
        <p:xfrm>
          <a:off x="9863608" y="4250446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1,626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232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2,345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335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9138F146-4E40-4026-8855-02CC716E28CD}"/>
              </a:ext>
            </a:extLst>
          </p:cNvPr>
          <p:cNvSpPr/>
          <p:nvPr/>
        </p:nvSpPr>
        <p:spPr>
          <a:xfrm>
            <a:off x="2548300" y="1720286"/>
            <a:ext cx="407987" cy="30503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Net Zero 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by Sierra</a:t>
            </a:r>
          </a:p>
        </p:txBody>
      </p:sp>
      <p:cxnSp>
        <p:nvCxnSpPr>
          <p:cNvPr id="42" name="직선 화살표 연결선 41"/>
          <p:cNvCxnSpPr>
            <a:stCxn id="40" idx="2"/>
          </p:cNvCxnSpPr>
          <p:nvPr/>
        </p:nvCxnSpPr>
        <p:spPr>
          <a:xfrm flipH="1">
            <a:off x="2752293" y="2025318"/>
            <a:ext cx="1" cy="26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34322"/>
              </p:ext>
            </p:extLst>
          </p:nvPr>
        </p:nvGraphicFramePr>
        <p:xfrm>
          <a:off x="10483043" y="4250446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1,914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273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2,656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62549"/>
              </p:ext>
            </p:extLst>
          </p:nvPr>
        </p:nvGraphicFramePr>
        <p:xfrm>
          <a:off x="11102478" y="4250446"/>
          <a:ext cx="619435" cy="2177797"/>
        </p:xfrm>
        <a:graphic>
          <a:graphicData uri="http://schemas.openxmlformats.org/drawingml/2006/table">
            <a:tbl>
              <a:tblPr firstRow="1" bandRow="1"/>
              <a:tblGrid>
                <a:gridCol w="619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90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 </a:t>
                      </a:r>
                      <a:r>
                        <a:rPr lang="en-US" altLang="ko-KR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kern="1200" spc="-15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주</a:t>
                      </a:r>
                      <a:endParaRPr lang="en-US" altLang="ko-KR" sz="800" b="1" kern="120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2,619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374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3,829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547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7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138F146-4E40-4026-8855-02CC716E28CD}"/>
              </a:ext>
            </a:extLst>
          </p:cNvPr>
          <p:cNvSpPr/>
          <p:nvPr/>
        </p:nvSpPr>
        <p:spPr>
          <a:xfrm>
            <a:off x="3131429" y="1615611"/>
            <a:ext cx="826822" cy="51438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Plastic Recycling 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by Nicole and Brian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SKO Cylindrical battery</a:t>
            </a:r>
            <a:endParaRPr lang="en-US" altLang="ko-KR" sz="6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3412331" y="2129992"/>
            <a:ext cx="3079" cy="19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B7D27F2-96EA-43BE-975A-7E5A81ED0122}"/>
              </a:ext>
            </a:extLst>
          </p:cNvPr>
          <p:cNvSpPr/>
          <p:nvPr/>
        </p:nvSpPr>
        <p:spPr>
          <a:xfrm>
            <a:off x="675089" y="2407483"/>
            <a:ext cx="7657541" cy="319435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차트3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144942DA-1FB4-4C5D-8B35-DCD6D7648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27912"/>
              </p:ext>
            </p:extLst>
          </p:nvPr>
        </p:nvGraphicFramePr>
        <p:xfrm>
          <a:off x="685800" y="2413000"/>
          <a:ext cx="7607300" cy="318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D2EA3A9-4691-4E14-8F86-923DCE9701E5}"/>
              </a:ext>
            </a:extLst>
          </p:cNvPr>
          <p:cNvSpPr txBox="1"/>
          <p:nvPr/>
        </p:nvSpPr>
        <p:spPr>
          <a:xfrm>
            <a:off x="6326659" y="2491903"/>
            <a:ext cx="1895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 </a:t>
            </a:r>
            <a:r>
              <a:rPr kumimoji="1" lang="en-US" altLang="ko-KR" sz="80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2023.11.13 ~ 2024.01.14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2EA3A9-4691-4E14-8F86-923DCE9701E5}"/>
              </a:ext>
            </a:extLst>
          </p:cNvPr>
          <p:cNvSpPr txBox="1"/>
          <p:nvPr/>
        </p:nvSpPr>
        <p:spPr>
          <a:xfrm>
            <a:off x="9535829" y="2166745"/>
            <a:ext cx="1778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kumimoji="1" lang="ko-KR" altLang="en-US" sz="8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kumimoji="1" lang="ko-KR" altLang="en-US" sz="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r>
              <a:rPr kumimoji="1" lang="ko-KR" altLang="en-US" sz="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38483" y="350478"/>
            <a:ext cx="53751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1-2. Blog – Insight break down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0B9E7E4-8F88-490A-9B6B-DD2C8985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55944"/>
              </p:ext>
            </p:extLst>
          </p:nvPr>
        </p:nvGraphicFramePr>
        <p:xfrm>
          <a:off x="677953" y="1368617"/>
          <a:ext cx="3693750" cy="608662"/>
        </p:xfrm>
        <a:graphic>
          <a:graphicData uri="http://schemas.openxmlformats.org/drawingml/2006/table">
            <a:tbl>
              <a:tblPr/>
              <a:tblGrid>
                <a:gridCol w="1846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6875">
                  <a:extLst>
                    <a:ext uri="{9D8B030D-6E8A-4147-A177-3AD203B41FA5}">
                      <a16:colId xmlns:a16="http://schemas.microsoft.com/office/drawing/2014/main" xmlns="" val="2292287851"/>
                    </a:ext>
                  </a:extLst>
                </a:gridCol>
              </a:tblGrid>
              <a:tr h="2614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UV </a:t>
                      </a:r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 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1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2,857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4,166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753427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D86B9C0-650D-411F-89D5-208B9C1E829A}"/>
              </a:ext>
            </a:extLst>
          </p:cNvPr>
          <p:cNvSpPr/>
          <p:nvPr/>
        </p:nvSpPr>
        <p:spPr>
          <a:xfrm>
            <a:off x="567505" y="1015756"/>
            <a:ext cx="268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평균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UV, PV (per week)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5A0CC27-82FA-42D1-A8FF-825CA61F26E3}"/>
              </a:ext>
            </a:extLst>
          </p:cNvPr>
          <p:cNvSpPr/>
          <p:nvPr/>
        </p:nvSpPr>
        <p:spPr>
          <a:xfrm>
            <a:off x="567505" y="2107469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해외유입 방문자 수 증감 추이 </a:t>
            </a:r>
            <a:endParaRPr kumimoji="1"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1F9B2B1-B636-441A-850C-54DCA46E6B3B}"/>
              </a:ext>
            </a:extLst>
          </p:cNvPr>
          <p:cNvSpPr txBox="1"/>
          <p:nvPr/>
        </p:nvSpPr>
        <p:spPr>
          <a:xfrm>
            <a:off x="2502093" y="107956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smtClean="0"/>
              <a:t>기간 </a:t>
            </a:r>
            <a:r>
              <a:rPr lang="en-US" altLang="ko-KR" sz="800" smtClean="0"/>
              <a:t>: 2020.6.10(GA</a:t>
            </a:r>
            <a:r>
              <a:rPr lang="ko-KR" altLang="en-US" sz="800" smtClean="0"/>
              <a:t>시작</a:t>
            </a:r>
            <a:r>
              <a:rPr lang="en-US" altLang="ko-KR" sz="800" smtClean="0"/>
              <a:t>) ~ 2024.01.14</a:t>
            </a:r>
            <a:endParaRPr lang="en-US" altLang="ko-KR" sz="800" dirty="0"/>
          </a:p>
        </p:txBody>
      </p:sp>
      <p:sp>
        <p:nvSpPr>
          <p:cNvPr id="17" name="직사각형 16"/>
          <p:cNvSpPr/>
          <p:nvPr/>
        </p:nvSpPr>
        <p:spPr>
          <a:xfrm>
            <a:off x="675090" y="5746420"/>
            <a:ext cx="10639666" cy="73153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1000" dirty="0" smtClean="0"/>
              <a:t>해외 유입 방문자 수는 </a:t>
            </a:r>
            <a:r>
              <a:rPr lang="en-US" altLang="ko-KR" sz="1000" dirty="0" smtClean="0"/>
              <a:t>1,700 (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▲494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로 전주 대비 약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41%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증가
국내 유입 방문자 수는 </a:t>
            </a:r>
            <a:r>
              <a:rPr lang="en-US" altLang="ko-KR" sz="1000" dirty="0" smtClean="0"/>
              <a:t>919 (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▲211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로 전주 대비 약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30%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증가</a:t>
            </a:r>
            <a:endParaRPr lang="ko-KR" altLang="en-US" sz="1000" dirty="0">
              <a:solidFill>
                <a:srgbClr val="E72D4A"/>
              </a:solidFill>
            </a:endParaRPr>
          </a:p>
        </p:txBody>
      </p:sp>
      <p:pic>
        <p:nvPicPr>
          <p:cNvPr id="2" name="그림 1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88" y="2407482"/>
            <a:ext cx="2814768" cy="1518383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3CBD50FD-F560-467E-BDB3-18000879AE95}"/>
              </a:ext>
            </a:extLst>
          </p:cNvPr>
          <p:cNvSpPr/>
          <p:nvPr/>
        </p:nvSpPr>
        <p:spPr>
          <a:xfrm>
            <a:off x="5009328" y="2959132"/>
            <a:ext cx="3042452" cy="114378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해외 방문자 수는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41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%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증가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국내 방문자 수는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30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%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증가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3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CES 2024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에 대한 기고문과 보도자료 등 다양한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콘텐츠가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게재된 영향으로 해외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국내 방문자 수가 증가한 것으로 확인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b="1" kern="0" dirty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월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주차 게재된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콘텐츠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5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개 중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, 1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개를 제외한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콘텐츠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개가 미국 유입이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위였으며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나머지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개는 한국 유입이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위를 기록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이러한 영향으로 해외 및 국내 방문자수가 함께 상승한 것으로 파악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말풍선: 모서리가 둥근 사각형 18">
            <a:extLst>
              <a:ext uri="{FF2B5EF4-FFF2-40B4-BE49-F238E27FC236}">
                <a16:creationId xmlns:a16="http://schemas.microsoft.com/office/drawing/2014/main" xmlns="" id="{960C2B3F-5548-4183-9B67-0CABD8CC3ADD}"/>
              </a:ext>
            </a:extLst>
          </p:cNvPr>
          <p:cNvSpPr/>
          <p:nvPr/>
        </p:nvSpPr>
        <p:spPr>
          <a:xfrm>
            <a:off x="7595572" y="4701540"/>
            <a:ext cx="547158" cy="641574"/>
          </a:xfrm>
          <a:prstGeom prst="wedgeRoundRectCallout">
            <a:avLst>
              <a:gd name="adj1" fmla="val -220938"/>
              <a:gd name="adj2" fmla="val -142476"/>
              <a:gd name="adj3" fmla="val 16667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88" y="4013953"/>
            <a:ext cx="2814768" cy="15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458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1-3. Blog – Insight Post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7B350A9-B5DC-4B76-971B-2E1D2BFE6DBA}"/>
              </a:ext>
            </a:extLst>
          </p:cNvPr>
          <p:cNvSpPr/>
          <p:nvPr/>
        </p:nvSpPr>
        <p:spPr>
          <a:xfrm>
            <a:off x="409224" y="92081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주간 주목 받은 포스트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BEST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2EA3A9-4691-4E14-8F86-923DCE9701E5}"/>
              </a:ext>
            </a:extLst>
          </p:cNvPr>
          <p:cNvSpPr txBox="1"/>
          <p:nvPr/>
        </p:nvSpPr>
        <p:spPr>
          <a:xfrm>
            <a:off x="9878674" y="983400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/>
              <a:t>기간 </a:t>
            </a:r>
            <a:r>
              <a:rPr lang="en-US" altLang="ko-KR" sz="800" dirty="0"/>
              <a:t>: </a:t>
            </a:r>
            <a:r>
              <a:rPr lang="en-US" altLang="ko-KR" sz="800" dirty="0" smtClean="0"/>
              <a:t>2024.01.08 </a:t>
            </a:r>
            <a:r>
              <a:rPr lang="en-US" altLang="ko-KR" sz="800" dirty="0"/>
              <a:t>~ </a:t>
            </a:r>
            <a:r>
              <a:rPr lang="en-US" altLang="ko-KR" sz="800" dirty="0" smtClean="0"/>
              <a:t>2024.01.14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E1E11538-ABF0-087F-D283-E46FD57C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42289"/>
              </p:ext>
            </p:extLst>
          </p:nvPr>
        </p:nvGraphicFramePr>
        <p:xfrm>
          <a:off x="509681" y="1192676"/>
          <a:ext cx="10974526" cy="3371701"/>
        </p:xfrm>
        <a:graphic>
          <a:graphicData uri="http://schemas.openxmlformats.org/drawingml/2006/table">
            <a:tbl>
              <a:tblPr/>
              <a:tblGrid>
                <a:gridCol w="954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2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68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52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9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67694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13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게재</a:t>
                      </a:r>
                      <a:r>
                        <a:rPr kumimoji="1" lang="ko-KR" altLang="en-US" sz="1000" b="1" kern="1200" spc="-15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15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-15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포스트명</a:t>
                      </a:r>
                      <a:endParaRPr lang="ko-KR" altLang="en-US" sz="1000" b="1" u="none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주간 </a:t>
                      </a:r>
                      <a:r>
                        <a:rPr lang="en-US" altLang="ko-KR" sz="1000" b="1" spc="-15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en-US" altLang="ko-KR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-15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endParaRPr lang="en-US" altLang="ko-KR" sz="1000" b="1" spc="-15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유입 경로 </a:t>
                      </a:r>
                      <a:endParaRPr kumimoji="1" lang="en-US" altLang="ko-KR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구글</a:t>
                      </a:r>
                      <a:r>
                        <a:rPr kumimoji="1" lang="ko-KR" altLang="en-US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애널리틱스</a:t>
                      </a:r>
                      <a:r>
                        <a:rPr kumimoji="1" lang="en-US" altLang="ko-KR" sz="1000" b="1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24/1/11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2"/>
                        </a:rPr>
                        <a:t>[CES 2024] SK Wonderland inspiring happiness through Net Zero </a:t>
                      </a:r>
                      <a:b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2"/>
                        </a:rPr>
                      </a:b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2"/>
                        </a:rPr>
                        <a:t>(by Sierra Tiller-Davis, SK Innovation Young Ambassador)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Google.com (58%)
-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7534279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24/1/9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SK On makes presence at CES for two consecutive years, boasting </a:t>
                      </a:r>
                      <a:b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</a:b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3"/>
                        </a:rPr>
                        <a:t>EV battery technologies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Google.com (32%)
-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786027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23/12/26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4"/>
                        </a:rPr>
                        <a:t>SK On cooperates with domestic and foreign companies to advance </a:t>
                      </a:r>
                      <a:b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4"/>
                        </a:rPr>
                      </a:b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4"/>
                        </a:rPr>
                        <a:t>the intelligence of battery production equipment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(53%)
-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Google.com (17%)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3460226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24/1/9</a:t>
                      </a:r>
                      <a:endParaRPr lang="en-US" altLang="ko-KR" sz="1000" b="0" i="0" u="none" strike="noStrike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A8C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5"/>
                        </a:rPr>
                        <a:t>[CES 2024] SK showcases world-class AI and clean technologies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Google.com (66%)
-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(19%)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387216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23/12/15</a:t>
                      </a:r>
                      <a:endParaRPr lang="en-US" altLang="ko-KR" sz="1000" b="0" i="0" u="none" strike="noStrike" dirty="0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6"/>
                        </a:rPr>
                        <a:t>SK to create a theme park of carbon-cutting technologies at CES 2024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Google.com (81%)
-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0818196"/>
                  </a:ext>
                </a:extLst>
              </a:tr>
              <a:tr h="49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FFFFFF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23/11/24</a:t>
                      </a:r>
                      <a:endParaRPr lang="en-US" altLang="ko-KR" sz="1000" b="0" i="0" u="none" strike="noStrike">
                        <a:solidFill>
                          <a:srgbClr val="FFFFFF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8A9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7"/>
                        </a:rPr>
                        <a:t>SK Innovation and subsidiaries worldwide unite to support Busan’s </a:t>
                      </a:r>
                      <a:b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7"/>
                        </a:rPr>
                      </a:b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  <a:hlinkClick r:id="rId7"/>
                        </a:rPr>
                        <a:t>bid to host World Expo 2030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Google.com (88%)
-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직접유입 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(8%)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532558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27325" y="4631680"/>
            <a:ext cx="10970736" cy="181068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넷제로</a:t>
            </a:r>
            <a:r>
              <a:rPr lang="en-US" altLang="ko-KR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기고문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별도 광고 집행하지 않았음에도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259PV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베스트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기록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전주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ko-KR" altLang="en-US" sz="7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대비 주간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수치가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49.7%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7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‘SKO EV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배터리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보도자료가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201PV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기록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ko-KR" altLang="en-US" sz="7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콘텐츠는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다양한 나라에서 </a:t>
            </a:r>
            <a:r>
              <a:rPr lang="ko-KR" altLang="en-US" sz="7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주목받았는데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한국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(26.9%)&gt;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미국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(21.9%)&gt;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헝가리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(14.9%)&gt;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인도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(10%)&gt;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일본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(6.5%)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순으로 많았음</a:t>
            </a:r>
            <a:endParaRPr lang="en-US" altLang="ko-KR" sz="7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‘SKO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배터리 생산장비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콘텐츠는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업로드가 진행된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주차부터 꾸준히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Best 6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기록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주차는 </a:t>
            </a:r>
            <a:r>
              <a:rPr lang="ko-KR" altLang="en-US" sz="7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링크드인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유입이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38%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위인 반면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지난 주에는 직접유입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59%,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금주에는 직접 유입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53%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별도 광고 없이 꾸준한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7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유입률을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보임</a:t>
            </a:r>
            <a:endParaRPr lang="en-US" altLang="ko-KR" sz="7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1/12</a:t>
            </a:r>
            <a:r>
              <a:rPr lang="ko-KR" altLang="en-US" sz="7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게재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7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‘SKO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원통형 배터리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7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콘텐츠의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경우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베스트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에는 포함되지 못했으나 총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51.9%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직접유입으로 높은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7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유입률을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보임</a:t>
            </a:r>
            <a:endParaRPr lang="en-US" altLang="ko-KR" sz="7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플라스틱 재활용 기고문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7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콘텐츠는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최종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위를 기록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업로드 일정이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마지막이었으며 주말 직전이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라 높은 수치를 견인하지 못한 것으로 확인</a:t>
            </a:r>
            <a:endParaRPr lang="en-US" altLang="ko-KR" sz="7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광고 종료했음에도 꾸준한 잔여유입으로 베스트 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6 </a:t>
            </a:r>
            <a:r>
              <a:rPr lang="ko-KR" altLang="en-US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유지 </a:t>
            </a:r>
            <a:r>
              <a:rPr lang="ko-KR" altLang="en-US" sz="7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en-US" altLang="ko-KR" sz="7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‘SKO x BASF’ (11/22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주간 </a:t>
            </a:r>
            <a:r>
              <a:rPr lang="en-US" altLang="ko-KR" sz="700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전주 대비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감소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), ‘CES 2024’ (12/22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주간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전주 대비 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증가</a:t>
            </a:r>
            <a:r>
              <a:rPr lang="en-US" altLang="ko-KR" sz="7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700" kern="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5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38483" y="350478"/>
            <a:ext cx="5421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1-4. Blog – Demographic Insight / </a:t>
            </a:r>
            <a:r>
              <a:rPr lang="en-US" altLang="ko-KR" sz="1600" b="1" dirty="0" err="1">
                <a:latin typeface="나눔고딕 ExtraBold" panose="020B0600000101010101" charset="-127"/>
                <a:ea typeface="나눔고딕 ExtraBold" panose="020B0600000101010101" charset="-127"/>
              </a:rPr>
              <a:t>SKinno</a:t>
            </a:r>
            <a:r>
              <a:rPr lang="en-US" altLang="ko-KR" sz="1600" b="1" dirty="0">
                <a:latin typeface="나눔고딕 ExtraBold" panose="020B0600000101010101" charset="-127"/>
                <a:ea typeface="나눔고딕 ExtraBold" panose="020B0600000101010101" charset="-127"/>
              </a:rPr>
              <a:t> News Global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7B350A9-B5DC-4B76-971B-2E1D2BFE6DBA}"/>
              </a:ext>
            </a:extLst>
          </p:cNvPr>
          <p:cNvSpPr/>
          <p:nvPr/>
        </p:nvSpPr>
        <p:spPr>
          <a:xfrm>
            <a:off x="409224" y="920812"/>
            <a:ext cx="4441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■ 글로벌 접속 현황 </a:t>
            </a:r>
            <a:r>
              <a:rPr kumimoji="1"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15349"/>
              </p:ext>
            </p:extLst>
          </p:nvPr>
        </p:nvGraphicFramePr>
        <p:xfrm>
          <a:off x="437322" y="1264263"/>
          <a:ext cx="11251096" cy="3452516"/>
        </p:xfrm>
        <a:graphic>
          <a:graphicData uri="http://schemas.openxmlformats.org/drawingml/2006/table">
            <a:tbl>
              <a:tblPr/>
              <a:tblGrid>
                <a:gridCol w="295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7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11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5024">
                  <a:extLst>
                    <a:ext uri="{9D8B030D-6E8A-4147-A177-3AD203B41FA5}">
                      <a16:colId xmlns:a16="http://schemas.microsoft.com/office/drawing/2014/main" xmlns="" val="3835211987"/>
                    </a:ext>
                  </a:extLst>
                </a:gridCol>
                <a:gridCol w="11655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6091">
                  <a:extLst>
                    <a:ext uri="{9D8B030D-6E8A-4147-A177-3AD203B41FA5}">
                      <a16:colId xmlns:a16="http://schemas.microsoft.com/office/drawing/2014/main" xmlns="" val="2552388797"/>
                    </a:ext>
                  </a:extLst>
                </a:gridCol>
              </a:tblGrid>
              <a:tr h="4441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순위</a:t>
                      </a:r>
                    </a:p>
                  </a:txBody>
                  <a:tcPr marL="10319" marR="10319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u="none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국가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 방문 수</a:t>
                      </a:r>
                      <a:endParaRPr kumimoji="1" lang="en-US" altLang="ko-KR" sz="1000" b="1" kern="1200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비중</a:t>
                      </a:r>
                      <a:r>
                        <a:rPr kumimoji="1" lang="en-US" altLang="ko-KR" sz="1000" b="1" kern="1200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spc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페이지뷰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45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해당국가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PV</a:t>
                      </a:r>
                    </a:p>
                    <a:p>
                      <a:pPr marL="0" algn="ctr" defTabSz="914400" rtl="0" eaLnBrk="1" fontAlgn="b" latinLnBrk="1" hangingPunct="1"/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비중</a:t>
                      </a:r>
                      <a:r>
                        <a:rPr lang="en-US" altLang="ko-KR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fontAlgn="b" latinLnBrk="1" hangingPunct="1"/>
                      <a:r>
                        <a:rPr lang="ko-KR" altLang="en-US" sz="1000" b="1" spc="0" baseline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가장 많이 본 </a:t>
                      </a:r>
                      <a:r>
                        <a:rPr lang="ko-KR" altLang="en-US" sz="1000" b="1" spc="0" baseline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</a:t>
                      </a:r>
                      <a:endParaRPr lang="en-US" altLang="ko-KR" sz="1000" b="1" spc="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319" marR="10319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United States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596 (44.16%)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843 (42.92%)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163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19.34%)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3"/>
                        </a:rPr>
                        <a:t>[CES 2024] SK Wonderland inspiring happiness through Net Zero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3"/>
                        </a:rPr>
                        <a:t/>
                      </a:r>
                      <a:b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3"/>
                        </a:rPr>
                      </a:b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3"/>
                        </a:rPr>
                        <a:t>(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3"/>
                        </a:rPr>
                        <a:t>by Sierra Tiller-Davis, SK Innovation Young Ambassador)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7534279"/>
                  </a:ext>
                </a:extLst>
              </a:tr>
              <a:tr h="427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South Korea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528 (39.13%)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919 (46.79%)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 (5.88%)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4"/>
                        </a:rPr>
                        <a:t>SK On makes presence at CES for two consecutive years, boasting EV battery technologies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1786027"/>
                  </a:ext>
                </a:extLst>
              </a:tr>
              <a:tr h="44419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India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329 (24.38%)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420 (21.38%)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11.43%)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5"/>
                        </a:rPr>
                        <a:t>SK to create a theme park of carbon-cutting technologies at CES 2024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3460226"/>
                  </a:ext>
                </a:extLst>
              </a:tr>
              <a:tr h="427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United Kingdom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114 (8.45%)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151 (7.69%)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 (5.3%)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4"/>
                        </a:rPr>
                        <a:t>SK On makes presence at CES for two consecutive years, boasting EV battery technologies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387216"/>
                  </a:ext>
                </a:extLst>
              </a:tr>
              <a:tr h="427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France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91 (6.74%)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113 (5.75%)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 (6.19%)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6"/>
                        </a:rPr>
                        <a:t>[CES 2024] SK showcases world-class AI and clean technologies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5325587"/>
                  </a:ext>
                </a:extLst>
              </a:tr>
              <a:tr h="427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Japan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94 (6.97%)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140 (7.13%)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 (9.29%)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4"/>
                        </a:rPr>
                        <a:t>SK On makes presence at CES for two consecutive years, boasting EV battery technologies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7593027"/>
                  </a:ext>
                </a:extLst>
              </a:tr>
              <a:tr h="4273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pc="0" baseline="0" dirty="0">
                          <a:solidFill>
                            <a:srgbClr val="FCFCF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1" spc="0" baseline="0" dirty="0">
                        <a:solidFill>
                          <a:srgbClr val="FCFCF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Germany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111 (8.23%)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167 (8.50%)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 (14.37%)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7"/>
                        </a:rPr>
                        <a:t>SK On cooperates with domestic and foreign companies to advance the intelligence of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7"/>
                        </a:rPr>
                        <a:t/>
                      </a:r>
                      <a:b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7"/>
                        </a:rPr>
                      </a:b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7"/>
                        </a:rPr>
                        <a:t>battery </a:t>
                      </a: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  <a:cs typeface="+mn-cs"/>
                          <a:hlinkClick r:id="rId7"/>
                        </a:rPr>
                        <a:t>production equipment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587160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09224" y="4783230"/>
            <a:ext cx="11243144" cy="1699187"/>
          </a:xfrm>
          <a:prstGeom prst="rect">
            <a:avLst/>
          </a:prstGeom>
          <a:noFill/>
          <a:ln w="1587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넷제로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itchFamily="2" charset="-127"/>
                <a:ea typeface="나눔고딕" pitchFamily="2" charset="-127"/>
              </a:rPr>
              <a:t> 기고문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별도의 광고를 집행하지 않았음에도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163PV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미국 내 가장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많이 본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기록</a:t>
            </a:r>
            <a:endParaRPr lang="en-US" altLang="ko-KR" sz="8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 2024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개최의 영향인 것으로 보임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SK Wonderland, SK </a:t>
            </a:r>
            <a:r>
              <a:rPr lang="en-US" altLang="ko-KR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2024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등 관련 검색 키워드 확인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‘SKO EV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배터리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보도자료는 별도 광고 집행 없이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54PV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한국에서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콘텐츠를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기록하였으며 영국과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일본에서도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ORGANIC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유입을 통해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기록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 2024’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GDN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광고가 종료되었지만 잔여유입으로 인도 내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기록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인도 내 </a:t>
            </a:r>
            <a:r>
              <a:rPr lang="ko-KR" altLang="en-US" sz="800" b="1" kern="0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kern="0" dirty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전주 대비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30.4%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감소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‘CES 2024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기술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콘텐츠는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7PV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프랑스 내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콘텐츠를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기록했지만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콘텐츠의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총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PV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41%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미국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25.7%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는 한국으로 타 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CES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콘텐츠와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비슷한 국가 양상을 보임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‘SKO 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배터리 생산장비</a:t>
            </a:r>
            <a:r>
              <a:rPr lang="en-US" altLang="ko-KR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800" b="1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콘텐츠</a:t>
            </a:r>
            <a:r>
              <a:rPr lang="ko-KR" altLang="en-US" sz="800" b="1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주차 이후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처음으로 독일이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TOP7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에 진입</a:t>
            </a:r>
            <a:endParaRPr lang="en-US" altLang="ko-KR" sz="8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본문 내 협력 회사로 독일 기업이 소개된 영향으로 추정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독일 내 </a:t>
            </a:r>
            <a:r>
              <a:rPr lang="ko-KR" altLang="en-US" sz="800" kern="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전기모빌리티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사이트인 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electric.com/net</a:t>
            </a:r>
            <a:r>
              <a:rPr lang="ko-KR" altLang="en-US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통한 유입 확인</a:t>
            </a:r>
            <a:r>
              <a:rPr lang="en-US" altLang="ko-KR" sz="800" kern="0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800" kern="0" dirty="0" smtClean="0">
              <a:ln>
                <a:solidFill>
                  <a:srgbClr val="4F81BD">
                    <a:alpha val="0"/>
                  </a:srgb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EA3A9-4691-4E14-8F86-923DCE9701E5}"/>
              </a:ext>
            </a:extLst>
          </p:cNvPr>
          <p:cNvSpPr txBox="1"/>
          <p:nvPr/>
        </p:nvSpPr>
        <p:spPr>
          <a:xfrm>
            <a:off x="10114900" y="982367"/>
            <a:ext cx="16193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/>
              <a:t>기간 </a:t>
            </a:r>
            <a:r>
              <a:rPr lang="en-US" altLang="ko-KR" sz="800" dirty="0"/>
              <a:t>: </a:t>
            </a:r>
            <a:r>
              <a:rPr lang="en-US" altLang="ko-KR" sz="800" dirty="0"/>
              <a:t>2024.01.08 ~ 2024.01.14</a:t>
            </a:r>
            <a:endParaRPr kumimoji="1" lang="en-US" altLang="ko-KR" sz="8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6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48260</TotalTime>
  <Words>1181</Words>
  <Application>Microsoft Office PowerPoint</Application>
  <PresentationFormat>와이드스크린</PresentationFormat>
  <Paragraphs>273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Loud comms</dc:creator>
  <cp:lastModifiedBy>USER</cp:lastModifiedBy>
  <cp:revision>3029</cp:revision>
  <cp:lastPrinted>2021-02-04T04:29:19Z</cp:lastPrinted>
  <dcterms:created xsi:type="dcterms:W3CDTF">2021-01-26T06:49:29Z</dcterms:created>
  <dcterms:modified xsi:type="dcterms:W3CDTF">2024-01-15T07:47:38Z</dcterms:modified>
</cp:coreProperties>
</file>