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93" d="100"/>
          <a:sy n="93" d="100"/>
        </p:scale>
        <p:origin x="126" y="42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1&#51452;&#52264;/7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1&#51452;&#52264;/7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1&#51452;&#52264;/7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11-45BD-A801-98BAA7D355FA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11-45BD-A801-98BAA7D355FA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11-45BD-A801-98BAA7D355FA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11-45BD-A801-98BAA7D355FA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11-45BD-A801-98BAA7D355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5월 2주
(5/6~5/12)</c:v>
                </c:pt>
                <c:pt idx="1">
                  <c:v>5월 3주
(5/13~5/19)</c:v>
                </c:pt>
                <c:pt idx="2">
                  <c:v>5월 4주
(5/20~5/26)</c:v>
                </c:pt>
                <c:pt idx="3">
                  <c:v>5월 5주
(5/27~6/2)</c:v>
                </c:pt>
                <c:pt idx="4">
                  <c:v>6월 1주
(6/3~6/9)</c:v>
                </c:pt>
                <c:pt idx="5">
                  <c:v>6월 2주
(6/10~6/16)</c:v>
                </c:pt>
                <c:pt idx="6">
                  <c:v>6월 3주
(6/17~6/23)</c:v>
                </c:pt>
                <c:pt idx="7">
                  <c:v>6월 4주
(6/24~6/30)</c:v>
                </c:pt>
                <c:pt idx="8">
                  <c:v>7월 1주
(7/1~7/7)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1841</c:v>
                </c:pt>
                <c:pt idx="1">
                  <c:v>1827</c:v>
                </c:pt>
                <c:pt idx="2">
                  <c:v>3590</c:v>
                </c:pt>
                <c:pt idx="3">
                  <c:v>3881</c:v>
                </c:pt>
                <c:pt idx="4">
                  <c:v>1929</c:v>
                </c:pt>
                <c:pt idx="5">
                  <c:v>1951</c:v>
                </c:pt>
                <c:pt idx="6">
                  <c:v>2343</c:v>
                </c:pt>
                <c:pt idx="7">
                  <c:v>2208</c:v>
                </c:pt>
                <c:pt idx="8">
                  <c:v>2218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11-45BD-A801-98BAA7D35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11-45BD-A801-98BAA7D355FA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11-45BD-A801-98BAA7D355FA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11-45BD-A801-98BAA7D355FA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11-45BD-A801-98BAA7D355FA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F11-45BD-A801-98BAA7D355FA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F11-45BD-A801-98BAA7D355FA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F11-45BD-A801-98BAA7D355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5월 2주
(5/6~5/12)</c:v>
                </c:pt>
                <c:pt idx="1">
                  <c:v>5월 3주
(5/13~5/19)</c:v>
                </c:pt>
                <c:pt idx="2">
                  <c:v>5월 4주
(5/20~5/26)</c:v>
                </c:pt>
                <c:pt idx="3">
                  <c:v>5월 5주
(5/27~6/2)</c:v>
                </c:pt>
                <c:pt idx="4">
                  <c:v>6월 1주
(6/3~6/9)</c:v>
                </c:pt>
                <c:pt idx="5">
                  <c:v>6월 2주
(6/10~6/16)</c:v>
                </c:pt>
                <c:pt idx="6">
                  <c:v>6월 3주
(6/17~6/23)</c:v>
                </c:pt>
                <c:pt idx="7">
                  <c:v>6월 4주
(6/24~6/30)</c:v>
                </c:pt>
                <c:pt idx="8">
                  <c:v>7월 1주
(7/1~7/7)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2841</c:v>
                </c:pt>
                <c:pt idx="1">
                  <c:v>2724</c:v>
                </c:pt>
                <c:pt idx="2">
                  <c:v>4788</c:v>
                </c:pt>
                <c:pt idx="3">
                  <c:v>5250</c:v>
                </c:pt>
                <c:pt idx="4">
                  <c:v>2734</c:v>
                </c:pt>
                <c:pt idx="5">
                  <c:v>2777</c:v>
                </c:pt>
                <c:pt idx="6">
                  <c:v>3223</c:v>
                </c:pt>
                <c:pt idx="7">
                  <c:v>3193</c:v>
                </c:pt>
                <c:pt idx="8">
                  <c:v>3247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F11-45BD-A801-98BAA7D35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AF-4A07-8A18-19032D89E86B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8AF-4A07-8A18-19032D89E86B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AF-4A07-8A18-19032D89E86B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AF-4A07-8A18-19032D89E8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7/1(월)</c:v>
                </c:pt>
                <c:pt idx="1">
                  <c:v>7/2(화)</c:v>
                </c:pt>
                <c:pt idx="2">
                  <c:v>7/3(수)</c:v>
                </c:pt>
                <c:pt idx="3">
                  <c:v>7/4(목)</c:v>
                </c:pt>
                <c:pt idx="4">
                  <c:v>7/5(금)</c:v>
                </c:pt>
                <c:pt idx="5">
                  <c:v>7/6(토)</c:v>
                </c:pt>
                <c:pt idx="6">
                  <c:v>7/7(일)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326</c:v>
                </c:pt>
                <c:pt idx="1">
                  <c:v>341</c:v>
                </c:pt>
                <c:pt idx="2">
                  <c:v>328</c:v>
                </c:pt>
                <c:pt idx="3">
                  <c:v>508</c:v>
                </c:pt>
                <c:pt idx="4">
                  <c:v>447</c:v>
                </c:pt>
                <c:pt idx="5">
                  <c:v>168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AF-4A07-8A18-19032D89E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7/1(월)</c:v>
                </c:pt>
                <c:pt idx="1">
                  <c:v>7/2(화)</c:v>
                </c:pt>
                <c:pt idx="2">
                  <c:v>7/3(수)</c:v>
                </c:pt>
                <c:pt idx="3">
                  <c:v>7/4(목)</c:v>
                </c:pt>
                <c:pt idx="4">
                  <c:v>7/5(금)</c:v>
                </c:pt>
                <c:pt idx="5">
                  <c:v>7/6(토)</c:v>
                </c:pt>
                <c:pt idx="6">
                  <c:v>7/7(일)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491</c:v>
                </c:pt>
                <c:pt idx="1">
                  <c:v>539</c:v>
                </c:pt>
                <c:pt idx="2">
                  <c:v>466</c:v>
                </c:pt>
                <c:pt idx="3">
                  <c:v>706</c:v>
                </c:pt>
                <c:pt idx="4">
                  <c:v>670</c:v>
                </c:pt>
                <c:pt idx="5">
                  <c:v>243</c:v>
                </c:pt>
                <c:pt idx="6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AF-4A07-8A18-19032D89E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7A1-4422-9BA7-2A23ADBDCA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5월 2주</c:v>
                </c:pt>
                <c:pt idx="1">
                  <c:v>5월 3주</c:v>
                </c:pt>
                <c:pt idx="2">
                  <c:v>5월 4주</c:v>
                </c:pt>
                <c:pt idx="3">
                  <c:v>5월 5주</c:v>
                </c:pt>
                <c:pt idx="4">
                  <c:v>6월 1주</c:v>
                </c:pt>
                <c:pt idx="5">
                  <c:v>6월 2주</c:v>
                </c:pt>
                <c:pt idx="6">
                  <c:v>6월 3주</c:v>
                </c:pt>
                <c:pt idx="7">
                  <c:v>6월 4주</c:v>
                </c:pt>
                <c:pt idx="8">
                  <c:v>7월 1주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510</c:v>
                </c:pt>
                <c:pt idx="1">
                  <c:v>471</c:v>
                </c:pt>
                <c:pt idx="2">
                  <c:v>563</c:v>
                </c:pt>
                <c:pt idx="3">
                  <c:v>675</c:v>
                </c:pt>
                <c:pt idx="4">
                  <c:v>502</c:v>
                </c:pt>
                <c:pt idx="5">
                  <c:v>648</c:v>
                </c:pt>
                <c:pt idx="6">
                  <c:v>581</c:v>
                </c:pt>
                <c:pt idx="7">
                  <c:v>596</c:v>
                </c:pt>
                <c:pt idx="8">
                  <c:v>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A1-4422-9BA7-2A23ADBDC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5월 2주</c:v>
                </c:pt>
                <c:pt idx="1">
                  <c:v>5월 3주</c:v>
                </c:pt>
                <c:pt idx="2">
                  <c:v>5월 4주</c:v>
                </c:pt>
                <c:pt idx="3">
                  <c:v>5월 5주</c:v>
                </c:pt>
                <c:pt idx="4">
                  <c:v>6월 1주</c:v>
                </c:pt>
                <c:pt idx="5">
                  <c:v>6월 2주</c:v>
                </c:pt>
                <c:pt idx="6">
                  <c:v>6월 3주</c:v>
                </c:pt>
                <c:pt idx="7">
                  <c:v>6월 4주</c:v>
                </c:pt>
                <c:pt idx="8">
                  <c:v>7월 1주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1331</c:v>
                </c:pt>
                <c:pt idx="1">
                  <c:v>1356</c:v>
                </c:pt>
                <c:pt idx="2">
                  <c:v>3027</c:v>
                </c:pt>
                <c:pt idx="3">
                  <c:v>3206</c:v>
                </c:pt>
                <c:pt idx="4">
                  <c:v>1427</c:v>
                </c:pt>
                <c:pt idx="5">
                  <c:v>1303</c:v>
                </c:pt>
                <c:pt idx="6">
                  <c:v>1762</c:v>
                </c:pt>
                <c:pt idx="7">
                  <c:v>1612</c:v>
                </c:pt>
                <c:pt idx="8">
                  <c:v>1441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A1-4422-9BA7-2A23ADBDC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283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8388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283" TargetMode="External"/><Relationship Id="rId7" Type="http://schemas.openxmlformats.org/officeDocument/2006/relationships/hyperlink" Target="http://skinnonews.com/global/archives/17426" TargetMode="External"/><Relationship Id="rId2" Type="http://schemas.openxmlformats.org/officeDocument/2006/relationships/hyperlink" Target="http://skinnonews.com/global/archives/1838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374" TargetMode="External"/><Relationship Id="rId5" Type="http://schemas.openxmlformats.org/officeDocument/2006/relationships/hyperlink" Target="http://skinnonews.com/global/archives/18421" TargetMode="External"/><Relationship Id="rId4" Type="http://schemas.openxmlformats.org/officeDocument/2006/relationships/hyperlink" Target="http://skinnonews.com/global/archives/1836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3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283" TargetMode="External"/><Relationship Id="rId5" Type="http://schemas.openxmlformats.org/officeDocument/2006/relationships/hyperlink" Target="http://skinnonews.com/global/archives/14065" TargetMode="External"/><Relationship Id="rId4" Type="http://schemas.openxmlformats.org/officeDocument/2006/relationships/hyperlink" Target="http://skinnonews.com/global/archives/174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2024.07.01 ~ 2024.07.07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603013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8847"/>
              </p:ext>
            </p:extLst>
          </p:nvPr>
        </p:nvGraphicFramePr>
        <p:xfrm>
          <a:off x="431800" y="1270000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08743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2,208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3,193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3,247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2024.07.01 ~ 2024.07.07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96844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1,841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1,827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2,343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2,841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4,788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5,250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2024.05.06 ~ 2024.07.07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9392413" y="1532139"/>
            <a:ext cx="1545349" cy="8028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2475781"/>
            <a:ext cx="478847" cy="953219"/>
          </a:xfrm>
          <a:prstGeom prst="wedgeRoundRectCallout">
            <a:avLst>
              <a:gd name="adj1" fmla="val -224486"/>
              <a:gd name="adj2" fmla="val -60529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91B1B94-B0A9-0C8E-CBC2-0D58F22EAE2B}"/>
              </a:ext>
            </a:extLst>
          </p:cNvPr>
          <p:cNvCxnSpPr>
            <a:cxnSpLocks/>
          </p:cNvCxnSpPr>
          <p:nvPr/>
        </p:nvCxnSpPr>
        <p:spPr>
          <a:xfrm>
            <a:off x="3407035" y="1720286"/>
            <a:ext cx="0" cy="75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DB8447-6F69-3C13-05CF-151F6850D6D2}"/>
              </a:ext>
            </a:extLst>
          </p:cNvPr>
          <p:cNvSpPr/>
          <p:nvPr/>
        </p:nvSpPr>
        <p:spPr>
          <a:xfrm>
            <a:off x="2922291" y="1566416"/>
            <a:ext cx="992824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Sustainable Polyester Fiber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7A3627-C52B-D607-8C30-E87049AB0C5B}"/>
              </a:ext>
            </a:extLst>
          </p:cNvPr>
          <p:cNvCxnSpPr>
            <a:cxnSpLocks/>
          </p:cNvCxnSpPr>
          <p:nvPr/>
        </p:nvCxnSpPr>
        <p:spPr>
          <a:xfrm flipV="1">
            <a:off x="2743669" y="2797614"/>
            <a:ext cx="0" cy="92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E72397-9F7A-B1C1-D371-EC1FBA7B8205}"/>
              </a:ext>
            </a:extLst>
          </p:cNvPr>
          <p:cNvSpPr/>
          <p:nvPr/>
        </p:nvSpPr>
        <p:spPr>
          <a:xfrm>
            <a:off x="2170029" y="3566983"/>
            <a:ext cx="992824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Batteries in Future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837681"/>
              </p:ext>
            </p:extLst>
          </p:nvPr>
        </p:nvGraphicFramePr>
        <p:xfrm>
          <a:off x="1142995" y="2413000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2024.05.06 ~ 2024.07.07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25331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2024.07.07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1,441 (</a:t>
            </a:r>
            <a:r>
              <a:rPr lang="en-US" altLang="ko-KR" sz="1000" dirty="0">
                <a:solidFill>
                  <a:srgbClr val="0070C0"/>
                </a:solidFill>
              </a:rPr>
              <a:t>▼171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11% </a:t>
            </a:r>
            <a:r>
              <a:rPr lang="ko-KR" altLang="en-US" sz="1000" dirty="0">
                <a:solidFill>
                  <a:srgbClr val="0070C0"/>
                </a:solidFill>
              </a:rPr>
              <a:t>감소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777 (</a:t>
            </a:r>
            <a:r>
              <a:rPr lang="en-US" altLang="ko-KR" sz="1000" dirty="0">
                <a:solidFill>
                  <a:srgbClr val="FF0000"/>
                </a:solidFill>
              </a:rPr>
              <a:t>▲181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30%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6179794" y="2787264"/>
            <a:ext cx="2156604" cy="8696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감소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48123" y="3736847"/>
            <a:ext cx="547158" cy="1307512"/>
          </a:xfrm>
          <a:prstGeom prst="wedgeRoundRectCallout">
            <a:avLst>
              <a:gd name="adj1" fmla="val -150326"/>
              <a:gd name="adj2" fmla="val -55050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hlinkClick r:id="rId3"/>
            <a:extLst>
              <a:ext uri="{FF2B5EF4-FFF2-40B4-BE49-F238E27FC236}">
                <a16:creationId xmlns:a16="http://schemas.microsoft.com/office/drawing/2014/main" id="{E0B2E526-A017-EF36-AFE7-26D71E79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352" y="4021271"/>
            <a:ext cx="1589394" cy="1579429"/>
          </a:xfrm>
          <a:prstGeom prst="rect">
            <a:avLst/>
          </a:prstGeom>
        </p:spPr>
      </p:pic>
      <p:pic>
        <p:nvPicPr>
          <p:cNvPr id="5" name="그림 4">
            <a:hlinkClick r:id="rId5"/>
            <a:extLst>
              <a:ext uri="{FF2B5EF4-FFF2-40B4-BE49-F238E27FC236}">
                <a16:creationId xmlns:a16="http://schemas.microsoft.com/office/drawing/2014/main" id="{F4CF8D1A-64B2-4302-2936-F16A31135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646" y="2382189"/>
            <a:ext cx="1670100" cy="167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2024.07.01 ~ 2024.07.07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65005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24/7/4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Why the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future of transportation in the US remains battery electric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(41%)
- Linkedin.com (41%)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On develops polymer electrolytes for lithium metal batteries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(51%)
- Google.com (28%)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24/6/26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On signs MOU with ExxonMobil for lithium offtake in U.S.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(51%)
- Google.com (31%)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24/7/5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World’s first* supply chain established for more sustainable polyester fiber based on CO2-derived material as well as renewable and bio-based materials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(55%)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24/6/28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On recognized as “best supplier” by Ferrari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(50%)
- Google.com (26%)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(79%)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95819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464 (41.41%)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777 (47.45%)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 (5.53%)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Why the future of transportation in the US remains battery electric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326 (29.09%)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456 (27.85%)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80 (17.54%)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Why the future of transportation in the US remains battery electric (by James Carter)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195 (17.40%)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254 (15.51%)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 (11.02%)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Why the future of transportation in the US remains battery electric (by James Carter)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132 (11.78%)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208 (12.70%)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 (4.33%)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2023 Financial Results] Recording sales of KRW 77.29 trillion and operating profit of KRW 1.9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109 (9.73%)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185 (11.30%)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 (3.78%)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IE Technology CEO Kim Cheol-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jung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 visited production base in Pola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nd, emphasizing the importance of securing competitive advantages through t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horough preparation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116 (10.35%)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168 (10.26%)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(4.76%)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On develops polymer electrolytes for lithium metal batteries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France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98 (8.75%)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120 (7.33%)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 (4.17%)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On develops polymer electrolytes for lithium metal batteries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2024.07.01 ~ 2024.07.07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50421</TotalTime>
  <Words>770</Words>
  <Application>Microsoft Office PowerPoint</Application>
  <PresentationFormat>와이드스크린</PresentationFormat>
  <Paragraphs>223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2024-07-08T03:37:56Z</dcterms:modified>
</cp:coreProperties>
</file>