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08" d="100"/>
          <a:sy n="108" d="100"/>
        </p:scale>
        <p:origin x="1068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2&#51452;&#52264;/7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2&#51452;&#52264;/7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2&#51452;&#52264;/7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9A-43C3-8CBC-FE2707E368F2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9A-43C3-8CBC-FE2707E368F2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9A-43C3-8CBC-FE2707E368F2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9A-43C3-8CBC-FE2707E368F2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9A-43C3-8CBC-FE2707E36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3주
(5/13~5/19)</c:v>
                </c:pt>
                <c:pt idx="1">
                  <c:v>5월 4주
(5/20~5/26)</c:v>
                </c:pt>
                <c:pt idx="2">
                  <c:v>5월 5주
(5/27~6/2)</c:v>
                </c:pt>
                <c:pt idx="3">
                  <c:v>6월 1주
(6/3~6/9)</c:v>
                </c:pt>
                <c:pt idx="4">
                  <c:v>6월 2주
(6/10~6/16)</c:v>
                </c:pt>
                <c:pt idx="5">
                  <c:v>6월 3주
(6/17~6/23)</c:v>
                </c:pt>
                <c:pt idx="6">
                  <c:v>6월 4주
(6/24~6/30)</c:v>
                </c:pt>
                <c:pt idx="7">
                  <c:v>7월 1주
(7/1~7/7)</c:v>
                </c:pt>
                <c:pt idx="8">
                  <c:v>7월 2주
(7/8~7/14)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1827</c:v>
                </c:pt>
                <c:pt idx="1">
                  <c:v>3590</c:v>
                </c:pt>
                <c:pt idx="2">
                  <c:v>3881</c:v>
                </c:pt>
                <c:pt idx="3">
                  <c:v>1929</c:v>
                </c:pt>
                <c:pt idx="4">
                  <c:v>1951</c:v>
                </c:pt>
                <c:pt idx="5">
                  <c:v>2343</c:v>
                </c:pt>
                <c:pt idx="6">
                  <c:v>2208</c:v>
                </c:pt>
                <c:pt idx="7">
                  <c:v>2218</c:v>
                </c:pt>
                <c:pt idx="8">
                  <c:v>3230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89A-43C3-8CBC-FE2707E36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9A-43C3-8CBC-FE2707E368F2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9A-43C3-8CBC-FE2707E368F2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9A-43C3-8CBC-FE2707E368F2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9A-43C3-8CBC-FE2707E368F2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9A-43C3-8CBC-FE2707E368F2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89A-43C3-8CBC-FE2707E368F2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9A-43C3-8CBC-FE2707E36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3주
(5/13~5/19)</c:v>
                </c:pt>
                <c:pt idx="1">
                  <c:v>5월 4주
(5/20~5/26)</c:v>
                </c:pt>
                <c:pt idx="2">
                  <c:v>5월 5주
(5/27~6/2)</c:v>
                </c:pt>
                <c:pt idx="3">
                  <c:v>6월 1주
(6/3~6/9)</c:v>
                </c:pt>
                <c:pt idx="4">
                  <c:v>6월 2주
(6/10~6/16)</c:v>
                </c:pt>
                <c:pt idx="5">
                  <c:v>6월 3주
(6/17~6/23)</c:v>
                </c:pt>
                <c:pt idx="6">
                  <c:v>6월 4주
(6/24~6/30)</c:v>
                </c:pt>
                <c:pt idx="7">
                  <c:v>7월 1주
(7/1~7/7)</c:v>
                </c:pt>
                <c:pt idx="8">
                  <c:v>7월 2주
(7/8~7/14)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2724</c:v>
                </c:pt>
                <c:pt idx="1">
                  <c:v>4788</c:v>
                </c:pt>
                <c:pt idx="2">
                  <c:v>5250</c:v>
                </c:pt>
                <c:pt idx="3">
                  <c:v>2734</c:v>
                </c:pt>
                <c:pt idx="4">
                  <c:v>2777</c:v>
                </c:pt>
                <c:pt idx="5">
                  <c:v>3223</c:v>
                </c:pt>
                <c:pt idx="6">
                  <c:v>3193</c:v>
                </c:pt>
                <c:pt idx="7">
                  <c:v>3247</c:v>
                </c:pt>
                <c:pt idx="8">
                  <c:v>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89A-43C3-8CBC-FE2707E36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EA-4E87-AA53-4F7CAD7EF83B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5EA-4E87-AA53-4F7CAD7EF83B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EA-4E87-AA53-4F7CAD7EF83B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EA-4E87-AA53-4F7CAD7EF8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7/8(월)</c:v>
                </c:pt>
                <c:pt idx="1">
                  <c:v>7/9(화)</c:v>
                </c:pt>
                <c:pt idx="2">
                  <c:v>7/10(수)</c:v>
                </c:pt>
                <c:pt idx="3">
                  <c:v>7/11(목)</c:v>
                </c:pt>
                <c:pt idx="4">
                  <c:v>7/12(금)</c:v>
                </c:pt>
                <c:pt idx="5">
                  <c:v>7/13(토)</c:v>
                </c:pt>
                <c:pt idx="6">
                  <c:v>7/14(일)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893</c:v>
                </c:pt>
                <c:pt idx="1">
                  <c:v>540</c:v>
                </c:pt>
                <c:pt idx="2">
                  <c:v>539</c:v>
                </c:pt>
                <c:pt idx="3">
                  <c:v>465</c:v>
                </c:pt>
                <c:pt idx="4">
                  <c:v>412</c:v>
                </c:pt>
                <c:pt idx="5">
                  <c:v>213</c:v>
                </c:pt>
                <c:pt idx="6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A-4E87-AA53-4F7CAD7EF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7/8(월)</c:v>
                </c:pt>
                <c:pt idx="1">
                  <c:v>7/9(화)</c:v>
                </c:pt>
                <c:pt idx="2">
                  <c:v>7/10(수)</c:v>
                </c:pt>
                <c:pt idx="3">
                  <c:v>7/11(목)</c:v>
                </c:pt>
                <c:pt idx="4">
                  <c:v>7/12(금)</c:v>
                </c:pt>
                <c:pt idx="5">
                  <c:v>7/13(토)</c:v>
                </c:pt>
                <c:pt idx="6">
                  <c:v>7/14(일)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1307</c:v>
                </c:pt>
                <c:pt idx="1">
                  <c:v>928</c:v>
                </c:pt>
                <c:pt idx="2">
                  <c:v>872</c:v>
                </c:pt>
                <c:pt idx="3">
                  <c:v>679</c:v>
                </c:pt>
                <c:pt idx="4">
                  <c:v>574</c:v>
                </c:pt>
                <c:pt idx="5">
                  <c:v>288</c:v>
                </c:pt>
                <c:pt idx="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EA-4E87-AA53-4F7CAD7EF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82B-4107-AFBE-6F69FAC033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3주</c:v>
                </c:pt>
                <c:pt idx="1">
                  <c:v>5월 4주</c:v>
                </c:pt>
                <c:pt idx="2">
                  <c:v>5월 5주</c:v>
                </c:pt>
                <c:pt idx="3">
                  <c:v>6월 1주</c:v>
                </c:pt>
                <c:pt idx="4">
                  <c:v>6월 2주</c:v>
                </c:pt>
                <c:pt idx="5">
                  <c:v>6월 3주</c:v>
                </c:pt>
                <c:pt idx="6">
                  <c:v>6월 4주</c:v>
                </c:pt>
                <c:pt idx="7">
                  <c:v>7월 1주</c:v>
                </c:pt>
                <c:pt idx="8">
                  <c:v>7월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471</c:v>
                </c:pt>
                <c:pt idx="1">
                  <c:v>563</c:v>
                </c:pt>
                <c:pt idx="2">
                  <c:v>675</c:v>
                </c:pt>
                <c:pt idx="3">
                  <c:v>502</c:v>
                </c:pt>
                <c:pt idx="4">
                  <c:v>648</c:v>
                </c:pt>
                <c:pt idx="5">
                  <c:v>581</c:v>
                </c:pt>
                <c:pt idx="6">
                  <c:v>596</c:v>
                </c:pt>
                <c:pt idx="7">
                  <c:v>777</c:v>
                </c:pt>
                <c:pt idx="8">
                  <c:v>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B-4107-AFBE-6F69FAC03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3주</c:v>
                </c:pt>
                <c:pt idx="1">
                  <c:v>5월 4주</c:v>
                </c:pt>
                <c:pt idx="2">
                  <c:v>5월 5주</c:v>
                </c:pt>
                <c:pt idx="3">
                  <c:v>6월 1주</c:v>
                </c:pt>
                <c:pt idx="4">
                  <c:v>6월 2주</c:v>
                </c:pt>
                <c:pt idx="5">
                  <c:v>6월 3주</c:v>
                </c:pt>
                <c:pt idx="6">
                  <c:v>6월 4주</c:v>
                </c:pt>
                <c:pt idx="7">
                  <c:v>7월 1주</c:v>
                </c:pt>
                <c:pt idx="8">
                  <c:v>7월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1356</c:v>
                </c:pt>
                <c:pt idx="1">
                  <c:v>3027</c:v>
                </c:pt>
                <c:pt idx="2">
                  <c:v>3206</c:v>
                </c:pt>
                <c:pt idx="3">
                  <c:v>1427</c:v>
                </c:pt>
                <c:pt idx="4">
                  <c:v>1303</c:v>
                </c:pt>
                <c:pt idx="5">
                  <c:v>1762</c:v>
                </c:pt>
                <c:pt idx="6">
                  <c:v>1612</c:v>
                </c:pt>
                <c:pt idx="7">
                  <c:v>1441</c:v>
                </c:pt>
                <c:pt idx="8">
                  <c:v>2449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B-4107-AFBE-6F69FAC03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38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478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838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065" TargetMode="External"/><Relationship Id="rId5" Type="http://schemas.openxmlformats.org/officeDocument/2006/relationships/hyperlink" Target="http://skinnonews.com/global/archives/18436" TargetMode="External"/><Relationship Id="rId4" Type="http://schemas.openxmlformats.org/officeDocument/2006/relationships/hyperlink" Target="http://skinnonews.com/global/archives/1844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3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6824" TargetMode="External"/><Relationship Id="rId5" Type="http://schemas.openxmlformats.org/officeDocument/2006/relationships/hyperlink" Target="http://skinnonews.com/global/archives/18436" TargetMode="External"/><Relationship Id="rId4" Type="http://schemas.openxmlformats.org/officeDocument/2006/relationships/hyperlink" Target="http://skinnonews.com/global/archives/184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2024.07.08 ~ 2024.07.14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031453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34490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54909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1,012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2024.07.08 ~ 2024.07.14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33768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4,788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2024.05.13 ~ 2024.07.14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1B1B94-B0A9-0C8E-CBC2-0D58F22EAE2B}"/>
              </a:ext>
            </a:extLst>
          </p:cNvPr>
          <p:cNvCxnSpPr>
            <a:cxnSpLocks/>
          </p:cNvCxnSpPr>
          <p:nvPr/>
        </p:nvCxnSpPr>
        <p:spPr>
          <a:xfrm>
            <a:off x="2084262" y="1839879"/>
            <a:ext cx="0" cy="2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B8447-6F69-3C13-05CF-151F6850D6D2}"/>
              </a:ext>
            </a:extLst>
          </p:cNvPr>
          <p:cNvSpPr/>
          <p:nvPr/>
        </p:nvSpPr>
        <p:spPr>
          <a:xfrm>
            <a:off x="1745708" y="1532139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Sustainable Polyester Fiber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7A3627-C52B-D607-8C30-E87049AB0C5B}"/>
              </a:ext>
            </a:extLst>
          </p:cNvPr>
          <p:cNvCxnSpPr>
            <a:cxnSpLocks/>
          </p:cNvCxnSpPr>
          <p:nvPr/>
        </p:nvCxnSpPr>
        <p:spPr>
          <a:xfrm flipV="1">
            <a:off x="747084" y="2606366"/>
            <a:ext cx="0" cy="10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E72397-9F7A-B1C1-D371-EC1FBA7B8205}"/>
              </a:ext>
            </a:extLst>
          </p:cNvPr>
          <p:cNvSpPr/>
          <p:nvPr/>
        </p:nvSpPr>
        <p:spPr>
          <a:xfrm>
            <a:off x="493040" y="3624309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Batteries in Future Transportation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822B18-9A9F-2DE1-33D7-EA5C7ABA1CFA}"/>
              </a:ext>
            </a:extLst>
          </p:cNvPr>
          <p:cNvCxnSpPr>
            <a:cxnSpLocks/>
          </p:cNvCxnSpPr>
          <p:nvPr/>
        </p:nvCxnSpPr>
        <p:spPr>
          <a:xfrm flipV="1">
            <a:off x="1405511" y="3079825"/>
            <a:ext cx="0" cy="22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1020502" y="3275130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Batteries in Future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636241"/>
              </p:ext>
            </p:extLst>
          </p:nvPr>
        </p:nvGraphicFramePr>
        <p:xfrm>
          <a:off x="1147978" y="2413000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2024.05.13 ~ 2024.07.14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3534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2024.07.14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2,449 (</a:t>
            </a:r>
            <a:r>
              <a:rPr lang="en-US" altLang="ko-KR" sz="1000" dirty="0">
                <a:solidFill>
                  <a:srgbClr val="FF0000"/>
                </a:solidFill>
              </a:rPr>
              <a:t>▲1,008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70%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781 (</a:t>
            </a:r>
            <a:r>
              <a:rPr lang="en-US" altLang="ko-KR" sz="1000" dirty="0">
                <a:solidFill>
                  <a:srgbClr val="FF0000"/>
                </a:solidFill>
              </a:rPr>
              <a:t>▲4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1%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951628" y="2783742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8123" y="3258105"/>
            <a:ext cx="547158" cy="1786254"/>
          </a:xfrm>
          <a:prstGeom prst="wedgeRoundRectCallout">
            <a:avLst>
              <a:gd name="adj1" fmla="val -218471"/>
              <a:gd name="adj2" fmla="val -52565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F4CF8D1A-64B2-4302-2936-F16A31135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46" y="2382189"/>
            <a:ext cx="1588637" cy="15911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6DD7D2-E8D0-A459-D157-7B027BF7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646" y="4022167"/>
            <a:ext cx="1588637" cy="15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2024.07.08 ~ 2024.07.14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19184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Why the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future of transportation in the US remains battery electric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to explore future energy growth strategies at Global Forum in the U.S.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(28%)
- Google.com 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24/7/9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[Battery Explorer] ② The 4 key components of a secondary battery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(46%)
- Google.com (28%)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24/7/8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Innovation's MSCI ESG rating upgraded to AA, recognized as a global leader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(39%)
- Google.com (29%)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24/4/29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Q1 2024 Financial Results] Recording sales of KRW 18.86 trillion and operating profit of KRW 624.7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(67%)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3029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896 (55.36%)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1,222 (49.87%)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394 (32.24%)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458 (28.30%)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781 (31.87%)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 (4.87%)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to explore future energy growth strategies at Global Forum in the U.S.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Poland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497 (30.71%)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607 (24.77%)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558 (91.93%)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209 (12.91%)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378 (15.43%)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 (4.23%)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Innovation's MSCI ESG rating upgraded to AA, recognized as a global leader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 (8.90%)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279 (11.39%)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 (3.58%)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SKGC 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变更公司名称为 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Geo Centric, 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公布将发展成为“全球最佳废塑料回收利用城市油田企业”的目标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126 (7.78%)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239 (9.75%)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(3.35%)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to explore future energy growth strategies at Global Forum in the U.S.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100 (6.18%)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164 (6.69%)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(4.88%)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2024.07.08 ~ 2024.07.14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50433</TotalTime>
  <Words>813</Words>
  <Application>Microsoft Office PowerPoint</Application>
  <PresentationFormat>와이드스크린</PresentationFormat>
  <Paragraphs>224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2024-07-15T03:05:06Z</dcterms:modified>
</cp:coreProperties>
</file>