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93" d="100"/>
          <a:sy n="93" d="100"/>
        </p:scale>
        <p:origin x="126" y="42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3&#51452;&#52264;/7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3&#51452;&#52264;/7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3&#51452;&#52264;/7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A8-4032-8BC9-DD3B962BE97E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A8-4032-8BC9-DD3B962BE97E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A8-4032-8BC9-DD3B962BE97E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A8-4032-8BC9-DD3B962BE97E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A8-4032-8BC9-DD3B962BE9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4주
(5/20~5/26)</c:v>
                </c:pt>
                <c:pt idx="1">
                  <c:v>5월 5주
(5/27~6/2)</c:v>
                </c:pt>
                <c:pt idx="2">
                  <c:v>6월 1주
(6/3~6/9)</c:v>
                </c:pt>
                <c:pt idx="3">
                  <c:v>6월 2주
(6/10~6/16)</c:v>
                </c:pt>
                <c:pt idx="4">
                  <c:v>6월 3주
(6/17~6/23)</c:v>
                </c:pt>
                <c:pt idx="5">
                  <c:v>6월 4주
(6/24~6/30)</c:v>
                </c:pt>
                <c:pt idx="6">
                  <c:v>7월 1주
(7/1~7/7)</c:v>
                </c:pt>
                <c:pt idx="7">
                  <c:v>7월 2주
(7/8~7/14)</c:v>
                </c:pt>
                <c:pt idx="8">
                  <c:v>7월 3주
(7/15~7/21)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3590</c:v>
                </c:pt>
                <c:pt idx="1">
                  <c:v>3881</c:v>
                </c:pt>
                <c:pt idx="2">
                  <c:v>1929</c:v>
                </c:pt>
                <c:pt idx="3">
                  <c:v>1951</c:v>
                </c:pt>
                <c:pt idx="4">
                  <c:v>2343</c:v>
                </c:pt>
                <c:pt idx="5">
                  <c:v>2208</c:v>
                </c:pt>
                <c:pt idx="6">
                  <c:v>2218</c:v>
                </c:pt>
                <c:pt idx="7">
                  <c:v>3230</c:v>
                </c:pt>
                <c:pt idx="8">
                  <c:v>3311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A8-4032-8BC9-DD3B962BE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A8-4032-8BC9-DD3B962BE97E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A8-4032-8BC9-DD3B962BE97E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A8-4032-8BC9-DD3B962BE97E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EA8-4032-8BC9-DD3B962BE97E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A8-4032-8BC9-DD3B962BE97E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EA8-4032-8BC9-DD3B962BE97E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EA8-4032-8BC9-DD3B962BE9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4주
(5/20~5/26)</c:v>
                </c:pt>
                <c:pt idx="1">
                  <c:v>5월 5주
(5/27~6/2)</c:v>
                </c:pt>
                <c:pt idx="2">
                  <c:v>6월 1주
(6/3~6/9)</c:v>
                </c:pt>
                <c:pt idx="3">
                  <c:v>6월 2주
(6/10~6/16)</c:v>
                </c:pt>
                <c:pt idx="4">
                  <c:v>6월 3주
(6/17~6/23)</c:v>
                </c:pt>
                <c:pt idx="5">
                  <c:v>6월 4주
(6/24~6/30)</c:v>
                </c:pt>
                <c:pt idx="6">
                  <c:v>7월 1주
(7/1~7/7)</c:v>
                </c:pt>
                <c:pt idx="7">
                  <c:v>7월 2주
(7/8~7/14)</c:v>
                </c:pt>
                <c:pt idx="8">
                  <c:v>7월 3주
(7/15~7/21)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4788</c:v>
                </c:pt>
                <c:pt idx="1">
                  <c:v>5250</c:v>
                </c:pt>
                <c:pt idx="2">
                  <c:v>2734</c:v>
                </c:pt>
                <c:pt idx="3">
                  <c:v>2777</c:v>
                </c:pt>
                <c:pt idx="4">
                  <c:v>3223</c:v>
                </c:pt>
                <c:pt idx="5">
                  <c:v>3193</c:v>
                </c:pt>
                <c:pt idx="6">
                  <c:v>3247</c:v>
                </c:pt>
                <c:pt idx="7">
                  <c:v>4893</c:v>
                </c:pt>
                <c:pt idx="8">
                  <c:v>4840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EA8-4032-8BC9-DD3B962BE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7F-4A03-AD1C-E760781315B0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47F-4A03-AD1C-E760781315B0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7F-4A03-AD1C-E760781315B0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7F-4A03-AD1C-E76078131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7/15(월)</c:v>
                </c:pt>
                <c:pt idx="1">
                  <c:v>7/16(화)</c:v>
                </c:pt>
                <c:pt idx="2">
                  <c:v>7/17(수)</c:v>
                </c:pt>
                <c:pt idx="3">
                  <c:v>7/18(목)</c:v>
                </c:pt>
                <c:pt idx="4">
                  <c:v>7/19(금)</c:v>
                </c:pt>
                <c:pt idx="5">
                  <c:v>7/20(토)</c:v>
                </c:pt>
                <c:pt idx="6">
                  <c:v>7/21(일)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369</c:v>
                </c:pt>
                <c:pt idx="1">
                  <c:v>473</c:v>
                </c:pt>
                <c:pt idx="2">
                  <c:v>590</c:v>
                </c:pt>
                <c:pt idx="3">
                  <c:v>845</c:v>
                </c:pt>
                <c:pt idx="4">
                  <c:v>570</c:v>
                </c:pt>
                <c:pt idx="5">
                  <c:v>328</c:v>
                </c:pt>
                <c:pt idx="6">
                  <c:v>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7F-4A03-AD1C-E76078131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7/15(월)</c:v>
                </c:pt>
                <c:pt idx="1">
                  <c:v>7/16(화)</c:v>
                </c:pt>
                <c:pt idx="2">
                  <c:v>7/17(수)</c:v>
                </c:pt>
                <c:pt idx="3">
                  <c:v>7/18(목)</c:v>
                </c:pt>
                <c:pt idx="4">
                  <c:v>7/19(금)</c:v>
                </c:pt>
                <c:pt idx="5">
                  <c:v>7/20(토)</c:v>
                </c:pt>
                <c:pt idx="6">
                  <c:v>7/21(일)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613</c:v>
                </c:pt>
                <c:pt idx="1">
                  <c:v>760</c:v>
                </c:pt>
                <c:pt idx="2">
                  <c:v>953</c:v>
                </c:pt>
                <c:pt idx="3">
                  <c:v>1082</c:v>
                </c:pt>
                <c:pt idx="4">
                  <c:v>870</c:v>
                </c:pt>
                <c:pt idx="5">
                  <c:v>403</c:v>
                </c:pt>
                <c:pt idx="6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7F-4A03-AD1C-E76078131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043-4AFA-8ADA-3A7CB5E4CA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4주</c:v>
                </c:pt>
                <c:pt idx="1">
                  <c:v>5월 5주</c:v>
                </c:pt>
                <c:pt idx="2">
                  <c:v>6월 1주</c:v>
                </c:pt>
                <c:pt idx="3">
                  <c:v>6월 2주</c:v>
                </c:pt>
                <c:pt idx="4">
                  <c:v>6월 3주</c:v>
                </c:pt>
                <c:pt idx="5">
                  <c:v>6월 4주</c:v>
                </c:pt>
                <c:pt idx="6">
                  <c:v>7월 1주</c:v>
                </c:pt>
                <c:pt idx="7">
                  <c:v>7월 2주</c:v>
                </c:pt>
                <c:pt idx="8">
                  <c:v>7월 3주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563</c:v>
                </c:pt>
                <c:pt idx="1">
                  <c:v>675</c:v>
                </c:pt>
                <c:pt idx="2">
                  <c:v>502</c:v>
                </c:pt>
                <c:pt idx="3">
                  <c:v>648</c:v>
                </c:pt>
                <c:pt idx="4">
                  <c:v>581</c:v>
                </c:pt>
                <c:pt idx="5">
                  <c:v>596</c:v>
                </c:pt>
                <c:pt idx="6">
                  <c:v>777</c:v>
                </c:pt>
                <c:pt idx="7">
                  <c:v>781</c:v>
                </c:pt>
                <c:pt idx="8">
                  <c:v>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43-4AFA-8ADA-3A7CB5E4C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4주</c:v>
                </c:pt>
                <c:pt idx="1">
                  <c:v>5월 5주</c:v>
                </c:pt>
                <c:pt idx="2">
                  <c:v>6월 1주</c:v>
                </c:pt>
                <c:pt idx="3">
                  <c:v>6월 2주</c:v>
                </c:pt>
                <c:pt idx="4">
                  <c:v>6월 3주</c:v>
                </c:pt>
                <c:pt idx="5">
                  <c:v>6월 4주</c:v>
                </c:pt>
                <c:pt idx="6">
                  <c:v>7월 1주</c:v>
                </c:pt>
                <c:pt idx="7">
                  <c:v>7월 2주</c:v>
                </c:pt>
                <c:pt idx="8">
                  <c:v>7월 3주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3027</c:v>
                </c:pt>
                <c:pt idx="1">
                  <c:v>3206</c:v>
                </c:pt>
                <c:pt idx="2">
                  <c:v>1427</c:v>
                </c:pt>
                <c:pt idx="3">
                  <c:v>1303</c:v>
                </c:pt>
                <c:pt idx="4">
                  <c:v>1762</c:v>
                </c:pt>
                <c:pt idx="5">
                  <c:v>1612</c:v>
                </c:pt>
                <c:pt idx="6">
                  <c:v>1441</c:v>
                </c:pt>
                <c:pt idx="7">
                  <c:v>2449</c:v>
                </c:pt>
                <c:pt idx="8">
                  <c:v>2388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43-4AFA-8ADA-3A7CB5E4C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38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546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388" TargetMode="External"/><Relationship Id="rId7" Type="http://schemas.openxmlformats.org/officeDocument/2006/relationships/hyperlink" Target="http://skinnonews.com/global/archives/18500" TargetMode="External"/><Relationship Id="rId2" Type="http://schemas.openxmlformats.org/officeDocument/2006/relationships/hyperlink" Target="http://skinnonews.com/global/archives/185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065" TargetMode="External"/><Relationship Id="rId5" Type="http://schemas.openxmlformats.org/officeDocument/2006/relationships/hyperlink" Target="http://skinnonews.com/global/archives/18283" TargetMode="External"/><Relationship Id="rId4" Type="http://schemas.openxmlformats.org/officeDocument/2006/relationships/hyperlink" Target="http://skinnonews.com/global/archives/1742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2024.07.15 ~ 2024.07.21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086246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577480"/>
              </p:ext>
            </p:extLst>
          </p:nvPr>
        </p:nvGraphicFramePr>
        <p:xfrm>
          <a:off x="431800" y="1270000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44925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81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2024.07.15 ~ 2024.07.21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4507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4,788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2024.05.20 ~ 2024.07.21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1B1B94-B0A9-0C8E-CBC2-0D58F22EAE2B}"/>
              </a:ext>
            </a:extLst>
          </p:cNvPr>
          <p:cNvCxnSpPr>
            <a:cxnSpLocks/>
          </p:cNvCxnSpPr>
          <p:nvPr/>
        </p:nvCxnSpPr>
        <p:spPr>
          <a:xfrm>
            <a:off x="1429992" y="1839880"/>
            <a:ext cx="0" cy="2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B8447-6F69-3C13-05CF-151F6850D6D2}"/>
              </a:ext>
            </a:extLst>
          </p:cNvPr>
          <p:cNvSpPr/>
          <p:nvPr/>
        </p:nvSpPr>
        <p:spPr>
          <a:xfrm>
            <a:off x="747084" y="1526517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CSR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Interview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822B18-9A9F-2DE1-33D7-EA5C7ABA1CFA}"/>
              </a:ext>
            </a:extLst>
          </p:cNvPr>
          <p:cNvCxnSpPr>
            <a:cxnSpLocks/>
          </p:cNvCxnSpPr>
          <p:nvPr/>
        </p:nvCxnSpPr>
        <p:spPr>
          <a:xfrm flipV="1">
            <a:off x="2097670" y="2884521"/>
            <a:ext cx="0" cy="54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1739908" y="3426579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 Innovation and SK E&amp;S</a:t>
            </a: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announce merger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659371"/>
              </p:ext>
            </p:extLst>
          </p:nvPr>
        </p:nvGraphicFramePr>
        <p:xfrm>
          <a:off x="1147978" y="2427569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2024.05.20 ~ 2024.07.21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604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2024.07.21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2,388 (</a:t>
            </a:r>
            <a:r>
              <a:rPr lang="en-US" altLang="ko-KR" sz="1000" dirty="0">
                <a:solidFill>
                  <a:srgbClr val="00B0F0"/>
                </a:solidFill>
              </a:rPr>
              <a:t>▼61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B0F0"/>
                </a:solidFill>
              </a:rPr>
              <a:t>2% </a:t>
            </a:r>
            <a:r>
              <a:rPr lang="ko-KR" altLang="en-US" sz="1000" dirty="0">
                <a:solidFill>
                  <a:srgbClr val="00B0F0"/>
                </a:solidFill>
              </a:rPr>
              <a:t>감소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923 (</a:t>
            </a:r>
            <a:r>
              <a:rPr lang="en-US" altLang="ko-KR" sz="1000" dirty="0">
                <a:solidFill>
                  <a:srgbClr val="FF0000"/>
                </a:solidFill>
              </a:rPr>
              <a:t>▲142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18%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710186" y="2789743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감소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8123" y="3092521"/>
            <a:ext cx="547158" cy="1726059"/>
          </a:xfrm>
          <a:prstGeom prst="wedgeRoundRectCallout">
            <a:avLst>
              <a:gd name="adj1" fmla="val -265414"/>
              <a:gd name="adj2" fmla="val -49689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F4CF8D1A-64B2-4302-2936-F16A31135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46" y="2382189"/>
            <a:ext cx="1588637" cy="1591179"/>
          </a:xfrm>
          <a:prstGeom prst="rect">
            <a:avLst/>
          </a:prstGeom>
        </p:spPr>
      </p:pic>
      <p:pic>
        <p:nvPicPr>
          <p:cNvPr id="8" name="그림 7">
            <a:hlinkClick r:id="rId5"/>
            <a:extLst>
              <a:ext uri="{FF2B5EF4-FFF2-40B4-BE49-F238E27FC236}">
                <a16:creationId xmlns:a16="http://schemas.microsoft.com/office/drawing/2014/main" id="{B9F738CA-7F56-F6F3-429A-BD2B30317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646" y="4004660"/>
            <a:ext cx="1588637" cy="15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2024.07.15 ~ 2024.07.21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40271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(46%)
- Linkedin.com 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Why the future of transportation in the US remains battery electric (by James Carter)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(56%)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On develops polymer electrolytes for lithium metal batteries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(49%)
- Google.com 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24/4/29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Q1 2024 Financial Results] Recording sales of KRW 18.86 trillion and operating profit of KRW 624.7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(57%)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(30%)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[Interview] “Growing together with social enterprises through pro bono,” stories shared by SK Innovation CSR manager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(32%)
- Google.com (31%)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60273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813 (48.92%)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1,026 (42.14%)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366 (35.67%)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559 (33.63%)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923 (37.91%)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163 (17.66%)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222 (13.36%)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355 (14.58%)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 (15.21%)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196 (11.79%)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342 (14.05%)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65 (19.01%)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145 (8.72%)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267 (10.97%)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 (20.22%)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Hong Kong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115 (6.92%)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264 (10.84%)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 (9.85%)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146 (8.78%)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215 (8.83%)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 (10.70%)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3" marR="4763" marT="4763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2024.07.15 ~ 2024.07.21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50440</TotalTime>
  <Words>840</Words>
  <Application>Microsoft Office PowerPoint</Application>
  <PresentationFormat>와이드스크린</PresentationFormat>
  <Paragraphs>223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2024-07-22T04:48:15Z</dcterms:modified>
</cp:coreProperties>
</file>