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08" d="100"/>
          <a:sy n="108" d="100"/>
        </p:scale>
        <p:origin x="1068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4&#51452;&#52264;/7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4&#51452;&#52264;/7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7&#50900;%204&#51452;&#52264;/7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ED-41B0-BF8B-AFB87719A9C7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ED-41B0-BF8B-AFB87719A9C7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ED-41B0-BF8B-AFB87719A9C7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ED-41B0-BF8B-AFB87719A9C7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ED-41B0-BF8B-AFB87719A9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5주
(5/27~6/2)</c:v>
                </c:pt>
                <c:pt idx="1">
                  <c:v>6월 1주
(6/3~6/9)</c:v>
                </c:pt>
                <c:pt idx="2">
                  <c:v>6월 2주
(6/10~6/16)</c:v>
                </c:pt>
                <c:pt idx="3">
                  <c:v>6월 3주
(6/17~6/23)</c:v>
                </c:pt>
                <c:pt idx="4">
                  <c:v>6월 4주
(6/24~6/30)</c:v>
                </c:pt>
                <c:pt idx="5">
                  <c:v>7월 1주
(7/1~7/7)</c:v>
                </c:pt>
                <c:pt idx="6">
                  <c:v>7월 2주
(7/8~7/14)</c:v>
                </c:pt>
                <c:pt idx="7">
                  <c:v>7월 3주
(7/15~7/21)</c:v>
                </c:pt>
                <c:pt idx="8">
                  <c:v>7월 4주
(7/22~7/28)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3881</c:v>
                </c:pt>
                <c:pt idx="1">
                  <c:v>1929</c:v>
                </c:pt>
                <c:pt idx="2">
                  <c:v>1951</c:v>
                </c:pt>
                <c:pt idx="3">
                  <c:v>2343</c:v>
                </c:pt>
                <c:pt idx="4">
                  <c:v>2208</c:v>
                </c:pt>
                <c:pt idx="5">
                  <c:v>2218</c:v>
                </c:pt>
                <c:pt idx="6">
                  <c:v>3230</c:v>
                </c:pt>
                <c:pt idx="7">
                  <c:v>3311</c:v>
                </c:pt>
                <c:pt idx="8">
                  <c:v>2526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EED-41B0-BF8B-AFB87719A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EED-41B0-BF8B-AFB87719A9C7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ED-41B0-BF8B-AFB87719A9C7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EED-41B0-BF8B-AFB87719A9C7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ED-41B0-BF8B-AFB87719A9C7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EED-41B0-BF8B-AFB87719A9C7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ED-41B0-BF8B-AFB87719A9C7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EED-41B0-BF8B-AFB87719A9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5월 5주
(5/27~6/2)</c:v>
                </c:pt>
                <c:pt idx="1">
                  <c:v>6월 1주
(6/3~6/9)</c:v>
                </c:pt>
                <c:pt idx="2">
                  <c:v>6월 2주
(6/10~6/16)</c:v>
                </c:pt>
                <c:pt idx="3">
                  <c:v>6월 3주
(6/17~6/23)</c:v>
                </c:pt>
                <c:pt idx="4">
                  <c:v>6월 4주
(6/24~6/30)</c:v>
                </c:pt>
                <c:pt idx="5">
                  <c:v>7월 1주
(7/1~7/7)</c:v>
                </c:pt>
                <c:pt idx="6">
                  <c:v>7월 2주
(7/8~7/14)</c:v>
                </c:pt>
                <c:pt idx="7">
                  <c:v>7월 3주
(7/15~7/21)</c:v>
                </c:pt>
                <c:pt idx="8">
                  <c:v>7월 4주
(7/22~7/28)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5250</c:v>
                </c:pt>
                <c:pt idx="1">
                  <c:v>2734</c:v>
                </c:pt>
                <c:pt idx="2">
                  <c:v>2777</c:v>
                </c:pt>
                <c:pt idx="3">
                  <c:v>3223</c:v>
                </c:pt>
                <c:pt idx="4">
                  <c:v>3193</c:v>
                </c:pt>
                <c:pt idx="5">
                  <c:v>3247</c:v>
                </c:pt>
                <c:pt idx="6">
                  <c:v>4893</c:v>
                </c:pt>
                <c:pt idx="7">
                  <c:v>4840</c:v>
                </c:pt>
                <c:pt idx="8">
                  <c:v>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EED-41B0-BF8B-AFB87719A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78-476F-AA6F-2056531AF7C5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378-476F-AA6F-2056531AF7C5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78-476F-AA6F-2056531AF7C5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78-476F-AA6F-2056531AF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7/22(월)</c:v>
                </c:pt>
                <c:pt idx="1">
                  <c:v>7/23(화)</c:v>
                </c:pt>
                <c:pt idx="2">
                  <c:v>7/24(수)</c:v>
                </c:pt>
                <c:pt idx="3">
                  <c:v>7/25(목)</c:v>
                </c:pt>
                <c:pt idx="4">
                  <c:v>7/26(금)</c:v>
                </c:pt>
                <c:pt idx="5">
                  <c:v>7/27(토)</c:v>
                </c:pt>
                <c:pt idx="6">
                  <c:v>7/28(일)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590</c:v>
                </c:pt>
                <c:pt idx="1">
                  <c:v>486</c:v>
                </c:pt>
                <c:pt idx="2">
                  <c:v>435</c:v>
                </c:pt>
                <c:pt idx="3">
                  <c:v>411</c:v>
                </c:pt>
                <c:pt idx="4">
                  <c:v>365</c:v>
                </c:pt>
                <c:pt idx="5">
                  <c:v>154</c:v>
                </c:pt>
                <c:pt idx="6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78-476F-AA6F-2056531AF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7/22(월)</c:v>
                </c:pt>
                <c:pt idx="1">
                  <c:v>7/23(화)</c:v>
                </c:pt>
                <c:pt idx="2">
                  <c:v>7/24(수)</c:v>
                </c:pt>
                <c:pt idx="3">
                  <c:v>7/25(목)</c:v>
                </c:pt>
                <c:pt idx="4">
                  <c:v>7/26(금)</c:v>
                </c:pt>
                <c:pt idx="5">
                  <c:v>7/27(토)</c:v>
                </c:pt>
                <c:pt idx="6">
                  <c:v>7/28(일)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842</c:v>
                </c:pt>
                <c:pt idx="1">
                  <c:v>680</c:v>
                </c:pt>
                <c:pt idx="2">
                  <c:v>685</c:v>
                </c:pt>
                <c:pt idx="3">
                  <c:v>621</c:v>
                </c:pt>
                <c:pt idx="4">
                  <c:v>473</c:v>
                </c:pt>
                <c:pt idx="5">
                  <c:v>182</c:v>
                </c:pt>
                <c:pt idx="6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378-476F-AA6F-2056531AF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1778028998462003E-2"/>
          <c:y val="0.10512281582332089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EBE-47C6-85CF-D30342840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5주</c:v>
                </c:pt>
                <c:pt idx="1">
                  <c:v>6월 1주</c:v>
                </c:pt>
                <c:pt idx="2">
                  <c:v>6월 2주</c:v>
                </c:pt>
                <c:pt idx="3">
                  <c:v>6월 3주</c:v>
                </c:pt>
                <c:pt idx="4">
                  <c:v>6월 4주</c:v>
                </c:pt>
                <c:pt idx="5">
                  <c:v>7월 1주</c:v>
                </c:pt>
                <c:pt idx="6">
                  <c:v>7월 2주</c:v>
                </c:pt>
                <c:pt idx="7">
                  <c:v>7월 3주</c:v>
                </c:pt>
                <c:pt idx="8">
                  <c:v>7월 4주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675</c:v>
                </c:pt>
                <c:pt idx="1">
                  <c:v>502</c:v>
                </c:pt>
                <c:pt idx="2">
                  <c:v>648</c:v>
                </c:pt>
                <c:pt idx="3">
                  <c:v>581</c:v>
                </c:pt>
                <c:pt idx="4">
                  <c:v>596</c:v>
                </c:pt>
                <c:pt idx="5">
                  <c:v>777</c:v>
                </c:pt>
                <c:pt idx="6">
                  <c:v>781</c:v>
                </c:pt>
                <c:pt idx="7">
                  <c:v>923</c:v>
                </c:pt>
                <c:pt idx="8">
                  <c:v>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BE-47C6-85CF-D30342840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5월 5주</c:v>
                </c:pt>
                <c:pt idx="1">
                  <c:v>6월 1주</c:v>
                </c:pt>
                <c:pt idx="2">
                  <c:v>6월 2주</c:v>
                </c:pt>
                <c:pt idx="3">
                  <c:v>6월 3주</c:v>
                </c:pt>
                <c:pt idx="4">
                  <c:v>6월 4주</c:v>
                </c:pt>
                <c:pt idx="5">
                  <c:v>7월 1주</c:v>
                </c:pt>
                <c:pt idx="6">
                  <c:v>7월 2주</c:v>
                </c:pt>
                <c:pt idx="7">
                  <c:v>7월 3주</c:v>
                </c:pt>
                <c:pt idx="8">
                  <c:v>7월 4주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3206</c:v>
                </c:pt>
                <c:pt idx="1">
                  <c:v>1427</c:v>
                </c:pt>
                <c:pt idx="2">
                  <c:v>1303</c:v>
                </c:pt>
                <c:pt idx="3">
                  <c:v>1762</c:v>
                </c:pt>
                <c:pt idx="4">
                  <c:v>1612</c:v>
                </c:pt>
                <c:pt idx="5">
                  <c:v>1441</c:v>
                </c:pt>
                <c:pt idx="6">
                  <c:v>2449</c:v>
                </c:pt>
                <c:pt idx="7">
                  <c:v>2388</c:v>
                </c:pt>
                <c:pt idx="8">
                  <c:v>1884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BE-47C6-85CF-D30342840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546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7426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7426" TargetMode="External"/><Relationship Id="rId7" Type="http://schemas.openxmlformats.org/officeDocument/2006/relationships/hyperlink" Target="http://skinnonews.com/global/archives/18388" TargetMode="External"/><Relationship Id="rId2" Type="http://schemas.openxmlformats.org/officeDocument/2006/relationships/hyperlink" Target="http://skinnonews.com/global/archives/185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065" TargetMode="External"/><Relationship Id="rId5" Type="http://schemas.openxmlformats.org/officeDocument/2006/relationships/hyperlink" Target="http://skinnonews.com/global/archives/18571" TargetMode="External"/><Relationship Id="rId4" Type="http://schemas.openxmlformats.org/officeDocument/2006/relationships/hyperlink" Target="http://skinnonews.com/global/archives/991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2024.07.22 ~ 2024.07.28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97602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856912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6579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785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4,840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1,245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691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2024.07.22 ~ 2024.07.28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94290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5,250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2024.05.27 ~ 2024.07.28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562389" y="1606333"/>
            <a:ext cx="1545349" cy="8028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1839880"/>
            <a:ext cx="478847" cy="1239946"/>
          </a:xfrm>
          <a:prstGeom prst="wedgeRoundRectCallout">
            <a:avLst>
              <a:gd name="adj1" fmla="val -226340"/>
              <a:gd name="adj2" fmla="val -4549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2293949" y="3533109"/>
            <a:ext cx="992824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High-tech Sports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Gear </a:t>
            </a:r>
            <a:b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 Paris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92E888-ED1A-A6AB-BEB5-A198CAE0D8A8}"/>
              </a:ext>
            </a:extLst>
          </p:cNvPr>
          <p:cNvCxnSpPr>
            <a:cxnSpLocks/>
          </p:cNvCxnSpPr>
          <p:nvPr/>
        </p:nvCxnSpPr>
        <p:spPr>
          <a:xfrm flipV="1">
            <a:off x="2745741" y="2973298"/>
            <a:ext cx="0" cy="54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738770"/>
              </p:ext>
            </p:extLst>
          </p:nvPr>
        </p:nvGraphicFramePr>
        <p:xfrm>
          <a:off x="1147978" y="2405597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2024.05.27 ~ 2024.07.28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07670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2024.07.28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1,884 (</a:t>
            </a:r>
            <a:r>
              <a:rPr lang="en-US" altLang="ko-KR" sz="1000" dirty="0">
                <a:solidFill>
                  <a:srgbClr val="0070C0"/>
                </a:solidFill>
              </a:rPr>
              <a:t>▼504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21% </a:t>
            </a:r>
            <a:r>
              <a:rPr lang="ko-KR" altLang="en-US" sz="1000" dirty="0">
                <a:solidFill>
                  <a:srgbClr val="0070C0"/>
                </a:solidFill>
              </a:rPr>
              <a:t>감소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642 (</a:t>
            </a:r>
            <a:r>
              <a:rPr lang="en-US" altLang="ko-KR" sz="1000" dirty="0">
                <a:solidFill>
                  <a:srgbClr val="0070C0"/>
                </a:solidFill>
              </a:rPr>
              <a:t>▼281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30%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4710186" y="2789743"/>
            <a:ext cx="2156604" cy="8696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감소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43882" y="3287624"/>
            <a:ext cx="547158" cy="1726059"/>
          </a:xfrm>
          <a:prstGeom prst="wedgeRoundRectCallout">
            <a:avLst>
              <a:gd name="adj1" fmla="val -265414"/>
              <a:gd name="adj2" fmla="val -49689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9F738CA-7F56-F6F3-429A-BD2B3031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813" y="2410810"/>
            <a:ext cx="1588637" cy="1588637"/>
          </a:xfrm>
          <a:prstGeom prst="rect">
            <a:avLst/>
          </a:prstGeom>
        </p:spPr>
      </p:pic>
      <p:pic>
        <p:nvPicPr>
          <p:cNvPr id="6" name="그림 5">
            <a:hlinkClick r:id="rId5"/>
            <a:extLst>
              <a:ext uri="{FF2B5EF4-FFF2-40B4-BE49-F238E27FC236}">
                <a16:creationId xmlns:a16="http://schemas.microsoft.com/office/drawing/2014/main" id="{CC65C765-2382-1687-4C66-26EE07F12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813" y="4028068"/>
            <a:ext cx="1588637" cy="15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2024.07.22 ~ 2024.07.28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98555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Innovation and SK E&amp;S announce merger, forming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(34%)
- Google.com (25%)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(83%)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22/4/24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Earthon signs Production Sharing Contract for Block SK 427 offshore Malaysia with Petronas and PSEP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24/7/25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“Faster, Higher, Stronger!” - Discover the secrets of high-tech sports gear in Paris!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Linkedin.com (30%)
- Newsletter (25%)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24/4/29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Q1 2024 Financial Results] Recording sales of KRW 18.86 trillion and operating profit of KRW 624.7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(74%)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24/7/4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Why the future of transportation in the US remains battery electric (by James Carter)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(36%)
- Google.com (36%)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1982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553 (43.70%)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725 (40.35%)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245 (33.79%)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402 (31.77%)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642 (35.73%)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80 (12.46%)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213 (16.83%)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334 (18.59%)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 (14.07%)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171 (13.51%)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243 (13.52%)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48 (19.75%)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120 (9.48%)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185 (10.29%)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 (17.30%)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106 (8.38%)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154 (8.57%)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33 (21.43%)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101 (7.98%)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141 (7.85%)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 (19.86%)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2024.07.22 ~ 2024.07.28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50445</TotalTime>
  <Words>838</Words>
  <Application>Microsoft Office PowerPoint</Application>
  <PresentationFormat>와이드스크린</PresentationFormat>
  <Paragraphs>222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2024-07-29T01:35:13Z</dcterms:modified>
</cp:coreProperties>
</file>