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4B183"/>
    <a:srgbClr val="FFFF89"/>
    <a:srgbClr val="FF3300"/>
    <a:srgbClr val="002060"/>
    <a:srgbClr val="203864"/>
    <a:srgbClr val="ACC8B5"/>
    <a:srgbClr val="BDD7E3"/>
    <a:srgbClr val="284882"/>
    <a:srgbClr val="44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6" autoAdjust="0"/>
    <p:restoredTop sz="89406" autoAdjust="0"/>
  </p:normalViewPr>
  <p:slideViewPr>
    <p:cSldViewPr snapToGrid="0">
      <p:cViewPr>
        <p:scale>
          <a:sx n="10" d="100"/>
          <a:sy n="10" d="100"/>
        </p:scale>
        <p:origin x="10200" y="2274"/>
      </p:cViewPr>
      <p:guideLst>
        <p:guide orient="horz" pos="2160"/>
        <p:guide pos="3840"/>
        <p:guide orient="horz" pos="2523"/>
        <p:guide orient="horz" pos="3657"/>
        <p:guide orient="horz" pos="3997"/>
        <p:guide orient="horz" pos="7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18371321-439A-44A1-9CA3-F9925D7E94AA}"/>
    <pc:docChg chg="delSld">
      <pc:chgData name="Joon Young Lee" userId="9c2bf77b41f9f2c0" providerId="LiveId" clId="{18371321-439A-44A1-9CA3-F9925D7E94AA}" dt="2024-09-06T03:37:45.297" v="1" actId="47"/>
      <pc:docMkLst>
        <pc:docMk/>
      </pc:docMkLst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692825621" sldId="257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859224163" sldId="258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1840884274" sldId="261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1249597266" sldId="262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1654022110" sldId="263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383599272" sldId="273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1267625633" sldId="274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983731432" sldId="276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1041900369" sldId="277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782719725" sldId="278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3462684622" sldId="279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500144639" sldId="280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795231229" sldId="283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1500814146" sldId="284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076666498" sldId="287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365704740" sldId="294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3322209489" sldId="296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2773412175" sldId="298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2640787460" sldId="299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3888989222" sldId="300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900541413" sldId="303"/>
        </pc:sldMkLst>
      </pc:sldChg>
      <pc:sldChg chg="del">
        <pc:chgData name="Joon Young Lee" userId="9c2bf77b41f9f2c0" providerId="LiveId" clId="{18371321-439A-44A1-9CA3-F9925D7E94AA}" dt="2024-09-06T03:37:41.483" v="0" actId="47"/>
        <pc:sldMkLst>
          <pc:docMk/>
          <pc:sldMk cId="2863007892" sldId="305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3490349926" sldId="306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385035607" sldId="307"/>
        </pc:sldMkLst>
      </pc:sldChg>
      <pc:sldChg chg="del">
        <pc:chgData name="Joon Young Lee" userId="9c2bf77b41f9f2c0" providerId="LiveId" clId="{18371321-439A-44A1-9CA3-F9925D7E94AA}" dt="2024-09-06T03:37:45.297" v="1" actId="47"/>
        <pc:sldMkLst>
          <pc:docMk/>
          <pc:sldMk cId="1265077643" sldId="308"/>
        </pc:sldMkLst>
      </pc:sldChg>
      <pc:sldMasterChg chg="delSldLayout">
        <pc:chgData name="Joon Young Lee" userId="9c2bf77b41f9f2c0" providerId="LiveId" clId="{18371321-439A-44A1-9CA3-F9925D7E94AA}" dt="2024-09-06T03:37:45.297" v="1" actId="47"/>
        <pc:sldMasterMkLst>
          <pc:docMk/>
          <pc:sldMasterMk cId="1460539678" sldId="2147483648"/>
        </pc:sldMasterMkLst>
        <pc:sldLayoutChg chg="del">
          <pc:chgData name="Joon Young Lee" userId="9c2bf77b41f9f2c0" providerId="LiveId" clId="{18371321-439A-44A1-9CA3-F9925D7E94AA}" dt="2024-09-06T03:37:41.483" v="0" actId="47"/>
          <pc:sldLayoutMkLst>
            <pc:docMk/>
            <pc:sldMasterMk cId="1460539678" sldId="2147483648"/>
            <pc:sldLayoutMk cId="2955914996" sldId="2147483660"/>
          </pc:sldLayoutMkLst>
        </pc:sldLayoutChg>
        <pc:sldLayoutChg chg="del">
          <pc:chgData name="Joon Young Lee" userId="9c2bf77b41f9f2c0" providerId="LiveId" clId="{18371321-439A-44A1-9CA3-F9925D7E94AA}" dt="2024-09-06T03:37:45.297" v="1" actId="47"/>
          <pc:sldLayoutMkLst>
            <pc:docMk/>
            <pc:sldMasterMk cId="1460539678" sldId="2147483648"/>
            <pc:sldLayoutMk cId="1988381756" sldId="214748366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bioscience/SK%20bioscience%208&#50900;%20&#48372;&#44256;&#49436;/SK%20bioscience%20&#50900;&#44036;%20&#47532;&#54252;&#53944;%20&#50577;&#49885;_8&#50900;_&#50900;&#44036;&#48708;&#44368;%20&#54632;&#49688;%20&#49688;&#5122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KPI!$J$26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F-4857-8A74-B21B694A74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F-4857-8A74-B21B694A74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F-4857-8A74-B21B694A74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6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KPI!$I$27:$I$29</c:f>
              <c:strCache>
                <c:ptCount val="3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</c:strCache>
            </c:strRef>
          </c:cat>
          <c:val>
            <c:numRef>
              <c:f>KPI!$J$27:$J$29</c:f>
              <c:numCache>
                <c:formatCode>General</c:formatCode>
                <c:ptCount val="3"/>
                <c:pt idx="0">
                  <c:v>3298</c:v>
                </c:pt>
                <c:pt idx="1">
                  <c:v>3200</c:v>
                </c:pt>
                <c:pt idx="2">
                  <c:v>2190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DF-4857-8A74-B21B694A74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70400"/>
        <c:axId val="207468224"/>
      </c:barChart>
      <c:catAx>
        <c:axId val="207470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68224"/>
        <c:crosses val="autoZero"/>
        <c:auto val="1"/>
        <c:lblAlgn val="ctr"/>
        <c:lblOffset val="100"/>
        <c:noMultiLvlLbl val="0"/>
      </c:catAx>
      <c:valAx>
        <c:axId val="20746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7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KPI!$K$26</c:f>
              <c:strCache>
                <c:ptCount val="1"/>
                <c:pt idx="0">
                  <c:v>CPF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6-4876-B8A7-B9D3760EA8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6-4876-B8A7-B9D3760EA8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C6-4876-B8A7-B9D3760EA8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KPI!$I$27:$I$29</c:f>
              <c:strCache>
                <c:ptCount val="3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</c:strCache>
            </c:strRef>
          </c:cat>
          <c:val>
            <c:numRef>
              <c:f>KPI!$K$27:$K$29</c:f>
              <c:numCache>
                <c:formatCode>0.00_ </c:formatCode>
                <c:ptCount val="3"/>
                <c:pt idx="0">
                  <c:v>13.163684472934476</c:v>
                </c:pt>
                <c:pt idx="1">
                  <c:v>12.792374393704851</c:v>
                </c:pt>
                <c:pt idx="2">
                  <c:v>8.567621283255086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C6-4876-B8A7-B9D3760EA8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68768"/>
        <c:axId val="207469856"/>
      </c:barChart>
      <c:catAx>
        <c:axId val="20746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69856"/>
        <c:crosses val="autoZero"/>
        <c:auto val="1"/>
        <c:lblAlgn val="ctr"/>
        <c:lblOffset val="100"/>
        <c:noMultiLvlLbl val="0"/>
      </c:catAx>
      <c:valAx>
        <c:axId val="2074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KPI!$L$26</c:f>
              <c:strCache>
                <c:ptCount val="1"/>
                <c:pt idx="0">
                  <c:v>(만원)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74-44D6-923E-5B16B7F2A30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74-44D6-923E-5B16B7F2A30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74-44D6-923E-5B16B7F2A3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KPI!$I$27:$I$29</c:f>
              <c:strCache>
                <c:ptCount val="3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</c:strCache>
            </c:strRef>
          </c:cat>
          <c:val>
            <c:numRef>
              <c:f>KPI!$L$27:$L$29</c:f>
              <c:numCache>
                <c:formatCode>0.00_ </c:formatCode>
                <c:ptCount val="3"/>
                <c:pt idx="0">
                  <c:v>0.71452149539936605</c:v>
                </c:pt>
                <c:pt idx="1">
                  <c:v>0.15045468190535147</c:v>
                </c:pt>
                <c:pt idx="2">
                  <c:v>0.11188632972961926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74-44D6-923E-5B16B7F2A3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71488"/>
        <c:axId val="207473664"/>
      </c:barChart>
      <c:catAx>
        <c:axId val="207471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73664"/>
        <c:crosses val="autoZero"/>
        <c:auto val="1"/>
        <c:lblAlgn val="ctr"/>
        <c:lblOffset val="100"/>
        <c:noMultiLvlLbl val="0"/>
      </c:catAx>
      <c:valAx>
        <c:axId val="2074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KPI!$M$26</c:f>
              <c:strCache>
                <c:ptCount val="1"/>
                <c:pt idx="0">
                  <c:v>광고비(만원)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46-4883-BD7A-FE8D7D7FEA9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46-4883-BD7A-FE8D7D7FEA9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46-4883-BD7A-FE8D7D7FEA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KPI!$I$27:$I$29</c:f>
              <c:strCache>
                <c:ptCount val="3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</c:strCache>
            </c:strRef>
          </c:cat>
          <c:val>
            <c:numRef>
              <c:f>KPI!$M$27:$M$29</c:f>
              <c:numCache>
                <c:formatCode>0_ </c:formatCode>
                <c:ptCount val="3"/>
                <c:pt idx="0">
                  <c:v>3080.3021666666668</c:v>
                </c:pt>
                <c:pt idx="1">
                  <c:v>4131.9369291666671</c:v>
                </c:pt>
                <c:pt idx="2">
                  <c:v>5474.71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46-4883-BD7A-FE8D7D7FEA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00667712"/>
        <c:axId val="2000662272"/>
      </c:barChart>
      <c:catAx>
        <c:axId val="2000667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0662272"/>
        <c:crosses val="autoZero"/>
        <c:auto val="1"/>
        <c:lblAlgn val="ctr"/>
        <c:lblOffset val="100"/>
        <c:noMultiLvlLbl val="0"/>
      </c:catAx>
      <c:valAx>
        <c:axId val="20006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0066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'월간 KPI'!$N$26</c:f>
              <c:strCache>
                <c:ptCount val="1"/>
                <c:pt idx="0">
                  <c:v>팔로워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90-4FEC-BC61-892AACC001C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0-4FEC-BC61-892AACC001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0-4FEC-BC61-892AACC001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'월간 KPI'!$I$27:$I$29</c:f>
              <c:strCache>
                <c:ptCount val="3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</c:strCache>
            </c:strRef>
          </c:cat>
          <c:val>
            <c:numRef>
              <c:f>'월간 KPI'!$N$27:$N$29</c:f>
              <c:numCache>
                <c:formatCode>0_ </c:formatCode>
                <c:ptCount val="3"/>
                <c:pt idx="0">
                  <c:v>259</c:v>
                </c:pt>
                <c:pt idx="1">
                  <c:v>314</c:v>
                </c:pt>
                <c:pt idx="2">
                  <c:v>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90-4FEC-BC61-892AACC00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86630512"/>
        <c:axId val="86633872"/>
      </c:barChart>
      <c:catAx>
        <c:axId val="86630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6633872"/>
        <c:crosses val="autoZero"/>
        <c:auto val="1"/>
        <c:lblAlgn val="ctr"/>
        <c:lblOffset val="100"/>
        <c:noMultiLvlLbl val="0"/>
      </c:catAx>
      <c:valAx>
        <c:axId val="866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63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0.70448</cdr:x>
      <cdr:y>0.55908</cdr:y>
    </cdr:from>
    <cdr:to>
      <cdr:x>0.94918</cdr:x>
      <cdr:y>0.64207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79119" y="899433"/>
          <a:ext cx="409575" cy="1335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700" dirty="0">
              <a:solidFill>
                <a:schemeClr val="bg1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rPr>
            <a:t> </a:t>
          </a:r>
          <a:endParaRPr lang="ko-KR" altLang="en-US" sz="700">
            <a:solidFill>
              <a:schemeClr val="bg1"/>
            </a:solidFill>
            <a:latin typeface="Pretendard Variable Light" panose="02000003000000020004" pitchFamily="2" charset="-127"/>
            <a:ea typeface="Pretendard Variable Light" panose="02000003000000020004" pitchFamily="2" charset="-127"/>
            <a:cs typeface="Pretendard Variable Light" panose="02000003000000020004" pitchFamily="2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FE7262F-705E-47E1-ACD4-D982BC9329A7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35CD4E-B08F-47D6-A53E-AFFFF6B77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8733" y="6492875"/>
            <a:ext cx="2743200" cy="365125"/>
          </a:xfrm>
        </p:spPr>
        <p:txBody>
          <a:bodyPr/>
          <a:lstStyle>
            <a:lvl1pPr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1C71809-1707-4407-B64B-BC341B554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4B607C59-7C9B-15FC-4612-A7763EA418CC}"/>
              </a:ext>
            </a:extLst>
          </p:cNvPr>
          <p:cNvCxnSpPr>
            <a:cxnSpLocks/>
          </p:cNvCxnSpPr>
          <p:nvPr userDrawn="1"/>
        </p:nvCxnSpPr>
        <p:spPr>
          <a:xfrm>
            <a:off x="511206" y="446917"/>
            <a:ext cx="1116958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83953" y="214205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 2024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933451" y="244685"/>
            <a:ext cx="824265" cy="276999"/>
            <a:chOff x="385347" y="365544"/>
            <a:chExt cx="855568" cy="287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84F44-CAA7-4DCE-CC3D-EC50E31BA3F7}"/>
                </a:ext>
              </a:extLst>
            </p:cNvPr>
            <p:cNvSpPr txBox="1"/>
            <p:nvPr/>
          </p:nvSpPr>
          <p:spPr>
            <a:xfrm>
              <a:off x="385347" y="365544"/>
              <a:ext cx="855568" cy="28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Linked In</a:t>
              </a:r>
            </a:p>
          </p:txBody>
        </p:sp>
        <p:pic>
          <p:nvPicPr>
            <p:cNvPr id="11" name="Picture 2" descr="링크드 인 로고 | 무료 아이콘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8" y="414797"/>
              <a:ext cx="172366" cy="17236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702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2FF-6C1B-4C9E-81C4-B06395BBA6BD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en-US" altLang="ko-KR" dirty="0"/>
              <a:t>8</a:t>
            </a:r>
            <a:r>
              <a:rPr lang="ko-KR" altLang="en-US" dirty="0"/>
              <a:t>월 광고 캠페인 </a:t>
            </a:r>
            <a:r>
              <a:rPr lang="en-US" altLang="ko-KR" dirty="0"/>
              <a:t>Review | KPI Achievement Status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64119" y="3190815"/>
            <a:ext cx="1157017" cy="272561"/>
          </a:xfrm>
          <a:prstGeom prst="roundRect">
            <a:avLst>
              <a:gd name="adj" fmla="val 332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Follow </a:t>
            </a:r>
            <a:endParaRPr lang="ko-KR" altLang="en-US" sz="12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0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12637" y="3377797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유입된 </a:t>
            </a:r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Sponsored </a:t>
            </a:r>
            <a:r>
              <a:rPr lang="ko-KR" altLang="en-US" sz="1050" spc="-150" dirty="0" err="1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6615" y="1246493"/>
            <a:ext cx="11096906" cy="990849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647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(51%),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629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(49%)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유입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광고비는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Sponsored AD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모두 합해서 약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5,475 USD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지출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광고를 통해 유입된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수는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314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명에서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629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명으로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100.3%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 기준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KPI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만명까지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7,341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매달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1,835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신규 </a:t>
            </a: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유지 시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KPI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달성 가능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29718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PV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7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3715551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5∙6 ∙7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뷰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79037" y="3302532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CPF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301143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광고비 </a:t>
            </a:r>
          </a:p>
        </p:txBody>
      </p:sp>
      <p:sp>
        <p:nvSpPr>
          <p:cNvPr id="71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5676227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광고를 통한 </a:t>
            </a:r>
            <a:r>
              <a:rPr lang="ko-KR" altLang="en-US" sz="1050" spc="-150" dirty="0" err="1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당 비용</a:t>
            </a:r>
          </a:p>
        </p:txBody>
      </p:sp>
      <p:sp>
        <p:nvSpPr>
          <p:cNvPr id="7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5081040" y="3777999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수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74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7115831" y="3777999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USD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358108" y="3315599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CPC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7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7640129" y="3424171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효율 추이</a:t>
            </a:r>
          </a:p>
        </p:txBody>
      </p:sp>
      <p:sp>
        <p:nvSpPr>
          <p:cNvPr id="79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002732" y="3777999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USD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31946" y="2995541"/>
            <a:ext cx="2879357" cy="3057449"/>
          </a:xfrm>
          <a:prstGeom prst="roundRect">
            <a:avLst>
              <a:gd name="adj" fmla="val 7752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2"/>
          <p:cNvSpPr txBox="1">
            <a:spLocks/>
          </p:cNvSpPr>
          <p:nvPr/>
        </p:nvSpPr>
        <p:spPr>
          <a:xfrm>
            <a:off x="655695" y="2811340"/>
            <a:ext cx="1624852" cy="35838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KPI Achievement Status 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070549" y="4126556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1365</a:t>
            </a:r>
          </a:p>
        </p:txBody>
      </p:sp>
      <p:sp>
        <p:nvSpPr>
          <p:cNvPr id="100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032449" y="4126588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1365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0301143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광고비 </a:t>
            </a:r>
          </a:p>
        </p:txBody>
      </p:sp>
      <p:sp>
        <p:nvSpPr>
          <p:cNvPr id="10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583164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5∙6 ∙7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광고비</a:t>
            </a:r>
          </a:p>
        </p:txBody>
      </p:sp>
      <p:sp>
        <p:nvSpPr>
          <p:cNvPr id="111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10908540" y="3777999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USD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49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277937" y="4289300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259</a:t>
            </a:r>
          </a:p>
        </p:txBody>
      </p:sp>
      <p:sp>
        <p:nvSpPr>
          <p:cNvPr id="2" name="슬라이드 번호 개체 틀 11">
            <a:extLst>
              <a:ext uri="{FF2B5EF4-FFF2-40B4-BE49-F238E27FC236}">
                <a16:creationId xmlns:a16="http://schemas.microsoft.com/office/drawing/2014/main" id="{7A520182-BBEB-A1F5-3E27-C6CAEAE0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</a:t>
            </a:fld>
            <a:endParaRPr lang="ko-KR" altLang="en-US" sz="7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DE48592-010A-B88E-37B7-0CEAA3F9B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68249"/>
              </p:ext>
            </p:extLst>
          </p:nvPr>
        </p:nvGraphicFramePr>
        <p:xfrm>
          <a:off x="3932003" y="4136205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1856F7A-9C94-D255-26DD-C6A531E15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770917"/>
              </p:ext>
            </p:extLst>
          </p:nvPr>
        </p:nvGraphicFramePr>
        <p:xfrm>
          <a:off x="5881911" y="4142843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B68DEB4-4C6F-5D49-8A9F-E1E8190EF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80151"/>
              </p:ext>
            </p:extLst>
          </p:nvPr>
        </p:nvGraphicFramePr>
        <p:xfrm>
          <a:off x="7736207" y="4112326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C8B72C7-7C6F-AC75-7842-DA2F0180E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536009"/>
              </p:ext>
            </p:extLst>
          </p:nvPr>
        </p:nvGraphicFramePr>
        <p:xfrm>
          <a:off x="9635678" y="4112758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93BDD9F-B15E-B501-0618-BD069165B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40571"/>
              </p:ext>
            </p:extLst>
          </p:nvPr>
        </p:nvGraphicFramePr>
        <p:xfrm>
          <a:off x="1089672" y="4023883"/>
          <a:ext cx="1685924" cy="184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6543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17462</TotalTime>
  <Words>131</Words>
  <Application>Microsoft Office PowerPoint</Application>
  <PresentationFormat>와이드스크린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Pretendard</vt:lpstr>
      <vt:lpstr>Pretendard Black</vt:lpstr>
      <vt:lpstr>Pretendard SemiBold</vt:lpstr>
      <vt:lpstr>Pretendard Variable</vt:lpstr>
      <vt:lpstr>Pretendard Variable Light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PRAIN.nana</dc:creator>
  <cp:lastModifiedBy>Joon Young Lee</cp:lastModifiedBy>
  <cp:revision>1150</cp:revision>
  <cp:lastPrinted>2024-03-15T08:20:56Z</cp:lastPrinted>
  <dcterms:created xsi:type="dcterms:W3CDTF">2024-02-14T11:08:36Z</dcterms:created>
  <dcterms:modified xsi:type="dcterms:W3CDTF">2024-09-06T03:37:45Z</dcterms:modified>
</cp:coreProperties>
</file>