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4"/>
  </p:notesMasterIdLst>
  <p:handoutMasterIdLst>
    <p:handoutMasterId r:id="rId25"/>
  </p:handoutMasterIdLst>
  <p:sldIdLst>
    <p:sldId id="1267" r:id="rId6"/>
    <p:sldId id="1338" r:id="rId7"/>
    <p:sldId id="1243" r:id="rId8"/>
    <p:sldId id="1240" r:id="rId9"/>
    <p:sldId id="1322" r:id="rId10"/>
    <p:sldId id="1242" r:id="rId11"/>
    <p:sldId id="1331" r:id="rId12"/>
    <p:sldId id="1325" r:id="rId13"/>
    <p:sldId id="1326" r:id="rId14"/>
    <p:sldId id="1329" r:id="rId15"/>
    <p:sldId id="1330" r:id="rId16"/>
    <p:sldId id="1262" r:id="rId17"/>
    <p:sldId id="1263" r:id="rId18"/>
    <p:sldId id="1328" r:id="rId19"/>
    <p:sldId id="1327" r:id="rId20"/>
    <p:sldId id="1335" r:id="rId21"/>
    <p:sldId id="1336" r:id="rId22"/>
    <p:sldId id="1337" r:id="rId23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FFF2CC"/>
    <a:srgbClr val="F2F2F2"/>
    <a:srgbClr val="DBEEF4"/>
    <a:srgbClr val="BEBEBE"/>
    <a:srgbClr val="D2EEEB"/>
    <a:srgbClr val="000000"/>
    <a:srgbClr val="47BAAD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624" y="108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abu\Desktop\Desktop\PrainGlobal\PrainReports\SKInnovation\&#44397;&#47928;\9&#50900;%20&#45684;&#49828;&#47352;\&#44397;&#47928;&#49828;&#53412;&#45432;_&#45684;&#49828;&#47352;&#54016;%20&#50900;&#44036;&#48372;&#44256;&#49436;%20&#50641;&#49472;_9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9&#50900;%20&#45684;&#49828;&#47352;\&#44397;&#47928;&#49828;&#53412;&#45432;_&#45684;&#49828;&#47352;&#54016;%20&#50900;&#44036;&#48372;&#44256;&#49436;%20&#50641;&#49472;_9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9&#50900;%20&#45684;&#49828;&#47352;\&#44397;&#47928;&#49828;&#53412;&#45432;_&#45684;&#49828;&#47352;&#54016;%20&#50900;&#44036;&#48372;&#44256;&#49436;%20&#50641;&#49472;_9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9&#50900;%20&#45684;&#49828;&#47352;\&#44397;&#47928;&#49828;&#53412;&#45432;_&#45684;&#49828;&#47352;&#54016;%20&#50900;&#44036;&#48372;&#44256;&#49436;%20&#50641;&#49472;_9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20-4BCA-9F5D-B1495DC368E4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20-4BCA-9F5D-B1495DC368E4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20-4BCA-9F5D-B1495DC368E4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20-4BCA-9F5D-B1495DC368E4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20-4BCA-9F5D-B1495DC368E4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20-4BCA-9F5D-B1495DC368E4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20-4BCA-9F5D-B1495DC368E4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20-4BCA-9F5D-B1495DC368E4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20-4BCA-9F5D-B1495DC368E4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20-4BCA-9F5D-B1495DC368E4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20-4BCA-9F5D-B1495DC368E4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20-4BCA-9F5D-B1495DC368E4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D20-4BCA-9F5D-B1495DC368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'월별 유입'!$H$34:$H$46</c:f>
              <c:numCache>
                <c:formatCode>General</c:formatCode>
                <c:ptCount val="13"/>
                <c:pt idx="0">
                  <c:v>68156</c:v>
                </c:pt>
                <c:pt idx="1">
                  <c:v>47362</c:v>
                </c:pt>
                <c:pt idx="2">
                  <c:v>51388</c:v>
                </c:pt>
                <c:pt idx="3">
                  <c:v>44374</c:v>
                </c:pt>
                <c:pt idx="4">
                  <c:v>63684</c:v>
                </c:pt>
                <c:pt idx="5">
                  <c:v>31813</c:v>
                </c:pt>
                <c:pt idx="6">
                  <c:v>31490</c:v>
                </c:pt>
                <c:pt idx="7">
                  <c:v>33675</c:v>
                </c:pt>
                <c:pt idx="8">
                  <c:v>42048</c:v>
                </c:pt>
                <c:pt idx="9">
                  <c:v>39009</c:v>
                </c:pt>
                <c:pt idx="10">
                  <c:v>49815</c:v>
                </c:pt>
                <c:pt idx="11">
                  <c:v>37599</c:v>
                </c:pt>
                <c:pt idx="12">
                  <c:v>36083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D20-4BCA-9F5D-B1495DC368E4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'월별 유입'!$K$34:$K$46</c:f>
              <c:numCache>
                <c:formatCode>General</c:formatCode>
                <c:ptCount val="13"/>
                <c:pt idx="0">
                  <c:v>95476</c:v>
                </c:pt>
                <c:pt idx="1">
                  <c:v>69729</c:v>
                </c:pt>
                <c:pt idx="2">
                  <c:v>71774</c:v>
                </c:pt>
                <c:pt idx="3">
                  <c:v>57854</c:v>
                </c:pt>
                <c:pt idx="4">
                  <c:v>110960</c:v>
                </c:pt>
                <c:pt idx="5">
                  <c:v>37889</c:v>
                </c:pt>
                <c:pt idx="6">
                  <c:v>36467</c:v>
                </c:pt>
                <c:pt idx="7">
                  <c:v>39122</c:v>
                </c:pt>
                <c:pt idx="8">
                  <c:v>50212</c:v>
                </c:pt>
                <c:pt idx="9">
                  <c:v>45580</c:v>
                </c:pt>
                <c:pt idx="10">
                  <c:v>58485</c:v>
                </c:pt>
                <c:pt idx="11">
                  <c:v>44279</c:v>
                </c:pt>
                <c:pt idx="12">
                  <c:v>41843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D20-4BCA-9F5D-B1495DC368E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D20-4BCA-9F5D-B1495DC36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69630277052538025"/>
          <c:y val="3.338604991060496E-2"/>
          <c:w val="0.3036972294746198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8월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1451</c:v>
                </c:pt>
                <c:pt idx="1">
                  <c:v>1843</c:v>
                </c:pt>
                <c:pt idx="2">
                  <c:v>866</c:v>
                </c:pt>
                <c:pt idx="3">
                  <c:v>1149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7-498D-9568-63D73D6B3CE3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9월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878</c:v>
                </c:pt>
                <c:pt idx="1">
                  <c:v>1175</c:v>
                </c:pt>
                <c:pt idx="2">
                  <c:v>1236</c:v>
                </c:pt>
                <c:pt idx="3">
                  <c:v>1374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A7-498D-9568-63D73D6B3C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8월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11.631645173822593</c:v>
                </c:pt>
                <c:pt idx="1">
                  <c:v>14.406997142642302</c:v>
                </c:pt>
                <c:pt idx="2">
                  <c:v>13.179191033138403</c:v>
                </c:pt>
                <c:pt idx="3">
                  <c:v>17.954473684210527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2-4345-AE77-644AC2F67F66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9월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6.1778666100405228</c:v>
                </c:pt>
                <c:pt idx="1">
                  <c:v>8.4497683636814074</c:v>
                </c:pt>
                <c:pt idx="2">
                  <c:v>12.525</c:v>
                </c:pt>
                <c:pt idx="3">
                  <c:v>14.169642857142858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2-4345-AE77-644AC2F67F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A0-41F0-9B7B-D41D1F137EDF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A0-41F0-9B7B-D41D1F137EDF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A0-41F0-9B7B-D41D1F137EDF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A0-41F0-9B7B-D41D1F137EDF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A0-41F0-9B7B-D41D1F137EDF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8A0-41F0-9B7B-D41D1F137EDF}"/>
              </c:ext>
            </c:extLst>
          </c:dPt>
          <c:dLbls>
            <c:dLbl>
              <c:idx val="2"/>
              <c:layout>
                <c:manualLayout>
                  <c:x val="-4.9619903706726925E-3"/>
                  <c:y val="-0.106949592255414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A0-41F0-9B7B-D41D1F137ED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A0-41F0-9B7B-D41D1F137ED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8A0-41F0-9B7B-D41D1F137E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0.76421234809436023</c:v>
                </c:pt>
                <c:pt idx="1">
                  <c:v>0.13025320741939125</c:v>
                </c:pt>
                <c:pt idx="2">
                  <c:v>3.9956356522066291E-2</c:v>
                </c:pt>
                <c:pt idx="3">
                  <c:v>6.4261258888596254E-2</c:v>
                </c:pt>
                <c:pt idx="4">
                  <c:v>7.5247375747770798E-4</c:v>
                </c:pt>
                <c:pt idx="5">
                  <c:v>3.3861319086496861E-4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A0-41F0-9B7B-D41D1F137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구독자 수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2.9041371758904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F4-4B44-8F9C-CAF405891ECC}"/>
                </c:ext>
              </c:extLst>
            </c:dLbl>
            <c:dLbl>
              <c:idx val="1"/>
              <c:layout>
                <c:manualLayout>
                  <c:x val="-1.5629696793112349E-2"/>
                  <c:y val="-7.74436580237460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F4-4B44-8F9C-CAF405891ECC}"/>
                </c:ext>
              </c:extLst>
            </c:dLbl>
            <c:dLbl>
              <c:idx val="2"/>
              <c:layout>
                <c:manualLayout>
                  <c:x val="-3.9074241982780908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F4-4B44-8F9C-CAF405891ECC}"/>
                </c:ext>
              </c:extLst>
            </c:dLbl>
            <c:dLbl>
              <c:idx val="3"/>
              <c:layout>
                <c:manualLayout>
                  <c:x val="-1.1722272594834262E-2"/>
                  <c:y val="-7.7443658023746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F4-4B44-8F9C-CAF405891ECC}"/>
                </c:ext>
              </c:extLst>
            </c:dLbl>
            <c:dLbl>
              <c:idx val="4"/>
              <c:layout>
                <c:manualLayout>
                  <c:x val="-3.1259393586224697E-2"/>
                  <c:y val="-8.22838866502302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6F4-4B44-8F9C-CAF405891ECC}"/>
                </c:ext>
              </c:extLst>
            </c:dLbl>
            <c:dLbl>
              <c:idx val="5"/>
              <c:layout>
                <c:manualLayout>
                  <c:x val="-3.516681778450278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F4-4B44-8F9C-CAF405891ECC}"/>
                </c:ext>
              </c:extLst>
            </c:dLbl>
            <c:dLbl>
              <c:idx val="6"/>
              <c:layout>
                <c:manualLayout>
                  <c:x val="-4.688909037933719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6F4-4B44-8F9C-CAF405891ECC}"/>
                </c:ext>
              </c:extLst>
            </c:dLbl>
            <c:dLbl>
              <c:idx val="7"/>
              <c:layout>
                <c:manualLayout>
                  <c:x val="-3.1259393586224697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6F4-4B44-8F9C-CAF405891ECC}"/>
                </c:ext>
              </c:extLst>
            </c:dLbl>
            <c:dLbl>
              <c:idx val="8"/>
              <c:layout>
                <c:manualLayout>
                  <c:x val="-1.5629696793112349E-2"/>
                  <c:y val="-8.2283886650230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2F-46B8-B73D-656E86577564}"/>
                </c:ext>
              </c:extLst>
            </c:dLbl>
            <c:dLbl>
              <c:idx val="9"/>
              <c:layout>
                <c:manualLayout>
                  <c:x val="-1.5629696793112494E-2"/>
                  <c:y val="-6.776320077077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2F-46B8-B73D-656E86577564}"/>
                </c:ext>
              </c:extLst>
            </c:dLbl>
            <c:dLbl>
              <c:idx val="10"/>
              <c:layout>
                <c:manualLayout>
                  <c:x val="-2.7351969387946613E-2"/>
                  <c:y val="-6.53430864575357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906824854786881E-2"/>
                      <c:h val="5.036276941874950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52F-46B8-B73D-656E86577564}"/>
                </c:ext>
              </c:extLst>
            </c:dLbl>
            <c:dLbl>
              <c:idx val="11"/>
              <c:layout>
                <c:manualLayout>
                  <c:x val="-3.9074241982780873E-2"/>
                  <c:y val="-6.2922972144293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727383936425284E-2"/>
                      <c:h val="6.48834552982019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2F-46B8-B73D-656E86577564}"/>
                </c:ext>
              </c:extLst>
            </c:dLbl>
            <c:dLbl>
              <c:idx val="12"/>
              <c:layout>
                <c:manualLayout>
                  <c:x val="-3.9074241982780871E-3"/>
                  <c:y val="-6.2922972144293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2F-46B8-B73D-656E865775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m"/"d;@</c:formatCode>
                <c:ptCount val="13"/>
                <c:pt idx="0">
                  <c:v>45450</c:v>
                </c:pt>
                <c:pt idx="1">
                  <c:v>45457</c:v>
                </c:pt>
                <c:pt idx="2">
                  <c:v>45464</c:v>
                </c:pt>
                <c:pt idx="3">
                  <c:v>45471</c:v>
                </c:pt>
                <c:pt idx="4">
                  <c:v>45478</c:v>
                </c:pt>
                <c:pt idx="5">
                  <c:v>45485</c:v>
                </c:pt>
                <c:pt idx="6">
                  <c:v>45492</c:v>
                </c:pt>
                <c:pt idx="7">
                  <c:v>45499</c:v>
                </c:pt>
                <c:pt idx="8">
                  <c:v>45506</c:v>
                </c:pt>
                <c:pt idx="9">
                  <c:v>45513</c:v>
                </c:pt>
                <c:pt idx="10">
                  <c:v>45520</c:v>
                </c:pt>
                <c:pt idx="11">
                  <c:v>45527</c:v>
                </c:pt>
                <c:pt idx="12">
                  <c:v>45534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406</c:v>
                </c:pt>
                <c:pt idx="1">
                  <c:v>383</c:v>
                </c:pt>
                <c:pt idx="2">
                  <c:v>381</c:v>
                </c:pt>
                <c:pt idx="3">
                  <c:v>389</c:v>
                </c:pt>
                <c:pt idx="4">
                  <c:v>389</c:v>
                </c:pt>
                <c:pt idx="5">
                  <c:v>394</c:v>
                </c:pt>
                <c:pt idx="6">
                  <c:v>394</c:v>
                </c:pt>
                <c:pt idx="7">
                  <c:v>395</c:v>
                </c:pt>
                <c:pt idx="8">
                  <c:v>395</c:v>
                </c:pt>
                <c:pt idx="9">
                  <c:v>394</c:v>
                </c:pt>
                <c:pt idx="10">
                  <c:v>402</c:v>
                </c:pt>
                <c:pt idx="11">
                  <c:v>406</c:v>
                </c:pt>
                <c:pt idx="12">
                  <c:v>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F4-4B44-8F9C-CAF405891E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수신확인율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4703938775893225E-2"/>
                  <c:y val="-6.2922972144293696E-2"/>
                </c:manualLayout>
              </c:layout>
              <c:tx>
                <c:rich>
                  <a:bodyPr/>
                  <a:lstStyle/>
                  <a:p>
                    <a:fld id="{96822082-ED9A-4DC6-979B-4587CA8ED03A}" type="VALUE">
                      <a:rPr lang="en-US" altLang="ko-KR" smtClean="0"/>
                      <a:pPr/>
                      <a:t>[VALUE]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88D-4747-9866-813B515CB035}"/>
                </c:ext>
              </c:extLst>
            </c:dLbl>
            <c:dLbl>
              <c:idx val="1"/>
              <c:layout>
                <c:manualLayout>
                  <c:x val="-3.9074241982780894E-2"/>
                  <c:y val="-6.2922972144293779E-2"/>
                </c:manualLayout>
              </c:layout>
              <c:tx>
                <c:rich>
                  <a:bodyPr/>
                  <a:lstStyle/>
                  <a:p>
                    <a:fld id="{AEABA741-4A00-4E2C-8E1E-590C723497F1}" type="VALUE">
                      <a:rPr lang="en-US" altLang="ko-KR" smtClean="0"/>
                      <a:pPr/>
                      <a:t>[VALUE]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F4-4B44-8F9C-CAF405891ECC}"/>
                </c:ext>
              </c:extLst>
            </c:dLbl>
            <c:dLbl>
              <c:idx val="2"/>
              <c:layout>
                <c:manualLayout>
                  <c:x val="-3.9074241982780908E-2"/>
                  <c:y val="-6.2922972144293696E-2"/>
                </c:manualLayout>
              </c:layout>
              <c:tx>
                <c:rich>
                  <a:bodyPr/>
                  <a:lstStyle/>
                  <a:p>
                    <a:fld id="{686F8BB8-2F0F-4473-87D6-AB4F6A719B8D}" type="VALUE">
                      <a:rPr lang="en-US" altLang="ko-KR" smtClean="0"/>
                      <a:pPr/>
                      <a:t>[VALUE]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F4-4B44-8F9C-CAF405891ECC}"/>
                </c:ext>
              </c:extLst>
            </c:dLbl>
            <c:dLbl>
              <c:idx val="3"/>
              <c:layout>
                <c:manualLayout>
                  <c:x val="-4.2981666181058961E-2"/>
                  <c:y val="-6.7763200770777826E-2"/>
                </c:manualLayout>
              </c:layout>
              <c:tx>
                <c:rich>
                  <a:bodyPr/>
                  <a:lstStyle/>
                  <a:p>
                    <a:fld id="{E5E46EFE-67E7-4F6E-AE18-AA78449EAABC}" type="VALUE">
                      <a:rPr lang="en-US" altLang="ko-KR" smtClean="0"/>
                      <a:pPr/>
                      <a:t>[VALUE]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F4-4B44-8F9C-CAF405891ECC}"/>
                </c:ext>
              </c:extLst>
            </c:dLbl>
            <c:dLbl>
              <c:idx val="4"/>
              <c:layout>
                <c:manualLayout>
                  <c:x val="-6.6426211370727517E-2"/>
                  <c:y val="-6.2922972144293779E-2"/>
                </c:manualLayout>
              </c:layout>
              <c:tx>
                <c:rich>
                  <a:bodyPr/>
                  <a:lstStyle/>
                  <a:p>
                    <a:fld id="{4C40D542-1B60-418D-BAE7-A55BE8E731FF}" type="VALUE">
                      <a:rPr lang="en-US" altLang="ko-KR" smtClean="0"/>
                      <a:pPr/>
                      <a:t>[VALUE]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88D-4747-9866-813B515CB035}"/>
                </c:ext>
              </c:extLst>
            </c:dLbl>
            <c:dLbl>
              <c:idx val="5"/>
              <c:layout>
                <c:manualLayout>
                  <c:x val="-5.4703938775893225E-2"/>
                  <c:y val="-6.7763200770777909E-2"/>
                </c:manualLayout>
              </c:layout>
              <c:tx>
                <c:rich>
                  <a:bodyPr/>
                  <a:lstStyle/>
                  <a:p>
                    <a:fld id="{89AFD454-159E-4AEE-A58B-5082F17D8FA2}" type="VALUE">
                      <a:rPr lang="en-US" altLang="ko-KR" smtClean="0"/>
                      <a:pPr/>
                      <a:t>[VALUE]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F4-4B44-8F9C-CAF405891ECC}"/>
                </c:ext>
              </c:extLst>
            </c:dLbl>
            <c:dLbl>
              <c:idx val="6"/>
              <c:layout>
                <c:manualLayout>
                  <c:x val="-4.6889090379337049E-2"/>
                  <c:y val="-6.2922972144293779E-2"/>
                </c:manualLayout>
              </c:layout>
              <c:tx>
                <c:rich>
                  <a:bodyPr/>
                  <a:lstStyle/>
                  <a:p>
                    <a:fld id="{EFD364F9-088A-4DF9-A543-34F6BA08B6F7}" type="VALUE">
                      <a:rPr lang="en-US" altLang="ko-KR" smtClean="0"/>
                      <a:pPr/>
                      <a:t>[VALUE]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6F4-4B44-8F9C-CAF405891ECC}"/>
                </c:ext>
              </c:extLst>
            </c:dLbl>
            <c:dLbl>
              <c:idx val="7"/>
              <c:layout>
                <c:manualLayout>
                  <c:x val="-3.1259393586224697E-2"/>
                  <c:y val="-6.7763200770777826E-2"/>
                </c:manualLayout>
              </c:layout>
              <c:tx>
                <c:rich>
                  <a:bodyPr/>
                  <a:lstStyle/>
                  <a:p>
                    <a:fld id="{6EEE3C50-35B2-40CD-8E02-4CDC7BA7F24F}" type="VALUE">
                      <a:rPr lang="en-US" altLang="ko-KR" smtClean="0"/>
                      <a:pPr/>
                      <a:t>[VALUE]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A6F4-4B44-8F9C-CAF405891ECC}"/>
                </c:ext>
              </c:extLst>
            </c:dLbl>
            <c:dLbl>
              <c:idx val="8"/>
              <c:layout>
                <c:manualLayout>
                  <c:x val="-3.1259393586224628E-2"/>
                  <c:y val="-6.2922972144293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2F-46B8-B73D-656E86577564}"/>
                </c:ext>
              </c:extLst>
            </c:dLbl>
            <c:dLbl>
              <c:idx val="9"/>
              <c:layout>
                <c:manualLayout>
                  <c:x val="-3.5166817784502785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2F-46B8-B73D-656E86577564}"/>
                </c:ext>
              </c:extLst>
            </c:dLbl>
            <c:dLbl>
              <c:idx val="10"/>
              <c:layout>
                <c:manualLayout>
                  <c:x val="-5.0796514577615137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2F-46B8-B73D-656E86577564}"/>
                </c:ext>
              </c:extLst>
            </c:dLbl>
            <c:dLbl>
              <c:idx val="11"/>
              <c:layout>
                <c:manualLayout>
                  <c:x val="-6.4472499271588435E-2"/>
                  <c:y val="-6.2922972144293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958823440730068E-2"/>
                      <c:h val="5.95592038090693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852F-46B8-B73D-656E86577564}"/>
                </c:ext>
              </c:extLst>
            </c:dLbl>
            <c:dLbl>
              <c:idx val="12"/>
              <c:layout>
                <c:manualLayout>
                  <c:x val="-2.3444545189668525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2F-46B8-B73D-656E865775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m"/"d;@</c:formatCode>
                <c:ptCount val="13"/>
                <c:pt idx="0">
                  <c:v>45450</c:v>
                </c:pt>
                <c:pt idx="1">
                  <c:v>45457</c:v>
                </c:pt>
                <c:pt idx="2">
                  <c:v>45464</c:v>
                </c:pt>
                <c:pt idx="3">
                  <c:v>45471</c:v>
                </c:pt>
                <c:pt idx="4">
                  <c:v>45478</c:v>
                </c:pt>
                <c:pt idx="5">
                  <c:v>45485</c:v>
                </c:pt>
                <c:pt idx="6">
                  <c:v>45492</c:v>
                </c:pt>
                <c:pt idx="7">
                  <c:v>45499</c:v>
                </c:pt>
                <c:pt idx="8">
                  <c:v>45506</c:v>
                </c:pt>
                <c:pt idx="9">
                  <c:v>45513</c:v>
                </c:pt>
                <c:pt idx="10">
                  <c:v>45520</c:v>
                </c:pt>
                <c:pt idx="11">
                  <c:v>45527</c:v>
                </c:pt>
                <c:pt idx="12">
                  <c:v>45534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33.5</c:v>
                </c:pt>
                <c:pt idx="1">
                  <c:v>35.1</c:v>
                </c:pt>
                <c:pt idx="2">
                  <c:v>32.1</c:v>
                </c:pt>
                <c:pt idx="3">
                  <c:v>28</c:v>
                </c:pt>
                <c:pt idx="4">
                  <c:v>34.200000000000003</c:v>
                </c:pt>
                <c:pt idx="5">
                  <c:v>24.5</c:v>
                </c:pt>
                <c:pt idx="6">
                  <c:v>25.7</c:v>
                </c:pt>
                <c:pt idx="7">
                  <c:v>24.1</c:v>
                </c:pt>
                <c:pt idx="8">
                  <c:v>27.8</c:v>
                </c:pt>
                <c:pt idx="9">
                  <c:v>31.6</c:v>
                </c:pt>
                <c:pt idx="10">
                  <c:v>30.2</c:v>
                </c:pt>
                <c:pt idx="11">
                  <c:v>28</c:v>
                </c:pt>
                <c:pt idx="12">
                  <c:v>30.6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6F4-4B44-8F9C-CAF405891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952784"/>
        <c:axId val="383948976"/>
      </c:lineChart>
      <c:dateAx>
        <c:axId val="383952784"/>
        <c:scaling>
          <c:orientation val="minMax"/>
        </c:scaling>
        <c:delete val="0"/>
        <c:axPos val="b"/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383948976"/>
        <c:crosses val="autoZero"/>
        <c:auto val="1"/>
        <c:lblOffset val="100"/>
        <c:baseTimeUnit val="days"/>
        <c:majorUnit val="7"/>
        <c:majorTimeUnit val="days"/>
      </c:dateAx>
      <c:valAx>
        <c:axId val="383948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39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18BDF-318F-4145-92FD-0C09D69D5B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0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0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0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51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4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9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9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1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28601" y="152400"/>
            <a:ext cx="117348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4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  <p:sldLayoutId id="2147483676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624" TargetMode="External"/><Relationship Id="rId3" Type="http://schemas.openxmlformats.org/officeDocument/2006/relationships/hyperlink" Target="https://skinnonews.com/archives/116437" TargetMode="External"/><Relationship Id="rId7" Type="http://schemas.openxmlformats.org/officeDocument/2006/relationships/hyperlink" Target="https://skinnonews.com/archives/11651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635" TargetMode="External"/><Relationship Id="rId5" Type="http://schemas.openxmlformats.org/officeDocument/2006/relationships/hyperlink" Target="https://skinnonews.com/archives/116483" TargetMode="External"/><Relationship Id="rId4" Type="http://schemas.openxmlformats.org/officeDocument/2006/relationships/hyperlink" Target="https://skinnonews.com/archives/11673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84588" TargetMode="External"/><Relationship Id="rId3" Type="http://schemas.openxmlformats.org/officeDocument/2006/relationships/hyperlink" Target="https://skinnonews.com/archives/32828" TargetMode="External"/><Relationship Id="rId7" Type="http://schemas.openxmlformats.org/officeDocument/2006/relationships/hyperlink" Target="https://skinnonews.com/archives/9686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674" TargetMode="External"/><Relationship Id="rId5" Type="http://schemas.openxmlformats.org/officeDocument/2006/relationships/hyperlink" Target="https://skinnonews.com/archives/113797" TargetMode="External"/><Relationship Id="rId4" Type="http://schemas.openxmlformats.org/officeDocument/2006/relationships/hyperlink" Target="https://skinnonews.com/archives/116437" TargetMode="External"/><Relationship Id="rId9" Type="http://schemas.openxmlformats.org/officeDocument/2006/relationships/hyperlink" Target="https://cafe.naver.com/allaboutbattery2/1729?art=ZXh0ZXJuYWwtc2VydmljZS1uYXZlci1zZWFyY2gtY2FmZS1wcg.eyJhbGciOiJIUzI1NiIsInR5cCI6IkpXVCJ9.eyJjYWZlVHlwZSI6IkNBRkVfVVJMIiwiY2FmZVVybCI6ImFsbGFib3V0YmF0dGVyeTIiLCJhcnRpY2xlSWQiOjE3MjksImlzc3VlZEF0IjoxNzI2MTMwMTAxMTU4fQ.z56mvp_qgF4v7gd14zbsveghCeecFYPwzfmZMfWhYO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84588" TargetMode="External"/><Relationship Id="rId7" Type="http://schemas.openxmlformats.org/officeDocument/2006/relationships/hyperlink" Target="https://skinnonews.com/archives/1159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731" TargetMode="External"/><Relationship Id="rId5" Type="http://schemas.openxmlformats.org/officeDocument/2006/relationships/hyperlink" Target="https://skinnonews.com/archives/116170" TargetMode="External"/><Relationship Id="rId4" Type="http://schemas.openxmlformats.org/officeDocument/2006/relationships/hyperlink" Target="https://skinnonews.com/archives/11379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796" TargetMode="External"/><Relationship Id="rId3" Type="http://schemas.openxmlformats.org/officeDocument/2006/relationships/hyperlink" Target="https://skinnonews.com/archives/116657" TargetMode="External"/><Relationship Id="rId7" Type="http://schemas.openxmlformats.org/officeDocument/2006/relationships/hyperlink" Target="https://skinnonews.com/archives/11668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685" TargetMode="External"/><Relationship Id="rId5" Type="http://schemas.openxmlformats.org/officeDocument/2006/relationships/hyperlink" Target="https://skinnonews.com/archives/116683" TargetMode="External"/><Relationship Id="rId10" Type="http://schemas.openxmlformats.org/officeDocument/2006/relationships/hyperlink" Target="https://skinnonews.com/archives/116873" TargetMode="External"/><Relationship Id="rId4" Type="http://schemas.openxmlformats.org/officeDocument/2006/relationships/hyperlink" Target="https://skinnonews.com/archives/116659" TargetMode="External"/><Relationship Id="rId9" Type="http://schemas.openxmlformats.org/officeDocument/2006/relationships/hyperlink" Target="https://skinnonews.com/archives/11687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299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kinnonews.com/archives/11598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nnonews.com/global/archives/18753" TargetMode="External"/><Relationship Id="rId5" Type="http://schemas.openxmlformats.org/officeDocument/2006/relationships/hyperlink" Target="https://skinnonews.com/archives/116346" TargetMode="External"/><Relationship Id="rId4" Type="http://schemas.openxmlformats.org/officeDocument/2006/relationships/hyperlink" Target="https://skinnonews.com/archives/116018" TargetMode="External"/><Relationship Id="rId9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global/archives/18753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skinnonews.com/archives/115988" TargetMode="External"/><Relationship Id="rId7" Type="http://schemas.openxmlformats.org/officeDocument/2006/relationships/hyperlink" Target="https://www.facebook.com/official.skinnovation/posts/pfbid0Lv5zUZHK3zpuYUd9aPV3fTe4S6QhsFWwi4rHUFzN73S39SJ9DFyWFXTPaKfgf9zpl" TargetMode="External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nnonews.com/archives/116189" TargetMode="External"/><Relationship Id="rId11" Type="http://schemas.openxmlformats.org/officeDocument/2006/relationships/image" Target="../media/image14.jpeg"/><Relationship Id="rId5" Type="http://schemas.openxmlformats.org/officeDocument/2006/relationships/hyperlink" Target="https://skinnonews.com/archives/116018" TargetMode="External"/><Relationship Id="rId10" Type="http://schemas.openxmlformats.org/officeDocument/2006/relationships/hyperlink" Target="https://skinnonews.com/archives/116290" TargetMode="External"/><Relationship Id="rId4" Type="http://schemas.openxmlformats.org/officeDocument/2006/relationships/hyperlink" Target="https://www.instagram.com/official.skinnovation/reel/C94KV9Vtgsj/" TargetMode="External"/><Relationship Id="rId9" Type="http://schemas.openxmlformats.org/officeDocument/2006/relationships/hyperlink" Target="https://skinnonews.com/archives/116299" TargetMode="External"/><Relationship Id="rId1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634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skinnonews.com/archives/11636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an.co.kr/life/life-general/article/202408311200001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edaily.co.kr/news/read?newsId=01102086638989288&amp;mediaCodeNo=2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entertain.naver.com/article/108/0003262356" TargetMode="External"/><Relationship Id="rId5" Type="http://schemas.openxmlformats.org/officeDocument/2006/relationships/image" Target="../media/image8.jpeg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yx1z7MbbKyM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tv.naver.com/v/585441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shorts/YcU81SI8cG0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639" TargetMode="External"/><Relationship Id="rId3" Type="http://schemas.openxmlformats.org/officeDocument/2006/relationships/hyperlink" Target="https://skinnonews.com/archives/116456" TargetMode="External"/><Relationship Id="rId7" Type="http://schemas.openxmlformats.org/officeDocument/2006/relationships/hyperlink" Target="https://skinnonews.com/archives/116635" TargetMode="External"/><Relationship Id="rId12" Type="http://schemas.openxmlformats.org/officeDocument/2006/relationships/hyperlink" Target="https://skinnonews.com/archives/11680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624" TargetMode="External"/><Relationship Id="rId11" Type="http://schemas.openxmlformats.org/officeDocument/2006/relationships/hyperlink" Target="https://skinnonews.com/archives/116777" TargetMode="External"/><Relationship Id="rId5" Type="http://schemas.openxmlformats.org/officeDocument/2006/relationships/hyperlink" Target="https://skinnonews.com/archives/116608" TargetMode="External"/><Relationship Id="rId10" Type="http://schemas.openxmlformats.org/officeDocument/2006/relationships/hyperlink" Target="https://skinnonews.com/archives/116668" TargetMode="External"/><Relationship Id="rId4" Type="http://schemas.openxmlformats.org/officeDocument/2006/relationships/hyperlink" Target="https://skinnonews.com/archives/116483" TargetMode="External"/><Relationship Id="rId9" Type="http://schemas.openxmlformats.org/officeDocument/2006/relationships/hyperlink" Target="https://skinnonews.com/archives/11666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643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739" TargetMode="External"/><Relationship Id="rId5" Type="http://schemas.openxmlformats.org/officeDocument/2006/relationships/hyperlink" Target="https://skinnonews.com/archives/116707" TargetMode="External"/><Relationship Id="rId4" Type="http://schemas.openxmlformats.org/officeDocument/2006/relationships/hyperlink" Target="https://skinnonews.com/archives/1165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156075" y="3525679"/>
            <a:ext cx="3879850" cy="294084"/>
          </a:xfrm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975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SKinno</a:t>
            </a:r>
            <a:r>
              <a:rPr lang="en-US" altLang="ko-KR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 News </a:t>
            </a:r>
            <a:r>
              <a:rPr lang="ko-KR" altLang="en-US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및 </a:t>
            </a:r>
            <a:r>
              <a:rPr lang="en-US" altLang="ko-KR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SNS</a:t>
            </a:r>
            <a:r>
              <a:rPr lang="ko-KR" altLang="en-US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 채널 운영 월간 리포트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938790" y="3252491"/>
            <a:ext cx="2265969" cy="328910"/>
          </a:xfrm>
          <a:noFill/>
          <a:ln>
            <a:noFill/>
          </a:ln>
        </p:spPr>
        <p:txBody>
          <a:bodyPr vert="horz" wrap="square" lIns="0" tIns="37148" rIns="0" bIns="37148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ko-KR" sz="1138" b="1" spc="488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SEPTEMBER 2024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044" y="5685860"/>
            <a:ext cx="427462" cy="2463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4844697" y="5976008"/>
            <a:ext cx="2502608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5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65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65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50" y="2594868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88310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81097" y="1728162"/>
            <a:ext cx="2013728" cy="215444"/>
            <a:chOff x="10078871" y="2079332"/>
            <a:chExt cx="1555845" cy="215444"/>
          </a:xfrm>
        </p:grpSpPr>
        <p:sp>
          <p:nvSpPr>
            <p:cNvPr id="16" name="직사각형 15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57478"/>
              </p:ext>
            </p:extLst>
          </p:nvPr>
        </p:nvGraphicFramePr>
        <p:xfrm>
          <a:off x="1021081" y="1959432"/>
          <a:ext cx="10149839" cy="457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손때 묻어 누렇게 변한 케이스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누군가 밟아서 하얗게 변한 의자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정말 우리가 잘못 관리한 걸까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998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(85%)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24/9/26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“소원을 말해봐♬” 아이의 소중한 꿈을 현실로 만드는 위시 메이커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(Wish Maker)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(82%)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SK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이노베이션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발달장애 아동들과 ‘행복 여정’ 나서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(68%)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700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24/9/11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SK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에너지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국내 최초 지속가능항공유 전용 생산라인 갖췄다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(40%)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배터리 소재 전문가이자 반려견 사진작가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? SK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아이이테크놀로지 폴란드 법인 구성원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‘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우카시 그루젠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(Łukasz Grudzień)’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의 행복한 이중생활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!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(60%)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24/9/10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한화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-SK, ‘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불타지 않는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ESS’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세계최초 개발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… “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글로벌 친환경 선박시장 공략”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(44%)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(23%)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5621" y="864947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 및 광고 집행한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망원경으로 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칠석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‘&gt;, 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등유가 비행기를 띄운다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87%, 75%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페이스북 유입율을 보이며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-SK E&amp;S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여러 건의 보도자료 포스트가 구글 검색을 통해 높은 유입율을 기록한 점이 주목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/SK E&amp;S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합병에 대해 알아보기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콘텐츠는 직접유입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27%,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구글검색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23%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절반 가까운 트래픽이 검색을 통해 유입되었음을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이번 합병이 내부적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이해관계자뿐만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아니라 대중들 사이에서도 높은 주목을 받고 있음을 시사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724AD-82EF-F568-41C3-DC6FB4CBF1CD}"/>
              </a:ext>
            </a:extLst>
          </p:cNvPr>
          <p:cNvSpPr/>
          <p:nvPr/>
        </p:nvSpPr>
        <p:spPr>
          <a:xfrm>
            <a:off x="239006" y="557150"/>
            <a:ext cx="11605261" cy="122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2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88310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81097" y="1728162"/>
            <a:ext cx="2013728" cy="215444"/>
            <a:chOff x="10078871" y="2079332"/>
            <a:chExt cx="1555845" cy="215444"/>
          </a:xfrm>
        </p:grpSpPr>
        <p:sp>
          <p:nvSpPr>
            <p:cNvPr id="20" name="직사각형 1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65598"/>
              </p:ext>
            </p:extLst>
          </p:nvPr>
        </p:nvGraphicFramePr>
        <p:xfrm>
          <a:off x="1021081" y="1959432"/>
          <a:ext cx="10149839" cy="457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18/5/16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패션의 완성은 운동화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!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운동화 끈 예쁘게 묶는 법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TOP 5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1,136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1,251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(58%)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Naver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(26%)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손때 묻어 누렇게 변한 케이스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?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누군가 밟아서 하얗게 변한 의자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?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정말 우리가 잘못 관리한 걸까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?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998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(85%)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24/1/24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카드뉴스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"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액체에 전자기기를 담근다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?” - AI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시대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꼭 필요한 차세대 열관리 기술 ‘액침냉각’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762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(89%)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700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24/7/9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전지적 배터리 시점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] ② 2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차전지 성능을 좌우하는 ‘네 가지 속사정’ 파헤치기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717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(83%)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(10%)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22/12/10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“일반 휘발유와 고급 휘발유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어떤 차이가 있을까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?”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(82%)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Naver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21/6/17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각형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원통형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파우치형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…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형태에 따른 전기차 배터리 특성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(92%)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Naver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2900" y="748350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기술을 소개한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형태에 따른 전기차 배터리 특성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 네이버 검색을 통해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유입을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  <a:hlinkClick r:id="rId9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  <a:hlinkClick r:id="rId9"/>
              </a:rPr>
              <a:t>차전지사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  <a:hlinkClick r:id="rId9"/>
              </a:rPr>
              <a:t>취업스터디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  <a:hlinkClick r:id="rId9"/>
              </a:rPr>
              <a:t> 네이버 카페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</a:rPr>
              <a:t>에서 해당 콘텐츠가 공유되며 높은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sym typeface="Wingdings" panose="05000000000000000000" pitchFamily="2" charset="2"/>
              </a:rPr>
              <a:t>를 확보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제임스 카터 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전체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기고문의 주제가 정보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전달력이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강함과 동시에 독자들에게 매력적으로 다가왔다는 의미로 해석 가능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검색 사용자들이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직접유입은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네이버 블로그를 통해 유입된 사용자는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유입 경로의 독자들이 콘텐츠를 주의 깊게 소비한 것으로 확인됨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F97C2-9E56-88A0-8A47-A46E60AEE9F3}"/>
              </a:ext>
            </a:extLst>
          </p:cNvPr>
          <p:cNvSpPr/>
          <p:nvPr/>
        </p:nvSpPr>
        <p:spPr>
          <a:xfrm>
            <a:off x="239006" y="557150"/>
            <a:ext cx="11605261" cy="122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8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9E8D92-3D85-A9E4-236B-F8764FD4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16915"/>
              </p:ext>
            </p:extLst>
          </p:nvPr>
        </p:nvGraphicFramePr>
        <p:xfrm>
          <a:off x="1410220" y="1187522"/>
          <a:ext cx="9371561" cy="504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1729894100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654279769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923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인기 </a:t>
                      </a: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21/6/17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각형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원통형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파우치형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…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형태에 따른 전기차 배터리 특성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8.9%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453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 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원통형 파우치형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24/1/24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카드뉴스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] "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액체에 전자기기를 담근다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?” </a:t>
                      </a:r>
                    </a:p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- AI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시대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꼭 필요한 차세대 열관리 기술 ‘</a:t>
                      </a:r>
                      <a:r>
                        <a:rPr lang="ko-KR" alt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액침냉각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’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1,700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19.3%</a:t>
                      </a:r>
                      <a:endParaRPr lang="en-US" altLang="x-non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2422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플루이드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냉각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냉각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데이터센터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24/1/24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여름밤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망원경으로 보는 견우와 직녀의 러브 스토리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…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칠석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(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七夕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)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견우와직녀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33.3%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칠석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七夕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  <a:endParaRPr kumimoji="0" lang="en-US" altLang="x-non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견우성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  <a:endParaRPr kumimoji="0" lang="en-US" altLang="x-non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칠석 은하수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24/7/4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[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기고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]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미국에서 전기차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(BEV)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의 미래가 여전히 유망한 이유 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  <a:hlinkClick r:id="rId6"/>
                      </a:endParaRPr>
                    </a:p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–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캐나다 ‘비전 </a:t>
                      </a:r>
                      <a:r>
                        <a:rPr lang="ko-KR" alt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모빌리티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’ 수석 컨설턴트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제임스 카터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(James Carter)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전기차 미래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전기차 전망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12.7%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미국 전기차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10.9%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전기차의 미래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35.4%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미국 전기차 시장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36.2%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35237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24/8/1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[SK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이노베이션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2024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년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2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분기 실적 발표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] 2024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년 상반기 매출액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37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조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6,542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억원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, </a:t>
                      </a:r>
                    </a:p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영업이익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5,789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억원 달성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…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하반기도 지속 성장 전망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전망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14.6%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실적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26.5%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온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분기 실적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23.4%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99726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on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실적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7478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분기 실적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35%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8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434321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전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 기간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</a:t>
            </a:r>
            <a:r>
              <a:rPr lang="ko-KR" altLang="en-US" sz="1300" b="1" spc="-15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0220" y="6242950"/>
            <a:ext cx="9484636" cy="45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기간 주목 받는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현재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스키노뉴스룸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맞지 않는 과거 연성 콘텐츠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운동화 끈 등의 주제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위 리스트에서 제외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ts val="1500"/>
              </a:lnSpc>
            </a:pP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서치콘솔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내 웹 페이지 검색 결과 기준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검색기준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2024.8.1-2024.8.31)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BDB85-41AC-3DD9-0D2B-A4FC0F39421C}"/>
              </a:ext>
            </a:extLst>
          </p:cNvPr>
          <p:cNvSpPr/>
          <p:nvPr/>
        </p:nvSpPr>
        <p:spPr>
          <a:xfrm>
            <a:off x="239006" y="557150"/>
            <a:ext cx="11605261" cy="6139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361949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76889"/>
              </p:ext>
            </p:extLst>
          </p:nvPr>
        </p:nvGraphicFramePr>
        <p:xfrm>
          <a:off x="1506000" y="1954076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10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(24. 07. 01~ 07. 31)</a:t>
                      </a:r>
                      <a:endParaRPr lang="ko-KR" altLang="en-US" sz="10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(24. 08. 01~ 08. 31)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10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en-US" altLang="ko-KR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en-US" altLang="ko-KR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엔텀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enterm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36.8%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합병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v2l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2,144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전기차 미래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12,087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sko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8,839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boiling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17.8%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석유 고갈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29.8%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석유 고갈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32.8%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60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731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8.2%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boiling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1,584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731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48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361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11.6%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6871062" y="1656812"/>
            <a:ext cx="3894291" cy="25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웹 페이지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데이터를 기반으로 분석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533" y="877817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검색어를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검색어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전기차 미래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’(34.2%)&gt; 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’(33.5%)&gt; 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석유 고갈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’(29.8%)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높은 클릭율을 기록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특히 최근 전기차의 미래에 대한 유망한 전망을 다룬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제임스 카터 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콘텐츠와 석유 고갈에 관한 내용을 담은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팩트체크해油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석유고갈론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콘텐츠가 주요 검색어에서 높은 유입을 기록한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’, 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액침냉각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이노베이션의 기술을 소개하는 키워드도 꾸준히 높은 검색어 클릭 수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기록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BA8C3-CBE4-3A4C-7106-7AE5AD33070B}"/>
              </a:ext>
            </a:extLst>
          </p:cNvPr>
          <p:cNvSpPr txBox="1"/>
          <p:nvPr/>
        </p:nvSpPr>
        <p:spPr>
          <a:xfrm>
            <a:off x="1427622" y="6370517"/>
            <a:ext cx="6117770" cy="25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#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연성 콘텐츠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묶는법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’,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운동화 끈 예쁘게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묶는법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각각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검색어 순위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3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순위에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올랐으나</a:t>
            </a:r>
            <a:r>
              <a:rPr lang="en-US" altLang="ko-KR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 표에서는 제외함</a:t>
            </a:r>
            <a:endParaRPr kumimoji="1" lang="en-US" altLang="ko-KR" sz="8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8A3B92-338A-60E2-0953-9E67ED037ED8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16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9433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19,401(75.03%)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20,312(76.42%)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▲911 (▲1.39%p)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4,406(17.04%)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3,462(13.03%)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▼944 (▼4.01%p)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1,049(4.06%)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1,062(4.00%)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▲13 (▼0.06%p)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SNS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971(3.76%)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1,708(6.43%)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▲737 (▲2.67%p)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15(0.06%)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20(0.08%)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▲5 (▲0.02%p)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9(0.03%)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▲3 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64216"/>
              </p:ext>
            </p:extLst>
          </p:nvPr>
        </p:nvGraphicFramePr>
        <p:xfrm>
          <a:off x="876571" y="1507943"/>
          <a:ext cx="3887017" cy="4300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50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09749" y="5889542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656864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26716"/>
              </p:ext>
            </p:extLst>
          </p:nvPr>
        </p:nvGraphicFramePr>
        <p:xfrm>
          <a:off x="1558925" y="1411575"/>
          <a:ext cx="9074150" cy="4064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88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인천석유화학과 함께하는 우리동네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Culture Plus+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한 여름밤의 콘서트’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발달장애 아동들과 ‘행복 여정’ 나서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7922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한화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-SK,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불타지 않는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ESS’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세계최초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… 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글로벌 친환경 선박시장 공략”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02816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에너지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국내 최초 지속가능항공유 전용 생산라인 갖췄다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3376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인천석유화학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추석 맞이 ‘이웃사랑 나눔 행사’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36841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최태원式 사회문제 해결 플랫폼 ‘울산포럼’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25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일 열린다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210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최태원 회장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, “AI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는 개별 기업 아닌 산업 인프라로 구축해야 효율적“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8908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[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사진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] SK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이노베이션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, AI∙DT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적용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설루션으로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 미래 먹거리 확장한다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42900" y="1579209"/>
            <a:ext cx="3623458" cy="3699581"/>
          </a:xfrm>
          <a:prstGeom prst="roundRect">
            <a:avLst>
              <a:gd name="adj" fmla="val 44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6747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95370" y="1334492"/>
          <a:ext cx="6996154" cy="9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85">
                <a:tc gridSpan="2"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전달 대비 일반 구독자 증감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7/26(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8/30(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395</a:t>
                      </a:r>
                      <a:endParaRPr lang="ko-KR" alt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409 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▲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14)</a:t>
                      </a:r>
                      <a:endParaRPr lang="ko-KR" altLang="en-US" sz="1000" b="1" i="0" u="none" strike="noStrike" kern="1200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4D2A83-ABEE-4652-A25E-491F4D06222B}"/>
              </a:ext>
            </a:extLst>
          </p:cNvPr>
          <p:cNvSpPr/>
          <p:nvPr/>
        </p:nvSpPr>
        <p:spPr>
          <a:xfrm>
            <a:off x="4603985" y="960212"/>
            <a:ext cx="1650003" cy="3384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■ 뉴스레터 </a:t>
            </a:r>
            <a:r>
              <a:rPr kumimoji="0" lang="ko-KR" altLang="en-US" sz="13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인게이지먼트</a:t>
            </a:r>
            <a:endParaRPr kumimoji="0" lang="ko-KR" altLang="en-US" sz="1300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706256" y="2528888"/>
          <a:ext cx="3460282" cy="72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15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 평균 </a:t>
                      </a:r>
                      <a:r>
                        <a:rPr lang="ko-KR" altLang="en-US" sz="1000" b="1" kern="1200" spc="-5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수신확인율</a:t>
                      </a:r>
                      <a:endParaRPr lang="ko-KR" altLang="en-US" sz="1000" b="1" kern="1200" spc="-5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29.64%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▲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2.52%p)</a:t>
                      </a:r>
                      <a:endParaRPr lang="ko-KR" altLang="en-US" sz="1000" b="1" i="0" u="none" strike="noStrike" kern="1200" dirty="0">
                        <a:solidFill>
                          <a:schemeClr val="tx2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240110" y="2528888"/>
          <a:ext cx="3415861" cy="72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15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 평균 </a:t>
                      </a:r>
                      <a:r>
                        <a:rPr lang="en-US" altLang="ko-KR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URL </a:t>
                      </a:r>
                      <a:r>
                        <a:rPr lang="ko-KR" altLang="en-US" sz="1000" b="1" kern="1200" spc="-5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1000" b="1" kern="1200" spc="-5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35.4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건 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▲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10.15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C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4D2A83-ABEE-4652-A25E-491F4D06222B}"/>
              </a:ext>
            </a:extLst>
          </p:cNvPr>
          <p:cNvSpPr/>
          <p:nvPr/>
        </p:nvSpPr>
        <p:spPr>
          <a:xfrm>
            <a:off x="4603985" y="3397959"/>
            <a:ext cx="1309782" cy="3384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■ 월간 인기 </a:t>
            </a:r>
            <a:r>
              <a:rPr kumimoji="0" lang="ko-KR" altLang="en-US" sz="13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endParaRPr kumimoji="0" lang="ko-KR" altLang="en-US" sz="1300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89709" y="3765652"/>
          <a:ext cx="6924223" cy="247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이노베이션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/SK E&amp;S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합병에 대해 알아보기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이노베이션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-SK E&amp;S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합병안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 압도적 찬성으로 통과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…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”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자산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100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조원 규모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아태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 최대 민간 에너지기업 첫발”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SK Innovation enhances shareholder communication ahead of merger with SK E&amp;S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[SK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이노베이션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2024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년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분기 실적 발표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]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2024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년 상반기 매출액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37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조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6,542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억원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영업이익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5,789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억원 달성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…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하반기도 지속 성장 전망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8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8"/>
                        </a:rPr>
                        <a:t>이노베이션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8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8"/>
                        </a:rPr>
                        <a:t>다양한 방식으로 주주 소통 통해 합병 시너지 알려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9236" y="5332458"/>
            <a:ext cx="15103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ctr" latinLnBrk="1" hangingPunct="1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▲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2024.06.07.~2024.08.30.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900" y="798956"/>
            <a:ext cx="4167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ctr" latinLnBrk="1" hangingPunct="1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- 8/2(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8/9(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8/16(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8/23(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8/30(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0332" y="2225616"/>
            <a:ext cx="17363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</a:t>
            </a:r>
            <a:r>
              <a:rPr lang="ko-KR" altLang="en-US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마지막 주 및 당월 마지막 주 수치 기준</a:t>
            </a:r>
            <a:endParaRPr lang="ko-KR" altLang="en-US" sz="700" dirty="0"/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672719385"/>
              </p:ext>
            </p:extLst>
          </p:nvPr>
        </p:nvGraphicFramePr>
        <p:xfrm>
          <a:off x="529517" y="2509340"/>
          <a:ext cx="3250223" cy="2623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3381" y="944563"/>
            <a:ext cx="184731" cy="403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47738" y="1876559"/>
            <a:ext cx="2285649" cy="339447"/>
          </a:xfrm>
          <a:prstGeom prst="roundRect">
            <a:avLst>
              <a:gd name="adj" fmla="val 50000"/>
            </a:avLst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뉴스레터 </a:t>
            </a:r>
            <a:r>
              <a:rPr kumimoji="0" lang="ko-KR" altLang="en-US" sz="16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인게이지먼트</a:t>
            </a:r>
            <a:endParaRPr kumimoji="0" lang="ko-KR" altLang="en-US" sz="1600" b="1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1" y="557974"/>
            <a:ext cx="12993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뉴스레터 발송 결과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9921E-11AD-3E1C-9B41-C089CCCCFA7C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8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419850" y="894067"/>
            <a:ext cx="5369242" cy="263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9850" y="3992483"/>
            <a:ext cx="5369242" cy="25622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9879" y="3992483"/>
            <a:ext cx="5369242" cy="25622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039" y="894067"/>
            <a:ext cx="5369242" cy="263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6747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0038" y="894068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8/2(</a:t>
            </a:r>
            <a:r>
              <a:rPr kumimoji="0" lang="ko-KR" altLang="en-US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19850" y="894067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8/9(</a:t>
            </a:r>
            <a:r>
              <a:rPr kumimoji="0"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151" y="1071328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27.8% / 104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 395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6)</a:t>
            </a:r>
            <a:endParaRPr lang="ko-KR" altLang="en-US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6695" y="4118897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30.2% / 117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altLang="ko-KR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402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8)</a:t>
            </a:r>
            <a:endParaRPr lang="ko-KR" altLang="en-US" sz="1050" dirty="0">
              <a:solidFill>
                <a:schemeClr val="tx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2753" y="4118897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28% / 108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altLang="ko-KR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406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4)</a:t>
            </a:r>
            <a:endParaRPr lang="ko-KR" altLang="en-US" sz="1050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6666" y="1071328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31.6% /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260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394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1)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401151" y="1831029"/>
          <a:ext cx="3974794" cy="83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[SK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이노베이션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2024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년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2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분기 실적 발표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] 2024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년 상반기 매출액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37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조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6,542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억원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영업이익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5,789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억원 달성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…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하반기도 지속 성장 전망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순간의 기록</a:t>
                      </a:r>
                      <a:endParaRPr lang="ko-KR" altLang="en-US" sz="7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56666" y="1831029"/>
          <a:ext cx="3974794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SK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이노베이션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/SK E&amp;S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합병에 대해 알아보기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2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800" b="1" kern="1200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23" rtl="0" eaLnBrk="1" latinLnBrk="1" hangingPunct="1"/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어스온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호주 ‘탄소 저장소’ 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탐사권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 획득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… ‘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자원개발∙미래에너지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’ 가속화</a:t>
                      </a:r>
                      <a:endParaRPr lang="ko-KR" altLang="en-US" sz="7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426695" y="4896225"/>
          <a:ext cx="400746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49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[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데일리슼슼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]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7"/>
                        </a:rPr>
                        <a:t>캐리어에 숨은 다양한 석유화학제품들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1" kern="1200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932753" y="4896225"/>
          <a:ext cx="35190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8"/>
                        </a:rPr>
                        <a:t>SK Innovation enhances shareholder communication ahead of merger with SK E&amp;S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2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1" kern="1200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SK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이노베이션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다양한 방식으로 주주 소통 통해 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  <a:hlinkClick r:id="rId9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합병 시너지 알려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5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에너지업계 판도 바꿀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SK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이노베이션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-SK E&amp;S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합병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…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미래 성장성에 주목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999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00038" y="3928591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8/16(</a:t>
            </a:r>
            <a:r>
              <a:rPr kumimoji="0" lang="ko-KR" altLang="en-US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19850" y="3928590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8/23(</a:t>
            </a:r>
            <a:r>
              <a:rPr kumimoji="0"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45417" y="699320"/>
            <a:ext cx="18133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</a:t>
            </a:r>
            <a:r>
              <a:rPr lang="ko-KR" altLang="en-US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괄호 속 숫자는 전 주 대비 구독자수 변화 추이</a:t>
            </a:r>
            <a:endParaRPr lang="ko-KR" altLang="en-US" sz="700" dirty="0"/>
          </a:p>
        </p:txBody>
      </p:sp>
      <p:sp>
        <p:nvSpPr>
          <p:cNvPr id="25" name="직사각형 24"/>
          <p:cNvSpPr/>
          <p:nvPr/>
        </p:nvSpPr>
        <p:spPr>
          <a:xfrm>
            <a:off x="342901" y="557974"/>
            <a:ext cx="12993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뉴스레터 발송 결과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CE823-586C-4B7C-2C8F-B95C172F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2" y="1156437"/>
            <a:ext cx="891935" cy="23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048E809-1FE8-56D9-1CC2-7BCF04A1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34" y="1134640"/>
            <a:ext cx="672853" cy="23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772FF9-7714-BE92-9854-E066921C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289835"/>
            <a:ext cx="920518" cy="14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61129D-3874-87B6-F5AF-B7684A3B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26" y="4186964"/>
            <a:ext cx="763666" cy="228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20567E-FA1C-88EF-03BE-409CE42174E2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00039" y="894067"/>
            <a:ext cx="5369242" cy="263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6747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0038" y="894068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8/30(</a:t>
            </a:r>
            <a:r>
              <a:rPr kumimoji="0" lang="ko-KR" altLang="en-US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151" y="1071328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30.6% / 121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 409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6)</a:t>
            </a:r>
            <a:endParaRPr lang="ko-KR" altLang="en-US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401151" y="1831029"/>
          <a:ext cx="3974794" cy="83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SK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이노베이션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-SK E&amp;S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합병안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 압도적 찬성으로 통과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…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”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자산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100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조원 규모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아태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 최대 민간 에너지기업 첫발”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SK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이노베이션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교육 소외 농어촌 아이들 위해 도서관 짓는다</a:t>
                      </a:r>
                      <a:endParaRPr lang="ko-KR" altLang="en-US" sz="7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42901" y="557974"/>
            <a:ext cx="12993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뉴스레터 발송 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7F8315-5405-93E9-38A6-C8656AA4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3" y="1161579"/>
            <a:ext cx="851123" cy="21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D5BCA3-A998-E5FA-9885-36326A13D17D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아이들 “하츄핑” 등쌀에 극장 끌려갔는데…왜 눈물이 나죠?">
            <a:extLst>
              <a:ext uri="{FF2B5EF4-FFF2-40B4-BE49-F238E27FC236}">
                <a16:creationId xmlns:a16="http://schemas.microsoft.com/office/drawing/2014/main" id="{D6554A31-97B2-5D3F-1057-69EB5739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69" y="4736597"/>
            <a:ext cx="2866291" cy="156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4BF9B7-6457-8857-6C39-92D1D14D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70" y="2923119"/>
            <a:ext cx="2866291" cy="15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22" name="Picture 2" descr=" LG전자가 지난 6일 서울 성동구 성수동에 홈 라이프스타일 커뮤니티 '라이프집(Lifezip)'의 첫 팝업스토어 '라이프집 집들이'를 오픈했다고 7일 밝혔다. 사진은 '라이프집 집들이' 팝업스토어 전경./LG전자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7" b="5948"/>
          <a:stretch/>
        </p:blipFill>
        <p:spPr bwMode="auto">
          <a:xfrm>
            <a:off x="1966870" y="1123704"/>
            <a:ext cx="2867988" cy="156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2D0251-626D-4A15-BD4D-C51912D6653E}"/>
              </a:ext>
            </a:extLst>
          </p:cNvPr>
          <p:cNvSpPr/>
          <p:nvPr/>
        </p:nvSpPr>
        <p:spPr>
          <a:xfrm>
            <a:off x="5205370" y="1369924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파리올림픽 여자 공기권총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10m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은메달리스트 김예지가 모델로 ‘깜짝’ 데뷔했다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패션 매거진 더블유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(W)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코리아와 함께한 이번 화보에서 김예지는 세계적인 명품 브랜드 루이비통의 제품을 입고 독보적인 포스를 뿜어냈다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화보는 공개 직후 관련 콘텐츠가 다음 카페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인기글에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소개되는 등 유저들의 뜨거운 반응을 얻었다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김예지는 미국 유력 매체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NBC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‘2024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파리올림픽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바이럴 스타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등극한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파리올림픽 최고의 스타다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테슬라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CEO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일론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머스크가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트위터에 그녀를 언급하며 큰 화제가 되기도 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8D2CE8-5FE0-46F1-8796-595238FA4434}"/>
              </a:ext>
            </a:extLst>
          </p:cNvPr>
          <p:cNvSpPr/>
          <p:nvPr/>
        </p:nvSpPr>
        <p:spPr>
          <a:xfrm>
            <a:off x="5205370" y="1123707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일론 머스크 홀린 김예지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,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진짜 모델 됐다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F27629-4DD6-5964-6FB1-2A35531E9A61}"/>
              </a:ext>
            </a:extLst>
          </p:cNvPr>
          <p:cNvSpPr/>
          <p:nvPr/>
        </p:nvSpPr>
        <p:spPr>
          <a:xfrm>
            <a:off x="5205370" y="3159234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SOLO’(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나는 솔로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프로그램 론칭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년여 만에 처음으로 팝업스토어를 오픈하고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오프라인으로 시청자들을 만났다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팝업스토어는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AK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플라자 홍대점에서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23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일부터 약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주에 걸쳐 운영됐다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현장에는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플러팅 아이템 대방출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이라는 슬로건 하에 젊은이들이 데이트할 때 필요한 상품들 위주로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굿즈가 준비됐다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팝업스토어 외부 기둥에는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SOLO’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시그니처인 출연자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인의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 족자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초대형으로 설치되고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내부에는 실제 출연자들이 데이트를 즐겼던 촬영 세트장을 재현해 방문객이 실제 출연자가 된 느낌을 받을 수 있도록 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 방문객은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프로그램 명장면을 회상할 수 있는 포토존이 인상적이었다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 긍정적인 후기를 남겼다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반면 일부에서는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굿즈 가격이 지나치게 비싸다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지적도 나왔다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AA46B-437F-6AE2-73F8-647D221A4799}"/>
              </a:ext>
            </a:extLst>
          </p:cNvPr>
          <p:cNvSpPr/>
          <p:nvPr/>
        </p:nvSpPr>
        <p:spPr>
          <a:xfrm>
            <a:off x="5205370" y="2923122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난 광수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,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넌 옥순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… ‘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나는 솔로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’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팝업스토어 오픈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FC28D-02CC-063A-FA91-06488037E81D}"/>
              </a:ext>
            </a:extLst>
          </p:cNvPr>
          <p:cNvSpPr/>
          <p:nvPr/>
        </p:nvSpPr>
        <p:spPr>
          <a:xfrm>
            <a:off x="5205370" y="4982816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KBS 2TV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인기 애니메이션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캐치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티니핑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연령층을 사로잡고 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캐치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티니핑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이모션 왕국 공주 로미가 지구에 흩어진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티니핑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찾는 이야기로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1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기부터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기까지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 종의 캐릭터가 등장한다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개봉한 극장판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사랑의 하츄핑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티니핑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새로운 전기를 맞았다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영화의 흥행과 함께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인터넷상에서 관련 밈이 급속도로 퍼져나갔다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4-6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 아이들의 부모들 사이에선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파산핑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‘,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등골핑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비싼 굿즈 가격을 풍자하는 밈이 유행하기 시작했고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밈은 영화평론가 이동진의 재치 있는 댓글로 더욱 화제가 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뿐만 아니라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유명 유튜버 침착맨도 방송에서 티니핑 시리즈의 줄거리 및 캐릭터를 소개하며 성인층의 관심도를 높였고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캐치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티니핑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팬층이 전 연령대로 확대되는 데 기여했다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89D5B-4B2F-9BCD-E1D1-93017147C896}"/>
              </a:ext>
            </a:extLst>
          </p:cNvPr>
          <p:cNvSpPr/>
          <p:nvPr/>
        </p:nvSpPr>
        <p:spPr>
          <a:xfrm>
            <a:off x="5205370" y="4736598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‘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왕방울 눈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 · 2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등신 캐릭터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’ 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하츄핑 열풍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…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왜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?</a:t>
            </a:r>
            <a:endParaRPr lang="en-US" altLang="ko-KR" sz="1000" b="1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38617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| Trend Report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099B08-E707-4956-A82B-44DEDDAA3C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6869" y="1123703"/>
            <a:ext cx="2866291" cy="156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811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 유튜브 '미룬이' 화면갈무리">
            <a:extLst>
              <a:ext uri="{FF2B5EF4-FFF2-40B4-BE49-F238E27FC236}">
                <a16:creationId xmlns:a16="http://schemas.microsoft.com/office/drawing/2014/main" id="{988CA510-666C-3408-B4E6-6E1042ED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97" y="4786039"/>
            <a:ext cx="2813381" cy="1636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SUB] 나만의블랙스완당신을보고첫눈에반했습니다. [차린건 쥐뿔도 없지만] EP.27 #이영지 #나띠 - YouTube">
            <a:extLst>
              <a:ext uri="{FF2B5EF4-FFF2-40B4-BE49-F238E27FC236}">
                <a16:creationId xmlns:a16="http://schemas.microsoft.com/office/drawing/2014/main" id="{243ED933-A133-B254-E4A6-98ED7348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26" y="1122397"/>
            <a:ext cx="2810452" cy="1566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241375-6EF6-0876-8CCA-6CA8DD319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7" b="14778"/>
          <a:stretch/>
        </p:blipFill>
        <p:spPr bwMode="auto">
          <a:xfrm>
            <a:off x="1962297" y="2930050"/>
            <a:ext cx="2813381" cy="16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2D0251-626D-4A15-BD4D-C51912D6653E}"/>
              </a:ext>
            </a:extLst>
          </p:cNvPr>
          <p:cNvSpPr/>
          <p:nvPr/>
        </p:nvSpPr>
        <p:spPr>
          <a:xfrm>
            <a:off x="5205370" y="1369928"/>
            <a:ext cx="4953698" cy="13172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트위터 등 각종 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 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커뮤니티에서 심심치 않게 보이는 밈이 있다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l"/>
            <a:b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바로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나만의 블랙스완 당신을 보고 첫눈에 반했습니다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일명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블랙스완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뜨겁게 달구고 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밈은 아이돌 그룹 키스오브라이프의 멤버 나띠의 일화에서 시작됐다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나띠는 연습생 시절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올블랙 패션으로 회사 앞 카페를 방문했다가 한 남성으로부터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나만의 블랙스완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당신을 보고 첫눈에 반했습니다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라는 쪽지를 받은 에피소드를 팬들과 공유했다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이야기가 트위터에서 실시간 인기글로 올라가며 밈으로 발전했다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이 밈은 다양한 연예 기사의 제목으로 활용되고 있으며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SNS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유저들은 자신이 좋아하는 아이돌의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올블랙 착장 사진과 함께 해당 멘트를 공유하는 등 다양한 분야에서 활용되는 밈으로 자리잡았다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8D2CE8-5FE0-46F1-8796-595238FA4434}"/>
              </a:ext>
            </a:extLst>
          </p:cNvPr>
          <p:cNvSpPr/>
          <p:nvPr/>
        </p:nvSpPr>
        <p:spPr>
          <a:xfrm>
            <a:off x="5205370" y="1123707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밈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나만의 블랙스완 당신을 보고 첫눈에 반했습니다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.</a:t>
            </a:r>
            <a:endParaRPr lang="en-US" altLang="ko-KR" sz="1000" b="1" dirty="0">
              <a:solidFill>
                <a:srgbClr val="11111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F27629-4DD6-5964-6FB1-2A35531E9A61}"/>
              </a:ext>
            </a:extLst>
          </p:cNvPr>
          <p:cNvSpPr/>
          <p:nvPr/>
        </p:nvSpPr>
        <p:spPr>
          <a:xfrm>
            <a:off x="5205370" y="3179615"/>
            <a:ext cx="4953698" cy="13652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 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미나리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정이삭 감독의 신작 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트위스터스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글로벌 흥행과 더불어 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4DX 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시너지로 주목받고 있다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미나리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전 세계를 휩쓴 정이삭 감독이 재난 블록버스터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트위스터스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돌아와 또 한 번 흥행 돌풍을 일으켰다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1996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개봉한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트위스터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28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만의 리메이크인 이 영화는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말 북미를 시작으로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세계에서 약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3,826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억원의 흥행 수입을 기록했다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트위스터스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미국 중부지역의 고질적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자연재해 토네이도를 쫓는 이들의 사투와 사랑을 그린 작품이다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영화는 실감 나는 재난 특수효과로 토네이도의 위력을 생생하게 표현했을 뿐만 아니라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피해 지역의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무너진 일상도 세심하게 묘사해 많은 관객들의 호평을 받았다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특히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4DX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상영과의 시너지로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화제를 모았고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영화를 상영한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CJ 4D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플렉스 역시 이를 통해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최고 실적을 기록했다고 한다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AA46B-437F-6AE2-73F8-647D221A4799}"/>
              </a:ext>
            </a:extLst>
          </p:cNvPr>
          <p:cNvSpPr/>
          <p:nvPr/>
        </p:nvSpPr>
        <p:spPr>
          <a:xfrm>
            <a:off x="5205370" y="2933397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콘텐츠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트위스터스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FC28D-02CC-063A-FA91-06488037E81D}"/>
              </a:ext>
            </a:extLst>
          </p:cNvPr>
          <p:cNvSpPr/>
          <p:nvPr/>
        </p:nvSpPr>
        <p:spPr>
          <a:xfrm>
            <a:off x="5205370" y="5037336"/>
            <a:ext cx="4953698" cy="13849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미룬이</a:t>
            </a:r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제규리 채널</a:t>
            </a:r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의도치 않은 침묵으로 </a:t>
            </a:r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1,000</a:t>
            </a:r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뷰 영상의 주인공이 됐다</a:t>
            </a:r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개그맨 이제규의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미룬이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라이브 영상이 틱톡과 유튜브 쇼츠에서 각각 약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1,000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440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조회수를 달성하며 화제다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'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미룬이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할 일 미루는 어른들의 공감을 노린 곡으로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유튜브 팬페스트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</a:t>
            </a:r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처음 선보여졌다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속 관객들의 어리둥절한 반응과 이어진 침묵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그리고 이제규의 열정적인 호응 유도가 웃음을 자아냈다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영상은 인터넷에서 급속히 퍼졌고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잔인해서 못 보겠다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“, 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기억해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미룬이 사태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유저들의 재치 있는 댓글과 함께 더욱 화제가 됐다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이제규는 이를 활용해 자신의 유튜브 채널에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콘텐츠를 만들었고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유명 인플루언서들의 패러디로 </a:t>
            </a:r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인기가 더욱 높아졌다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8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월에는 유튜브 코리아 공식 계정에서도 소개되며 제규리 채널의 인기를 입증했다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89D5B-4B2F-9BCD-E1D1-93017147C896}"/>
              </a:ext>
            </a:extLst>
          </p:cNvPr>
          <p:cNvSpPr/>
          <p:nvPr/>
        </p:nvSpPr>
        <p:spPr>
          <a:xfrm>
            <a:off x="5205370" y="4791116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채널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 </a:t>
            </a:r>
            <a:r>
              <a:rPr lang="ko-KR" altLang="en-US" sz="1000" b="1" dirty="0">
                <a:solidFill>
                  <a:srgbClr val="11111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제규리</a:t>
            </a:r>
            <a:endParaRPr lang="ko-KR" altLang="en-US" sz="1000" b="1" dirty="0">
              <a:solidFill>
                <a:srgbClr val="11111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218906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| SNS Trend Report</a:t>
            </a:r>
          </a:p>
        </p:txBody>
      </p:sp>
    </p:spTree>
    <p:extLst>
      <p:ext uri="{BB962C8B-B14F-4D97-AF65-F5344CB8AC3E}">
        <p14:creationId xmlns:p14="http://schemas.microsoft.com/office/powerpoint/2010/main" val="2248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0" y="3010805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199859"/>
              </p:ext>
            </p:extLst>
          </p:nvPr>
        </p:nvGraphicFramePr>
        <p:xfrm>
          <a:off x="342899" y="2910690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300997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10607042" y="4728754"/>
            <a:ext cx="609599" cy="10537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" y="856626"/>
            <a:ext cx="11735889" cy="2084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36,083 / PV 41,843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4.03%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5.50%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대비 비교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UV 49,815 / PV 58,485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3,113 /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2,506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3,655 /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2,951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19.5%,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19.26%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 게재된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제임스 카터 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콘텐츠가 특히 높은 성과를 달성해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모두 매우 높은 수치로 끌어올렸으며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이로 인해 단순 비교시에는 수치 하락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  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각 콘텐츠들이 안정적인 트래픽을 유지하며 균형 잡힌 성과를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향후 지속적인 독자 유입과 트래픽 확보 가능성 등 잠재력을 확인할 수 있는 긍정적 지표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전년 동월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비교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 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콘텐츠 수는 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게재 건수 차이는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발생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확인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5,532 /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7,715 &amp;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2,506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/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2,951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54.69%,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61.74%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월은 기업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캠페인 영상 광고 집행의 영향으로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평소 대비 압도적인 트래픽이 유입돼 큰 차이가 발생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9982F-F4A3-EF6B-D754-056AF391A6AB}"/>
              </a:ext>
            </a:extLst>
          </p:cNvPr>
          <p:cNvSpPr txBox="1"/>
          <p:nvPr/>
        </p:nvSpPr>
        <p:spPr>
          <a:xfrm>
            <a:off x="489032" y="6410011"/>
            <a:ext cx="76826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0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# ’23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~8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UV/PV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에는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&lt;23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기업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PR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캠페인 영상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유튜브 광고 집행 시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랜딩 페이지로 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SKinno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News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 설정하여 해당 유입 수치 포함됨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3690D-1008-F8DA-468D-DB172A39A80F}"/>
              </a:ext>
            </a:extLst>
          </p:cNvPr>
          <p:cNvSpPr/>
          <p:nvPr/>
        </p:nvSpPr>
        <p:spPr>
          <a:xfrm>
            <a:off x="293369" y="1111553"/>
            <a:ext cx="11605261" cy="1799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28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894108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C297B-EB7B-AC59-0E1D-38494049C2C5}"/>
              </a:ext>
            </a:extLst>
          </p:cNvPr>
          <p:cNvSpPr txBox="1"/>
          <p:nvPr/>
        </p:nvSpPr>
        <p:spPr>
          <a:xfrm>
            <a:off x="7152434" y="1681006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보라색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37482"/>
              </p:ext>
            </p:extLst>
          </p:nvPr>
        </p:nvGraphicFramePr>
        <p:xfrm>
          <a:off x="585589" y="2036978"/>
          <a:ext cx="10972797" cy="4612966"/>
        </p:xfrm>
        <a:graphic>
          <a:graphicData uri="http://schemas.openxmlformats.org/drawingml/2006/table">
            <a:tbl>
              <a:tblPr/>
              <a:tblGrid>
                <a:gridCol w="65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(695/789)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(1,710/1,996)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(1,648/1,969)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(1,766/2,027)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 (1,667/1,910)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(1,697/1,952)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(929/1,032)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인천석유화학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여름밤의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콘서트’ 진행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발달장애 아동들과 ‘행복 여정’ 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배터리 소재 전문가이자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반려견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사진작가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?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손때 묻어 누렇게 변한 케이스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?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정말 우리가 잘못 관리한 걸까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06422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(767/863)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(1,751/2,038)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 (1,650/1,883)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 (1,667/1,974)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 (1,579/1,911)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 (1,256/1,463)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(571/653)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83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어스온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말레이시아 광구 개발 타당성 검증 나선다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-SK, 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불타지 않는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ESS’ </a:t>
                      </a:r>
                    </a:p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세계최초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에너지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국내 최초 지속가능항공유 전용 생산라인 갖췄다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83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인천석유화학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추석 맞이 ‘이웃사랑 나눔 행사’ 진행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63229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(559/612)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 (534/593)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(490/561)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 (622/686)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(1,509/1,773)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 (1,378/1,565)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(704/840)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최태원式 사회문제 해결 플랫폼 ‘울산포럼’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 열린다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엔무브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에코바디스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ESG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평가 ‘골드 등급’ 획득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 (780/911)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 (1,496/1,773)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(1,573/1,925)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 (1,389/1,560)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 (1,496/1,770)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(1,341/1,559)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 (686/775)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SKinno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Tech]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아스팔트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(Asphalt)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최태원 회장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“AI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는 개별 기업 아닌 산업 인프라로 구축해야 효율적“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“소원을 말해봐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~♬”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위시 메이커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(Wish Maker)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422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 (824/938)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 (1,349/1,542)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100" b="1" i="0" u="none" strike="noStrike" kern="1200" dirty="0">
                        <a:solidFill>
                          <a:srgbClr val="00206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AI∙DT </a:t>
                      </a:r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적용 </a:t>
                      </a:r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설루션으로</a:t>
                      </a:r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미래 먹거리 확장한다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3193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2900" y="754137"/>
            <a:ext cx="11176168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-SK E&amp;S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합병안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소식의 영향으로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8/27(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기록했으며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여파로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8/28(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역시 가장 높은 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-SK E&amp;S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합병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과 같은 기업의 미래 방향과 산업 구조 변화에 직접적인 영향을 미치는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대형 이슈가 독자들의 관심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끌며 자연스러운 트래픽 증가로 이어진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망원경으로 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칠석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콘텐츠의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연계발행 및 광고집행의 영향으로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주차 주말 및 월요일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~12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까지의 수치가 다른 주차의 동일한 요일에 비해 상승한 것으로 파악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DC5D2-C2D2-BF9D-A182-E062DD12F222}"/>
              </a:ext>
            </a:extLst>
          </p:cNvPr>
          <p:cNvSpPr/>
          <p:nvPr/>
        </p:nvSpPr>
        <p:spPr>
          <a:xfrm>
            <a:off x="243838" y="475828"/>
            <a:ext cx="11605261" cy="114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92608"/>
              </p:ext>
            </p:extLst>
          </p:nvPr>
        </p:nvGraphicFramePr>
        <p:xfrm>
          <a:off x="1279071" y="4643589"/>
          <a:ext cx="9633858" cy="1635291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전월 대비 증감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전월 대비 증감률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8,827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1,257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-39.49%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10,673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-668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-36.25%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일평균</a:t>
                      </a: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71.5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-46.89%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일평균</a:t>
                      </a: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-41.35%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-21.1%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82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-20.0%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68630" y="647821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(%)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733" y="1097514"/>
            <a:ext cx="11483343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보도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콘텐츠는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수는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보도자료 전체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25.09%, PV 30.27%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감소했음에도 불구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6.24%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증가하고 일평균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미미한 수준인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0.68%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각 보도자료가 상대적으로 꾸준한 관심을 받았다는 것을 시사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개별 보도자료 콘텐츠의 성과는 이전과 유사한 수준을 유지하고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데일리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슼슼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베리에이션해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업로드한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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추후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게재 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콘텐츠 링크 삽입 등 추가 유입 전략 적용 시도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85B72-3660-0985-762C-A685DD7C90B9}"/>
              </a:ext>
            </a:extLst>
          </p:cNvPr>
          <p:cNvSpPr/>
          <p:nvPr/>
        </p:nvSpPr>
        <p:spPr>
          <a:xfrm>
            <a:off x="239006" y="557150"/>
            <a:ext cx="11605261" cy="168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780793"/>
              </p:ext>
            </p:extLst>
          </p:nvPr>
        </p:nvGraphicFramePr>
        <p:xfrm>
          <a:off x="1802130" y="2242185"/>
          <a:ext cx="4229100" cy="237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4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57512"/>
              </p:ext>
            </p:extLst>
          </p:nvPr>
        </p:nvGraphicFramePr>
        <p:xfrm>
          <a:off x="6216015" y="2253615"/>
          <a:ext cx="4173855" cy="228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85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C5A4507-01EB-419C-5CDF-9B2E1383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90024"/>
              </p:ext>
            </p:extLst>
          </p:nvPr>
        </p:nvGraphicFramePr>
        <p:xfrm>
          <a:off x="775426" y="2249173"/>
          <a:ext cx="10149837" cy="3459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3559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인천석유화학과 함께하는 우리동네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Culture Plus+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한 여름밤의 콘서트’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발달장애 아동들과 ‘행복 여정’ 나서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어스온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말레이시아 광구 개발 타당성 검증 나선다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한화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-SK,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불타지 않는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ESS’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세계최초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… 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글로벌 친환경 선박시장 공략”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에너지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국내 최초 지속가능항공유 전용 생산라인 갖췄다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인천석유화학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추석 맞이 ‘이웃사랑 나눔 행사’ 진행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2974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최태원式 사회문제 해결 플랫폼 ‘울산포럼’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25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일 열린다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13433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엔무브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에코바디스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ESG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평가 ‘골드 등급’ 획득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8800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1"/>
                        </a:rPr>
                        <a:t>최태원 회장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1"/>
                        </a:rPr>
                        <a:t>, “AI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1"/>
                        </a:rPr>
                        <a:t>는 개별 기업 아닌 산업 인프라로 구축해야 효율적“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17.4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93644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SK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이노베이션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, AI∙DT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적용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설루션으로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2"/>
                        </a:rPr>
                        <a:t> 미래 먹거리 확장한다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01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558453" y="1594631"/>
            <a:ext cx="2013728" cy="215444"/>
            <a:chOff x="10078871" y="2079332"/>
            <a:chExt cx="1555845" cy="215444"/>
          </a:xfrm>
        </p:grpSpPr>
        <p:sp>
          <p:nvSpPr>
            <p:cNvPr id="27" name="직사각형 26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3770" y="299019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547634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85485" y="515413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3770" y="393257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8554" y="299019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392462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3770" y="358643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1162" y="299019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85485" y="547634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1162" y="358643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515413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1162" y="3932573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900" y="747427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높은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기록하고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UV, 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 두번째로 높은 성과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기업의 투자자와 이해관계자들이 빠르게 반응했을 가능성 및 기업 실적에 대한 투명한 정보 제공이 관심도를 높이는 중요 이슈임을 시사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-SK E&amp;S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합병안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통과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소식을 담은 보도자료가 가장 높은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합병이라는 대형 이슈가 즉각적으로 대중의 주목을 끌었음을 보여줌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B0EEF-2976-8A74-C77A-2A34D00E33DA}"/>
              </a:ext>
            </a:extLst>
          </p:cNvPr>
          <p:cNvSpPr/>
          <p:nvPr/>
        </p:nvSpPr>
        <p:spPr>
          <a:xfrm>
            <a:off x="239006" y="557150"/>
            <a:ext cx="11605261" cy="103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29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06E217D-E4B7-8E2B-A59C-477B3BA7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42508"/>
              </p:ext>
            </p:extLst>
          </p:nvPr>
        </p:nvGraphicFramePr>
        <p:xfrm>
          <a:off x="775426" y="2559722"/>
          <a:ext cx="10149837" cy="2196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4844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손때 묻어 누렇게 변한 케이스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누군가 밟아서 하얗게 변한 의자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정말 우리가 잘못 관리한 걸까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998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1,087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35.6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38.8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배터리 소재 전문가이자 반려견 사진작가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?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아이이테크놀로지 폴란드 법인 구성원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우카시 그루젠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(Łukasz Grudzień)’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의 행복한 이중생활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!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225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[SKinno Tech]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더 안전하고 편리한 주행을 책임지는 주인공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아스팔트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(Asphalt)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48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6.9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8.9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24/09/26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“소원을 말해봐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~♬”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아이의 소중한 꿈을 현실로 만드는 위시 메이커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(Wish Maker)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72.4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88.4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6153" y="44577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87286" y="31868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250" y="31868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8866" y="44577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08729" y="360572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81651" y="360572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24364" y="360572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4765" y="360572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81651" y="321395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24364" y="321395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87289" y="44726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253" y="44726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9451249" y="2268612"/>
            <a:ext cx="2013728" cy="215444"/>
            <a:chOff x="10078871" y="2079332"/>
            <a:chExt cx="1555845" cy="215444"/>
          </a:xfrm>
        </p:grpSpPr>
        <p:sp>
          <p:nvSpPr>
            <p:cNvPr id="53" name="직사각형 52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42893" y="856760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망원경으로 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칠석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 페이스북을 통해 가장 높은 유입을 기록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채널의 적극적인 활용을 통해 높은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콘텐츠 확산에 큰 기여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에너지食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등유가 비행기를 띄운다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 가장 높은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확보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시리즈 콘텐츠가 독자들에게 지속적인 관심과 흥미를 유발한 것으로 추정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엔텀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해무사들을 만나다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콘텐츠는 직접유입 및 네이버 검색을 통해 높은 유입율을 기록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특히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방문자들의 평균 참여시간이 각각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17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초로 전체 평균 참여시간인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초보다 길어 독자들의 높은 관심과 몰입도를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데일리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슼슼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콘텐츠는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게재 후 수 일 뒤 업로드하며 게재일을 이전 날짜로 지정해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메인 및 카테고리 상단에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미노출돼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다소 저조한 트래픽 기록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추후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업로드 일자와 동일한 날짜에 업로드 및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캡션에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스키노뉴스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콘텐츠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URL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포함 시도 예정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1A9B1-03FB-5053-09CE-B6CE537265CF}"/>
              </a:ext>
            </a:extLst>
          </p:cNvPr>
          <p:cNvSpPr/>
          <p:nvPr/>
        </p:nvSpPr>
        <p:spPr>
          <a:xfrm>
            <a:off x="239006" y="557150"/>
            <a:ext cx="11605261" cy="168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just">
          <a:defRPr kumimoji="0" sz="1400" b="1" i="0" u="none" strike="noStrike" kern="1200" baseline="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52C9F-6869-419A-8C8E-35595A2C8C67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155906</TotalTime>
  <Words>4580</Words>
  <Application>Microsoft Office PowerPoint</Application>
  <PresentationFormat>Widescreen</PresentationFormat>
  <Paragraphs>979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SKinno News 및 SNS 채널 운영 월간 리포트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Joon Young Lee</cp:lastModifiedBy>
  <cp:revision>11675</cp:revision>
  <cp:lastPrinted>2019-03-11T04:49:41Z</cp:lastPrinted>
  <dcterms:created xsi:type="dcterms:W3CDTF">2012-04-30T03:24:38Z</dcterms:created>
  <dcterms:modified xsi:type="dcterms:W3CDTF">2024-10-04T06:46:27Z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