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336" r:id="rId6"/>
    <p:sldId id="354" r:id="rId7"/>
    <p:sldId id="335" r:id="rId8"/>
    <p:sldId id="356" r:id="rId9"/>
    <p:sldId id="337" r:id="rId10"/>
    <p:sldId id="284" r:id="rId11"/>
    <p:sldId id="357" r:id="rId12"/>
    <p:sldId id="361" r:id="rId13"/>
    <p:sldId id="358" r:id="rId14"/>
    <p:sldId id="360" r:id="rId15"/>
    <p:sldId id="303" r:id="rId16"/>
    <p:sldId id="363" r:id="rId17"/>
    <p:sldId id="364" r:id="rId18"/>
    <p:sldId id="306" r:id="rId19"/>
    <p:sldId id="329" r:id="rId20"/>
    <p:sldId id="331" r:id="rId21"/>
    <p:sldId id="332" r:id="rId22"/>
    <p:sldId id="333" r:id="rId23"/>
    <p:sldId id="334" r:id="rId24"/>
    <p:sldId id="315" r:id="rId25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62">
          <p15:clr>
            <a:srgbClr val="A4A3A4"/>
          </p15:clr>
        </p15:guide>
        <p15:guide id="2" pos="2662">
          <p15:clr>
            <a:srgbClr val="A4A3A4"/>
          </p15:clr>
        </p15:guide>
        <p15:guide id="3" pos="5063">
          <p15:clr>
            <a:srgbClr val="A4A3A4"/>
          </p15:clr>
        </p15:guide>
        <p15:guide id="4" orient="horz" pos="65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k/cOYxi0Z+WOKSljvNjqxa7Z9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FAA1A2"/>
    <a:srgbClr val="4F81BD"/>
    <a:srgbClr val="1C4F8B"/>
    <a:srgbClr val="D0D8E8"/>
    <a:srgbClr val="E9EDF4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A6AB759A-91E4-400F-BB3E-203017D3D0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F86AF6-7386-4E82-BF8C-306B8519BBC6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3A3878-05F8-47FD-8924-DFEAF7EEA751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9" autoAdjust="0"/>
    <p:restoredTop sz="93264" autoAdjust="0"/>
  </p:normalViewPr>
  <p:slideViewPr>
    <p:cSldViewPr snapToGrid="0">
      <p:cViewPr>
        <p:scale>
          <a:sx n="75" d="100"/>
          <a:sy n="75" d="100"/>
        </p:scale>
        <p:origin x="1380" y="792"/>
      </p:cViewPr>
      <p:guideLst>
        <p:guide pos="262"/>
        <p:guide pos="2662"/>
        <p:guide pos="5063"/>
        <p:guide orient="horz" pos="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583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883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96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221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536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409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7347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435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2" name="Google Shape;7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527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2" name="Google Shape;7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55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:notes"/>
          <p:cNvSpPr txBox="1"/>
          <p:nvPr/>
        </p:nvSpPr>
        <p:spPr>
          <a:xfrm>
            <a:off x="3849688" y="9428167"/>
            <a:ext cx="2946401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025" tIns="44000" rIns="88025" bIns="44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526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228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6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611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91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4:notes"/>
          <p:cNvSpPr txBox="1"/>
          <p:nvPr/>
        </p:nvSpPr>
        <p:spPr>
          <a:xfrm>
            <a:off x="3849688" y="9428167"/>
            <a:ext cx="2946401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025" tIns="44000" rIns="88025" bIns="44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583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779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004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30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23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표지">
  <p:cSld name="1_표지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7"/>
          <p:cNvPicPr preferRelativeResize="0"/>
          <p:nvPr/>
        </p:nvPicPr>
        <p:blipFill rotWithShape="1">
          <a:blip r:embed="rId2">
            <a:alphaModFix/>
          </a:blip>
          <a:srcRect t="30493"/>
          <a:stretch/>
        </p:blipFill>
        <p:spPr>
          <a:xfrm rot="10800000">
            <a:off x="0" y="-27384"/>
            <a:ext cx="12192000" cy="6885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7"/>
          <p:cNvSpPr/>
          <p:nvPr/>
        </p:nvSpPr>
        <p:spPr>
          <a:xfrm>
            <a:off x="834331" y="1653480"/>
            <a:ext cx="6026516" cy="76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1"/>
              <a:buFont typeface="Malgun Gothic"/>
              <a:buNone/>
            </a:pPr>
            <a:r>
              <a:rPr lang="en-US" sz="4401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STORYBOARD</a:t>
            </a:r>
            <a:endParaRPr sz="4401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Google Shape;13;p17"/>
          <p:cNvCxnSpPr/>
          <p:nvPr/>
        </p:nvCxnSpPr>
        <p:spPr>
          <a:xfrm>
            <a:off x="834331" y="2422921"/>
            <a:ext cx="602651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14;p17"/>
          <p:cNvPicPr preferRelativeResize="0"/>
          <p:nvPr/>
        </p:nvPicPr>
        <p:blipFill rotWithShape="1">
          <a:blip r:embed="rId3">
            <a:alphaModFix/>
          </a:blip>
          <a:srcRect b="32349"/>
          <a:stretch/>
        </p:blipFill>
        <p:spPr>
          <a:xfrm>
            <a:off x="10920536" y="6453336"/>
            <a:ext cx="1030089" cy="16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메뉴O_통계보고서_설명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3"/>
          <p:cNvSpPr/>
          <p:nvPr userDrawn="1"/>
        </p:nvSpPr>
        <p:spPr>
          <a:xfrm>
            <a:off x="132210" y="105599"/>
            <a:ext cx="4809360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9;p23"/>
          <p:cNvSpPr/>
          <p:nvPr userDrawn="1"/>
        </p:nvSpPr>
        <p:spPr>
          <a:xfrm>
            <a:off x="5015880" y="105599"/>
            <a:ext cx="428791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00;p23"/>
          <p:cNvSpPr/>
          <p:nvPr userDrawn="1"/>
        </p:nvSpPr>
        <p:spPr>
          <a:xfrm>
            <a:off x="9378108" y="105599"/>
            <a:ext cx="270009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1;p23"/>
          <p:cNvSpPr/>
          <p:nvPr userDrawn="1"/>
        </p:nvSpPr>
        <p:spPr>
          <a:xfrm>
            <a:off x="132210" y="444492"/>
            <a:ext cx="917158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2;p23"/>
          <p:cNvSpPr/>
          <p:nvPr userDrawn="1"/>
        </p:nvSpPr>
        <p:spPr>
          <a:xfrm>
            <a:off x="9378108" y="444492"/>
            <a:ext cx="2700097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5;p23"/>
          <p:cNvSpPr txBox="1"/>
          <p:nvPr userDrawn="1"/>
        </p:nvSpPr>
        <p:spPr>
          <a:xfrm>
            <a:off x="9360917" y="830878"/>
            <a:ext cx="72864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No.</a:t>
            </a: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08;p23"/>
          <p:cNvSpPr txBox="1"/>
          <p:nvPr userDrawn="1"/>
        </p:nvSpPr>
        <p:spPr>
          <a:xfrm>
            <a:off x="10089557" y="12293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0;p23"/>
          <p:cNvSpPr txBox="1"/>
          <p:nvPr userDrawn="1"/>
        </p:nvSpPr>
        <p:spPr>
          <a:xfrm>
            <a:off x="9379536" y="153093"/>
            <a:ext cx="104666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No.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3"/>
          <p:cNvSpPr txBox="1"/>
          <p:nvPr userDrawn="1"/>
        </p:nvSpPr>
        <p:spPr>
          <a:xfrm>
            <a:off x="135436" y="491988"/>
            <a:ext cx="106164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2;p23"/>
          <p:cNvSpPr txBox="1"/>
          <p:nvPr userDrawn="1"/>
        </p:nvSpPr>
        <p:spPr>
          <a:xfrm>
            <a:off x="9379536" y="491988"/>
            <a:ext cx="13826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Last Updated.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3;p23"/>
          <p:cNvSpPr txBox="1"/>
          <p:nvPr userDrawn="1"/>
        </p:nvSpPr>
        <p:spPr>
          <a:xfrm>
            <a:off x="5018261" y="153093"/>
            <a:ext cx="11325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ID.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14;p23"/>
          <p:cNvSpPr/>
          <p:nvPr userDrawn="1"/>
        </p:nvSpPr>
        <p:spPr>
          <a:xfrm>
            <a:off x="132209" y="790575"/>
            <a:ext cx="11945995" cy="603117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15;p23"/>
          <p:cNvSpPr txBox="1"/>
          <p:nvPr userDrawn="1"/>
        </p:nvSpPr>
        <p:spPr>
          <a:xfrm>
            <a:off x="5203057" y="11574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EDOC-000</a:t>
            </a: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1;p21"/>
          <p:cNvSpPr txBox="1"/>
          <p:nvPr userDrawn="1"/>
        </p:nvSpPr>
        <p:spPr>
          <a:xfrm>
            <a:off x="135433" y="153093"/>
            <a:ext cx="4697823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r>
              <a:rPr 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공간기반 건물에너지 광역검진서비스 플랫폼 </a:t>
            </a:r>
            <a:endParaRPr sz="11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487850"/>
              </p:ext>
            </p:extLst>
          </p:nvPr>
        </p:nvGraphicFramePr>
        <p:xfrm>
          <a:off x="194304" y="830878"/>
          <a:ext cx="11799990" cy="333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9998">
                  <a:extLst>
                    <a:ext uri="{9D8B030D-6E8A-4147-A177-3AD203B41FA5}">
                      <a16:colId xmlns:a16="http://schemas.microsoft.com/office/drawing/2014/main" val="2782865218"/>
                    </a:ext>
                  </a:extLst>
                </a:gridCol>
                <a:gridCol w="2359998">
                  <a:extLst>
                    <a:ext uri="{9D8B030D-6E8A-4147-A177-3AD203B41FA5}">
                      <a16:colId xmlns:a16="http://schemas.microsoft.com/office/drawing/2014/main" val="2930592585"/>
                    </a:ext>
                  </a:extLst>
                </a:gridCol>
                <a:gridCol w="2359998">
                  <a:extLst>
                    <a:ext uri="{9D8B030D-6E8A-4147-A177-3AD203B41FA5}">
                      <a16:colId xmlns:a16="http://schemas.microsoft.com/office/drawing/2014/main" val="2386409819"/>
                    </a:ext>
                  </a:extLst>
                </a:gridCol>
                <a:gridCol w="2359998">
                  <a:extLst>
                    <a:ext uri="{9D8B030D-6E8A-4147-A177-3AD203B41FA5}">
                      <a16:colId xmlns:a16="http://schemas.microsoft.com/office/drawing/2014/main" val="3079740545"/>
                    </a:ext>
                  </a:extLst>
                </a:gridCol>
                <a:gridCol w="2359998">
                  <a:extLst>
                    <a:ext uri="{9D8B030D-6E8A-4147-A177-3AD203B41FA5}">
                      <a16:colId xmlns:a16="http://schemas.microsoft.com/office/drawing/2014/main" val="4081852382"/>
                    </a:ext>
                  </a:extLst>
                </a:gridCol>
              </a:tblGrid>
              <a:tr h="333212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플랫폼 소개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알림마당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건물 검진 서비스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4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통계</a:t>
                      </a:r>
                      <a:r>
                        <a:rPr lang="en-US" altLang="ko-KR" sz="14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/</a:t>
                      </a:r>
                      <a:r>
                        <a:rPr lang="ko-KR" altLang="en-US" sz="14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Arial"/>
                        </a:rPr>
                        <a:t>보고서</a:t>
                      </a:r>
                      <a:endParaRPr lang="ko-KR" altLang="en-US" sz="1400" b="1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관리자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33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475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">
  <p:cSld name="본문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8"/>
          <p:cNvGrpSpPr/>
          <p:nvPr/>
        </p:nvGrpSpPr>
        <p:grpSpPr>
          <a:xfrm>
            <a:off x="66954" y="50271"/>
            <a:ext cx="12058095" cy="489787"/>
            <a:chOff x="0" y="0"/>
            <a:chExt cx="9144000" cy="548680"/>
          </a:xfrm>
        </p:grpSpPr>
        <p:sp>
          <p:nvSpPr>
            <p:cNvPr id="17" name="Google Shape;17;p18"/>
            <p:cNvSpPr/>
            <p:nvPr/>
          </p:nvSpPr>
          <p:spPr>
            <a:xfrm>
              <a:off x="0" y="0"/>
              <a:ext cx="9144000" cy="548680"/>
            </a:xfrm>
            <a:prstGeom prst="rect">
              <a:avLst/>
            </a:prstGeom>
            <a:gradFill>
              <a:gsLst>
                <a:gs pos="0">
                  <a:srgbClr val="3F3F3F"/>
                </a:gs>
                <a:gs pos="85000">
                  <a:srgbClr val="7F7F7F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0" y="476672"/>
              <a:ext cx="9144000" cy="72008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85000">
                  <a:srgbClr val="262626"/>
                </a:gs>
                <a:gs pos="100000">
                  <a:srgbClr val="7F7F7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보드 1" preserve="1">
  <p:cSld name="본문_빈화면">
    <p:bg>
      <p:bgRef idx="1001">
        <a:schemeClr val="bg1"/>
      </p:bgRef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132210" y="105599"/>
            <a:ext cx="4809360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5015880" y="105599"/>
            <a:ext cx="428791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9378108" y="105599"/>
            <a:ext cx="270009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132210" y="444492"/>
            <a:ext cx="917158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9378108" y="444492"/>
            <a:ext cx="2700097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0089557" y="12293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35434" y="153093"/>
            <a:ext cx="684985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9379536" y="153093"/>
            <a:ext cx="104666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No.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135436" y="491988"/>
            <a:ext cx="106164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9379536" y="491988"/>
            <a:ext cx="13826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Last Updated.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5018261" y="153093"/>
            <a:ext cx="11325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ID.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37;p19"/>
          <p:cNvSpPr txBox="1"/>
          <p:nvPr userDrawn="1"/>
        </p:nvSpPr>
        <p:spPr>
          <a:xfrm>
            <a:off x="5203057" y="11574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r>
              <a:rPr lang="en-US" sz="1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EDOC-000</a:t>
            </a: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;p21"/>
          <p:cNvSpPr txBox="1"/>
          <p:nvPr userDrawn="1"/>
        </p:nvSpPr>
        <p:spPr>
          <a:xfrm>
            <a:off x="135434" y="153093"/>
            <a:ext cx="234914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r>
              <a:rPr 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EDOC</a:t>
            </a:r>
            <a:endParaRPr sz="11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5509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보드 2" preserve="1">
  <p:cSld name="본문_하단설명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8"/>
          <p:cNvGrpSpPr/>
          <p:nvPr/>
        </p:nvGrpSpPr>
        <p:grpSpPr>
          <a:xfrm>
            <a:off x="24837" y="5229200"/>
            <a:ext cx="6052415" cy="304248"/>
            <a:chOff x="107421" y="5308150"/>
            <a:chExt cx="4917587" cy="304248"/>
          </a:xfrm>
        </p:grpSpPr>
        <p:sp>
          <p:nvSpPr>
            <p:cNvPr id="211" name="Google Shape;211;p28"/>
            <p:cNvSpPr/>
            <p:nvPr/>
          </p:nvSpPr>
          <p:spPr>
            <a:xfrm>
              <a:off x="107421" y="5308150"/>
              <a:ext cx="504501" cy="304248"/>
            </a:xfrm>
            <a:prstGeom prst="rect">
              <a:avLst/>
            </a:prstGeom>
            <a:solidFill>
              <a:srgbClr val="3F3F3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8"/>
            <p:cNvSpPr txBox="1"/>
            <p:nvPr/>
          </p:nvSpPr>
          <p:spPr>
            <a:xfrm>
              <a:off x="114210" y="5355643"/>
              <a:ext cx="592020" cy="216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400" tIns="42200" rIns="84400" bIns="42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No.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18162" y="5308150"/>
              <a:ext cx="4406846" cy="304248"/>
            </a:xfrm>
            <a:prstGeom prst="rect">
              <a:avLst/>
            </a:prstGeom>
            <a:solidFill>
              <a:srgbClr val="3F3F3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8"/>
            <p:cNvSpPr txBox="1"/>
            <p:nvPr/>
          </p:nvSpPr>
          <p:spPr>
            <a:xfrm>
              <a:off x="632236" y="5355643"/>
              <a:ext cx="1207904" cy="216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400" tIns="42200" rIns="84400" bIns="42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Description.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6114753" y="5229200"/>
            <a:ext cx="6052415" cy="304248"/>
            <a:chOff x="107421" y="5308150"/>
            <a:chExt cx="4917587" cy="304248"/>
          </a:xfrm>
        </p:grpSpPr>
        <p:sp>
          <p:nvSpPr>
            <p:cNvPr id="216" name="Google Shape;216;p28"/>
            <p:cNvSpPr/>
            <p:nvPr/>
          </p:nvSpPr>
          <p:spPr>
            <a:xfrm>
              <a:off x="107421" y="5308150"/>
              <a:ext cx="504501" cy="304248"/>
            </a:xfrm>
            <a:prstGeom prst="rect">
              <a:avLst/>
            </a:prstGeom>
            <a:solidFill>
              <a:srgbClr val="3F3F3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8"/>
            <p:cNvSpPr txBox="1"/>
            <p:nvPr/>
          </p:nvSpPr>
          <p:spPr>
            <a:xfrm>
              <a:off x="114210" y="5355643"/>
              <a:ext cx="592020" cy="216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400" tIns="42200" rIns="84400" bIns="42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No.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18162" y="5308150"/>
              <a:ext cx="4406846" cy="304248"/>
            </a:xfrm>
            <a:prstGeom prst="rect">
              <a:avLst/>
            </a:prstGeom>
            <a:solidFill>
              <a:srgbClr val="3F3F3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8"/>
            <p:cNvSpPr txBox="1"/>
            <p:nvPr/>
          </p:nvSpPr>
          <p:spPr>
            <a:xfrm>
              <a:off x="632236" y="5355643"/>
              <a:ext cx="1207904" cy="216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400" tIns="42200" rIns="84400" bIns="42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Description.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0" name="Google Shape;220;p28"/>
          <p:cNvSpPr/>
          <p:nvPr/>
        </p:nvSpPr>
        <p:spPr>
          <a:xfrm>
            <a:off x="132210" y="105599"/>
            <a:ext cx="4809360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5015880" y="105599"/>
            <a:ext cx="428791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9378108" y="105599"/>
            <a:ext cx="270009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132210" y="444492"/>
            <a:ext cx="917158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9378108" y="444492"/>
            <a:ext cx="2700097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10089557" y="12293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135434" y="153093"/>
            <a:ext cx="684985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9379536" y="153093"/>
            <a:ext cx="104666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No.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135436" y="491988"/>
            <a:ext cx="106164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9379536" y="491988"/>
            <a:ext cx="13826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Last Updated.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5018261" y="153093"/>
            <a:ext cx="11325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ID.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7;p19"/>
          <p:cNvSpPr txBox="1"/>
          <p:nvPr userDrawn="1"/>
        </p:nvSpPr>
        <p:spPr>
          <a:xfrm>
            <a:off x="5203057" y="11574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EDOC-000</a:t>
            </a: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1;p21"/>
          <p:cNvSpPr txBox="1"/>
          <p:nvPr userDrawn="1"/>
        </p:nvSpPr>
        <p:spPr>
          <a:xfrm>
            <a:off x="135434" y="153093"/>
            <a:ext cx="234914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r>
              <a:rPr 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EDOC</a:t>
            </a:r>
            <a:endParaRPr sz="11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4923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_메뉴O_검진 서비스">
  <p:cSld name="시군구 지도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32210" y="105599"/>
            <a:ext cx="4809360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3"/>
          <p:cNvSpPr/>
          <p:nvPr/>
        </p:nvSpPr>
        <p:spPr>
          <a:xfrm>
            <a:off x="5015880" y="105599"/>
            <a:ext cx="428791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3"/>
          <p:cNvSpPr/>
          <p:nvPr/>
        </p:nvSpPr>
        <p:spPr>
          <a:xfrm>
            <a:off x="9378108" y="105599"/>
            <a:ext cx="270009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132210" y="444492"/>
            <a:ext cx="917158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9378108" y="444492"/>
            <a:ext cx="2700097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9378109" y="1140495"/>
            <a:ext cx="84511" cy="5681255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9378108" y="783385"/>
            <a:ext cx="504079" cy="304248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9360917" y="830878"/>
            <a:ext cx="72864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No.</a:t>
            </a: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9894094" y="783385"/>
            <a:ext cx="2184110" cy="304248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9882187" y="830878"/>
            <a:ext cx="148665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Description.</a:t>
            </a:r>
            <a:endParaRPr sz="11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10089557" y="12293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9379536" y="153093"/>
            <a:ext cx="104666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No.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135436" y="491988"/>
            <a:ext cx="106164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9379536" y="491988"/>
            <a:ext cx="13826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Last Updated.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5018261" y="153093"/>
            <a:ext cx="11325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ID.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132210" y="790575"/>
            <a:ext cx="9171588" cy="603117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5203057" y="11574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EDOC-000</a:t>
            </a: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51;p21"/>
          <p:cNvSpPr txBox="1"/>
          <p:nvPr userDrawn="1"/>
        </p:nvSpPr>
        <p:spPr>
          <a:xfrm>
            <a:off x="135434" y="153093"/>
            <a:ext cx="4806136" cy="24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r>
              <a:rPr 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공간기반 건물에너지 광역검진서비스 플랫폼 </a:t>
            </a:r>
            <a:endParaRPr sz="11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210" y="783385"/>
            <a:ext cx="9171588" cy="6038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_메뉴O_검진 서비스" preserve="1">
  <p:cSld name="관악구 지도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32210" y="105599"/>
            <a:ext cx="4809360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3"/>
          <p:cNvSpPr/>
          <p:nvPr/>
        </p:nvSpPr>
        <p:spPr>
          <a:xfrm>
            <a:off x="5015880" y="105599"/>
            <a:ext cx="428791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3"/>
          <p:cNvSpPr/>
          <p:nvPr/>
        </p:nvSpPr>
        <p:spPr>
          <a:xfrm>
            <a:off x="9378108" y="105599"/>
            <a:ext cx="270009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132210" y="444492"/>
            <a:ext cx="917158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9378108" y="444492"/>
            <a:ext cx="2700097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9378109" y="1140495"/>
            <a:ext cx="84511" cy="5681255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9378108" y="783385"/>
            <a:ext cx="504079" cy="304248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9360917" y="830878"/>
            <a:ext cx="72864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No.</a:t>
            </a: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9894094" y="783385"/>
            <a:ext cx="2184110" cy="304248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9882187" y="830878"/>
            <a:ext cx="148665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Description.</a:t>
            </a: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10089557" y="12293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9379536" y="153093"/>
            <a:ext cx="104666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No.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135436" y="491988"/>
            <a:ext cx="106164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9379536" y="491988"/>
            <a:ext cx="13826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Last Updated.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5018261" y="153093"/>
            <a:ext cx="11325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ID.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132210" y="790575"/>
            <a:ext cx="9171588" cy="603117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5203057" y="11574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EDOC-000</a:t>
            </a: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51;p21"/>
          <p:cNvSpPr txBox="1"/>
          <p:nvPr userDrawn="1"/>
        </p:nvSpPr>
        <p:spPr>
          <a:xfrm>
            <a:off x="135434" y="153093"/>
            <a:ext cx="4806136" cy="24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r>
              <a:rPr 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공간기반 건물에너지 광역검진서비스 플랫폼 </a:t>
            </a:r>
            <a:endParaRPr sz="11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210" y="783384"/>
            <a:ext cx="9171588" cy="60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40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_메뉴O_검진 서비스" preserve="1">
  <p:cSld name="건물 폴리곤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32210" y="105599"/>
            <a:ext cx="4809360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3"/>
          <p:cNvSpPr/>
          <p:nvPr/>
        </p:nvSpPr>
        <p:spPr>
          <a:xfrm>
            <a:off x="5015880" y="105599"/>
            <a:ext cx="428791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3"/>
          <p:cNvSpPr/>
          <p:nvPr/>
        </p:nvSpPr>
        <p:spPr>
          <a:xfrm>
            <a:off x="9378108" y="105599"/>
            <a:ext cx="270009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132210" y="444492"/>
            <a:ext cx="917158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9378108" y="444492"/>
            <a:ext cx="2700097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9378109" y="1140495"/>
            <a:ext cx="84511" cy="5681255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9378108" y="783385"/>
            <a:ext cx="504079" cy="304248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9360917" y="830878"/>
            <a:ext cx="72864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No.</a:t>
            </a: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9894094" y="783385"/>
            <a:ext cx="2184110" cy="304248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9882187" y="830878"/>
            <a:ext cx="148665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Description.</a:t>
            </a: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10089557" y="12293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9379536" y="153093"/>
            <a:ext cx="104666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No.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3"/>
          <p:cNvSpPr txBox="1"/>
          <p:nvPr/>
        </p:nvSpPr>
        <p:spPr>
          <a:xfrm>
            <a:off x="135436" y="491988"/>
            <a:ext cx="106164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9379536" y="491988"/>
            <a:ext cx="13826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Last Updated.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5018261" y="153093"/>
            <a:ext cx="11325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ID.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132210" y="790575"/>
            <a:ext cx="9171588" cy="603117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5203057" y="11574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EDOC-000</a:t>
            </a: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51;p21"/>
          <p:cNvSpPr txBox="1"/>
          <p:nvPr userDrawn="1"/>
        </p:nvSpPr>
        <p:spPr>
          <a:xfrm>
            <a:off x="135434" y="153093"/>
            <a:ext cx="4806136" cy="24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r>
              <a:rPr 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공간기반 건물에너지 광역검진서비스 플랫폼 </a:t>
            </a:r>
            <a:endParaRPr sz="11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210" y="783384"/>
            <a:ext cx="9171588" cy="60383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68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메뉴O_통계보고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3"/>
          <p:cNvSpPr/>
          <p:nvPr userDrawn="1"/>
        </p:nvSpPr>
        <p:spPr>
          <a:xfrm>
            <a:off x="132210" y="105599"/>
            <a:ext cx="4809360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9;p23"/>
          <p:cNvSpPr/>
          <p:nvPr userDrawn="1"/>
        </p:nvSpPr>
        <p:spPr>
          <a:xfrm>
            <a:off x="5015880" y="105599"/>
            <a:ext cx="428791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00;p23"/>
          <p:cNvSpPr/>
          <p:nvPr userDrawn="1"/>
        </p:nvSpPr>
        <p:spPr>
          <a:xfrm>
            <a:off x="9378108" y="105599"/>
            <a:ext cx="270009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1;p23"/>
          <p:cNvSpPr/>
          <p:nvPr userDrawn="1"/>
        </p:nvSpPr>
        <p:spPr>
          <a:xfrm>
            <a:off x="132210" y="444492"/>
            <a:ext cx="917158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2;p23"/>
          <p:cNvSpPr/>
          <p:nvPr userDrawn="1"/>
        </p:nvSpPr>
        <p:spPr>
          <a:xfrm>
            <a:off x="9378108" y="444492"/>
            <a:ext cx="2700097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03;p23"/>
          <p:cNvSpPr/>
          <p:nvPr userDrawn="1"/>
        </p:nvSpPr>
        <p:spPr>
          <a:xfrm>
            <a:off x="9378109" y="1140495"/>
            <a:ext cx="84511" cy="5681255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04;p23"/>
          <p:cNvSpPr/>
          <p:nvPr userDrawn="1"/>
        </p:nvSpPr>
        <p:spPr>
          <a:xfrm>
            <a:off x="9378108" y="783385"/>
            <a:ext cx="504079" cy="304248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5;p23"/>
          <p:cNvSpPr txBox="1"/>
          <p:nvPr userDrawn="1"/>
        </p:nvSpPr>
        <p:spPr>
          <a:xfrm>
            <a:off x="9360917" y="830878"/>
            <a:ext cx="72864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No.</a:t>
            </a: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06;p23"/>
          <p:cNvSpPr/>
          <p:nvPr userDrawn="1"/>
        </p:nvSpPr>
        <p:spPr>
          <a:xfrm>
            <a:off x="9894094" y="783385"/>
            <a:ext cx="2184110" cy="304248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07;p23"/>
          <p:cNvSpPr txBox="1"/>
          <p:nvPr userDrawn="1"/>
        </p:nvSpPr>
        <p:spPr>
          <a:xfrm>
            <a:off x="9882187" y="830878"/>
            <a:ext cx="148665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Description.</a:t>
            </a: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08;p23"/>
          <p:cNvSpPr txBox="1"/>
          <p:nvPr userDrawn="1"/>
        </p:nvSpPr>
        <p:spPr>
          <a:xfrm>
            <a:off x="10089557" y="12293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0;p23"/>
          <p:cNvSpPr txBox="1"/>
          <p:nvPr userDrawn="1"/>
        </p:nvSpPr>
        <p:spPr>
          <a:xfrm>
            <a:off x="9379536" y="153093"/>
            <a:ext cx="104666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No.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3"/>
          <p:cNvSpPr txBox="1"/>
          <p:nvPr userDrawn="1"/>
        </p:nvSpPr>
        <p:spPr>
          <a:xfrm>
            <a:off x="135436" y="491988"/>
            <a:ext cx="106164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2;p23"/>
          <p:cNvSpPr txBox="1"/>
          <p:nvPr userDrawn="1"/>
        </p:nvSpPr>
        <p:spPr>
          <a:xfrm>
            <a:off x="9379536" y="491988"/>
            <a:ext cx="13826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Last Updated.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3;p23"/>
          <p:cNvSpPr txBox="1"/>
          <p:nvPr userDrawn="1"/>
        </p:nvSpPr>
        <p:spPr>
          <a:xfrm>
            <a:off x="5018261" y="153093"/>
            <a:ext cx="11325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ID.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14;p23"/>
          <p:cNvSpPr/>
          <p:nvPr userDrawn="1"/>
        </p:nvSpPr>
        <p:spPr>
          <a:xfrm>
            <a:off x="132210" y="790575"/>
            <a:ext cx="9171588" cy="603117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15;p23"/>
          <p:cNvSpPr txBox="1"/>
          <p:nvPr userDrawn="1"/>
        </p:nvSpPr>
        <p:spPr>
          <a:xfrm>
            <a:off x="5203057" y="11574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EDOC-000</a:t>
            </a: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1;p21"/>
          <p:cNvSpPr txBox="1"/>
          <p:nvPr userDrawn="1"/>
        </p:nvSpPr>
        <p:spPr>
          <a:xfrm>
            <a:off x="135433" y="153093"/>
            <a:ext cx="4697823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r>
              <a:rPr 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공간기반 건물에너지 광역검진서비스 플랫폼 </a:t>
            </a:r>
            <a:endParaRPr sz="11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362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메뉴O_통계보고서_하단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8;p23"/>
          <p:cNvSpPr/>
          <p:nvPr userDrawn="1"/>
        </p:nvSpPr>
        <p:spPr>
          <a:xfrm>
            <a:off x="132210" y="105599"/>
            <a:ext cx="4809360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9;p23"/>
          <p:cNvSpPr/>
          <p:nvPr userDrawn="1"/>
        </p:nvSpPr>
        <p:spPr>
          <a:xfrm>
            <a:off x="5015880" y="105599"/>
            <a:ext cx="428791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00;p23"/>
          <p:cNvSpPr/>
          <p:nvPr userDrawn="1"/>
        </p:nvSpPr>
        <p:spPr>
          <a:xfrm>
            <a:off x="9378108" y="105599"/>
            <a:ext cx="270009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01;p23"/>
          <p:cNvSpPr/>
          <p:nvPr userDrawn="1"/>
        </p:nvSpPr>
        <p:spPr>
          <a:xfrm>
            <a:off x="132210" y="444492"/>
            <a:ext cx="9171588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2;p23"/>
          <p:cNvSpPr/>
          <p:nvPr userDrawn="1"/>
        </p:nvSpPr>
        <p:spPr>
          <a:xfrm>
            <a:off x="9378108" y="444492"/>
            <a:ext cx="2700097" cy="30424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05;p23"/>
          <p:cNvSpPr txBox="1"/>
          <p:nvPr userDrawn="1"/>
        </p:nvSpPr>
        <p:spPr>
          <a:xfrm>
            <a:off x="9360917" y="830878"/>
            <a:ext cx="72864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No.</a:t>
            </a:r>
            <a:endParaRPr sz="11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08;p23"/>
          <p:cNvSpPr txBox="1"/>
          <p:nvPr userDrawn="1"/>
        </p:nvSpPr>
        <p:spPr>
          <a:xfrm>
            <a:off x="10089557" y="12293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0;p23"/>
          <p:cNvSpPr txBox="1"/>
          <p:nvPr userDrawn="1"/>
        </p:nvSpPr>
        <p:spPr>
          <a:xfrm>
            <a:off x="9379536" y="153093"/>
            <a:ext cx="1046660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No.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11;p23"/>
          <p:cNvSpPr txBox="1"/>
          <p:nvPr userDrawn="1"/>
        </p:nvSpPr>
        <p:spPr>
          <a:xfrm>
            <a:off x="135436" y="491988"/>
            <a:ext cx="1061641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12;p23"/>
          <p:cNvSpPr txBox="1"/>
          <p:nvPr userDrawn="1"/>
        </p:nvSpPr>
        <p:spPr>
          <a:xfrm>
            <a:off x="9379536" y="491988"/>
            <a:ext cx="13826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Last Updated.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13;p23"/>
          <p:cNvSpPr txBox="1"/>
          <p:nvPr userDrawn="1"/>
        </p:nvSpPr>
        <p:spPr>
          <a:xfrm>
            <a:off x="5018261" y="153093"/>
            <a:ext cx="1132598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Screen ID.</a:t>
            </a:r>
            <a:endParaRPr sz="1100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14;p23"/>
          <p:cNvSpPr/>
          <p:nvPr userDrawn="1"/>
        </p:nvSpPr>
        <p:spPr>
          <a:xfrm>
            <a:off x="132209" y="790575"/>
            <a:ext cx="11945995" cy="603117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15;p23"/>
          <p:cNvSpPr txBox="1"/>
          <p:nvPr userDrawn="1"/>
        </p:nvSpPr>
        <p:spPr>
          <a:xfrm>
            <a:off x="5203057" y="115741"/>
            <a:ext cx="1969914" cy="286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algun Gothic"/>
              <a:buNone/>
            </a:pPr>
            <a:r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EDOC-000</a:t>
            </a:r>
            <a:fld id="{00000000-1234-1234-1234-123412341234}" type="slidenum">
              <a:rPr lang="en-US" sz="10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22" b="0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1;p21"/>
          <p:cNvSpPr txBox="1"/>
          <p:nvPr userDrawn="1"/>
        </p:nvSpPr>
        <p:spPr>
          <a:xfrm>
            <a:off x="135433" y="153093"/>
            <a:ext cx="4697823" cy="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Malgun Gothic"/>
              <a:buNone/>
            </a:pPr>
            <a:r>
              <a:rPr lang="en-US" sz="11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r>
              <a:rPr 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공간기반 건물에너지 광역검진서비스 플랫폼 </a:t>
            </a:r>
            <a:endParaRPr sz="11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210;p28"/>
          <p:cNvGrpSpPr/>
          <p:nvPr userDrawn="1"/>
        </p:nvGrpSpPr>
        <p:grpSpPr>
          <a:xfrm>
            <a:off x="132209" y="5583427"/>
            <a:ext cx="5945043" cy="304248"/>
            <a:chOff x="107421" y="5308150"/>
            <a:chExt cx="4917587" cy="304248"/>
          </a:xfrm>
        </p:grpSpPr>
        <p:sp>
          <p:nvSpPr>
            <p:cNvPr id="23" name="Google Shape;211;p28"/>
            <p:cNvSpPr/>
            <p:nvPr/>
          </p:nvSpPr>
          <p:spPr>
            <a:xfrm>
              <a:off x="107421" y="5308150"/>
              <a:ext cx="504501" cy="304248"/>
            </a:xfrm>
            <a:prstGeom prst="rect">
              <a:avLst/>
            </a:prstGeom>
            <a:solidFill>
              <a:srgbClr val="3F3F3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12;p28"/>
            <p:cNvSpPr txBox="1"/>
            <p:nvPr/>
          </p:nvSpPr>
          <p:spPr>
            <a:xfrm>
              <a:off x="114210" y="5355643"/>
              <a:ext cx="592020" cy="216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400" tIns="42200" rIns="84400" bIns="42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No.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213;p28"/>
            <p:cNvSpPr/>
            <p:nvPr/>
          </p:nvSpPr>
          <p:spPr>
            <a:xfrm>
              <a:off x="618162" y="5308150"/>
              <a:ext cx="4406846" cy="304248"/>
            </a:xfrm>
            <a:prstGeom prst="rect">
              <a:avLst/>
            </a:prstGeom>
            <a:solidFill>
              <a:srgbClr val="3F3F3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14;p28"/>
            <p:cNvSpPr txBox="1"/>
            <p:nvPr/>
          </p:nvSpPr>
          <p:spPr>
            <a:xfrm>
              <a:off x="632236" y="5355643"/>
              <a:ext cx="1207904" cy="216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400" tIns="42200" rIns="84400" bIns="42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Description.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" name="Google Shape;215;p28"/>
          <p:cNvGrpSpPr/>
          <p:nvPr userDrawn="1"/>
        </p:nvGrpSpPr>
        <p:grpSpPr>
          <a:xfrm>
            <a:off x="6114753" y="5583427"/>
            <a:ext cx="5963451" cy="304248"/>
            <a:chOff x="107421" y="5308150"/>
            <a:chExt cx="4917587" cy="304248"/>
          </a:xfrm>
        </p:grpSpPr>
        <p:sp>
          <p:nvSpPr>
            <p:cNvPr id="28" name="Google Shape;216;p28"/>
            <p:cNvSpPr/>
            <p:nvPr/>
          </p:nvSpPr>
          <p:spPr>
            <a:xfrm>
              <a:off x="107421" y="5308150"/>
              <a:ext cx="504501" cy="304248"/>
            </a:xfrm>
            <a:prstGeom prst="rect">
              <a:avLst/>
            </a:prstGeom>
            <a:solidFill>
              <a:srgbClr val="3F3F3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17;p28"/>
            <p:cNvSpPr txBox="1"/>
            <p:nvPr/>
          </p:nvSpPr>
          <p:spPr>
            <a:xfrm>
              <a:off x="114210" y="5355643"/>
              <a:ext cx="592020" cy="216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400" tIns="42200" rIns="84400" bIns="42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No.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218;p28"/>
            <p:cNvSpPr/>
            <p:nvPr/>
          </p:nvSpPr>
          <p:spPr>
            <a:xfrm>
              <a:off x="618162" y="5308150"/>
              <a:ext cx="4406846" cy="304248"/>
            </a:xfrm>
            <a:prstGeom prst="rect">
              <a:avLst/>
            </a:prstGeom>
            <a:solidFill>
              <a:srgbClr val="3F3F3F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19;p28"/>
            <p:cNvSpPr txBox="1"/>
            <p:nvPr/>
          </p:nvSpPr>
          <p:spPr>
            <a:xfrm>
              <a:off x="632236" y="5355643"/>
              <a:ext cx="1207904" cy="216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400" tIns="42200" rIns="84400" bIns="422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Description.</a:t>
              </a:r>
              <a:endParaRPr sz="11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162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5" r:id="rId4"/>
    <p:sldLayoutId id="2147483655" r:id="rId5"/>
    <p:sldLayoutId id="2147483670" r:id="rId6"/>
    <p:sldLayoutId id="2147483671" r:id="rId7"/>
    <p:sldLayoutId id="2147483666" r:id="rId8"/>
    <p:sldLayoutId id="2147483669" r:id="rId9"/>
    <p:sldLayoutId id="2147483667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/>
        </p:nvSpPr>
        <p:spPr>
          <a:xfrm>
            <a:off x="1055439" y="2790240"/>
            <a:ext cx="439076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공간기반 건물에너지 광역검진서비스 플랫폼</a:t>
            </a:r>
            <a:endParaRPr sz="1600" b="0" i="0" u="none" strike="noStrike" cap="none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1174466" y="5085185"/>
            <a:ext cx="5950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</a:t>
            </a:r>
            <a:r>
              <a:rPr lang="en-US" sz="10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000" b="0" i="0" u="none" strike="noStrike" cap="none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576;p12"/>
          <p:cNvGraphicFramePr/>
          <p:nvPr>
            <p:extLst>
              <p:ext uri="{D42A27DB-BD31-4B8C-83A1-F6EECF244321}">
                <p14:modId xmlns:p14="http://schemas.microsoft.com/office/powerpoint/2010/main" val="3482416912"/>
              </p:ext>
            </p:extLst>
          </p:nvPr>
        </p:nvGraphicFramePr>
        <p:xfrm>
          <a:off x="9468455" y="1140804"/>
          <a:ext cx="2603475" cy="50293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ym typeface="Malgun Gothic"/>
                        </a:rPr>
                        <a:t>1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 smtClean="0">
                          <a:sym typeface="Malgun Gothic"/>
                        </a:rPr>
                        <a:t>마커</a:t>
                      </a:r>
                      <a:r>
                        <a:rPr lang="en-US" sz="900" u="none" strike="noStrike" cap="none" dirty="0" smtClean="0">
                          <a:sym typeface="Malgun Gothic"/>
                        </a:rPr>
                        <a:t> </a:t>
                      </a:r>
                      <a:r>
                        <a:rPr lang="en-US" sz="900" u="none" strike="noStrike" cap="none" dirty="0" err="1">
                          <a:sym typeface="Malgun Gothic"/>
                        </a:rPr>
                        <a:t>선택한</a:t>
                      </a:r>
                      <a:r>
                        <a:rPr lang="en-US" sz="900" u="none" strike="noStrike" cap="none" dirty="0">
                          <a:sym typeface="Malgun Gothic"/>
                        </a:rPr>
                        <a:t> </a:t>
                      </a:r>
                      <a:r>
                        <a:rPr lang="en-US" sz="900" u="none" strike="noStrike" cap="none" dirty="0" err="1">
                          <a:sym typeface="Malgun Gothic"/>
                        </a:rPr>
                        <a:t>건물의</a:t>
                      </a:r>
                      <a:r>
                        <a:rPr lang="en-US" sz="900" u="none" strike="noStrike" cap="none" dirty="0"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dirty="0" err="1" smtClean="0">
                          <a:sym typeface="Malgun Gothic"/>
                        </a:rPr>
                        <a:t>건물기본</a:t>
                      </a:r>
                      <a:r>
                        <a:rPr lang="en-US" sz="900" u="none" strike="noStrike" cap="none" dirty="0" smtClean="0">
                          <a:sym typeface="Malgun Gothic"/>
                        </a:rPr>
                        <a:t> 팝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업</a:t>
                      </a:r>
                      <a:endParaRPr lang="en-US" altLang="ko-KR" sz="900" u="none" strike="noStrike" cap="none" dirty="0" smtClean="0"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- 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건축물 대장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,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 층별개요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, 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에너지사용량 정보를 알 수 있다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.</a:t>
                      </a: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527;p11"/>
          <p:cNvSpPr txBox="1"/>
          <p:nvPr/>
        </p:nvSpPr>
        <p:spPr>
          <a:xfrm>
            <a:off x="889345" y="466996"/>
            <a:ext cx="560629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r>
              <a:rPr 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건물 선택 팝업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기본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2021.07.21</a:t>
            </a:r>
            <a:endParaRPr dirty="0"/>
          </a:p>
        </p:txBody>
      </p:sp>
      <p:grpSp>
        <p:nvGrpSpPr>
          <p:cNvPr id="69" name="그룹 68"/>
          <p:cNvGrpSpPr/>
          <p:nvPr/>
        </p:nvGrpSpPr>
        <p:grpSpPr>
          <a:xfrm>
            <a:off x="9026332" y="1714334"/>
            <a:ext cx="274801" cy="554497"/>
            <a:chOff x="8810202" y="1322123"/>
            <a:chExt cx="274801" cy="554497"/>
          </a:xfrm>
        </p:grpSpPr>
        <p:sp>
          <p:nvSpPr>
            <p:cNvPr id="70" name="직사각형 69"/>
            <p:cNvSpPr/>
            <p:nvPr/>
          </p:nvSpPr>
          <p:spPr>
            <a:xfrm>
              <a:off x="8810202" y="1322123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+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810202" y="1601819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-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8888658" y="776411"/>
            <a:ext cx="441606" cy="4014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06212" y="1305401"/>
            <a:ext cx="2091150" cy="297796"/>
            <a:chOff x="306212" y="3447474"/>
            <a:chExt cx="2091150" cy="297796"/>
          </a:xfrm>
        </p:grpSpPr>
        <p:sp>
          <p:nvSpPr>
            <p:cNvPr id="74" name="직사각형 73"/>
            <p:cNvSpPr/>
            <p:nvPr/>
          </p:nvSpPr>
          <p:spPr>
            <a:xfrm>
              <a:off x="306212" y="3447474"/>
              <a:ext cx="1583147" cy="297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동단위로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검색해주세요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948010" y="3447474"/>
              <a:ext cx="449352" cy="297796"/>
            </a:xfrm>
            <a:prstGeom prst="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299636" y="3886200"/>
            <a:ext cx="2102115" cy="2544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06212" y="39921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주용도 검색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98294"/>
              </p:ext>
            </p:extLst>
          </p:nvPr>
        </p:nvGraphicFramePr>
        <p:xfrm>
          <a:off x="413644" y="4487784"/>
          <a:ext cx="1930200" cy="1479689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643400">
                  <a:extLst>
                    <a:ext uri="{9D8B030D-6E8A-4147-A177-3AD203B41FA5}">
                      <a16:colId xmlns:a16="http://schemas.microsoft.com/office/drawing/2014/main" val="144205941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2756559054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3201992381"/>
                    </a:ext>
                  </a:extLst>
                </a:gridCol>
              </a:tblGrid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공동주택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83974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공장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종교시설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82447"/>
                  </a:ext>
                </a:extLst>
              </a:tr>
              <a:tr h="3357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latin typeface="+mj-ea"/>
                          <a:ea typeface="+mj-ea"/>
                        </a:rPr>
                        <a:t>…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6630"/>
                  </a:ext>
                </a:extLst>
              </a:tr>
              <a:tr h="4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 및 영업시설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교육연구 및 복지시설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기타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3408"/>
                  </a:ext>
                </a:extLst>
              </a:tr>
            </a:tbl>
          </a:graphicData>
        </a:graphic>
      </p:graphicFrame>
      <p:sp>
        <p:nvSpPr>
          <p:cNvPr id="79" name="타원 78"/>
          <p:cNvSpPr/>
          <p:nvPr/>
        </p:nvSpPr>
        <p:spPr>
          <a:xfrm>
            <a:off x="1815670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＋</a:t>
            </a:r>
            <a:endParaRPr lang="ko-KR" altLang="en-US" b="1" dirty="0"/>
          </a:p>
        </p:txBody>
      </p:sp>
      <p:sp>
        <p:nvSpPr>
          <p:cNvPr id="80" name="타원 79"/>
          <p:cNvSpPr/>
          <p:nvPr/>
        </p:nvSpPr>
        <p:spPr>
          <a:xfrm>
            <a:off x="2065505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－</a:t>
            </a:r>
            <a:endParaRPr lang="ko-KR" altLang="en-US" sz="1600" b="1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31203" y="1691907"/>
            <a:ext cx="2170548" cy="2118631"/>
            <a:chOff x="231203" y="1208519"/>
            <a:chExt cx="2170548" cy="2118631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299636" y="1208519"/>
              <a:ext cx="2102115" cy="21186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0281" y="1286880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에너지 </a:t>
              </a:r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소비량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203" y="16382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소비연도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203" y="196666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에너지원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1203" y="22304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사용용도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955477" y="1682249"/>
              <a:ext cx="1295270" cy="171446"/>
              <a:chOff x="1038310" y="1886976"/>
              <a:chExt cx="1295270" cy="171446"/>
            </a:xfrm>
          </p:grpSpPr>
          <p:sp>
            <p:nvSpPr>
              <p:cNvPr id="98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</a:t>
                </a: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31203" y="254702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latin typeface="+mj-ea"/>
                  <a:ea typeface="+mj-ea"/>
                </a:rPr>
                <a:t>건물소비량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970574" y="2003498"/>
              <a:ext cx="1295270" cy="171446"/>
              <a:chOff x="1053407" y="2208225"/>
              <a:chExt cx="1295270" cy="171446"/>
            </a:xfrm>
          </p:grpSpPr>
          <p:sp>
            <p:nvSpPr>
              <p:cNvPr id="96" name="Google Shape;538;p11"/>
              <p:cNvSpPr/>
              <p:nvPr/>
            </p:nvSpPr>
            <p:spPr>
              <a:xfrm>
                <a:off x="1053407" y="2208225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" name="Google Shape;539;p11"/>
              <p:cNvSpPr/>
              <p:nvPr/>
            </p:nvSpPr>
            <p:spPr>
              <a:xfrm rot="10800000">
                <a:off x="2082584" y="226711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960967" y="2262536"/>
              <a:ext cx="1289780" cy="164165"/>
              <a:chOff x="1043800" y="2467263"/>
              <a:chExt cx="1289780" cy="164165"/>
            </a:xfrm>
          </p:grpSpPr>
          <p:sp>
            <p:nvSpPr>
              <p:cNvPr id="94" name="Google Shape;534;p11"/>
              <p:cNvSpPr/>
              <p:nvPr/>
            </p:nvSpPr>
            <p:spPr>
              <a:xfrm>
                <a:off x="1043800" y="2467263"/>
                <a:ext cx="1289780" cy="16416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539;p11"/>
              <p:cNvSpPr/>
              <p:nvPr/>
            </p:nvSpPr>
            <p:spPr>
              <a:xfrm rot="10800000">
                <a:off x="2082584" y="2523322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58208" y="2556917"/>
              <a:ext cx="1292539" cy="180212"/>
              <a:chOff x="1041041" y="2761644"/>
              <a:chExt cx="1292539" cy="180212"/>
            </a:xfrm>
          </p:grpSpPr>
          <p:sp>
            <p:nvSpPr>
              <p:cNvPr id="92" name="Google Shape;534;p11"/>
              <p:cNvSpPr/>
              <p:nvPr/>
            </p:nvSpPr>
            <p:spPr>
              <a:xfrm>
                <a:off x="1041041" y="2761644"/>
                <a:ext cx="1292539" cy="18021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altLang="en-US" sz="900" dirty="0" err="1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차에너지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</a:t>
                </a:r>
                <a:r>
                  <a:rPr lang="ko-KR" altLang="en-US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연평균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)</a:t>
                </a:r>
                <a:endParaRPr lang="en-US" altLang="ko-KR" sz="9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" name="Google Shape;539;p11"/>
              <p:cNvSpPr/>
              <p:nvPr/>
            </p:nvSpPr>
            <p:spPr>
              <a:xfrm rot="10800000">
                <a:off x="2082584" y="282090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0" name="직사각형 99"/>
          <p:cNvSpPr/>
          <p:nvPr/>
        </p:nvSpPr>
        <p:spPr>
          <a:xfrm>
            <a:off x="8447052" y="776411"/>
            <a:ext cx="441606" cy="40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 smtClean="0"/>
              <a:t>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8859437" y="2360749"/>
            <a:ext cx="441606" cy="793902"/>
            <a:chOff x="8859437" y="2308047"/>
            <a:chExt cx="441606" cy="793902"/>
          </a:xfrm>
        </p:grpSpPr>
        <p:sp>
          <p:nvSpPr>
            <p:cNvPr id="102" name="직사각형 101"/>
            <p:cNvSpPr/>
            <p:nvPr/>
          </p:nvSpPr>
          <p:spPr>
            <a:xfrm>
              <a:off x="8859437" y="2308047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원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859437" y="2700489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다각형</a:t>
              </a:r>
              <a:endParaRPr lang="en-US" altLang="ko-KR" sz="6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220487" y="3216455"/>
            <a:ext cx="1944536" cy="39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색상 범례 </a:t>
            </a:r>
            <a:r>
              <a:rPr lang="en-US" altLang="ko-KR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: </a:t>
            </a:r>
            <a:endParaRPr lang="ko-KR" altLang="en-US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46701" y="3269468"/>
            <a:ext cx="345780" cy="335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~25%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62058" y="350644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06030" y="3269468"/>
            <a:ext cx="345780" cy="33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~50%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65359" y="3269468"/>
            <a:ext cx="345780" cy="33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~75%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024688" y="3269468"/>
            <a:ext cx="345780" cy="33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~100%</a:t>
            </a:r>
            <a:endParaRPr lang="ko-KR" altLang="en-US" sz="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0" name="Google Shape;623;p12"/>
          <p:cNvGraphicFramePr/>
          <p:nvPr>
            <p:extLst>
              <p:ext uri="{D42A27DB-BD31-4B8C-83A1-F6EECF244321}">
                <p14:modId xmlns:p14="http://schemas.microsoft.com/office/powerpoint/2010/main" val="2596990899"/>
              </p:ext>
            </p:extLst>
          </p:nvPr>
        </p:nvGraphicFramePr>
        <p:xfrm>
          <a:off x="5045939" y="4014206"/>
          <a:ext cx="1202946" cy="487700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120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</a:rPr>
                        <a:t>건물 기본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dk1"/>
                          </a:solidFill>
                        </a:rPr>
                        <a:t>에너지사용량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4723229" y="3904702"/>
            <a:ext cx="739305" cy="549852"/>
            <a:chOff x="1450157" y="1847350"/>
            <a:chExt cx="739305" cy="54985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1450157" y="2135592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R-Click!!</a:t>
              </a:r>
              <a:endParaRPr lang="ko-KR" altLang="en-US" sz="11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301053" y="1140804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90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291903" y="300101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85759" y="1465287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3" name="Google Shape;678;p13"/>
          <p:cNvSpPr/>
          <p:nvPr/>
        </p:nvSpPr>
        <p:spPr>
          <a:xfrm>
            <a:off x="120090" y="799644"/>
            <a:ext cx="9220185" cy="6058356"/>
          </a:xfrm>
          <a:prstGeom prst="rect">
            <a:avLst/>
          </a:prstGeom>
          <a:solidFill>
            <a:srgbClr val="D8D8D8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" name="Google Shape;680;p13"/>
          <p:cNvGrpSpPr/>
          <p:nvPr/>
        </p:nvGrpSpPr>
        <p:grpSpPr>
          <a:xfrm>
            <a:off x="1202179" y="1442393"/>
            <a:ext cx="7162993" cy="4736290"/>
            <a:chOff x="479376" y="1648546"/>
            <a:chExt cx="8640959" cy="4525528"/>
          </a:xfrm>
        </p:grpSpPr>
        <p:sp>
          <p:nvSpPr>
            <p:cNvPr id="125" name="Google Shape;681;p13"/>
            <p:cNvSpPr/>
            <p:nvPr/>
          </p:nvSpPr>
          <p:spPr>
            <a:xfrm>
              <a:off x="479376" y="1648546"/>
              <a:ext cx="8640959" cy="147168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altLang="en-US" sz="11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건물 기본 팝업</a:t>
              </a:r>
              <a:endParaRPr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682;p13"/>
            <p:cNvSpPr/>
            <p:nvPr/>
          </p:nvSpPr>
          <p:spPr>
            <a:xfrm>
              <a:off x="479376" y="1795714"/>
              <a:ext cx="8640959" cy="43783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28" name="Google Shape;2597;p48">
            <a:extLst>
              <a:ext uri="{FF2B5EF4-FFF2-40B4-BE49-F238E27FC236}">
                <a16:creationId xmlns:a16="http://schemas.microsoft.com/office/drawing/2014/main" id="{A6B4F578-DB85-49CA-A6B0-0D6BF0D391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336842"/>
              </p:ext>
            </p:extLst>
          </p:nvPr>
        </p:nvGraphicFramePr>
        <p:xfrm>
          <a:off x="1546534" y="2228066"/>
          <a:ext cx="6302763" cy="36646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5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dk1"/>
                          </a:solidFill>
                        </a:rPr>
                        <a:t>대장종류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err="1">
                          <a:solidFill>
                            <a:schemeClr val="dk1"/>
                          </a:solidFill>
                        </a:rPr>
                        <a:t>일반건축물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건물동명칭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해오름관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건물명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한국폴리텍대학 강릉캠퍼스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일반표제부pk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42150-20032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주소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강원도 강릉시 노양동 779번지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지상층수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건물주용도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교육연구시설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지하층수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건축면적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1074.76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연면적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3192.84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건물높이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주부속구분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주 건축물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건폐율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부속건물면적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>
                          <a:solidFill>
                            <a:schemeClr val="dk1"/>
                          </a:solidFill>
                        </a:rPr>
                        <a:t>대지면적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2625" marR="72625" marT="36313" marB="36313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02179" y="1643734"/>
            <a:ext cx="2118260" cy="3454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건축물 대장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3775227" y="1643734"/>
            <a:ext cx="2065931" cy="345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층별개요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6295945" y="1643734"/>
            <a:ext cx="2042601" cy="345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인허가 리스트</a:t>
            </a:r>
            <a:endParaRPr lang="ko-KR" altLang="en-US" dirty="0"/>
          </a:p>
        </p:txBody>
      </p:sp>
      <p:cxnSp>
        <p:nvCxnSpPr>
          <p:cNvPr id="131" name="직선 연결선 130"/>
          <p:cNvCxnSpPr/>
          <p:nvPr/>
        </p:nvCxnSpPr>
        <p:spPr>
          <a:xfrm>
            <a:off x="1202179" y="1989135"/>
            <a:ext cx="71629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576;p12"/>
          <p:cNvGraphicFramePr/>
          <p:nvPr>
            <p:extLst/>
          </p:nvPr>
        </p:nvGraphicFramePr>
        <p:xfrm>
          <a:off x="9468455" y="1140804"/>
          <a:ext cx="2603475" cy="50293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ym typeface="Malgun Gothic"/>
                        </a:rPr>
                        <a:t>1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 smtClean="0">
                          <a:sym typeface="Malgun Gothic"/>
                        </a:rPr>
                        <a:t>마커</a:t>
                      </a:r>
                      <a:r>
                        <a:rPr lang="en-US" sz="900" u="none" strike="noStrike" cap="none" dirty="0" smtClean="0">
                          <a:sym typeface="Malgun Gothic"/>
                        </a:rPr>
                        <a:t> </a:t>
                      </a:r>
                      <a:r>
                        <a:rPr lang="en-US" sz="900" u="none" strike="noStrike" cap="none" dirty="0" err="1">
                          <a:sym typeface="Malgun Gothic"/>
                        </a:rPr>
                        <a:t>선택한</a:t>
                      </a:r>
                      <a:r>
                        <a:rPr lang="en-US" sz="900" u="none" strike="noStrike" cap="none" dirty="0">
                          <a:sym typeface="Malgun Gothic"/>
                        </a:rPr>
                        <a:t> </a:t>
                      </a:r>
                      <a:r>
                        <a:rPr lang="en-US" sz="900" u="none" strike="noStrike" cap="none" dirty="0" err="1">
                          <a:sym typeface="Malgun Gothic"/>
                        </a:rPr>
                        <a:t>건물의</a:t>
                      </a:r>
                      <a:r>
                        <a:rPr lang="en-US" sz="900" u="none" strike="noStrike" cap="none" dirty="0"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dirty="0" err="1" smtClean="0">
                          <a:sym typeface="Malgun Gothic"/>
                        </a:rPr>
                        <a:t>건물기본</a:t>
                      </a:r>
                      <a:r>
                        <a:rPr lang="en-US" sz="900" u="none" strike="noStrike" cap="none" dirty="0" smtClean="0">
                          <a:sym typeface="Malgun Gothic"/>
                        </a:rPr>
                        <a:t> 팝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업</a:t>
                      </a:r>
                      <a:endParaRPr lang="en-US" altLang="ko-KR" sz="900" u="none" strike="noStrike" cap="none" dirty="0" smtClean="0"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- 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건축물 대장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,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 층별개요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, 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에너지사용량 정보를 알 수 있다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.</a:t>
                      </a: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527;p11"/>
          <p:cNvSpPr txBox="1"/>
          <p:nvPr/>
        </p:nvSpPr>
        <p:spPr>
          <a:xfrm>
            <a:off x="889345" y="466996"/>
            <a:ext cx="560629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r>
              <a:rPr 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건물 선택 팝업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기본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2021.07.21</a:t>
            </a:r>
            <a:endParaRPr dirty="0"/>
          </a:p>
        </p:txBody>
      </p:sp>
      <p:grpSp>
        <p:nvGrpSpPr>
          <p:cNvPr id="69" name="그룹 68"/>
          <p:cNvGrpSpPr/>
          <p:nvPr/>
        </p:nvGrpSpPr>
        <p:grpSpPr>
          <a:xfrm>
            <a:off x="9026332" y="1714334"/>
            <a:ext cx="274801" cy="554497"/>
            <a:chOff x="8810202" y="1322123"/>
            <a:chExt cx="274801" cy="554497"/>
          </a:xfrm>
        </p:grpSpPr>
        <p:sp>
          <p:nvSpPr>
            <p:cNvPr id="70" name="직사각형 69"/>
            <p:cNvSpPr/>
            <p:nvPr/>
          </p:nvSpPr>
          <p:spPr>
            <a:xfrm>
              <a:off x="8810202" y="1322123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+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810202" y="1601819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-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8888658" y="776411"/>
            <a:ext cx="441606" cy="4014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06212" y="1305401"/>
            <a:ext cx="2091150" cy="297796"/>
            <a:chOff x="306212" y="3447474"/>
            <a:chExt cx="2091150" cy="297796"/>
          </a:xfrm>
        </p:grpSpPr>
        <p:sp>
          <p:nvSpPr>
            <p:cNvPr id="74" name="직사각형 73"/>
            <p:cNvSpPr/>
            <p:nvPr/>
          </p:nvSpPr>
          <p:spPr>
            <a:xfrm>
              <a:off x="306212" y="3447474"/>
              <a:ext cx="1583147" cy="297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동단위로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검색해주세요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948010" y="3447474"/>
              <a:ext cx="449352" cy="297796"/>
            </a:xfrm>
            <a:prstGeom prst="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299636" y="3886200"/>
            <a:ext cx="2102115" cy="2544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06212" y="39921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주용도 검색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413644" y="4487784"/>
          <a:ext cx="1930200" cy="1479689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643400">
                  <a:extLst>
                    <a:ext uri="{9D8B030D-6E8A-4147-A177-3AD203B41FA5}">
                      <a16:colId xmlns:a16="http://schemas.microsoft.com/office/drawing/2014/main" val="144205941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2756559054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3201992381"/>
                    </a:ext>
                  </a:extLst>
                </a:gridCol>
              </a:tblGrid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공동주택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83974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공장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종교시설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82447"/>
                  </a:ext>
                </a:extLst>
              </a:tr>
              <a:tr h="3357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latin typeface="+mj-ea"/>
                          <a:ea typeface="+mj-ea"/>
                        </a:rPr>
                        <a:t>…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6630"/>
                  </a:ext>
                </a:extLst>
              </a:tr>
              <a:tr h="4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 및 영업시설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교육연구 및 복지시설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기타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3408"/>
                  </a:ext>
                </a:extLst>
              </a:tr>
            </a:tbl>
          </a:graphicData>
        </a:graphic>
      </p:graphicFrame>
      <p:sp>
        <p:nvSpPr>
          <p:cNvPr id="79" name="타원 78"/>
          <p:cNvSpPr/>
          <p:nvPr/>
        </p:nvSpPr>
        <p:spPr>
          <a:xfrm>
            <a:off x="1815670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＋</a:t>
            </a:r>
            <a:endParaRPr lang="ko-KR" altLang="en-US" b="1" dirty="0"/>
          </a:p>
        </p:txBody>
      </p:sp>
      <p:sp>
        <p:nvSpPr>
          <p:cNvPr id="80" name="타원 79"/>
          <p:cNvSpPr/>
          <p:nvPr/>
        </p:nvSpPr>
        <p:spPr>
          <a:xfrm>
            <a:off x="2065505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－</a:t>
            </a:r>
            <a:endParaRPr lang="ko-KR" altLang="en-US" sz="1600" b="1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31203" y="1691907"/>
            <a:ext cx="2170548" cy="2118631"/>
            <a:chOff x="231203" y="1208519"/>
            <a:chExt cx="2170548" cy="2118631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299636" y="1208519"/>
              <a:ext cx="2102115" cy="21186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0281" y="1286880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에너지 </a:t>
              </a:r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소비량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203" y="16382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소비연도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203" y="196666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에너지원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1203" y="22304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사용용도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955477" y="1682249"/>
              <a:ext cx="1295270" cy="171446"/>
              <a:chOff x="1038310" y="1886976"/>
              <a:chExt cx="1295270" cy="171446"/>
            </a:xfrm>
          </p:grpSpPr>
          <p:sp>
            <p:nvSpPr>
              <p:cNvPr id="98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</a:t>
                </a: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31203" y="254702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latin typeface="+mj-ea"/>
                  <a:ea typeface="+mj-ea"/>
                </a:rPr>
                <a:t>건물소비량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970574" y="2003498"/>
              <a:ext cx="1295270" cy="171446"/>
              <a:chOff x="1053407" y="2208225"/>
              <a:chExt cx="1295270" cy="171446"/>
            </a:xfrm>
          </p:grpSpPr>
          <p:sp>
            <p:nvSpPr>
              <p:cNvPr id="96" name="Google Shape;538;p11"/>
              <p:cNvSpPr/>
              <p:nvPr/>
            </p:nvSpPr>
            <p:spPr>
              <a:xfrm>
                <a:off x="1053407" y="2208225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" name="Google Shape;539;p11"/>
              <p:cNvSpPr/>
              <p:nvPr/>
            </p:nvSpPr>
            <p:spPr>
              <a:xfrm rot="10800000">
                <a:off x="2082584" y="226711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960967" y="2262536"/>
              <a:ext cx="1289780" cy="164165"/>
              <a:chOff x="1043800" y="2467263"/>
              <a:chExt cx="1289780" cy="164165"/>
            </a:xfrm>
          </p:grpSpPr>
          <p:sp>
            <p:nvSpPr>
              <p:cNvPr id="94" name="Google Shape;534;p11"/>
              <p:cNvSpPr/>
              <p:nvPr/>
            </p:nvSpPr>
            <p:spPr>
              <a:xfrm>
                <a:off x="1043800" y="2467263"/>
                <a:ext cx="1289780" cy="16416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539;p11"/>
              <p:cNvSpPr/>
              <p:nvPr/>
            </p:nvSpPr>
            <p:spPr>
              <a:xfrm rot="10800000">
                <a:off x="2082584" y="2523322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58208" y="2556917"/>
              <a:ext cx="1292539" cy="180212"/>
              <a:chOff x="1041041" y="2761644"/>
              <a:chExt cx="1292539" cy="180212"/>
            </a:xfrm>
          </p:grpSpPr>
          <p:sp>
            <p:nvSpPr>
              <p:cNvPr id="92" name="Google Shape;534;p11"/>
              <p:cNvSpPr/>
              <p:nvPr/>
            </p:nvSpPr>
            <p:spPr>
              <a:xfrm>
                <a:off x="1041041" y="2761644"/>
                <a:ext cx="1292539" cy="18021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altLang="en-US" sz="900" dirty="0" err="1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차에너지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</a:t>
                </a:r>
                <a:r>
                  <a:rPr lang="ko-KR" altLang="en-US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연평균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)</a:t>
                </a:r>
                <a:endParaRPr lang="en-US" altLang="ko-KR" sz="9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" name="Google Shape;539;p11"/>
              <p:cNvSpPr/>
              <p:nvPr/>
            </p:nvSpPr>
            <p:spPr>
              <a:xfrm rot="10800000">
                <a:off x="2082584" y="282090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0" name="직사각형 99"/>
          <p:cNvSpPr/>
          <p:nvPr/>
        </p:nvSpPr>
        <p:spPr>
          <a:xfrm>
            <a:off x="8447052" y="776411"/>
            <a:ext cx="441606" cy="40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 smtClean="0"/>
              <a:t>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8859437" y="2360749"/>
            <a:ext cx="441606" cy="793902"/>
            <a:chOff x="8859437" y="2308047"/>
            <a:chExt cx="441606" cy="793902"/>
          </a:xfrm>
        </p:grpSpPr>
        <p:sp>
          <p:nvSpPr>
            <p:cNvPr id="102" name="직사각형 101"/>
            <p:cNvSpPr/>
            <p:nvPr/>
          </p:nvSpPr>
          <p:spPr>
            <a:xfrm>
              <a:off x="8859437" y="2308047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원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859437" y="2700489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다각형</a:t>
              </a:r>
              <a:endParaRPr lang="en-US" altLang="ko-KR" sz="6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220487" y="3216455"/>
            <a:ext cx="1944536" cy="39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색상 범례 </a:t>
            </a:r>
            <a:r>
              <a:rPr lang="en-US" altLang="ko-KR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: </a:t>
            </a:r>
            <a:endParaRPr lang="ko-KR" altLang="en-US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46701" y="3269468"/>
            <a:ext cx="345780" cy="335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~25%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62058" y="350644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06030" y="3269468"/>
            <a:ext cx="345780" cy="33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~50%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65359" y="3269468"/>
            <a:ext cx="345780" cy="33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~75%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024688" y="3269468"/>
            <a:ext cx="345780" cy="33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~100%</a:t>
            </a:r>
            <a:endParaRPr lang="ko-KR" altLang="en-US" sz="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0" name="Google Shape;623;p12"/>
          <p:cNvGraphicFramePr/>
          <p:nvPr>
            <p:extLst/>
          </p:nvPr>
        </p:nvGraphicFramePr>
        <p:xfrm>
          <a:off x="5045939" y="4014206"/>
          <a:ext cx="1202946" cy="487700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120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</a:rPr>
                        <a:t>건물 기본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dk1"/>
                          </a:solidFill>
                        </a:rPr>
                        <a:t>에너지사용량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4723229" y="3904702"/>
            <a:ext cx="739305" cy="549852"/>
            <a:chOff x="1450157" y="1847350"/>
            <a:chExt cx="739305" cy="54985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1450157" y="2135592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R-Click!!</a:t>
              </a:r>
              <a:endParaRPr lang="ko-KR" altLang="en-US" sz="11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301053" y="1140804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90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291903" y="300101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85759" y="1465287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3" name="Google Shape;678;p13"/>
          <p:cNvSpPr/>
          <p:nvPr/>
        </p:nvSpPr>
        <p:spPr>
          <a:xfrm>
            <a:off x="120090" y="799644"/>
            <a:ext cx="9220185" cy="6058356"/>
          </a:xfrm>
          <a:prstGeom prst="rect">
            <a:avLst/>
          </a:prstGeom>
          <a:solidFill>
            <a:srgbClr val="D8D8D8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" name="Google Shape;680;p13"/>
          <p:cNvGrpSpPr/>
          <p:nvPr/>
        </p:nvGrpSpPr>
        <p:grpSpPr>
          <a:xfrm>
            <a:off x="1202179" y="1442393"/>
            <a:ext cx="7162993" cy="4736290"/>
            <a:chOff x="479376" y="1648546"/>
            <a:chExt cx="8640959" cy="4525528"/>
          </a:xfrm>
        </p:grpSpPr>
        <p:sp>
          <p:nvSpPr>
            <p:cNvPr id="125" name="Google Shape;681;p13"/>
            <p:cNvSpPr/>
            <p:nvPr/>
          </p:nvSpPr>
          <p:spPr>
            <a:xfrm>
              <a:off x="479376" y="1648546"/>
              <a:ext cx="8640959" cy="147168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altLang="en-US" sz="11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건물 기본 팝업</a:t>
              </a:r>
              <a:endParaRPr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682;p13"/>
            <p:cNvSpPr/>
            <p:nvPr/>
          </p:nvSpPr>
          <p:spPr>
            <a:xfrm>
              <a:off x="479376" y="1795714"/>
              <a:ext cx="8640959" cy="43783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02179" y="1643734"/>
            <a:ext cx="2118260" cy="345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건축물 대장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775227" y="1643734"/>
            <a:ext cx="2065931" cy="3454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층별개요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6295945" y="1643734"/>
            <a:ext cx="2042601" cy="345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인허가 리스트</a:t>
            </a:r>
            <a:endParaRPr lang="ko-KR" altLang="en-US" dirty="0"/>
          </a:p>
        </p:txBody>
      </p:sp>
      <p:pic>
        <p:nvPicPr>
          <p:cNvPr id="63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68"/>
          <a:stretch/>
        </p:blipFill>
        <p:spPr bwMode="auto">
          <a:xfrm>
            <a:off x="1366115" y="2909524"/>
            <a:ext cx="6933864" cy="169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직선 연결선 63"/>
          <p:cNvCxnSpPr/>
          <p:nvPr/>
        </p:nvCxnSpPr>
        <p:spPr>
          <a:xfrm>
            <a:off x="1202179" y="1989135"/>
            <a:ext cx="71629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1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576;p12"/>
          <p:cNvGraphicFramePr/>
          <p:nvPr>
            <p:extLst/>
          </p:nvPr>
        </p:nvGraphicFramePr>
        <p:xfrm>
          <a:off x="9468455" y="1140804"/>
          <a:ext cx="2603475" cy="50293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ym typeface="Malgun Gothic"/>
                        </a:rPr>
                        <a:t>1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 smtClean="0">
                          <a:sym typeface="Malgun Gothic"/>
                        </a:rPr>
                        <a:t>마커</a:t>
                      </a:r>
                      <a:r>
                        <a:rPr lang="en-US" sz="900" u="none" strike="noStrike" cap="none" dirty="0" smtClean="0">
                          <a:sym typeface="Malgun Gothic"/>
                        </a:rPr>
                        <a:t> </a:t>
                      </a:r>
                      <a:r>
                        <a:rPr lang="en-US" sz="900" u="none" strike="noStrike" cap="none" dirty="0" err="1">
                          <a:sym typeface="Malgun Gothic"/>
                        </a:rPr>
                        <a:t>선택한</a:t>
                      </a:r>
                      <a:r>
                        <a:rPr lang="en-US" sz="900" u="none" strike="noStrike" cap="none" dirty="0">
                          <a:sym typeface="Malgun Gothic"/>
                        </a:rPr>
                        <a:t> </a:t>
                      </a:r>
                      <a:r>
                        <a:rPr lang="en-US" sz="900" u="none" strike="noStrike" cap="none" dirty="0" err="1">
                          <a:sym typeface="Malgun Gothic"/>
                        </a:rPr>
                        <a:t>건물의</a:t>
                      </a:r>
                      <a:r>
                        <a:rPr lang="en-US" sz="900" u="none" strike="noStrike" cap="none" dirty="0"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dirty="0" err="1" smtClean="0">
                          <a:sym typeface="Malgun Gothic"/>
                        </a:rPr>
                        <a:t>건물기본</a:t>
                      </a:r>
                      <a:r>
                        <a:rPr lang="en-US" sz="900" u="none" strike="noStrike" cap="none" dirty="0" smtClean="0">
                          <a:sym typeface="Malgun Gothic"/>
                        </a:rPr>
                        <a:t> 팝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업</a:t>
                      </a:r>
                      <a:endParaRPr lang="en-US" altLang="ko-KR" sz="900" u="none" strike="noStrike" cap="none" dirty="0" smtClean="0"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- 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건축물 대장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,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 층별개요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, 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에너지사용량 정보를 알 수 있다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.</a:t>
                      </a: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527;p11"/>
          <p:cNvSpPr txBox="1"/>
          <p:nvPr/>
        </p:nvSpPr>
        <p:spPr>
          <a:xfrm>
            <a:off x="889345" y="466996"/>
            <a:ext cx="560629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r>
              <a:rPr 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건물 선택 팝업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기본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2021.07.21</a:t>
            </a:r>
            <a:endParaRPr dirty="0"/>
          </a:p>
        </p:txBody>
      </p:sp>
      <p:grpSp>
        <p:nvGrpSpPr>
          <p:cNvPr id="69" name="그룹 68"/>
          <p:cNvGrpSpPr/>
          <p:nvPr/>
        </p:nvGrpSpPr>
        <p:grpSpPr>
          <a:xfrm>
            <a:off x="9026332" y="1714334"/>
            <a:ext cx="274801" cy="554497"/>
            <a:chOff x="8810202" y="1322123"/>
            <a:chExt cx="274801" cy="554497"/>
          </a:xfrm>
        </p:grpSpPr>
        <p:sp>
          <p:nvSpPr>
            <p:cNvPr id="70" name="직사각형 69"/>
            <p:cNvSpPr/>
            <p:nvPr/>
          </p:nvSpPr>
          <p:spPr>
            <a:xfrm>
              <a:off x="8810202" y="1322123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+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810202" y="1601819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-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8888658" y="776411"/>
            <a:ext cx="441606" cy="4014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06212" y="1305401"/>
            <a:ext cx="2091150" cy="297796"/>
            <a:chOff x="306212" y="3447474"/>
            <a:chExt cx="2091150" cy="297796"/>
          </a:xfrm>
        </p:grpSpPr>
        <p:sp>
          <p:nvSpPr>
            <p:cNvPr id="74" name="직사각형 73"/>
            <p:cNvSpPr/>
            <p:nvPr/>
          </p:nvSpPr>
          <p:spPr>
            <a:xfrm>
              <a:off x="306212" y="3447474"/>
              <a:ext cx="1583147" cy="297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동단위로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검색해주세요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948010" y="3447474"/>
              <a:ext cx="449352" cy="297796"/>
            </a:xfrm>
            <a:prstGeom prst="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299636" y="3886200"/>
            <a:ext cx="2102115" cy="2544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06212" y="39921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주용도 검색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413644" y="4487784"/>
          <a:ext cx="1930200" cy="1479689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643400">
                  <a:extLst>
                    <a:ext uri="{9D8B030D-6E8A-4147-A177-3AD203B41FA5}">
                      <a16:colId xmlns:a16="http://schemas.microsoft.com/office/drawing/2014/main" val="144205941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2756559054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3201992381"/>
                    </a:ext>
                  </a:extLst>
                </a:gridCol>
              </a:tblGrid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공동주택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83974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공장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종교시설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82447"/>
                  </a:ext>
                </a:extLst>
              </a:tr>
              <a:tr h="3357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latin typeface="+mj-ea"/>
                          <a:ea typeface="+mj-ea"/>
                        </a:rPr>
                        <a:t>…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6630"/>
                  </a:ext>
                </a:extLst>
              </a:tr>
              <a:tr h="4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 및 영업시설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교육연구 및 복지시설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기타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3408"/>
                  </a:ext>
                </a:extLst>
              </a:tr>
            </a:tbl>
          </a:graphicData>
        </a:graphic>
      </p:graphicFrame>
      <p:sp>
        <p:nvSpPr>
          <p:cNvPr id="79" name="타원 78"/>
          <p:cNvSpPr/>
          <p:nvPr/>
        </p:nvSpPr>
        <p:spPr>
          <a:xfrm>
            <a:off x="1815670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＋</a:t>
            </a:r>
            <a:endParaRPr lang="ko-KR" altLang="en-US" b="1" dirty="0"/>
          </a:p>
        </p:txBody>
      </p:sp>
      <p:sp>
        <p:nvSpPr>
          <p:cNvPr id="80" name="타원 79"/>
          <p:cNvSpPr/>
          <p:nvPr/>
        </p:nvSpPr>
        <p:spPr>
          <a:xfrm>
            <a:off x="2065505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－</a:t>
            </a:r>
            <a:endParaRPr lang="ko-KR" altLang="en-US" sz="1600" b="1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31203" y="1691907"/>
            <a:ext cx="2170548" cy="2118631"/>
            <a:chOff x="231203" y="1208519"/>
            <a:chExt cx="2170548" cy="2118631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299636" y="1208519"/>
              <a:ext cx="2102115" cy="21186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0281" y="1286880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에너지 </a:t>
              </a:r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소비량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203" y="16382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소비연도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203" y="196666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에너지원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1203" y="22304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사용용도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955477" y="1682249"/>
              <a:ext cx="1295270" cy="171446"/>
              <a:chOff x="1038310" y="1886976"/>
              <a:chExt cx="1295270" cy="171446"/>
            </a:xfrm>
          </p:grpSpPr>
          <p:sp>
            <p:nvSpPr>
              <p:cNvPr id="98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</a:t>
                </a: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31203" y="254702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latin typeface="+mj-ea"/>
                  <a:ea typeface="+mj-ea"/>
                </a:rPr>
                <a:t>건물소비량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970574" y="2003498"/>
              <a:ext cx="1295270" cy="171446"/>
              <a:chOff x="1053407" y="2208225"/>
              <a:chExt cx="1295270" cy="171446"/>
            </a:xfrm>
          </p:grpSpPr>
          <p:sp>
            <p:nvSpPr>
              <p:cNvPr id="96" name="Google Shape;538;p11"/>
              <p:cNvSpPr/>
              <p:nvPr/>
            </p:nvSpPr>
            <p:spPr>
              <a:xfrm>
                <a:off x="1053407" y="2208225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" name="Google Shape;539;p11"/>
              <p:cNvSpPr/>
              <p:nvPr/>
            </p:nvSpPr>
            <p:spPr>
              <a:xfrm rot="10800000">
                <a:off x="2082584" y="226711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960967" y="2262536"/>
              <a:ext cx="1289780" cy="164165"/>
              <a:chOff x="1043800" y="2467263"/>
              <a:chExt cx="1289780" cy="164165"/>
            </a:xfrm>
          </p:grpSpPr>
          <p:sp>
            <p:nvSpPr>
              <p:cNvPr id="94" name="Google Shape;534;p11"/>
              <p:cNvSpPr/>
              <p:nvPr/>
            </p:nvSpPr>
            <p:spPr>
              <a:xfrm>
                <a:off x="1043800" y="2467263"/>
                <a:ext cx="1289780" cy="16416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539;p11"/>
              <p:cNvSpPr/>
              <p:nvPr/>
            </p:nvSpPr>
            <p:spPr>
              <a:xfrm rot="10800000">
                <a:off x="2082584" y="2523322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58208" y="2556917"/>
              <a:ext cx="1292539" cy="180212"/>
              <a:chOff x="1041041" y="2761644"/>
              <a:chExt cx="1292539" cy="180212"/>
            </a:xfrm>
          </p:grpSpPr>
          <p:sp>
            <p:nvSpPr>
              <p:cNvPr id="92" name="Google Shape;534;p11"/>
              <p:cNvSpPr/>
              <p:nvPr/>
            </p:nvSpPr>
            <p:spPr>
              <a:xfrm>
                <a:off x="1041041" y="2761644"/>
                <a:ext cx="1292539" cy="18021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altLang="en-US" sz="900" dirty="0" err="1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차에너지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</a:t>
                </a:r>
                <a:r>
                  <a:rPr lang="ko-KR" altLang="en-US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연평균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)</a:t>
                </a:r>
                <a:endParaRPr lang="en-US" altLang="ko-KR" sz="9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" name="Google Shape;539;p11"/>
              <p:cNvSpPr/>
              <p:nvPr/>
            </p:nvSpPr>
            <p:spPr>
              <a:xfrm rot="10800000">
                <a:off x="2082584" y="282090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0" name="직사각형 99"/>
          <p:cNvSpPr/>
          <p:nvPr/>
        </p:nvSpPr>
        <p:spPr>
          <a:xfrm>
            <a:off x="8447052" y="776411"/>
            <a:ext cx="441606" cy="40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 smtClean="0"/>
              <a:t>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8859437" y="2360749"/>
            <a:ext cx="441606" cy="793902"/>
            <a:chOff x="8859437" y="2308047"/>
            <a:chExt cx="441606" cy="793902"/>
          </a:xfrm>
        </p:grpSpPr>
        <p:sp>
          <p:nvSpPr>
            <p:cNvPr id="102" name="직사각형 101"/>
            <p:cNvSpPr/>
            <p:nvPr/>
          </p:nvSpPr>
          <p:spPr>
            <a:xfrm>
              <a:off x="8859437" y="2308047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원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859437" y="2700489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다각형</a:t>
              </a:r>
              <a:endParaRPr lang="en-US" altLang="ko-KR" sz="6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220487" y="3216455"/>
            <a:ext cx="1944536" cy="39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색상 범례 </a:t>
            </a:r>
            <a:r>
              <a:rPr lang="en-US" altLang="ko-KR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: </a:t>
            </a:r>
            <a:endParaRPr lang="ko-KR" altLang="en-US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46701" y="3269468"/>
            <a:ext cx="345780" cy="335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~25%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62058" y="350644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06030" y="3269468"/>
            <a:ext cx="345780" cy="33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~50%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65359" y="3269468"/>
            <a:ext cx="345780" cy="33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~75%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024688" y="3269468"/>
            <a:ext cx="345780" cy="33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~100%</a:t>
            </a:r>
            <a:endParaRPr lang="ko-KR" altLang="en-US" sz="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0" name="Google Shape;623;p12"/>
          <p:cNvGraphicFramePr/>
          <p:nvPr>
            <p:extLst/>
          </p:nvPr>
        </p:nvGraphicFramePr>
        <p:xfrm>
          <a:off x="5045939" y="4014206"/>
          <a:ext cx="1202946" cy="487700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120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</a:rPr>
                        <a:t>건물 기본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dk1"/>
                          </a:solidFill>
                        </a:rPr>
                        <a:t>에너지사용량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4723229" y="3904702"/>
            <a:ext cx="739305" cy="549852"/>
            <a:chOff x="1450157" y="1847350"/>
            <a:chExt cx="739305" cy="54985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1450157" y="2135592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R-Click!!</a:t>
              </a:r>
              <a:endParaRPr lang="ko-KR" altLang="en-US" sz="11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301053" y="1140804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90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291903" y="300101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85759" y="1465287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3" name="Google Shape;678;p13"/>
          <p:cNvSpPr/>
          <p:nvPr/>
        </p:nvSpPr>
        <p:spPr>
          <a:xfrm>
            <a:off x="120090" y="799644"/>
            <a:ext cx="9220185" cy="6058356"/>
          </a:xfrm>
          <a:prstGeom prst="rect">
            <a:avLst/>
          </a:prstGeom>
          <a:solidFill>
            <a:srgbClr val="D8D8D8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" name="Google Shape;680;p13"/>
          <p:cNvGrpSpPr/>
          <p:nvPr/>
        </p:nvGrpSpPr>
        <p:grpSpPr>
          <a:xfrm>
            <a:off x="1202179" y="1442393"/>
            <a:ext cx="7162993" cy="4736290"/>
            <a:chOff x="479376" y="1648546"/>
            <a:chExt cx="8640959" cy="4525528"/>
          </a:xfrm>
        </p:grpSpPr>
        <p:sp>
          <p:nvSpPr>
            <p:cNvPr id="125" name="Google Shape;681;p13"/>
            <p:cNvSpPr/>
            <p:nvPr/>
          </p:nvSpPr>
          <p:spPr>
            <a:xfrm>
              <a:off x="479376" y="1648546"/>
              <a:ext cx="8640959" cy="147168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altLang="en-US" sz="11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건물 기본 팝업</a:t>
              </a:r>
              <a:endParaRPr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682;p13"/>
            <p:cNvSpPr/>
            <p:nvPr/>
          </p:nvSpPr>
          <p:spPr>
            <a:xfrm>
              <a:off x="479376" y="1795714"/>
              <a:ext cx="8640959" cy="43783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02179" y="1643734"/>
            <a:ext cx="2118260" cy="345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건축물 대장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775227" y="1643734"/>
            <a:ext cx="2065931" cy="345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층별개요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6295945" y="1643734"/>
            <a:ext cx="2042601" cy="3454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인허가 리스트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202179" y="1989135"/>
            <a:ext cx="71629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46393"/>
              </p:ext>
            </p:extLst>
          </p:nvPr>
        </p:nvGraphicFramePr>
        <p:xfrm>
          <a:off x="1306028" y="2799957"/>
          <a:ext cx="6961672" cy="179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822">
                  <a:extLst>
                    <a:ext uri="{9D8B030D-6E8A-4147-A177-3AD203B41FA5}">
                      <a16:colId xmlns:a16="http://schemas.microsoft.com/office/drawing/2014/main" val="3312382092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310568701"/>
                    </a:ext>
                  </a:extLst>
                </a:gridCol>
                <a:gridCol w="2650607">
                  <a:extLst>
                    <a:ext uri="{9D8B030D-6E8A-4147-A177-3AD203B41FA5}">
                      <a16:colId xmlns:a16="http://schemas.microsoft.com/office/drawing/2014/main" val="3848666613"/>
                    </a:ext>
                  </a:extLst>
                </a:gridCol>
                <a:gridCol w="1740418">
                  <a:extLst>
                    <a:ext uri="{9D8B030D-6E8A-4147-A177-3AD203B41FA5}">
                      <a16:colId xmlns:a16="http://schemas.microsoft.com/office/drawing/2014/main" val="2012584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업종명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상호명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인허가 주소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업태구분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3021433"/>
                  </a:ext>
                </a:extLst>
              </a:tr>
              <a:tr h="21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병원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분당센트럴요양병원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경기도 성남시 분당구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양현로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94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번길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17,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지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층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~5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층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요양병원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일반요양병원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/>
                </a:tc>
                <a:extLst>
                  <a:ext uri="{0D108BD9-81ED-4DB2-BD59-A6C34878D82A}">
                    <a16:rowId xmlns:a16="http://schemas.microsoft.com/office/drawing/2014/main" val="2037938818"/>
                  </a:ext>
                </a:extLst>
              </a:tr>
              <a:tr h="21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병원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분당센트럴요양병원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경기도 성남시 분당구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양현로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94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번길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17,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지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층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~5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층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요양병원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일반요양병원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/>
                </a:tc>
                <a:extLst>
                  <a:ext uri="{0D108BD9-81ED-4DB2-BD59-A6C34878D82A}">
                    <a16:rowId xmlns:a16="http://schemas.microsoft.com/office/drawing/2014/main" val="834644728"/>
                  </a:ext>
                </a:extLst>
              </a:tr>
              <a:tr h="21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병원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분당센트럴요양병원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경기도 성남시 분당구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양현로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94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번길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17,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지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층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~5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층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요양병원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일반요양병원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25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8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576;p12"/>
          <p:cNvGraphicFramePr/>
          <p:nvPr>
            <p:extLst/>
          </p:nvPr>
        </p:nvGraphicFramePr>
        <p:xfrm>
          <a:off x="9468455" y="1140804"/>
          <a:ext cx="2603475" cy="50293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ym typeface="Malgun Gothic"/>
                        </a:rPr>
                        <a:t>1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 smtClean="0">
                          <a:sym typeface="Malgun Gothic"/>
                        </a:rPr>
                        <a:t>마커</a:t>
                      </a:r>
                      <a:r>
                        <a:rPr lang="en-US" sz="900" u="none" strike="noStrike" cap="none" dirty="0" smtClean="0">
                          <a:sym typeface="Malgun Gothic"/>
                        </a:rPr>
                        <a:t> </a:t>
                      </a:r>
                      <a:r>
                        <a:rPr lang="en-US" sz="900" u="none" strike="noStrike" cap="none" dirty="0" err="1">
                          <a:sym typeface="Malgun Gothic"/>
                        </a:rPr>
                        <a:t>선택한</a:t>
                      </a:r>
                      <a:r>
                        <a:rPr lang="en-US" sz="900" u="none" strike="noStrike" cap="none" dirty="0">
                          <a:sym typeface="Malgun Gothic"/>
                        </a:rPr>
                        <a:t> </a:t>
                      </a:r>
                      <a:r>
                        <a:rPr lang="en-US" sz="900" u="none" strike="noStrike" cap="none" dirty="0" err="1">
                          <a:sym typeface="Malgun Gothic"/>
                        </a:rPr>
                        <a:t>건물의</a:t>
                      </a:r>
                      <a:r>
                        <a:rPr lang="en-US" sz="900" u="none" strike="noStrike" cap="none" dirty="0"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dirty="0" err="1" smtClean="0">
                          <a:sym typeface="Malgun Gothic"/>
                        </a:rPr>
                        <a:t>건물기본</a:t>
                      </a:r>
                      <a:r>
                        <a:rPr lang="en-US" sz="900" u="none" strike="noStrike" cap="none" dirty="0" smtClean="0">
                          <a:sym typeface="Malgun Gothic"/>
                        </a:rPr>
                        <a:t> 팝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업</a:t>
                      </a:r>
                      <a:endParaRPr lang="en-US" altLang="ko-KR" sz="900" u="none" strike="noStrike" cap="none" dirty="0" smtClean="0"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- 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건축물 대장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,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 층별개요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, 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에너지사용량 정보를 알 수 있다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.</a:t>
                      </a: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527;p11"/>
          <p:cNvSpPr txBox="1"/>
          <p:nvPr/>
        </p:nvSpPr>
        <p:spPr>
          <a:xfrm>
            <a:off x="889345" y="466996"/>
            <a:ext cx="560629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r>
              <a:rPr 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건물 선택 팝업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기본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2021.07.21</a:t>
            </a:r>
            <a:endParaRPr dirty="0"/>
          </a:p>
        </p:txBody>
      </p:sp>
      <p:grpSp>
        <p:nvGrpSpPr>
          <p:cNvPr id="69" name="그룹 68"/>
          <p:cNvGrpSpPr/>
          <p:nvPr/>
        </p:nvGrpSpPr>
        <p:grpSpPr>
          <a:xfrm>
            <a:off x="9026332" y="1714334"/>
            <a:ext cx="274801" cy="554497"/>
            <a:chOff x="8810202" y="1322123"/>
            <a:chExt cx="274801" cy="554497"/>
          </a:xfrm>
        </p:grpSpPr>
        <p:sp>
          <p:nvSpPr>
            <p:cNvPr id="70" name="직사각형 69"/>
            <p:cNvSpPr/>
            <p:nvPr/>
          </p:nvSpPr>
          <p:spPr>
            <a:xfrm>
              <a:off x="8810202" y="1322123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+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810202" y="1601819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-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8888658" y="776411"/>
            <a:ext cx="441606" cy="4014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06212" y="1305401"/>
            <a:ext cx="2091150" cy="297796"/>
            <a:chOff x="306212" y="3447474"/>
            <a:chExt cx="2091150" cy="297796"/>
          </a:xfrm>
        </p:grpSpPr>
        <p:sp>
          <p:nvSpPr>
            <p:cNvPr id="74" name="직사각형 73"/>
            <p:cNvSpPr/>
            <p:nvPr/>
          </p:nvSpPr>
          <p:spPr>
            <a:xfrm>
              <a:off x="306212" y="3447474"/>
              <a:ext cx="1583147" cy="297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동단위로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검색해주세요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948010" y="3447474"/>
              <a:ext cx="449352" cy="297796"/>
            </a:xfrm>
            <a:prstGeom prst="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299636" y="3886200"/>
            <a:ext cx="2102115" cy="2544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06212" y="39921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주용도 검색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413644" y="4487784"/>
          <a:ext cx="1930200" cy="1479689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643400">
                  <a:extLst>
                    <a:ext uri="{9D8B030D-6E8A-4147-A177-3AD203B41FA5}">
                      <a16:colId xmlns:a16="http://schemas.microsoft.com/office/drawing/2014/main" val="144205941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2756559054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3201992381"/>
                    </a:ext>
                  </a:extLst>
                </a:gridCol>
              </a:tblGrid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공동주택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83974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공장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종교시설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82447"/>
                  </a:ext>
                </a:extLst>
              </a:tr>
              <a:tr h="3357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latin typeface="+mj-ea"/>
                          <a:ea typeface="+mj-ea"/>
                        </a:rPr>
                        <a:t>…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6630"/>
                  </a:ext>
                </a:extLst>
              </a:tr>
              <a:tr h="4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 및 영업시설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교육연구 및 복지시설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기타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3408"/>
                  </a:ext>
                </a:extLst>
              </a:tr>
            </a:tbl>
          </a:graphicData>
        </a:graphic>
      </p:graphicFrame>
      <p:sp>
        <p:nvSpPr>
          <p:cNvPr id="79" name="타원 78"/>
          <p:cNvSpPr/>
          <p:nvPr/>
        </p:nvSpPr>
        <p:spPr>
          <a:xfrm>
            <a:off x="1815670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＋</a:t>
            </a:r>
            <a:endParaRPr lang="ko-KR" altLang="en-US" b="1" dirty="0"/>
          </a:p>
        </p:txBody>
      </p:sp>
      <p:sp>
        <p:nvSpPr>
          <p:cNvPr id="80" name="타원 79"/>
          <p:cNvSpPr/>
          <p:nvPr/>
        </p:nvSpPr>
        <p:spPr>
          <a:xfrm>
            <a:off x="2065505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－</a:t>
            </a:r>
            <a:endParaRPr lang="ko-KR" altLang="en-US" sz="1600" b="1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31203" y="1691907"/>
            <a:ext cx="2170548" cy="2118631"/>
            <a:chOff x="231203" y="1208519"/>
            <a:chExt cx="2170548" cy="2118631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299636" y="1208519"/>
              <a:ext cx="2102115" cy="21186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0281" y="1286880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에너지 </a:t>
              </a:r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소비량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203" y="16382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소비연도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203" y="196666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에너지원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1203" y="22304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사용용도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955477" y="1682249"/>
              <a:ext cx="1295270" cy="171446"/>
              <a:chOff x="1038310" y="1886976"/>
              <a:chExt cx="1295270" cy="171446"/>
            </a:xfrm>
          </p:grpSpPr>
          <p:sp>
            <p:nvSpPr>
              <p:cNvPr id="98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</a:t>
                </a: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31203" y="254702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latin typeface="+mj-ea"/>
                  <a:ea typeface="+mj-ea"/>
                </a:rPr>
                <a:t>건물소비량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970574" y="2003498"/>
              <a:ext cx="1295270" cy="171446"/>
              <a:chOff x="1053407" y="2208225"/>
              <a:chExt cx="1295270" cy="171446"/>
            </a:xfrm>
          </p:grpSpPr>
          <p:sp>
            <p:nvSpPr>
              <p:cNvPr id="96" name="Google Shape;538;p11"/>
              <p:cNvSpPr/>
              <p:nvPr/>
            </p:nvSpPr>
            <p:spPr>
              <a:xfrm>
                <a:off x="1053407" y="2208225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" name="Google Shape;539;p11"/>
              <p:cNvSpPr/>
              <p:nvPr/>
            </p:nvSpPr>
            <p:spPr>
              <a:xfrm rot="10800000">
                <a:off x="2082584" y="226711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960967" y="2262536"/>
              <a:ext cx="1289780" cy="164165"/>
              <a:chOff x="1043800" y="2467263"/>
              <a:chExt cx="1289780" cy="164165"/>
            </a:xfrm>
          </p:grpSpPr>
          <p:sp>
            <p:nvSpPr>
              <p:cNvPr id="94" name="Google Shape;534;p11"/>
              <p:cNvSpPr/>
              <p:nvPr/>
            </p:nvSpPr>
            <p:spPr>
              <a:xfrm>
                <a:off x="1043800" y="2467263"/>
                <a:ext cx="1289780" cy="16416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539;p11"/>
              <p:cNvSpPr/>
              <p:nvPr/>
            </p:nvSpPr>
            <p:spPr>
              <a:xfrm rot="10800000">
                <a:off x="2082584" y="2523322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58208" y="2556917"/>
              <a:ext cx="1292539" cy="180212"/>
              <a:chOff x="1041041" y="2761644"/>
              <a:chExt cx="1292539" cy="180212"/>
            </a:xfrm>
          </p:grpSpPr>
          <p:sp>
            <p:nvSpPr>
              <p:cNvPr id="92" name="Google Shape;534;p11"/>
              <p:cNvSpPr/>
              <p:nvPr/>
            </p:nvSpPr>
            <p:spPr>
              <a:xfrm>
                <a:off x="1041041" y="2761644"/>
                <a:ext cx="1292539" cy="18021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altLang="en-US" sz="900" dirty="0" err="1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차에너지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</a:t>
                </a:r>
                <a:r>
                  <a:rPr lang="ko-KR" altLang="en-US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연평균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)</a:t>
                </a:r>
                <a:endParaRPr lang="en-US" altLang="ko-KR" sz="9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" name="Google Shape;539;p11"/>
              <p:cNvSpPr/>
              <p:nvPr/>
            </p:nvSpPr>
            <p:spPr>
              <a:xfrm rot="10800000">
                <a:off x="2082584" y="282090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0" name="직사각형 99"/>
          <p:cNvSpPr/>
          <p:nvPr/>
        </p:nvSpPr>
        <p:spPr>
          <a:xfrm>
            <a:off x="8447052" y="776411"/>
            <a:ext cx="441606" cy="40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 smtClean="0"/>
              <a:t>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8859437" y="2360749"/>
            <a:ext cx="441606" cy="793902"/>
            <a:chOff x="8859437" y="2308047"/>
            <a:chExt cx="441606" cy="793902"/>
          </a:xfrm>
        </p:grpSpPr>
        <p:sp>
          <p:nvSpPr>
            <p:cNvPr id="102" name="직사각형 101"/>
            <p:cNvSpPr/>
            <p:nvPr/>
          </p:nvSpPr>
          <p:spPr>
            <a:xfrm>
              <a:off x="8859437" y="2308047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원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859437" y="2700489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다각형</a:t>
              </a:r>
              <a:endParaRPr lang="en-US" altLang="ko-KR" sz="6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220487" y="3216455"/>
            <a:ext cx="1944536" cy="39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색상 범례 </a:t>
            </a:r>
            <a:r>
              <a:rPr lang="en-US" altLang="ko-KR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: </a:t>
            </a:r>
            <a:endParaRPr lang="ko-KR" altLang="en-US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46701" y="3269468"/>
            <a:ext cx="345780" cy="335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~25%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62058" y="350644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06030" y="3269468"/>
            <a:ext cx="345780" cy="33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~50%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65359" y="3269468"/>
            <a:ext cx="345780" cy="33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~75%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024688" y="3269468"/>
            <a:ext cx="345780" cy="33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~100%</a:t>
            </a:r>
            <a:endParaRPr lang="ko-KR" altLang="en-US" sz="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0" name="Google Shape;623;p12"/>
          <p:cNvGraphicFramePr/>
          <p:nvPr>
            <p:extLst/>
          </p:nvPr>
        </p:nvGraphicFramePr>
        <p:xfrm>
          <a:off x="5045939" y="4014206"/>
          <a:ext cx="1202946" cy="487700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120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</a:rPr>
                        <a:t>건물 기본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dk1"/>
                          </a:solidFill>
                        </a:rPr>
                        <a:t>에너지사용량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4723229" y="3904702"/>
            <a:ext cx="739305" cy="549852"/>
            <a:chOff x="1450157" y="1847350"/>
            <a:chExt cx="739305" cy="54985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1450157" y="2135592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R-Click!!</a:t>
              </a:r>
              <a:endParaRPr lang="ko-KR" altLang="en-US" sz="11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301053" y="1140804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90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291903" y="300101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85759" y="1465287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3" name="Google Shape;678;p13"/>
          <p:cNvSpPr/>
          <p:nvPr/>
        </p:nvSpPr>
        <p:spPr>
          <a:xfrm>
            <a:off x="120090" y="799644"/>
            <a:ext cx="9220185" cy="6058356"/>
          </a:xfrm>
          <a:prstGeom prst="rect">
            <a:avLst/>
          </a:prstGeom>
          <a:solidFill>
            <a:srgbClr val="D8D8D8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" name="Google Shape;680;p13"/>
          <p:cNvGrpSpPr/>
          <p:nvPr/>
        </p:nvGrpSpPr>
        <p:grpSpPr>
          <a:xfrm>
            <a:off x="1202179" y="1442393"/>
            <a:ext cx="7162993" cy="4736290"/>
            <a:chOff x="479376" y="1648546"/>
            <a:chExt cx="8640959" cy="4525528"/>
          </a:xfrm>
        </p:grpSpPr>
        <p:sp>
          <p:nvSpPr>
            <p:cNvPr id="125" name="Google Shape;681;p13"/>
            <p:cNvSpPr/>
            <p:nvPr/>
          </p:nvSpPr>
          <p:spPr>
            <a:xfrm>
              <a:off x="479376" y="1648546"/>
              <a:ext cx="8640959" cy="147168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altLang="en-US" sz="11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에너지 소비량 팝업</a:t>
              </a:r>
              <a:endParaRPr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682;p13"/>
            <p:cNvSpPr/>
            <p:nvPr/>
          </p:nvSpPr>
          <p:spPr>
            <a:xfrm>
              <a:off x="479376" y="1795714"/>
              <a:ext cx="8640959" cy="43783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00574" y="1643734"/>
            <a:ext cx="3752629" cy="34540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 소비량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746580" y="1643734"/>
            <a:ext cx="3618592" cy="345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계량기 정보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202179" y="1989135"/>
            <a:ext cx="71629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8"/>
          <a:stretch/>
        </p:blipFill>
        <p:spPr bwMode="auto">
          <a:xfrm>
            <a:off x="1881560" y="2562077"/>
            <a:ext cx="5730466" cy="286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7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576;p12"/>
          <p:cNvGraphicFramePr/>
          <p:nvPr>
            <p:extLst/>
          </p:nvPr>
        </p:nvGraphicFramePr>
        <p:xfrm>
          <a:off x="9468455" y="1140804"/>
          <a:ext cx="2603475" cy="50293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ym typeface="Malgun Gothic"/>
                        </a:rPr>
                        <a:t>1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 err="1" smtClean="0">
                          <a:sym typeface="Malgun Gothic"/>
                        </a:rPr>
                        <a:t>마커</a:t>
                      </a:r>
                      <a:r>
                        <a:rPr lang="en-US" sz="900" u="none" strike="noStrike" cap="none" dirty="0" smtClean="0">
                          <a:sym typeface="Malgun Gothic"/>
                        </a:rPr>
                        <a:t> </a:t>
                      </a:r>
                      <a:r>
                        <a:rPr lang="en-US" sz="900" u="none" strike="noStrike" cap="none" dirty="0" err="1">
                          <a:sym typeface="Malgun Gothic"/>
                        </a:rPr>
                        <a:t>선택한</a:t>
                      </a:r>
                      <a:r>
                        <a:rPr lang="en-US" sz="900" u="none" strike="noStrike" cap="none" dirty="0">
                          <a:sym typeface="Malgun Gothic"/>
                        </a:rPr>
                        <a:t> </a:t>
                      </a:r>
                      <a:r>
                        <a:rPr lang="en-US" sz="900" u="none" strike="noStrike" cap="none" dirty="0" err="1">
                          <a:sym typeface="Malgun Gothic"/>
                        </a:rPr>
                        <a:t>건물의</a:t>
                      </a:r>
                      <a:r>
                        <a:rPr lang="en-US" sz="900" u="none" strike="noStrike" cap="none" dirty="0"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cap="none" dirty="0" err="1" smtClean="0">
                          <a:sym typeface="Malgun Gothic"/>
                        </a:rPr>
                        <a:t>건물기본</a:t>
                      </a:r>
                      <a:r>
                        <a:rPr lang="en-US" sz="900" u="none" strike="noStrike" cap="none" dirty="0" smtClean="0">
                          <a:sym typeface="Malgun Gothic"/>
                        </a:rPr>
                        <a:t> 팝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업</a:t>
                      </a:r>
                      <a:endParaRPr lang="en-US" altLang="ko-KR" sz="900" u="none" strike="noStrike" cap="none" dirty="0" smtClean="0"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- 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건축물 대장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,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 층별개요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, </a:t>
                      </a:r>
                      <a:r>
                        <a:rPr lang="ko-KR" altLang="en-US" sz="900" u="none" strike="noStrike" cap="none" dirty="0" smtClean="0">
                          <a:sym typeface="Malgun Gothic"/>
                        </a:rPr>
                        <a:t>에너지사용량 정보를 알 수 있다</a:t>
                      </a:r>
                      <a:r>
                        <a:rPr lang="en-US" altLang="ko-KR" sz="900" u="none" strike="noStrike" cap="none" dirty="0" smtClean="0">
                          <a:sym typeface="Malgun Gothic"/>
                        </a:rPr>
                        <a:t>.</a:t>
                      </a: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527;p11"/>
          <p:cNvSpPr txBox="1"/>
          <p:nvPr/>
        </p:nvSpPr>
        <p:spPr>
          <a:xfrm>
            <a:off x="889345" y="466996"/>
            <a:ext cx="5606297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r>
              <a:rPr 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건물 선택 팝업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기본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2021.07.21</a:t>
            </a:r>
            <a:endParaRPr dirty="0"/>
          </a:p>
        </p:txBody>
      </p:sp>
      <p:grpSp>
        <p:nvGrpSpPr>
          <p:cNvPr id="69" name="그룹 68"/>
          <p:cNvGrpSpPr/>
          <p:nvPr/>
        </p:nvGrpSpPr>
        <p:grpSpPr>
          <a:xfrm>
            <a:off x="9026332" y="1714334"/>
            <a:ext cx="274801" cy="554497"/>
            <a:chOff x="8810202" y="1322123"/>
            <a:chExt cx="274801" cy="554497"/>
          </a:xfrm>
        </p:grpSpPr>
        <p:sp>
          <p:nvSpPr>
            <p:cNvPr id="70" name="직사각형 69"/>
            <p:cNvSpPr/>
            <p:nvPr/>
          </p:nvSpPr>
          <p:spPr>
            <a:xfrm>
              <a:off x="8810202" y="1322123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+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810202" y="1601819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-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8888658" y="776411"/>
            <a:ext cx="441606" cy="4014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06212" y="1305401"/>
            <a:ext cx="2091150" cy="297796"/>
            <a:chOff x="306212" y="3447474"/>
            <a:chExt cx="2091150" cy="297796"/>
          </a:xfrm>
        </p:grpSpPr>
        <p:sp>
          <p:nvSpPr>
            <p:cNvPr id="74" name="직사각형 73"/>
            <p:cNvSpPr/>
            <p:nvPr/>
          </p:nvSpPr>
          <p:spPr>
            <a:xfrm>
              <a:off x="306212" y="3447474"/>
              <a:ext cx="1583147" cy="297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동단위로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검색해주세요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948010" y="3447474"/>
              <a:ext cx="449352" cy="297796"/>
            </a:xfrm>
            <a:prstGeom prst="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299636" y="3886200"/>
            <a:ext cx="2102115" cy="2544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06212" y="39921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주용도 검색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413644" y="4487784"/>
          <a:ext cx="1930200" cy="1479689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643400">
                  <a:extLst>
                    <a:ext uri="{9D8B030D-6E8A-4147-A177-3AD203B41FA5}">
                      <a16:colId xmlns:a16="http://schemas.microsoft.com/office/drawing/2014/main" val="144205941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2756559054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3201992381"/>
                    </a:ext>
                  </a:extLst>
                </a:gridCol>
              </a:tblGrid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공동주택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83974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공장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종교시설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82447"/>
                  </a:ext>
                </a:extLst>
              </a:tr>
              <a:tr h="3357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latin typeface="+mj-ea"/>
                          <a:ea typeface="+mj-ea"/>
                        </a:rPr>
                        <a:t>…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6630"/>
                  </a:ext>
                </a:extLst>
              </a:tr>
              <a:tr h="4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 및 영업시설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교육연구 및 복지시설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기타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3408"/>
                  </a:ext>
                </a:extLst>
              </a:tr>
            </a:tbl>
          </a:graphicData>
        </a:graphic>
      </p:graphicFrame>
      <p:sp>
        <p:nvSpPr>
          <p:cNvPr id="79" name="타원 78"/>
          <p:cNvSpPr/>
          <p:nvPr/>
        </p:nvSpPr>
        <p:spPr>
          <a:xfrm>
            <a:off x="1815670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＋</a:t>
            </a:r>
            <a:endParaRPr lang="ko-KR" altLang="en-US" b="1" dirty="0"/>
          </a:p>
        </p:txBody>
      </p:sp>
      <p:sp>
        <p:nvSpPr>
          <p:cNvPr id="80" name="타원 79"/>
          <p:cNvSpPr/>
          <p:nvPr/>
        </p:nvSpPr>
        <p:spPr>
          <a:xfrm>
            <a:off x="2065505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－</a:t>
            </a:r>
            <a:endParaRPr lang="ko-KR" altLang="en-US" sz="1600" b="1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31203" y="1691907"/>
            <a:ext cx="2170548" cy="2118631"/>
            <a:chOff x="231203" y="1208519"/>
            <a:chExt cx="2170548" cy="2118631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299636" y="1208519"/>
              <a:ext cx="2102115" cy="21186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0281" y="1286880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에너지 </a:t>
              </a:r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소비량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1203" y="16382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소비연도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31203" y="196666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에너지원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1203" y="22304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사용용도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955477" y="1682249"/>
              <a:ext cx="1295270" cy="171446"/>
              <a:chOff x="1038310" y="1886976"/>
              <a:chExt cx="1295270" cy="171446"/>
            </a:xfrm>
          </p:grpSpPr>
          <p:sp>
            <p:nvSpPr>
              <p:cNvPr id="98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</a:t>
                </a: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9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231203" y="254702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latin typeface="+mj-ea"/>
                  <a:ea typeface="+mj-ea"/>
                </a:rPr>
                <a:t>건물소비량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89" name="그룹 88"/>
            <p:cNvGrpSpPr/>
            <p:nvPr/>
          </p:nvGrpSpPr>
          <p:grpSpPr>
            <a:xfrm>
              <a:off x="970574" y="2003498"/>
              <a:ext cx="1295270" cy="171446"/>
              <a:chOff x="1053407" y="2208225"/>
              <a:chExt cx="1295270" cy="171446"/>
            </a:xfrm>
          </p:grpSpPr>
          <p:sp>
            <p:nvSpPr>
              <p:cNvPr id="96" name="Google Shape;538;p11"/>
              <p:cNvSpPr/>
              <p:nvPr/>
            </p:nvSpPr>
            <p:spPr>
              <a:xfrm>
                <a:off x="1053407" y="2208225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7" name="Google Shape;539;p11"/>
              <p:cNvSpPr/>
              <p:nvPr/>
            </p:nvSpPr>
            <p:spPr>
              <a:xfrm rot="10800000">
                <a:off x="2082584" y="226711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960967" y="2262536"/>
              <a:ext cx="1289780" cy="164165"/>
              <a:chOff x="1043800" y="2467263"/>
              <a:chExt cx="1289780" cy="164165"/>
            </a:xfrm>
          </p:grpSpPr>
          <p:sp>
            <p:nvSpPr>
              <p:cNvPr id="94" name="Google Shape;534;p11"/>
              <p:cNvSpPr/>
              <p:nvPr/>
            </p:nvSpPr>
            <p:spPr>
              <a:xfrm>
                <a:off x="1043800" y="2467263"/>
                <a:ext cx="1289780" cy="16416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5" name="Google Shape;539;p11"/>
              <p:cNvSpPr/>
              <p:nvPr/>
            </p:nvSpPr>
            <p:spPr>
              <a:xfrm rot="10800000">
                <a:off x="2082584" y="2523322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958208" y="2556917"/>
              <a:ext cx="1292539" cy="180212"/>
              <a:chOff x="1041041" y="2761644"/>
              <a:chExt cx="1292539" cy="180212"/>
            </a:xfrm>
          </p:grpSpPr>
          <p:sp>
            <p:nvSpPr>
              <p:cNvPr id="92" name="Google Shape;534;p11"/>
              <p:cNvSpPr/>
              <p:nvPr/>
            </p:nvSpPr>
            <p:spPr>
              <a:xfrm>
                <a:off x="1041041" y="2761644"/>
                <a:ext cx="1292539" cy="18021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altLang="en-US" sz="900" dirty="0" err="1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차에너지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</a:t>
                </a:r>
                <a:r>
                  <a:rPr lang="ko-KR" altLang="en-US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연평균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)</a:t>
                </a:r>
                <a:endParaRPr lang="en-US" altLang="ko-KR" sz="9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3" name="Google Shape;539;p11"/>
              <p:cNvSpPr/>
              <p:nvPr/>
            </p:nvSpPr>
            <p:spPr>
              <a:xfrm rot="10800000">
                <a:off x="2082584" y="282090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0" name="직사각형 99"/>
          <p:cNvSpPr/>
          <p:nvPr/>
        </p:nvSpPr>
        <p:spPr>
          <a:xfrm>
            <a:off x="8447052" y="776411"/>
            <a:ext cx="441606" cy="40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 smtClean="0"/>
              <a:t>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8859437" y="2360749"/>
            <a:ext cx="441606" cy="793902"/>
            <a:chOff x="8859437" y="2308047"/>
            <a:chExt cx="441606" cy="793902"/>
          </a:xfrm>
        </p:grpSpPr>
        <p:sp>
          <p:nvSpPr>
            <p:cNvPr id="102" name="직사각형 101"/>
            <p:cNvSpPr/>
            <p:nvPr/>
          </p:nvSpPr>
          <p:spPr>
            <a:xfrm>
              <a:off x="8859437" y="2308047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원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859437" y="2700489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다각형</a:t>
              </a:r>
              <a:endParaRPr lang="en-US" altLang="ko-KR" sz="6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220487" y="3216455"/>
            <a:ext cx="1944536" cy="39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색상 범례 </a:t>
            </a:r>
            <a:r>
              <a:rPr lang="en-US" altLang="ko-KR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: </a:t>
            </a:r>
            <a:endParaRPr lang="ko-KR" altLang="en-US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46701" y="3269468"/>
            <a:ext cx="345780" cy="335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~25%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62058" y="350644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06030" y="3269468"/>
            <a:ext cx="345780" cy="33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~50%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65359" y="3269468"/>
            <a:ext cx="345780" cy="33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~75%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024688" y="3269468"/>
            <a:ext cx="345780" cy="33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~100%</a:t>
            </a:r>
            <a:endParaRPr lang="ko-KR" altLang="en-US" sz="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0" name="Google Shape;623;p12"/>
          <p:cNvGraphicFramePr/>
          <p:nvPr>
            <p:extLst/>
          </p:nvPr>
        </p:nvGraphicFramePr>
        <p:xfrm>
          <a:off x="5045939" y="4014206"/>
          <a:ext cx="1202946" cy="487700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120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</a:rPr>
                        <a:t>건물 기본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dk1"/>
                          </a:solidFill>
                        </a:rPr>
                        <a:t>에너지사용량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4723229" y="3904702"/>
            <a:ext cx="739305" cy="549852"/>
            <a:chOff x="1450157" y="1847350"/>
            <a:chExt cx="739305" cy="54985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1450157" y="2135592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R-Click!!</a:t>
              </a:r>
              <a:endParaRPr lang="ko-KR" altLang="en-US" sz="11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301053" y="1140804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90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291903" y="300101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985759" y="1465287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3" name="Google Shape;678;p13"/>
          <p:cNvSpPr/>
          <p:nvPr/>
        </p:nvSpPr>
        <p:spPr>
          <a:xfrm>
            <a:off x="120090" y="799644"/>
            <a:ext cx="9220185" cy="6058356"/>
          </a:xfrm>
          <a:prstGeom prst="rect">
            <a:avLst/>
          </a:prstGeom>
          <a:solidFill>
            <a:srgbClr val="D8D8D8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4" name="Google Shape;680;p13"/>
          <p:cNvGrpSpPr/>
          <p:nvPr/>
        </p:nvGrpSpPr>
        <p:grpSpPr>
          <a:xfrm>
            <a:off x="1202179" y="1442393"/>
            <a:ext cx="7162993" cy="4736290"/>
            <a:chOff x="479376" y="1648546"/>
            <a:chExt cx="8640959" cy="4525528"/>
          </a:xfrm>
        </p:grpSpPr>
        <p:sp>
          <p:nvSpPr>
            <p:cNvPr id="125" name="Google Shape;681;p13"/>
            <p:cNvSpPr/>
            <p:nvPr/>
          </p:nvSpPr>
          <p:spPr>
            <a:xfrm>
              <a:off x="479376" y="1648546"/>
              <a:ext cx="8640959" cy="147168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altLang="en-US" sz="11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에너지 소비량 팝업</a:t>
              </a:r>
              <a:endParaRPr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682;p13"/>
            <p:cNvSpPr/>
            <p:nvPr/>
          </p:nvSpPr>
          <p:spPr>
            <a:xfrm>
              <a:off x="479376" y="1795714"/>
              <a:ext cx="8640959" cy="43783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00574" y="1643734"/>
            <a:ext cx="3752629" cy="345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 소비량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746580" y="1643734"/>
            <a:ext cx="3618592" cy="345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계량기 정보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202179" y="1989135"/>
            <a:ext cx="716299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1410687" y="2368575"/>
            <a:ext cx="6699206" cy="3151346"/>
            <a:chOff x="966607" y="2146731"/>
            <a:chExt cx="8916644" cy="4194442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607" y="2235325"/>
              <a:ext cx="8916644" cy="4105848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4008868" y="2146731"/>
              <a:ext cx="2249685" cy="482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008868" y="4020875"/>
              <a:ext cx="2249685" cy="482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8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Google Shape;524;p11"/>
          <p:cNvGraphicFramePr/>
          <p:nvPr>
            <p:extLst>
              <p:ext uri="{D42A27DB-BD31-4B8C-83A1-F6EECF244321}">
                <p14:modId xmlns:p14="http://schemas.microsoft.com/office/powerpoint/2010/main" val="2588821554"/>
              </p:ext>
            </p:extLst>
          </p:nvPr>
        </p:nvGraphicFramePr>
        <p:xfrm>
          <a:off x="9468455" y="1140804"/>
          <a:ext cx="2603475" cy="22861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올가미 선택 방법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17971459"/>
                  </a:ext>
                </a:extLst>
              </a:tr>
            </a:tbl>
          </a:graphicData>
        </a:graphic>
      </p:graphicFrame>
      <p:sp>
        <p:nvSpPr>
          <p:cNvPr id="527" name="Google Shape;527;p11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r>
              <a:rPr 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올가미 선택 방법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2021.07.21</a:t>
            </a:r>
            <a:endParaRPr dirty="0"/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3"/>
          <a:srcRect l="7595"/>
          <a:stretch/>
        </p:blipFill>
        <p:spPr>
          <a:xfrm>
            <a:off x="889345" y="1009440"/>
            <a:ext cx="3125730" cy="2706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5" name="그림 144"/>
          <p:cNvPicPr>
            <a:picLocks noChangeAspect="1"/>
          </p:cNvPicPr>
          <p:nvPr/>
        </p:nvPicPr>
        <p:blipFill rotWithShape="1">
          <a:blip r:embed="rId3"/>
          <a:srcRect l="7595"/>
          <a:stretch/>
        </p:blipFill>
        <p:spPr>
          <a:xfrm>
            <a:off x="5389144" y="1009439"/>
            <a:ext cx="3125730" cy="2706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6" name="그림 145"/>
          <p:cNvPicPr>
            <a:picLocks noChangeAspect="1"/>
          </p:cNvPicPr>
          <p:nvPr/>
        </p:nvPicPr>
        <p:blipFill rotWithShape="1">
          <a:blip r:embed="rId3"/>
          <a:srcRect l="7595"/>
          <a:stretch/>
        </p:blipFill>
        <p:spPr>
          <a:xfrm>
            <a:off x="889345" y="3996905"/>
            <a:ext cx="3125730" cy="2706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3"/>
          <a:srcRect l="7595"/>
          <a:stretch/>
        </p:blipFill>
        <p:spPr>
          <a:xfrm>
            <a:off x="5389144" y="3996903"/>
            <a:ext cx="3125730" cy="2706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8" name="직사각형 147"/>
          <p:cNvSpPr/>
          <p:nvPr/>
        </p:nvSpPr>
        <p:spPr>
          <a:xfrm>
            <a:off x="889345" y="1009439"/>
            <a:ext cx="367445" cy="36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9" name="직사각형 148"/>
          <p:cNvSpPr/>
          <p:nvPr/>
        </p:nvSpPr>
        <p:spPr>
          <a:xfrm>
            <a:off x="5389144" y="1009439"/>
            <a:ext cx="367445" cy="36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889344" y="3996903"/>
            <a:ext cx="367445" cy="36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1" name="직사각형 150"/>
          <p:cNvSpPr/>
          <p:nvPr/>
        </p:nvSpPr>
        <p:spPr>
          <a:xfrm>
            <a:off x="5389143" y="3996903"/>
            <a:ext cx="367445" cy="36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3611567" y="1880617"/>
            <a:ext cx="428322" cy="322298"/>
            <a:chOff x="1450157" y="1847350"/>
            <a:chExt cx="1110953" cy="759963"/>
          </a:xfrm>
        </p:grpSpPr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54" name="TextBox 153"/>
            <p:cNvSpPr txBox="1"/>
            <p:nvPr/>
          </p:nvSpPr>
          <p:spPr>
            <a:xfrm>
              <a:off x="1450157" y="2135593"/>
              <a:ext cx="1110953" cy="47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Click!!</a:t>
              </a:r>
              <a:endParaRPr lang="ko-KR" altLang="en-US" sz="700" dirty="0"/>
            </a:p>
          </p:txBody>
        </p:sp>
      </p:grpSp>
      <p:cxnSp>
        <p:nvCxnSpPr>
          <p:cNvPr id="155" name="직선 연결선 154"/>
          <p:cNvCxnSpPr>
            <a:endCxn id="153" idx="0"/>
          </p:cNvCxnSpPr>
          <p:nvPr/>
        </p:nvCxnSpPr>
        <p:spPr>
          <a:xfrm>
            <a:off x="1648157" y="1622161"/>
            <a:ext cx="2110727" cy="258456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endCxn id="158" idx="0"/>
          </p:cNvCxnSpPr>
          <p:nvPr/>
        </p:nvCxnSpPr>
        <p:spPr>
          <a:xfrm>
            <a:off x="6184019" y="1622161"/>
            <a:ext cx="2110727" cy="258456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endCxn id="164" idx="1"/>
          </p:cNvCxnSpPr>
          <p:nvPr/>
        </p:nvCxnSpPr>
        <p:spPr>
          <a:xfrm flipH="1">
            <a:off x="8009122" y="1880617"/>
            <a:ext cx="287918" cy="1603899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7933268" y="3405907"/>
            <a:ext cx="428322" cy="322298"/>
            <a:chOff x="1450157" y="1847350"/>
            <a:chExt cx="1110953" cy="759963"/>
          </a:xfrm>
        </p:grpSpPr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65" name="TextBox 164"/>
            <p:cNvSpPr txBox="1"/>
            <p:nvPr/>
          </p:nvSpPr>
          <p:spPr>
            <a:xfrm>
              <a:off x="1450157" y="2135593"/>
              <a:ext cx="1110953" cy="47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Click!!</a:t>
              </a:r>
              <a:endParaRPr lang="ko-KR" altLang="en-US" sz="700" dirty="0"/>
            </a:p>
          </p:txBody>
        </p:sp>
      </p:grpSp>
      <p:cxnSp>
        <p:nvCxnSpPr>
          <p:cNvPr id="167" name="직선 연결선 166"/>
          <p:cNvCxnSpPr/>
          <p:nvPr/>
        </p:nvCxnSpPr>
        <p:spPr>
          <a:xfrm>
            <a:off x="1648157" y="4580263"/>
            <a:ext cx="2110727" cy="258456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endCxn id="170" idx="1"/>
          </p:cNvCxnSpPr>
          <p:nvPr/>
        </p:nvCxnSpPr>
        <p:spPr>
          <a:xfrm flipH="1">
            <a:off x="3473260" y="4838719"/>
            <a:ext cx="287918" cy="1603899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76" name="그룹 175"/>
          <p:cNvGrpSpPr/>
          <p:nvPr/>
        </p:nvGrpSpPr>
        <p:grpSpPr>
          <a:xfrm>
            <a:off x="1433996" y="6120320"/>
            <a:ext cx="428322" cy="322298"/>
            <a:chOff x="1450157" y="1847350"/>
            <a:chExt cx="1110953" cy="759963"/>
          </a:xfrm>
        </p:grpSpPr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78" name="TextBox 177"/>
            <p:cNvSpPr txBox="1"/>
            <p:nvPr/>
          </p:nvSpPr>
          <p:spPr>
            <a:xfrm>
              <a:off x="1450157" y="2135593"/>
              <a:ext cx="1110953" cy="47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Click!!</a:t>
              </a:r>
              <a:endParaRPr lang="ko-KR" altLang="en-US" sz="700" dirty="0"/>
            </a:p>
          </p:txBody>
        </p:sp>
      </p:grpSp>
      <p:cxnSp>
        <p:nvCxnSpPr>
          <p:cNvPr id="179" name="직선 연결선 178"/>
          <p:cNvCxnSpPr>
            <a:endCxn id="177" idx="0"/>
          </p:cNvCxnSpPr>
          <p:nvPr/>
        </p:nvCxnSpPr>
        <p:spPr>
          <a:xfrm flipH="1" flipV="1">
            <a:off x="1581313" y="6120320"/>
            <a:ext cx="1891947" cy="322298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직선 연결선 180"/>
          <p:cNvCxnSpPr/>
          <p:nvPr/>
        </p:nvCxnSpPr>
        <p:spPr>
          <a:xfrm>
            <a:off x="6184019" y="4580263"/>
            <a:ext cx="2110727" cy="258456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 flipH="1">
            <a:off x="8009122" y="4838719"/>
            <a:ext cx="287918" cy="1603899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endCxn id="184" idx="0"/>
          </p:cNvCxnSpPr>
          <p:nvPr/>
        </p:nvCxnSpPr>
        <p:spPr>
          <a:xfrm flipH="1" flipV="1">
            <a:off x="6117175" y="6120320"/>
            <a:ext cx="1891947" cy="322298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V="1">
            <a:off x="6117175" y="4580263"/>
            <a:ext cx="66844" cy="1540057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8" name="그룹 187"/>
          <p:cNvGrpSpPr/>
          <p:nvPr/>
        </p:nvGrpSpPr>
        <p:grpSpPr>
          <a:xfrm>
            <a:off x="6117175" y="4580263"/>
            <a:ext cx="428322" cy="322298"/>
            <a:chOff x="1450157" y="1847350"/>
            <a:chExt cx="1110953" cy="759963"/>
          </a:xfrm>
        </p:grpSpPr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90" name="TextBox 189"/>
            <p:cNvSpPr txBox="1"/>
            <p:nvPr/>
          </p:nvSpPr>
          <p:spPr>
            <a:xfrm>
              <a:off x="1450157" y="2135593"/>
              <a:ext cx="1110953" cy="47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Click!!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6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Google Shape;524;p11"/>
          <p:cNvGraphicFramePr/>
          <p:nvPr>
            <p:extLst/>
          </p:nvPr>
        </p:nvGraphicFramePr>
        <p:xfrm>
          <a:off x="9468455" y="1140804"/>
          <a:ext cx="2603475" cy="22861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올가미 선택 방법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17971459"/>
                  </a:ext>
                </a:extLst>
              </a:tr>
            </a:tbl>
          </a:graphicData>
        </a:graphic>
      </p:graphicFrame>
      <p:sp>
        <p:nvSpPr>
          <p:cNvPr id="527" name="Google Shape;527;p11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r>
              <a:rPr 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올가미 선택 방법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2021.07.21</a:t>
            </a:r>
            <a:endParaRPr dirty="0"/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3"/>
          <a:srcRect l="7595"/>
          <a:stretch/>
        </p:blipFill>
        <p:spPr>
          <a:xfrm>
            <a:off x="372037" y="2250593"/>
            <a:ext cx="4160346" cy="360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5" name="그림 144"/>
          <p:cNvPicPr>
            <a:picLocks noChangeAspect="1"/>
          </p:cNvPicPr>
          <p:nvPr/>
        </p:nvPicPr>
        <p:blipFill rotWithShape="1">
          <a:blip r:embed="rId3"/>
          <a:srcRect l="7595"/>
          <a:stretch/>
        </p:blipFill>
        <p:spPr>
          <a:xfrm>
            <a:off x="4871836" y="2250592"/>
            <a:ext cx="4160346" cy="3602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8" name="직사각형 147"/>
          <p:cNvSpPr/>
          <p:nvPr/>
        </p:nvSpPr>
        <p:spPr>
          <a:xfrm>
            <a:off x="372037" y="2250592"/>
            <a:ext cx="367445" cy="36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9" name="직사각형 148"/>
          <p:cNvSpPr/>
          <p:nvPr/>
        </p:nvSpPr>
        <p:spPr>
          <a:xfrm>
            <a:off x="4871836" y="2250592"/>
            <a:ext cx="367445" cy="36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377337" y="4179317"/>
            <a:ext cx="428322" cy="322298"/>
            <a:chOff x="1450157" y="1847350"/>
            <a:chExt cx="1110953" cy="75996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450157" y="2135593"/>
              <a:ext cx="1110953" cy="47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Click!!</a:t>
              </a:r>
              <a:endParaRPr lang="ko-KR" altLang="en-US" sz="700" dirty="0"/>
            </a:p>
          </p:txBody>
        </p:sp>
      </p:grpSp>
      <p:sp>
        <p:nvSpPr>
          <p:cNvPr id="42" name="타원 41"/>
          <p:cNvSpPr/>
          <p:nvPr/>
        </p:nvSpPr>
        <p:spPr>
          <a:xfrm>
            <a:off x="5685151" y="2589615"/>
            <a:ext cx="2979585" cy="2979585"/>
          </a:xfrm>
          <a:prstGeom prst="ellipse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7174943" y="2589615"/>
            <a:ext cx="428322" cy="322298"/>
            <a:chOff x="1450157" y="1847350"/>
            <a:chExt cx="1110953" cy="75996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450157" y="2135593"/>
              <a:ext cx="1110953" cy="47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/>
                <a:t>Click!!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8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Google Shape;524;p11"/>
          <p:cNvGraphicFramePr/>
          <p:nvPr>
            <p:extLst/>
          </p:nvPr>
        </p:nvGraphicFramePr>
        <p:xfrm>
          <a:off x="9468455" y="1140804"/>
          <a:ext cx="2603475" cy="169166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1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동 이하로 지도가 확대되면 해당 동에 포함되어 있는 건물들의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폴리곤이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표시된다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폴리곤의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색은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[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 소비량 검색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]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에서 설정한 에너지 소비량 값에 따라 다른 색으로 표현된다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색상 표현 기준 협의 필요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17971459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2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상세 정보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폴리곤에서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오른쪽 마우스 클릭을 하여 해당 건물의 건물 기본 정보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 사용량 정보를 확인한다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 (20, 21 page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참고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573292164"/>
                  </a:ext>
                </a:extLst>
              </a:tr>
            </a:tbl>
          </a:graphicData>
        </a:graphic>
      </p:graphicFrame>
      <p:sp>
        <p:nvSpPr>
          <p:cNvPr id="525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sp>
        <p:nvSpPr>
          <p:cNvPr id="527" name="Google Shape;527;p11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9026332" y="1714334"/>
            <a:ext cx="274801" cy="554497"/>
            <a:chOff x="8810202" y="1322123"/>
            <a:chExt cx="274801" cy="554497"/>
          </a:xfrm>
        </p:grpSpPr>
        <p:sp>
          <p:nvSpPr>
            <p:cNvPr id="94" name="직사각형 93"/>
            <p:cNvSpPr/>
            <p:nvPr/>
          </p:nvSpPr>
          <p:spPr>
            <a:xfrm>
              <a:off x="8810202" y="1322123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+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810202" y="1601819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-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8888658" y="776411"/>
            <a:ext cx="441606" cy="4014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306212" y="1305401"/>
            <a:ext cx="2091150" cy="297796"/>
            <a:chOff x="306212" y="3447474"/>
            <a:chExt cx="2091150" cy="297796"/>
          </a:xfrm>
        </p:grpSpPr>
        <p:sp>
          <p:nvSpPr>
            <p:cNvPr id="100" name="직사각형 99"/>
            <p:cNvSpPr/>
            <p:nvPr/>
          </p:nvSpPr>
          <p:spPr>
            <a:xfrm>
              <a:off x="306212" y="3447474"/>
              <a:ext cx="1583147" cy="297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동단위로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검색해주세요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948010" y="3447474"/>
              <a:ext cx="449352" cy="297796"/>
            </a:xfrm>
            <a:prstGeom prst="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299636" y="3886200"/>
            <a:ext cx="2102115" cy="2544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06212" y="39921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주용도 검색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413644" y="4487784"/>
          <a:ext cx="1930200" cy="1479689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643400">
                  <a:extLst>
                    <a:ext uri="{9D8B030D-6E8A-4147-A177-3AD203B41FA5}">
                      <a16:colId xmlns:a16="http://schemas.microsoft.com/office/drawing/2014/main" val="144205941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2756559054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3201992381"/>
                    </a:ext>
                  </a:extLst>
                </a:gridCol>
              </a:tblGrid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공동주택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83974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공장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종교시설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82447"/>
                  </a:ext>
                </a:extLst>
              </a:tr>
              <a:tr h="3357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latin typeface="+mj-ea"/>
                          <a:ea typeface="+mj-ea"/>
                        </a:rPr>
                        <a:t>…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6630"/>
                  </a:ext>
                </a:extLst>
              </a:tr>
              <a:tr h="4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 및 영업시설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교육연구 및 복지시설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기타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3408"/>
                  </a:ext>
                </a:extLst>
              </a:tr>
            </a:tbl>
          </a:graphicData>
        </a:graphic>
      </p:graphicFrame>
      <p:sp>
        <p:nvSpPr>
          <p:cNvPr id="105" name="타원 104"/>
          <p:cNvSpPr/>
          <p:nvPr/>
        </p:nvSpPr>
        <p:spPr>
          <a:xfrm>
            <a:off x="1815670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＋</a:t>
            </a:r>
            <a:endParaRPr lang="ko-KR" altLang="en-US" b="1" dirty="0"/>
          </a:p>
        </p:txBody>
      </p:sp>
      <p:sp>
        <p:nvSpPr>
          <p:cNvPr id="106" name="타원 105"/>
          <p:cNvSpPr/>
          <p:nvPr/>
        </p:nvSpPr>
        <p:spPr>
          <a:xfrm>
            <a:off x="2065505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－</a:t>
            </a:r>
            <a:endParaRPr lang="ko-KR" altLang="en-US" sz="16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231203" y="1691907"/>
            <a:ext cx="2170548" cy="2118631"/>
            <a:chOff x="231203" y="1208519"/>
            <a:chExt cx="2170548" cy="2118631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99636" y="1208519"/>
              <a:ext cx="2102115" cy="21186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0281" y="1286880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에너지 </a:t>
              </a:r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소비량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31203" y="16382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소비연도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31203" y="196666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에너지원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203" y="22304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사용용도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955477" y="1682249"/>
              <a:ext cx="1295270" cy="171446"/>
              <a:chOff x="1038310" y="1886976"/>
              <a:chExt cx="1295270" cy="171446"/>
            </a:xfrm>
          </p:grpSpPr>
          <p:sp>
            <p:nvSpPr>
              <p:cNvPr id="129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</a:t>
                </a: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31203" y="254702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latin typeface="+mj-ea"/>
                  <a:ea typeface="+mj-ea"/>
                </a:rPr>
                <a:t>건물소비량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970574" y="2003498"/>
              <a:ext cx="1295270" cy="171446"/>
              <a:chOff x="1053407" y="2208225"/>
              <a:chExt cx="1295270" cy="171446"/>
            </a:xfrm>
          </p:grpSpPr>
          <p:sp>
            <p:nvSpPr>
              <p:cNvPr id="127" name="Google Shape;538;p11"/>
              <p:cNvSpPr/>
              <p:nvPr/>
            </p:nvSpPr>
            <p:spPr>
              <a:xfrm>
                <a:off x="1053407" y="2208225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" name="Google Shape;539;p11"/>
              <p:cNvSpPr/>
              <p:nvPr/>
            </p:nvSpPr>
            <p:spPr>
              <a:xfrm rot="10800000">
                <a:off x="2082584" y="226711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960967" y="2262536"/>
              <a:ext cx="1289780" cy="164165"/>
              <a:chOff x="1043800" y="2467263"/>
              <a:chExt cx="1289780" cy="164165"/>
            </a:xfrm>
          </p:grpSpPr>
          <p:sp>
            <p:nvSpPr>
              <p:cNvPr id="125" name="Google Shape;534;p11"/>
              <p:cNvSpPr/>
              <p:nvPr/>
            </p:nvSpPr>
            <p:spPr>
              <a:xfrm>
                <a:off x="1043800" y="2467263"/>
                <a:ext cx="1289780" cy="16416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539;p11"/>
              <p:cNvSpPr/>
              <p:nvPr/>
            </p:nvSpPr>
            <p:spPr>
              <a:xfrm rot="10800000">
                <a:off x="2082584" y="2523322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958208" y="2556917"/>
              <a:ext cx="1292539" cy="180212"/>
              <a:chOff x="1041041" y="2761644"/>
              <a:chExt cx="1292539" cy="180212"/>
            </a:xfrm>
          </p:grpSpPr>
          <p:sp>
            <p:nvSpPr>
              <p:cNvPr id="123" name="Google Shape;534;p11"/>
              <p:cNvSpPr/>
              <p:nvPr/>
            </p:nvSpPr>
            <p:spPr>
              <a:xfrm>
                <a:off x="1041041" y="2761644"/>
                <a:ext cx="1292539" cy="18021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altLang="en-US" sz="900" dirty="0" err="1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차에너지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</a:t>
                </a:r>
                <a:r>
                  <a:rPr lang="ko-KR" altLang="en-US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연평균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)</a:t>
                </a:r>
                <a:endParaRPr lang="en-US" altLang="ko-KR" sz="9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" name="Google Shape;539;p11"/>
              <p:cNvSpPr/>
              <p:nvPr/>
            </p:nvSpPr>
            <p:spPr>
              <a:xfrm rot="10800000">
                <a:off x="2082584" y="282090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31" name="직사각형 130"/>
          <p:cNvSpPr/>
          <p:nvPr/>
        </p:nvSpPr>
        <p:spPr>
          <a:xfrm>
            <a:off x="8447052" y="776411"/>
            <a:ext cx="441606" cy="40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 smtClean="0"/>
              <a:t>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32" name="그룹 131"/>
          <p:cNvGrpSpPr/>
          <p:nvPr/>
        </p:nvGrpSpPr>
        <p:grpSpPr>
          <a:xfrm>
            <a:off x="8859437" y="2360749"/>
            <a:ext cx="441606" cy="793902"/>
            <a:chOff x="8859437" y="2308047"/>
            <a:chExt cx="441606" cy="793902"/>
          </a:xfrm>
        </p:grpSpPr>
        <p:sp>
          <p:nvSpPr>
            <p:cNvPr id="133" name="직사각형 132"/>
            <p:cNvSpPr/>
            <p:nvPr/>
          </p:nvSpPr>
          <p:spPr>
            <a:xfrm>
              <a:off x="8859437" y="2308047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원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8859437" y="2700489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다각형</a:t>
              </a:r>
              <a:endParaRPr lang="en-US" altLang="ko-KR" sz="6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220487" y="3216455"/>
            <a:ext cx="1944536" cy="39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색상 범례 </a:t>
            </a:r>
            <a:r>
              <a:rPr lang="en-US" altLang="ko-KR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: </a:t>
            </a:r>
            <a:endParaRPr lang="ko-KR" altLang="en-US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46701" y="3269468"/>
            <a:ext cx="345780" cy="335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~25%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862058" y="350644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306030" y="3269468"/>
            <a:ext cx="345780" cy="33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~50%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665359" y="3269468"/>
            <a:ext cx="345780" cy="33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~75%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024688" y="3269468"/>
            <a:ext cx="345780" cy="33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~100%</a:t>
            </a:r>
            <a:endParaRPr lang="ko-KR" altLang="en-US" sz="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301053" y="1140804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90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291903" y="300101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985759" y="1465287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Google Shape;678;p13"/>
          <p:cNvSpPr/>
          <p:nvPr/>
        </p:nvSpPr>
        <p:spPr>
          <a:xfrm>
            <a:off x="120090" y="799644"/>
            <a:ext cx="9220185" cy="6058356"/>
          </a:xfrm>
          <a:prstGeom prst="rect">
            <a:avLst/>
          </a:prstGeom>
          <a:solidFill>
            <a:srgbClr val="D8D8D8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680;p13"/>
          <p:cNvGrpSpPr/>
          <p:nvPr/>
        </p:nvGrpSpPr>
        <p:grpSpPr>
          <a:xfrm>
            <a:off x="1202179" y="1442393"/>
            <a:ext cx="7162993" cy="4736290"/>
            <a:chOff x="479376" y="1648546"/>
            <a:chExt cx="8640959" cy="4525528"/>
          </a:xfrm>
        </p:grpSpPr>
        <p:sp>
          <p:nvSpPr>
            <p:cNvPr id="56" name="Google Shape;681;p13"/>
            <p:cNvSpPr/>
            <p:nvPr/>
          </p:nvSpPr>
          <p:spPr>
            <a:xfrm>
              <a:off x="479376" y="1648546"/>
              <a:ext cx="8640959" cy="147168"/>
            </a:xfrm>
            <a:prstGeom prst="rect">
              <a:avLst/>
            </a:prstGeom>
            <a:solidFill>
              <a:srgbClr val="1736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algun Gothic"/>
                <a:buNone/>
              </a:pPr>
              <a:r>
                <a:rPr lang="ko-KR" altLang="en-US" sz="1100" b="1" dirty="0" smtClean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올가미 선택 팝업</a:t>
              </a:r>
              <a:endParaRPr sz="11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682;p13"/>
            <p:cNvSpPr/>
            <p:nvPr/>
          </p:nvSpPr>
          <p:spPr>
            <a:xfrm>
              <a:off x="479376" y="1795714"/>
              <a:ext cx="8640959" cy="43783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498739" y="1730245"/>
            <a:ext cx="6657276" cy="1536753"/>
            <a:chOff x="3692493" y="3762528"/>
            <a:chExt cx="8273838" cy="752600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692493" y="3762528"/>
              <a:ext cx="8273838" cy="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99069" y="3797888"/>
              <a:ext cx="1519909" cy="120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</a:t>
              </a:r>
              <a:r>
                <a:rPr lang="ko-KR" altLang="en-US" sz="1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용도별 </a:t>
              </a:r>
              <a:r>
                <a:rPr lang="ko-KR" altLang="en-US" sz="1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통계 요약</a:t>
              </a:r>
              <a:endParaRPr lang="ko-KR" altLang="en-US" sz="1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906"/>
              </p:ext>
            </p:extLst>
          </p:nvPr>
        </p:nvGraphicFramePr>
        <p:xfrm>
          <a:off x="1640532" y="2224384"/>
          <a:ext cx="6286285" cy="647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257">
                  <a:extLst>
                    <a:ext uri="{9D8B030D-6E8A-4147-A177-3AD203B41FA5}">
                      <a16:colId xmlns:a16="http://schemas.microsoft.com/office/drawing/2014/main" val="3312382092"/>
                    </a:ext>
                  </a:extLst>
                </a:gridCol>
                <a:gridCol w="1257257">
                  <a:extLst>
                    <a:ext uri="{9D8B030D-6E8A-4147-A177-3AD203B41FA5}">
                      <a16:colId xmlns:a16="http://schemas.microsoft.com/office/drawing/2014/main" val="2310568701"/>
                    </a:ext>
                  </a:extLst>
                </a:gridCol>
                <a:gridCol w="1257257">
                  <a:extLst>
                    <a:ext uri="{9D8B030D-6E8A-4147-A177-3AD203B41FA5}">
                      <a16:colId xmlns:a16="http://schemas.microsoft.com/office/drawing/2014/main" val="3848666613"/>
                    </a:ext>
                  </a:extLst>
                </a:gridCol>
                <a:gridCol w="1257257">
                  <a:extLst>
                    <a:ext uri="{9D8B030D-6E8A-4147-A177-3AD203B41FA5}">
                      <a16:colId xmlns:a16="http://schemas.microsoft.com/office/drawing/2014/main" val="2012584365"/>
                    </a:ext>
                  </a:extLst>
                </a:gridCol>
                <a:gridCol w="1257257">
                  <a:extLst>
                    <a:ext uri="{9D8B030D-6E8A-4147-A177-3AD203B41FA5}">
                      <a16:colId xmlns:a16="http://schemas.microsoft.com/office/drawing/2014/main" val="2013625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건물 용도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건물 수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에너지 소비량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차 에너지 소비량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CO2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배출량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3021433"/>
                  </a:ext>
                </a:extLst>
              </a:tr>
              <a:tr h="216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38818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1498739" y="3640943"/>
            <a:ext cx="6657276" cy="2160418"/>
            <a:chOff x="3692493" y="3879580"/>
            <a:chExt cx="8273838" cy="1058030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3692493" y="3879580"/>
              <a:ext cx="8273838" cy="10580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99068" y="3933145"/>
              <a:ext cx="1838270" cy="120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</a:t>
              </a:r>
              <a:r>
                <a:rPr lang="ko-KR" altLang="en-US" sz="1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선택 건물 리스트</a:t>
              </a:r>
              <a:endParaRPr lang="ko-KR" altLang="en-US" sz="1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63644"/>
              </p:ext>
            </p:extLst>
          </p:nvPr>
        </p:nvGraphicFramePr>
        <p:xfrm>
          <a:off x="1596839" y="4005116"/>
          <a:ext cx="6442261" cy="140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23">
                  <a:extLst>
                    <a:ext uri="{9D8B030D-6E8A-4147-A177-3AD203B41FA5}">
                      <a16:colId xmlns:a16="http://schemas.microsoft.com/office/drawing/2014/main" val="3312382092"/>
                    </a:ext>
                  </a:extLst>
                </a:gridCol>
                <a:gridCol w="920323">
                  <a:extLst>
                    <a:ext uri="{9D8B030D-6E8A-4147-A177-3AD203B41FA5}">
                      <a16:colId xmlns:a16="http://schemas.microsoft.com/office/drawing/2014/main" val="2310568701"/>
                    </a:ext>
                  </a:extLst>
                </a:gridCol>
                <a:gridCol w="920323">
                  <a:extLst>
                    <a:ext uri="{9D8B030D-6E8A-4147-A177-3AD203B41FA5}">
                      <a16:colId xmlns:a16="http://schemas.microsoft.com/office/drawing/2014/main" val="3497904558"/>
                    </a:ext>
                  </a:extLst>
                </a:gridCol>
                <a:gridCol w="920323">
                  <a:extLst>
                    <a:ext uri="{9D8B030D-6E8A-4147-A177-3AD203B41FA5}">
                      <a16:colId xmlns:a16="http://schemas.microsoft.com/office/drawing/2014/main" val="3509565660"/>
                    </a:ext>
                  </a:extLst>
                </a:gridCol>
                <a:gridCol w="920323">
                  <a:extLst>
                    <a:ext uri="{9D8B030D-6E8A-4147-A177-3AD203B41FA5}">
                      <a16:colId xmlns:a16="http://schemas.microsoft.com/office/drawing/2014/main" val="3848666613"/>
                    </a:ext>
                  </a:extLst>
                </a:gridCol>
                <a:gridCol w="920323">
                  <a:extLst>
                    <a:ext uri="{9D8B030D-6E8A-4147-A177-3AD203B41FA5}">
                      <a16:colId xmlns:a16="http://schemas.microsoft.com/office/drawing/2014/main" val="2012584365"/>
                    </a:ext>
                  </a:extLst>
                </a:gridCol>
                <a:gridCol w="920323">
                  <a:extLst>
                    <a:ext uri="{9D8B030D-6E8A-4147-A177-3AD203B41FA5}">
                      <a16:colId xmlns:a16="http://schemas.microsoft.com/office/drawing/2014/main" val="2013625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건물명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주소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건물 용도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연면적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에너지 </a:t>
                      </a:r>
                      <a:endParaRPr lang="en-US" altLang="ko-KR" sz="8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소비량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차 에너지 소비량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CO2 </a:t>
                      </a:r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배출량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302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extLst>
                  <a:ext uri="{0D108BD9-81ED-4DB2-BD59-A6C34878D82A}">
                    <a16:rowId xmlns:a16="http://schemas.microsoft.com/office/drawing/2014/main" val="2037938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extLst>
                  <a:ext uri="{0D108BD9-81ED-4DB2-BD59-A6C34878D82A}">
                    <a16:rowId xmlns:a16="http://schemas.microsoft.com/office/drawing/2014/main" val="420331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0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5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sp>
        <p:nvSpPr>
          <p:cNvPr id="64" name="TextBox 63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검진 필터 조회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기본 구성</a:t>
            </a:r>
            <a:endParaRPr lang="en-US" altLang="ko-KR" sz="1100" b="1" spc="-1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7293" y="1206064"/>
            <a:ext cx="3511776" cy="578173"/>
            <a:chOff x="3209191" y="1513793"/>
            <a:chExt cx="5934809" cy="578173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3" name="그룹 2"/>
            <p:cNvGrpSpPr/>
            <p:nvPr/>
          </p:nvGrpSpPr>
          <p:grpSpPr>
            <a:xfrm>
              <a:off x="3209191" y="1513793"/>
              <a:ext cx="5934809" cy="578173"/>
              <a:chOff x="901345" y="1890659"/>
              <a:chExt cx="7794247" cy="578173"/>
            </a:xfrm>
            <a:grpFill/>
          </p:grpSpPr>
          <p:sp>
            <p:nvSpPr>
              <p:cNvPr id="2" name="직사각형 1"/>
              <p:cNvSpPr/>
              <p:nvPr/>
            </p:nvSpPr>
            <p:spPr>
              <a:xfrm>
                <a:off x="901345" y="1890659"/>
                <a:ext cx="7794247" cy="23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/>
                  <a:t>건축물 대장 정보 필터</a:t>
                </a:r>
                <a:endParaRPr lang="ko-KR" altLang="en-US" sz="1000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901345" y="2130313"/>
                <a:ext cx="7794247" cy="3385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</a:rPr>
                  <a:t>필터 정보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이등변 삼각형 4"/>
            <p:cNvSpPr/>
            <p:nvPr/>
          </p:nvSpPr>
          <p:spPr>
            <a:xfrm>
              <a:off x="8870432" y="1545062"/>
              <a:ext cx="183884" cy="15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293" y="1829346"/>
            <a:ext cx="3511776" cy="239653"/>
            <a:chOff x="3209191" y="2820259"/>
            <a:chExt cx="5934809" cy="23965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66" name="직사각형 65"/>
            <p:cNvSpPr/>
            <p:nvPr/>
          </p:nvSpPr>
          <p:spPr>
            <a:xfrm>
              <a:off x="3209191" y="2820259"/>
              <a:ext cx="5934809" cy="2396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/>
                <a:t>건축물 운영 정보 필터</a:t>
              </a:r>
              <a:endParaRPr lang="ko-KR" altLang="en-US" sz="1000" dirty="0"/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8870432" y="2860824"/>
              <a:ext cx="183884" cy="15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87293" y="2114108"/>
            <a:ext cx="3511776" cy="239653"/>
            <a:chOff x="3209191" y="2820259"/>
            <a:chExt cx="5934809" cy="23965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70" name="직사각형 69"/>
            <p:cNvSpPr/>
            <p:nvPr/>
          </p:nvSpPr>
          <p:spPr>
            <a:xfrm>
              <a:off x="3209191" y="2820259"/>
              <a:ext cx="5934809" cy="2396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/>
                <a:t>에너지 사용량 필터</a:t>
              </a:r>
              <a:endParaRPr lang="ko-KR" altLang="en-US" sz="1000" dirty="0"/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8870432" y="2860824"/>
              <a:ext cx="183884" cy="15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87293" y="2398870"/>
            <a:ext cx="3511776" cy="239653"/>
            <a:chOff x="3209191" y="2820259"/>
            <a:chExt cx="5934809" cy="23965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73" name="직사각형 72"/>
            <p:cNvSpPr/>
            <p:nvPr/>
          </p:nvSpPr>
          <p:spPr>
            <a:xfrm>
              <a:off x="3209191" y="2820259"/>
              <a:ext cx="5934809" cy="2396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/>
                <a:t>소비수준 판단 지표 필터</a:t>
              </a:r>
              <a:endParaRPr lang="ko-KR" altLang="en-US" sz="1000" dirty="0"/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8870432" y="2860824"/>
              <a:ext cx="183884" cy="15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87293" y="2683631"/>
            <a:ext cx="3511776" cy="239653"/>
            <a:chOff x="3209191" y="2820259"/>
            <a:chExt cx="5934809" cy="23965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77" name="직사각형 76"/>
            <p:cNvSpPr/>
            <p:nvPr/>
          </p:nvSpPr>
          <p:spPr>
            <a:xfrm>
              <a:off x="3209191" y="2820259"/>
              <a:ext cx="5934809" cy="2396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/>
                <a:t>시뮬레이션 데이터 필터</a:t>
              </a:r>
              <a:endParaRPr lang="ko-KR" altLang="en-US" sz="1000" dirty="0"/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8870432" y="2860824"/>
              <a:ext cx="183884" cy="15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625473" y="2976450"/>
            <a:ext cx="8340858" cy="752600"/>
            <a:chOff x="3692493" y="3762528"/>
            <a:chExt cx="8273838" cy="75260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3692493" y="3762528"/>
              <a:ext cx="8273838" cy="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99069" y="3797888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</a:t>
              </a:r>
              <a:r>
                <a:rPr lang="ko-KR" altLang="en-US" sz="1000" b="1" dirty="0" err="1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집단별</a:t>
              </a:r>
              <a:r>
                <a:rPr lang="ko-KR" altLang="en-US" sz="1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통계 요약</a:t>
              </a:r>
              <a:endParaRPr lang="ko-KR" altLang="en-US" sz="1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38" name="Google Shape;576;p12"/>
          <p:cNvGraphicFramePr/>
          <p:nvPr>
            <p:extLst>
              <p:ext uri="{D42A27DB-BD31-4B8C-83A1-F6EECF244321}">
                <p14:modId xmlns:p14="http://schemas.microsoft.com/office/powerpoint/2010/main" val="3562143963"/>
              </p:ext>
            </p:extLst>
          </p:nvPr>
        </p:nvGraphicFramePr>
        <p:xfrm>
          <a:off x="140677" y="5890846"/>
          <a:ext cx="5926015" cy="83823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ym typeface="Malgun Gothic"/>
                        </a:rPr>
                        <a:t>1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선택한 검진 필터 정보들이 왼쪽 화면에 고정되어 표시된다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.</a:t>
                      </a: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검진 필터 정보들이 표시된다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▼버튼을 클릭하여 필터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 정보를 표시하고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▲버튼을 눌러 필터 정보를 숨길 수 있다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.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3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설정한 검진필터들로 조회한 데이터들의 통계 요약 정보가 표현된다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.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425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3625473" y="3814320"/>
            <a:ext cx="8273838" cy="908043"/>
            <a:chOff x="3692493" y="3762528"/>
            <a:chExt cx="8273838" cy="75260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692493" y="3762528"/>
              <a:ext cx="8273838" cy="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99069" y="3797888"/>
              <a:ext cx="1217000" cy="204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차트 및 그래프</a:t>
              </a:r>
              <a:endParaRPr lang="ko-KR" altLang="en-US" sz="1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89" y="3965840"/>
            <a:ext cx="1254309" cy="615459"/>
          </a:xfrm>
          <a:prstGeom prst="rect">
            <a:avLst/>
          </a:prstGeom>
        </p:spPr>
      </p:pic>
      <p:pic>
        <p:nvPicPr>
          <p:cNvPr id="51" name="Picture 8" descr="Violin plot of the distribution of baseline serum uric acid levels by CKD stages. The violin is a mirrored density plot with a boxplot of the baseline uric acid concentrations inside. Black dots represented the group mean and outliers in each CKD category. doi:10.1371/journal.pone.0170393.g001  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821" y="3937038"/>
            <a:ext cx="1137289" cy="7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/>
          <a:srcRect r="821"/>
          <a:stretch/>
        </p:blipFill>
        <p:spPr>
          <a:xfrm>
            <a:off x="10224125" y="3934457"/>
            <a:ext cx="968483" cy="670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graphicFrame>
        <p:nvGraphicFramePr>
          <p:cNvPr id="55" name="Google Shape;576;p12"/>
          <p:cNvGraphicFramePr/>
          <p:nvPr>
            <p:extLst>
              <p:ext uri="{D42A27DB-BD31-4B8C-83A1-F6EECF244321}">
                <p14:modId xmlns:p14="http://schemas.microsoft.com/office/powerpoint/2010/main" val="550461072"/>
              </p:ext>
            </p:extLst>
          </p:nvPr>
        </p:nvGraphicFramePr>
        <p:xfrm>
          <a:off x="6128238" y="5890846"/>
          <a:ext cx="5926015" cy="70107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 smtClean="0">
                          <a:sym typeface="Malgun Gothic"/>
                        </a:rPr>
                        <a:t>4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설정한 검진필터들로 조회한 건축물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목록정보가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 표시된다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.</a:t>
                      </a: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5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설정한 검진필터들로 조회한 정보가 차트 및 그래프로 표시된다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.(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표현할 차트 종류 협의 필요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)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화면 레이아웃 구성은 변경이 </a:t>
                      </a:r>
                      <a:r>
                        <a:rPr lang="en-US" altLang="ko-KR" sz="900" b="1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SQI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제안이며 변경이 가능하다</a:t>
                      </a:r>
                      <a:r>
                        <a:rPr lang="en-US" altLang="ko-KR" sz="900" b="1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.</a:t>
                      </a:r>
                      <a:endParaRPr lang="en-US" altLang="ko-KR" sz="900" b="1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1134265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80445"/>
              </p:ext>
            </p:extLst>
          </p:nvPr>
        </p:nvGraphicFramePr>
        <p:xfrm>
          <a:off x="3839820" y="3235561"/>
          <a:ext cx="8059491" cy="594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95499">
                  <a:extLst>
                    <a:ext uri="{9D8B030D-6E8A-4147-A177-3AD203B41FA5}">
                      <a16:colId xmlns:a16="http://schemas.microsoft.com/office/drawing/2014/main" val="3411026666"/>
                    </a:ext>
                  </a:extLst>
                </a:gridCol>
                <a:gridCol w="895499">
                  <a:extLst>
                    <a:ext uri="{9D8B030D-6E8A-4147-A177-3AD203B41FA5}">
                      <a16:colId xmlns:a16="http://schemas.microsoft.com/office/drawing/2014/main" val="2326316755"/>
                    </a:ext>
                  </a:extLst>
                </a:gridCol>
                <a:gridCol w="895499">
                  <a:extLst>
                    <a:ext uri="{9D8B030D-6E8A-4147-A177-3AD203B41FA5}">
                      <a16:colId xmlns:a16="http://schemas.microsoft.com/office/drawing/2014/main" val="895828725"/>
                    </a:ext>
                  </a:extLst>
                </a:gridCol>
                <a:gridCol w="895499">
                  <a:extLst>
                    <a:ext uri="{9D8B030D-6E8A-4147-A177-3AD203B41FA5}">
                      <a16:colId xmlns:a16="http://schemas.microsoft.com/office/drawing/2014/main" val="711060640"/>
                    </a:ext>
                  </a:extLst>
                </a:gridCol>
                <a:gridCol w="895499">
                  <a:extLst>
                    <a:ext uri="{9D8B030D-6E8A-4147-A177-3AD203B41FA5}">
                      <a16:colId xmlns:a16="http://schemas.microsoft.com/office/drawing/2014/main" val="2908985235"/>
                    </a:ext>
                  </a:extLst>
                </a:gridCol>
                <a:gridCol w="895499">
                  <a:extLst>
                    <a:ext uri="{9D8B030D-6E8A-4147-A177-3AD203B41FA5}">
                      <a16:colId xmlns:a16="http://schemas.microsoft.com/office/drawing/2014/main" val="33875514"/>
                    </a:ext>
                  </a:extLst>
                </a:gridCol>
                <a:gridCol w="895499">
                  <a:extLst>
                    <a:ext uri="{9D8B030D-6E8A-4147-A177-3AD203B41FA5}">
                      <a16:colId xmlns:a16="http://schemas.microsoft.com/office/drawing/2014/main" val="2985250604"/>
                    </a:ext>
                  </a:extLst>
                </a:gridCol>
                <a:gridCol w="895499">
                  <a:extLst>
                    <a:ext uri="{9D8B030D-6E8A-4147-A177-3AD203B41FA5}">
                      <a16:colId xmlns:a16="http://schemas.microsoft.com/office/drawing/2014/main" val="3066599445"/>
                    </a:ext>
                  </a:extLst>
                </a:gridCol>
                <a:gridCol w="895499">
                  <a:extLst>
                    <a:ext uri="{9D8B030D-6E8A-4147-A177-3AD203B41FA5}">
                      <a16:colId xmlns:a16="http://schemas.microsoft.com/office/drawing/2014/main" val="50719121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j-ea"/>
                          <a:ea typeface="+mj-ea"/>
                        </a:rPr>
                        <a:t>표본 수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j-ea"/>
                          <a:ea typeface="+mj-ea"/>
                        </a:rPr>
                        <a:t>평균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j-ea"/>
                          <a:ea typeface="+mj-ea"/>
                        </a:rPr>
                        <a:t>중앙값</a:t>
                      </a:r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(50%)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j-ea"/>
                          <a:ea typeface="+mj-ea"/>
                        </a:rPr>
                        <a:t>백분위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16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1%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4%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25%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75%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96%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99%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71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0941311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3839820" y="1483064"/>
            <a:ext cx="8214433" cy="17477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839820" y="1206064"/>
            <a:ext cx="215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선택된 </a:t>
            </a:r>
            <a:r>
              <a:rPr lang="ko-KR" altLang="en-US" sz="1200" dirty="0"/>
              <a:t>필터 </a:t>
            </a:r>
            <a:r>
              <a:rPr lang="ko-KR" altLang="en-US" sz="1200" dirty="0" smtClean="0"/>
              <a:t>현황</a:t>
            </a:r>
            <a:r>
              <a:rPr lang="en-US" altLang="ko-KR" sz="1200" dirty="0" smtClean="0"/>
              <a:t>: </a:t>
            </a:r>
            <a:endParaRPr lang="ko-KR" altLang="en-US" sz="1200" dirty="0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71291"/>
              </p:ext>
            </p:extLst>
          </p:nvPr>
        </p:nvGraphicFramePr>
        <p:xfrm>
          <a:off x="3888355" y="1611416"/>
          <a:ext cx="1345240" cy="1508760"/>
        </p:xfrm>
        <a:graphic>
          <a:graphicData uri="http://schemas.openxmlformats.org/drawingml/2006/table">
            <a:tbl>
              <a:tblPr/>
              <a:tblGrid>
                <a:gridCol w="555004">
                  <a:extLst>
                    <a:ext uri="{9D8B030D-6E8A-4147-A177-3AD203B41FA5}">
                      <a16:colId xmlns:a16="http://schemas.microsoft.com/office/drawing/2014/main" val="4151059483"/>
                    </a:ext>
                  </a:extLst>
                </a:gridCol>
                <a:gridCol w="790236">
                  <a:extLst>
                    <a:ext uri="{9D8B030D-6E8A-4147-A177-3AD203B41FA5}">
                      <a16:colId xmlns:a16="http://schemas.microsoft.com/office/drawing/2014/main" val="25659969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건축물</a:t>
                      </a:r>
                      <a:r>
                        <a:rPr lang="ko-KR" altLang="en-US" sz="9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필터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98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지역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91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용도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12718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사용승인연도</a:t>
                      </a: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smtClean="0"/>
                        <a:t>단열</a:t>
                      </a:r>
                      <a:endParaRPr lang="ko-KR" altLang="en-US" sz="5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4550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500" dirty="0" smtClean="0"/>
                        <a:t>연식</a:t>
                      </a:r>
                      <a:endParaRPr lang="ko-KR" altLang="en-US" sz="5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0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건물규모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17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err="1" smtClean="0"/>
                        <a:t>대장유형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52780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89152"/>
              </p:ext>
            </p:extLst>
          </p:nvPr>
        </p:nvGraphicFramePr>
        <p:xfrm>
          <a:off x="5413422" y="1611204"/>
          <a:ext cx="1143277" cy="1325880"/>
        </p:xfrm>
        <a:graphic>
          <a:graphicData uri="http://schemas.openxmlformats.org/drawingml/2006/table">
            <a:tbl>
              <a:tblPr/>
              <a:tblGrid>
                <a:gridCol w="508829">
                  <a:extLst>
                    <a:ext uri="{9D8B030D-6E8A-4147-A177-3AD203B41FA5}">
                      <a16:colId xmlns:a16="http://schemas.microsoft.com/office/drawing/2014/main" val="590492653"/>
                    </a:ext>
                  </a:extLst>
                </a:gridCol>
                <a:gridCol w="634448">
                  <a:extLst>
                    <a:ext uri="{9D8B030D-6E8A-4147-A177-3AD203B41FA5}">
                      <a16:colId xmlns:a16="http://schemas.microsoft.com/office/drawing/2014/main" val="13705362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에너지 필터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98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소비연도</a:t>
                      </a:r>
                      <a:endParaRPr lang="en-US" altLang="ko-KR" sz="9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54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에너지원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882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에너지용도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823671"/>
                  </a:ext>
                </a:extLst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80493"/>
              </p:ext>
            </p:extLst>
          </p:nvPr>
        </p:nvGraphicFramePr>
        <p:xfrm>
          <a:off x="6695282" y="1611204"/>
          <a:ext cx="1310666" cy="594360"/>
        </p:xfrm>
        <a:graphic>
          <a:graphicData uri="http://schemas.openxmlformats.org/drawingml/2006/table">
            <a:tbl>
              <a:tblPr/>
              <a:tblGrid>
                <a:gridCol w="516363">
                  <a:extLst>
                    <a:ext uri="{9D8B030D-6E8A-4147-A177-3AD203B41FA5}">
                      <a16:colId xmlns:a16="http://schemas.microsoft.com/office/drawing/2014/main" val="1093603029"/>
                    </a:ext>
                  </a:extLst>
                </a:gridCol>
                <a:gridCol w="794303">
                  <a:extLst>
                    <a:ext uri="{9D8B030D-6E8A-4147-A177-3AD203B41FA5}">
                      <a16:colId xmlns:a16="http://schemas.microsoft.com/office/drawing/2014/main" val="980685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업종 필터</a:t>
                      </a: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1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건강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병원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의료기기판매</a:t>
                      </a:r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43810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67516"/>
              </p:ext>
            </p:extLst>
          </p:nvPr>
        </p:nvGraphicFramePr>
        <p:xfrm>
          <a:off x="9555384" y="1607567"/>
          <a:ext cx="1434528" cy="457200"/>
        </p:xfrm>
        <a:graphic>
          <a:graphicData uri="http://schemas.openxmlformats.org/drawingml/2006/table">
            <a:tbl>
              <a:tblPr/>
              <a:tblGrid>
                <a:gridCol w="445909">
                  <a:extLst>
                    <a:ext uri="{9D8B030D-6E8A-4147-A177-3AD203B41FA5}">
                      <a16:colId xmlns:a16="http://schemas.microsoft.com/office/drawing/2014/main" val="1245173452"/>
                    </a:ext>
                  </a:extLst>
                </a:gridCol>
                <a:gridCol w="988619">
                  <a:extLst>
                    <a:ext uri="{9D8B030D-6E8A-4147-A177-3AD203B41FA5}">
                      <a16:colId xmlns:a16="http://schemas.microsoft.com/office/drawing/2014/main" val="187899171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 유형 필터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5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940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85924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14816"/>
              </p:ext>
            </p:extLst>
          </p:nvPr>
        </p:nvGraphicFramePr>
        <p:xfrm>
          <a:off x="8185417" y="1611204"/>
          <a:ext cx="1175777" cy="1325880"/>
        </p:xfrm>
        <a:graphic>
          <a:graphicData uri="http://schemas.openxmlformats.org/drawingml/2006/table">
            <a:tbl>
              <a:tblPr/>
              <a:tblGrid>
                <a:gridCol w="463872">
                  <a:extLst>
                    <a:ext uri="{9D8B030D-6E8A-4147-A177-3AD203B41FA5}">
                      <a16:colId xmlns:a16="http://schemas.microsoft.com/office/drawing/2014/main" val="3593972955"/>
                    </a:ext>
                  </a:extLst>
                </a:gridCol>
                <a:gridCol w="711905">
                  <a:extLst>
                    <a:ext uri="{9D8B030D-6E8A-4147-A177-3AD203B41FA5}">
                      <a16:colId xmlns:a16="http://schemas.microsoft.com/office/drawing/2014/main" val="170095914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128016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지표 필터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총량</a:t>
                      </a:r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180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900" b="1" dirty="0" smtClean="0"/>
                        <a:t>규모 정규화</a:t>
                      </a:r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271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/>
                        <a:t>규모</a:t>
                      </a:r>
                      <a:r>
                        <a:rPr lang="en-US" altLang="ko-KR" sz="900" b="1" dirty="0" smtClean="0"/>
                        <a:t>+</a:t>
                      </a:r>
                      <a:r>
                        <a:rPr lang="ko-KR" altLang="en-US" sz="900" b="1" dirty="0" err="1" smtClean="0"/>
                        <a:t>외기온</a:t>
                      </a:r>
                      <a:r>
                        <a:rPr lang="ko-KR" altLang="en-US" sz="900" b="1" dirty="0" smtClean="0"/>
                        <a:t> 정규화</a:t>
                      </a:r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marL="45720" marR="45720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43967"/>
                  </a:ext>
                </a:extLst>
              </a:tr>
            </a:tbl>
          </a:graphicData>
        </a:graphic>
      </p:graphicFrame>
      <p:grpSp>
        <p:nvGrpSpPr>
          <p:cNvPr id="85" name="그룹 84"/>
          <p:cNvGrpSpPr/>
          <p:nvPr/>
        </p:nvGrpSpPr>
        <p:grpSpPr>
          <a:xfrm>
            <a:off x="3646001" y="4807633"/>
            <a:ext cx="8273838" cy="752600"/>
            <a:chOff x="3692493" y="3762528"/>
            <a:chExt cx="8273838" cy="752600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3692493" y="3762528"/>
              <a:ext cx="8273838" cy="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99069" y="3797888"/>
              <a:ext cx="14734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선택된 건축물 목록</a:t>
              </a:r>
              <a:endParaRPr lang="ko-KR" altLang="en-US" sz="10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84852"/>
              </p:ext>
            </p:extLst>
          </p:nvPr>
        </p:nvGraphicFramePr>
        <p:xfrm>
          <a:off x="3826277" y="5080416"/>
          <a:ext cx="791328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657">
                  <a:extLst>
                    <a:ext uri="{9D8B030D-6E8A-4147-A177-3AD203B41FA5}">
                      <a16:colId xmlns:a16="http://schemas.microsoft.com/office/drawing/2014/main" val="3312382092"/>
                    </a:ext>
                  </a:extLst>
                </a:gridCol>
                <a:gridCol w="1582657">
                  <a:extLst>
                    <a:ext uri="{9D8B030D-6E8A-4147-A177-3AD203B41FA5}">
                      <a16:colId xmlns:a16="http://schemas.microsoft.com/office/drawing/2014/main" val="2402745591"/>
                    </a:ext>
                  </a:extLst>
                </a:gridCol>
                <a:gridCol w="1582657">
                  <a:extLst>
                    <a:ext uri="{9D8B030D-6E8A-4147-A177-3AD203B41FA5}">
                      <a16:colId xmlns:a16="http://schemas.microsoft.com/office/drawing/2014/main" val="3681210883"/>
                    </a:ext>
                  </a:extLst>
                </a:gridCol>
                <a:gridCol w="1582657">
                  <a:extLst>
                    <a:ext uri="{9D8B030D-6E8A-4147-A177-3AD203B41FA5}">
                      <a16:colId xmlns:a16="http://schemas.microsoft.com/office/drawing/2014/main" val="1009060951"/>
                    </a:ext>
                  </a:extLst>
                </a:gridCol>
                <a:gridCol w="1582657">
                  <a:extLst>
                    <a:ext uri="{9D8B030D-6E8A-4147-A177-3AD203B41FA5}">
                      <a16:colId xmlns:a16="http://schemas.microsoft.com/office/drawing/2014/main" val="1499127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컬럼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컬럼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…</a:t>
                      </a:r>
                      <a:endParaRPr lang="ko-KR" altLang="en-US" sz="800" dirty="0">
                        <a:solidFill>
                          <a:sysClr val="windowText" lastClr="00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컬럼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n-1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j-ea"/>
                          <a:ea typeface="+mj-ea"/>
                        </a:rPr>
                        <a:t>컬럼</a:t>
                      </a:r>
                      <a:r>
                        <a:rPr lang="en-US" altLang="ko-KR" sz="800" dirty="0" smtClean="0">
                          <a:latin typeface="+mj-ea"/>
                          <a:ea typeface="+mj-ea"/>
                        </a:rPr>
                        <a:t>n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302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38818"/>
                  </a:ext>
                </a:extLst>
              </a:tr>
            </a:tbl>
          </a:graphicData>
        </a:graphic>
      </p:graphicFrame>
      <p:sp>
        <p:nvSpPr>
          <p:cNvPr id="89" name="타원 88"/>
          <p:cNvSpPr/>
          <p:nvPr/>
        </p:nvSpPr>
        <p:spPr>
          <a:xfrm>
            <a:off x="52133" y="1134430"/>
            <a:ext cx="261425" cy="26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1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23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검진 필터 조회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 정보</a:t>
            </a:r>
            <a:endParaRPr lang="en-US" altLang="ko-KR" sz="1100" b="1" spc="-1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Google Shape;576;p12"/>
          <p:cNvGraphicFramePr/>
          <p:nvPr>
            <p:extLst>
              <p:ext uri="{D42A27DB-BD31-4B8C-83A1-F6EECF244321}">
                <p14:modId xmlns:p14="http://schemas.microsoft.com/office/powerpoint/2010/main" val="378642366"/>
              </p:ext>
            </p:extLst>
          </p:nvPr>
        </p:nvGraphicFramePr>
        <p:xfrm>
          <a:off x="140677" y="5890846"/>
          <a:ext cx="5926015" cy="70107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ym typeface="Malgun Gothic"/>
                        </a:rPr>
                        <a:t>1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3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425"/>
                  </a:ext>
                </a:extLst>
              </a:tr>
            </a:tbl>
          </a:graphicData>
        </a:graphic>
      </p:graphicFrame>
      <p:graphicFrame>
        <p:nvGraphicFramePr>
          <p:cNvPr id="40" name="Google Shape;576;p12"/>
          <p:cNvGraphicFramePr/>
          <p:nvPr>
            <p:extLst>
              <p:ext uri="{D42A27DB-BD31-4B8C-83A1-F6EECF244321}">
                <p14:modId xmlns:p14="http://schemas.microsoft.com/office/powerpoint/2010/main" val="892774256"/>
              </p:ext>
            </p:extLst>
          </p:nvPr>
        </p:nvGraphicFramePr>
        <p:xfrm>
          <a:off x="6129101" y="5890846"/>
          <a:ext cx="5926015" cy="70107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42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06982" y="3928997"/>
            <a:ext cx="3613490" cy="246221"/>
            <a:chOff x="406982" y="3928997"/>
            <a:chExt cx="3613490" cy="246221"/>
          </a:xfrm>
        </p:grpSpPr>
        <p:sp>
          <p:nvSpPr>
            <p:cNvPr id="56" name="TextBox 55"/>
            <p:cNvSpPr txBox="1"/>
            <p:nvPr/>
          </p:nvSpPr>
          <p:spPr>
            <a:xfrm>
              <a:off x="406982" y="3928997"/>
              <a:ext cx="36134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[select box]</a:t>
              </a:r>
              <a:r>
                <a:rPr lang="ko-KR" altLang="en-US" sz="1000" b="1" dirty="0" smtClean="0">
                  <a:latin typeface="+mj-ea"/>
                  <a:ea typeface="+mj-ea"/>
                </a:rPr>
                <a:t>란</a:t>
              </a:r>
              <a:r>
                <a:rPr lang="en-US" altLang="ko-KR" sz="1000" b="1" dirty="0" smtClean="0">
                  <a:latin typeface="+mj-ea"/>
                  <a:ea typeface="+mj-ea"/>
                </a:rPr>
                <a:t>? :                                  </a:t>
              </a:r>
              <a:r>
                <a:rPr lang="ko-KR" altLang="en-US" sz="1000" dirty="0" smtClean="0">
                  <a:latin typeface="+mj-ea"/>
                  <a:ea typeface="+mj-ea"/>
                </a:rPr>
                <a:t>형태의 </a:t>
              </a:r>
              <a:r>
                <a:rPr lang="en-US" altLang="ko-KR" sz="1000" dirty="0" smtClean="0">
                  <a:latin typeface="+mj-ea"/>
                  <a:ea typeface="+mj-ea"/>
                </a:rPr>
                <a:t>element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571083" y="3966384"/>
              <a:ext cx="1295270" cy="171446"/>
              <a:chOff x="1038310" y="1886976"/>
              <a:chExt cx="1295270" cy="171446"/>
            </a:xfrm>
          </p:grpSpPr>
          <p:sp>
            <p:nvSpPr>
              <p:cNvPr id="58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sample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406982" y="1264799"/>
            <a:ext cx="5946193" cy="2614173"/>
            <a:chOff x="3209191" y="1513793"/>
            <a:chExt cx="5934809" cy="2614173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79" name="그룹 78"/>
            <p:cNvGrpSpPr/>
            <p:nvPr/>
          </p:nvGrpSpPr>
          <p:grpSpPr>
            <a:xfrm>
              <a:off x="3209191" y="1513793"/>
              <a:ext cx="5934809" cy="2614173"/>
              <a:chOff x="901345" y="1890659"/>
              <a:chExt cx="7794247" cy="2614173"/>
            </a:xfrm>
            <a:grpFill/>
          </p:grpSpPr>
          <p:sp>
            <p:nvSpPr>
              <p:cNvPr id="81" name="직사각형 80"/>
              <p:cNvSpPr/>
              <p:nvPr/>
            </p:nvSpPr>
            <p:spPr>
              <a:xfrm>
                <a:off x="901345" y="1890659"/>
                <a:ext cx="7794247" cy="23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/>
                  <a:t>건축물 대장 정보 필터</a:t>
                </a:r>
                <a:endParaRPr lang="ko-KR" altLang="en-US" sz="10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01345" y="2130313"/>
                <a:ext cx="7794247" cy="23745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이등변 삼각형 79"/>
            <p:cNvSpPr/>
            <p:nvPr/>
          </p:nvSpPr>
          <p:spPr>
            <a:xfrm>
              <a:off x="8870432" y="1545062"/>
              <a:ext cx="183884" cy="15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7626"/>
              </p:ext>
            </p:extLst>
          </p:nvPr>
        </p:nvGraphicFramePr>
        <p:xfrm>
          <a:off x="506563" y="1554478"/>
          <a:ext cx="5784770" cy="2194560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1156954">
                  <a:extLst>
                    <a:ext uri="{9D8B030D-6E8A-4147-A177-3AD203B41FA5}">
                      <a16:colId xmlns:a16="http://schemas.microsoft.com/office/drawing/2014/main" val="563211662"/>
                    </a:ext>
                  </a:extLst>
                </a:gridCol>
                <a:gridCol w="1241608">
                  <a:extLst>
                    <a:ext uri="{9D8B030D-6E8A-4147-A177-3AD203B41FA5}">
                      <a16:colId xmlns:a16="http://schemas.microsoft.com/office/drawing/2014/main" val="4015353406"/>
                    </a:ext>
                  </a:extLst>
                </a:gridCol>
                <a:gridCol w="1072300">
                  <a:extLst>
                    <a:ext uri="{9D8B030D-6E8A-4147-A177-3AD203B41FA5}">
                      <a16:colId xmlns:a16="http://schemas.microsoft.com/office/drawing/2014/main" val="822947229"/>
                    </a:ext>
                  </a:extLst>
                </a:gridCol>
                <a:gridCol w="1156954">
                  <a:extLst>
                    <a:ext uri="{9D8B030D-6E8A-4147-A177-3AD203B41FA5}">
                      <a16:colId xmlns:a16="http://schemas.microsoft.com/office/drawing/2014/main" val="128992272"/>
                    </a:ext>
                  </a:extLst>
                </a:gridCol>
                <a:gridCol w="1156954">
                  <a:extLst>
                    <a:ext uri="{9D8B030D-6E8A-4147-A177-3AD203B41FA5}">
                      <a16:colId xmlns:a16="http://schemas.microsoft.com/office/drawing/2014/main" val="2067938053"/>
                    </a:ext>
                  </a:extLst>
                </a:gridCol>
              </a:tblGrid>
              <a:tr h="16394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| </a:t>
                      </a:r>
                      <a:r>
                        <a:rPr lang="ko-KR" altLang="en-US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대장 유형</a:t>
                      </a:r>
                      <a:endParaRPr lang="ko-KR" altLang="en-US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대지점유방식</a:t>
                      </a:r>
                      <a:r>
                        <a:rPr lang="en-US" altLang="ko-KR" sz="1000" b="1" baseline="30000" dirty="0" smtClean="0">
                          <a:latin typeface="+mj-ea"/>
                          <a:ea typeface="+mj-ea"/>
                        </a:rPr>
                        <a:t>1)</a:t>
                      </a:r>
                      <a:endParaRPr lang="ko-KR" altLang="en-US" sz="1000" b="1" baseline="30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소유방식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650875"/>
                  </a:ext>
                </a:extLst>
              </a:tr>
              <a:tr h="16394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lang="ko-KR" altLang="en-US" sz="1000" b="1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소유자 유형</a:t>
                      </a:r>
                      <a:endParaRPr lang="ko-KR" altLang="en-US" sz="1000" b="1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소유자유형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407706"/>
                  </a:ext>
                </a:extLst>
              </a:tr>
              <a:tr h="16394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lang="ko-KR" altLang="en-US" sz="1000" b="1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지역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유형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4)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839207"/>
                  </a:ext>
                </a:extLst>
              </a:tr>
              <a:tr h="163947">
                <a:tc>
                  <a:txBody>
                    <a:bodyPr/>
                    <a:lstStyle/>
                    <a:p>
                      <a:pPr algn="just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시도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5)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시군구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6)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23977"/>
                  </a:ext>
                </a:extLst>
              </a:tr>
              <a:tr h="16394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lang="ko-KR" altLang="en-US" sz="1000" b="1" i="0" u="none" strike="noStrike" cap="none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대장용도</a:t>
                      </a:r>
                      <a:endParaRPr lang="ko-KR" altLang="en-US" sz="1000" b="1" i="0" u="none" strike="noStrike" cap="none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용도구분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7)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[select box]</a:t>
                      </a: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주용도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8)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5753510"/>
                  </a:ext>
                </a:extLst>
              </a:tr>
              <a:tr h="163947">
                <a:tc>
                  <a:txBody>
                    <a:bodyPr/>
                    <a:lstStyle/>
                    <a:p>
                      <a:pPr algn="just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대표용도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9)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세부용도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10)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549708"/>
                  </a:ext>
                </a:extLst>
              </a:tr>
              <a:tr h="163947">
                <a:tc>
                  <a:txBody>
                    <a:bodyPr/>
                    <a:lstStyle/>
                    <a:p>
                      <a:pPr algn="just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층별용도</a:t>
                      </a: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 통일성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11)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742876"/>
                  </a:ext>
                </a:extLst>
              </a:tr>
              <a:tr h="16394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lang="ko-KR" altLang="en-US" sz="1000" b="1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사용승인연도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단열기준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12)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연식기준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13)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9406300"/>
                  </a:ext>
                </a:extLst>
              </a:tr>
              <a:tr h="16394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lang="ko-KR" altLang="en-US" sz="1000" b="1" i="0" u="none" strike="noStrike" cap="none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건물규모</a:t>
                      </a:r>
                      <a:endParaRPr lang="ko-KR" altLang="en-US" sz="1000" b="1" i="0" u="none" strike="noStrike" cap="none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연면적구분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14)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403463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08856"/>
              </p:ext>
            </p:extLst>
          </p:nvPr>
        </p:nvGraphicFramePr>
        <p:xfrm>
          <a:off x="6578301" y="1402092"/>
          <a:ext cx="5027613" cy="5164776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1208530">
                  <a:extLst>
                    <a:ext uri="{9D8B030D-6E8A-4147-A177-3AD203B41FA5}">
                      <a16:colId xmlns:a16="http://schemas.microsoft.com/office/drawing/2014/main" val="1123081894"/>
                    </a:ext>
                  </a:extLst>
                </a:gridCol>
                <a:gridCol w="1192670">
                  <a:extLst>
                    <a:ext uri="{9D8B030D-6E8A-4147-A177-3AD203B41FA5}">
                      <a16:colId xmlns:a16="http://schemas.microsoft.com/office/drawing/2014/main" val="1123407784"/>
                    </a:ext>
                  </a:extLst>
                </a:gridCol>
                <a:gridCol w="685151">
                  <a:extLst>
                    <a:ext uri="{9D8B030D-6E8A-4147-A177-3AD203B41FA5}">
                      <a16:colId xmlns:a16="http://schemas.microsoft.com/office/drawing/2014/main" val="1889151003"/>
                    </a:ext>
                  </a:extLst>
                </a:gridCol>
                <a:gridCol w="107998">
                  <a:extLst>
                    <a:ext uri="{9D8B030D-6E8A-4147-A177-3AD203B41FA5}">
                      <a16:colId xmlns:a16="http://schemas.microsoft.com/office/drawing/2014/main" val="2864383163"/>
                    </a:ext>
                  </a:extLst>
                </a:gridCol>
                <a:gridCol w="1833264">
                  <a:extLst>
                    <a:ext uri="{9D8B030D-6E8A-4147-A177-3AD203B41FA5}">
                      <a16:colId xmlns:a16="http://schemas.microsoft.com/office/drawing/2014/main" val="2770759001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1) </a:t>
                      </a:r>
                      <a:r>
                        <a:rPr lang="ko-KR" altLang="en-US" sz="900" b="1" u="none" strike="noStrike" dirty="0" smtClean="0">
                          <a:effectLst/>
                          <a:latin typeface="+mj-ea"/>
                          <a:ea typeface="+mj-ea"/>
                        </a:rPr>
                        <a:t>대지점유방식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  <a:latin typeface="+mj-ea"/>
                          <a:ea typeface="+mj-ea"/>
                        </a:rPr>
                        <a:t>단독형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2) </a:t>
                      </a:r>
                      <a:r>
                        <a:rPr lang="ko-KR" altLang="en-US" sz="900" b="1" u="none" strike="noStrike" dirty="0" err="1" smtClean="0">
                          <a:effectLst/>
                          <a:latin typeface="+mj-ea"/>
                          <a:ea typeface="+mj-ea"/>
                        </a:rPr>
                        <a:t>소유방식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rowSpan="3"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  <a:latin typeface="+mj-ea"/>
                          <a:ea typeface="+mj-ea"/>
                        </a:rPr>
                        <a:t>일반건축물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951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캠퍼스형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집합건축물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541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95564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3) </a:t>
                      </a:r>
                      <a:r>
                        <a:rPr lang="ko-KR" altLang="en-US" sz="900" b="1" u="none" strike="noStrike" dirty="0" err="1" smtClean="0">
                          <a:effectLst/>
                          <a:latin typeface="+mj-ea"/>
                          <a:ea typeface="+mj-ea"/>
                        </a:rPr>
                        <a:t>소유자유형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국유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5"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4) </a:t>
                      </a:r>
                      <a:r>
                        <a:rPr lang="ko-KR" altLang="en-US" sz="900" b="1" u="none" strike="noStrike" dirty="0" smtClean="0">
                          <a:effectLst/>
                          <a:latin typeface="+mj-ea"/>
                          <a:ea typeface="+mj-ea"/>
                        </a:rPr>
                        <a:t>유형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rowSpan="5" hMerge="1"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중부</a:t>
                      </a: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44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  <a:latin typeface="+mj-ea"/>
                          <a:ea typeface="+mj-ea"/>
                        </a:rPr>
                        <a:t>도유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중부</a:t>
                      </a: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71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</a:rPr>
                        <a:t>법인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남부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297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제주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081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5195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5) </a:t>
                      </a:r>
                      <a:r>
                        <a:rPr lang="ko-KR" altLang="en-US" sz="900" b="1" u="none" strike="noStrike" dirty="0" smtClean="0">
                          <a:effectLst/>
                          <a:latin typeface="+mj-ea"/>
                          <a:ea typeface="+mj-ea"/>
                        </a:rPr>
                        <a:t>시도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서울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6) </a:t>
                      </a:r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시군구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선택한 시도 하위의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시군구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7377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대전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228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808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972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7) </a:t>
                      </a:r>
                      <a:r>
                        <a:rPr lang="ko-KR" altLang="en-US" sz="900" b="1" u="none" strike="noStrike" dirty="0" err="1" smtClean="0">
                          <a:effectLst/>
                          <a:latin typeface="+mj-ea"/>
                          <a:ea typeface="+mj-ea"/>
                        </a:rPr>
                        <a:t>용도구분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가정용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8) </a:t>
                      </a:r>
                      <a:r>
                        <a:rPr lang="ko-KR" altLang="en-US" sz="900" b="1" u="none" strike="noStrike" dirty="0" smtClean="0">
                          <a:effectLst/>
                          <a:latin typeface="+mj-ea"/>
                          <a:ea typeface="+mj-ea"/>
                        </a:rPr>
                        <a:t>주용도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rowSpan="3"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8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733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403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9) </a:t>
                      </a:r>
                      <a:r>
                        <a:rPr lang="ko-KR" altLang="en-US" sz="900" b="1" u="none" strike="noStrike" dirty="0" err="1" smtClean="0">
                          <a:effectLst/>
                          <a:latin typeface="+mj-ea"/>
                          <a:ea typeface="+mj-ea"/>
                        </a:rPr>
                        <a:t>대표용도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10) </a:t>
                      </a:r>
                      <a:r>
                        <a:rPr lang="ko-KR" altLang="en-US" sz="900" b="1" u="none" strike="noStrike" dirty="0" err="1" smtClean="0">
                          <a:effectLst/>
                          <a:latin typeface="+mj-ea"/>
                          <a:ea typeface="+mj-ea"/>
                        </a:rPr>
                        <a:t>세부용도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rowSpan="2" hMerge="1"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969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180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11) </a:t>
                      </a:r>
                      <a:r>
                        <a:rPr lang="ko-KR" altLang="en-US" sz="900" b="1" u="none" strike="noStrike" dirty="0" err="1" smtClean="0">
                          <a:effectLst/>
                          <a:latin typeface="+mj-ea"/>
                          <a:ea typeface="+mj-ea"/>
                        </a:rPr>
                        <a:t>층별용도</a:t>
                      </a:r>
                      <a:r>
                        <a:rPr lang="ko-KR" altLang="en-US" sz="900" b="1" u="none" strike="noStrike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u="none" strike="noStrike" dirty="0">
                          <a:effectLst/>
                          <a:latin typeface="+mj-ea"/>
                          <a:ea typeface="+mj-ea"/>
                        </a:rPr>
                        <a:t>통일성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낮음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4" gridSpan="3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9874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보통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62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높음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6103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26109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12) </a:t>
                      </a:r>
                      <a:r>
                        <a:rPr lang="ko-KR" altLang="en-US" sz="900" b="1" u="none" strike="noStrike" dirty="0" err="1" smtClean="0">
                          <a:effectLst/>
                          <a:latin typeface="+mj-ea"/>
                          <a:ea typeface="+mj-ea"/>
                        </a:rPr>
                        <a:t>단열기준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~1981 (1980.12)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13) </a:t>
                      </a:r>
                      <a:r>
                        <a:rPr lang="ko-KR" altLang="en-US" sz="900" b="1" u="none" strike="noStrike" dirty="0" err="1" smtClean="0">
                          <a:effectLst/>
                          <a:latin typeface="+mj-ea"/>
                          <a:ea typeface="+mj-ea"/>
                        </a:rPr>
                        <a:t>연식기준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최신형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( ~ 5</a:t>
                      </a:r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년 이내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57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~1985 (1984.12)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신형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( ~ 10</a:t>
                      </a:r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년 이내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658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~1988 (1987.07)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일반</a:t>
                      </a: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( ~ 15</a:t>
                      </a:r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년 이내</a:t>
                      </a:r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791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~2002 (2001.01)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일반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( ~ 20</a:t>
                      </a:r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년 이내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7173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  <a:latin typeface="+mj-ea"/>
                          <a:ea typeface="+mj-ea"/>
                        </a:rPr>
                        <a:t>~2009 (2008.11)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구형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( ~ 25</a:t>
                      </a:r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년 이내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72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~2011 (2010.06)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구형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( ~ 30</a:t>
                      </a:r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년 이내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686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구형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( ~ 35</a:t>
                      </a:r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년 이내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355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  <a:latin typeface="+mj-ea"/>
                          <a:ea typeface="+mj-ea"/>
                        </a:rPr>
                        <a:t>초고령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( ~ 40</a:t>
                      </a:r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년 이상</a:t>
                      </a:r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80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34328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14)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연면적 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초소형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백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+mn-ea"/>
                        </a:rPr>
                        <a:t>㎡ 미만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6" gridSpan="3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rowSpan="6"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93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소형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(~500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+mn-ea"/>
                        </a:rPr>
                        <a:t>㎡ 미만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622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(~3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+mn-ea"/>
                        </a:rPr>
                        <a:t>㎡ 미만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524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(~1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만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+mn-ea"/>
                        </a:rPr>
                        <a:t>㎡ 미만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3878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초대형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(1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만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+mn-ea"/>
                        </a:rPr>
                        <a:t>㎡ 이상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779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95894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6578301" y="1165263"/>
            <a:ext cx="502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- select box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들어갈 정보</a:t>
            </a:r>
            <a:endParaRPr lang="en-US" altLang="ko-KR" sz="1100" b="1" spc="-1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Google Shape;705;p15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sp>
        <p:nvSpPr>
          <p:cNvPr id="86" name="직사각형 85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8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/>
          <p:nvPr/>
        </p:nvSpPr>
        <p:spPr>
          <a:xfrm>
            <a:off x="191343" y="108995"/>
            <a:ext cx="221934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16539" marR="0" lvl="0" indent="-31653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변경이력</a:t>
            </a:r>
            <a:endParaRPr sz="1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5" name="Google Shape;245;p2"/>
          <p:cNvGraphicFramePr/>
          <p:nvPr>
            <p:extLst>
              <p:ext uri="{D42A27DB-BD31-4B8C-83A1-F6EECF244321}">
                <p14:modId xmlns:p14="http://schemas.microsoft.com/office/powerpoint/2010/main" val="3446237896"/>
              </p:ext>
            </p:extLst>
          </p:nvPr>
        </p:nvGraphicFramePr>
        <p:xfrm>
          <a:off x="425370" y="745842"/>
          <a:ext cx="11341250" cy="3295375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73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Ver.</a:t>
                      </a:r>
                      <a:endParaRPr sz="1400" b="0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Date</a:t>
                      </a:r>
                      <a:endParaRPr sz="1400" b="0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Updates</a:t>
                      </a:r>
                      <a:endParaRPr sz="1400" b="0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By</a:t>
                      </a:r>
                      <a:endParaRPr sz="1400" b="0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0.1</a:t>
                      </a:r>
                      <a:endParaRPr/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2021.07.15</a:t>
                      </a:r>
                      <a:endParaRPr/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1차 스토리보드 작성</a:t>
                      </a:r>
                      <a:endParaRPr/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이인구</a:t>
                      </a:r>
                      <a:endParaRPr/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0.4</a:t>
                      </a:r>
                      <a:endParaRPr sz="11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2021.07.21</a:t>
                      </a:r>
                      <a:endParaRPr sz="11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0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스토리보드 수정</a:t>
                      </a:r>
                      <a:endParaRPr sz="10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이인구</a:t>
                      </a:r>
                      <a:endParaRPr sz="11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0.5</a:t>
                      </a:r>
                      <a:endParaRPr sz="11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1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2021.07.26</a:t>
                      </a: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10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0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스토리보드 문구</a:t>
                      </a:r>
                      <a:r>
                        <a:rPr lang="en-US" altLang="ko-KR" sz="10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수정 등</a:t>
                      </a: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김두성</a:t>
                      </a:r>
                      <a:endParaRPr sz="11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0.6</a:t>
                      </a:r>
                      <a:endParaRPr sz="11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2021.08.03</a:t>
                      </a:r>
                      <a:endParaRPr sz="11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10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스토리보드 수정 </a:t>
                      </a:r>
                      <a:r>
                        <a:rPr lang="en-US" altLang="ko-KR" sz="10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건물 검진 서비스 수정</a:t>
                      </a:r>
                      <a:endParaRPr sz="10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이인구</a:t>
                      </a:r>
                      <a:endParaRPr sz="11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0.7</a:t>
                      </a:r>
                      <a:endParaRPr sz="11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2021.09.06</a:t>
                      </a:r>
                      <a:endParaRPr sz="11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2D</a:t>
                      </a:r>
                      <a:r>
                        <a:rPr lang="en-US" sz="1000" b="0" u="none" strike="noStrike" cap="none" baseline="0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map </a:t>
                      </a:r>
                      <a:r>
                        <a:rPr lang="ko-KR" altLang="en-US" sz="1000" b="0" u="none" strike="noStrike" cap="none" baseline="0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검진 필터 스토리보드 </a:t>
                      </a:r>
                      <a:r>
                        <a:rPr lang="en-US" altLang="ko-KR" sz="1000" b="0" u="none" strike="noStrike" cap="none" baseline="0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update</a:t>
                      </a:r>
                      <a:endParaRPr sz="10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u="none" strike="noStrike" cap="none" dirty="0" smtClean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이인구</a:t>
                      </a:r>
                      <a:endParaRPr sz="11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 dirty="0">
                        <a:solidFill>
                          <a:srgbClr val="262626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검진 필터 조회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 정보</a:t>
            </a:r>
            <a:endParaRPr lang="en-US" altLang="ko-KR" sz="1100" b="1" spc="-1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Google Shape;576;p12"/>
          <p:cNvGraphicFramePr/>
          <p:nvPr>
            <p:extLst>
              <p:ext uri="{D42A27DB-BD31-4B8C-83A1-F6EECF244321}">
                <p14:modId xmlns:p14="http://schemas.microsoft.com/office/powerpoint/2010/main" val="1716030645"/>
              </p:ext>
            </p:extLst>
          </p:nvPr>
        </p:nvGraphicFramePr>
        <p:xfrm>
          <a:off x="140677" y="5890846"/>
          <a:ext cx="5926015" cy="70107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ym typeface="Malgun Gothic"/>
                        </a:rPr>
                        <a:t>1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건물 입주 업종은 팝업으로 선택한다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.</a:t>
                      </a: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카테고리를 선택하거나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업종명을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 입력하여 업종을 검색한다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.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3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425"/>
                  </a:ext>
                </a:extLst>
              </a:tr>
            </a:tbl>
          </a:graphicData>
        </a:graphic>
      </p:graphicFrame>
      <p:graphicFrame>
        <p:nvGraphicFramePr>
          <p:cNvPr id="40" name="Google Shape;576;p12"/>
          <p:cNvGraphicFramePr/>
          <p:nvPr>
            <p:extLst/>
          </p:nvPr>
        </p:nvGraphicFramePr>
        <p:xfrm>
          <a:off x="6129101" y="5890846"/>
          <a:ext cx="5926015" cy="70107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 smtClean="0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5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6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42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06982" y="2421630"/>
            <a:ext cx="3613490" cy="246221"/>
            <a:chOff x="406982" y="3928997"/>
            <a:chExt cx="3613490" cy="246221"/>
          </a:xfrm>
        </p:grpSpPr>
        <p:sp>
          <p:nvSpPr>
            <p:cNvPr id="56" name="TextBox 55"/>
            <p:cNvSpPr txBox="1"/>
            <p:nvPr/>
          </p:nvSpPr>
          <p:spPr>
            <a:xfrm>
              <a:off x="406982" y="3928997"/>
              <a:ext cx="36134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[select box]</a:t>
              </a:r>
              <a:r>
                <a:rPr lang="ko-KR" altLang="en-US" sz="1000" b="1" dirty="0" smtClean="0">
                  <a:latin typeface="+mj-ea"/>
                  <a:ea typeface="+mj-ea"/>
                </a:rPr>
                <a:t>란</a:t>
              </a:r>
              <a:r>
                <a:rPr lang="en-US" altLang="ko-KR" sz="1000" b="1" dirty="0" smtClean="0">
                  <a:latin typeface="+mj-ea"/>
                  <a:ea typeface="+mj-ea"/>
                </a:rPr>
                <a:t>? :                                  </a:t>
              </a:r>
              <a:r>
                <a:rPr lang="ko-KR" altLang="en-US" sz="1000" dirty="0" smtClean="0">
                  <a:latin typeface="+mj-ea"/>
                  <a:ea typeface="+mj-ea"/>
                </a:rPr>
                <a:t>형태의 </a:t>
              </a:r>
              <a:r>
                <a:rPr lang="en-US" altLang="ko-KR" sz="1000" dirty="0" smtClean="0">
                  <a:latin typeface="+mj-ea"/>
                  <a:ea typeface="+mj-ea"/>
                </a:rPr>
                <a:t>element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571083" y="3966384"/>
              <a:ext cx="1295270" cy="171446"/>
              <a:chOff x="1038310" y="1886976"/>
              <a:chExt cx="1295270" cy="171446"/>
            </a:xfrm>
          </p:grpSpPr>
          <p:sp>
            <p:nvSpPr>
              <p:cNvPr id="58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sample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406982" y="1264799"/>
            <a:ext cx="5946193" cy="1106807"/>
            <a:chOff x="3209191" y="1513793"/>
            <a:chExt cx="5934809" cy="1106807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79" name="그룹 78"/>
            <p:cNvGrpSpPr/>
            <p:nvPr/>
          </p:nvGrpSpPr>
          <p:grpSpPr>
            <a:xfrm>
              <a:off x="3209191" y="1513793"/>
              <a:ext cx="5934809" cy="1106807"/>
              <a:chOff x="901345" y="1890659"/>
              <a:chExt cx="7794247" cy="1106807"/>
            </a:xfrm>
            <a:grpFill/>
          </p:grpSpPr>
          <p:sp>
            <p:nvSpPr>
              <p:cNvPr id="81" name="직사각형 80"/>
              <p:cNvSpPr/>
              <p:nvPr/>
            </p:nvSpPr>
            <p:spPr>
              <a:xfrm>
                <a:off x="901345" y="1890659"/>
                <a:ext cx="7794247" cy="23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/>
                  <a:t>건축물 </a:t>
                </a:r>
                <a:r>
                  <a:rPr lang="ko-KR" altLang="en-US" sz="1000" dirty="0" err="1" smtClean="0"/>
                  <a:t>운영정보</a:t>
                </a:r>
                <a:r>
                  <a:rPr lang="ko-KR" altLang="en-US" sz="1000" dirty="0" smtClean="0"/>
                  <a:t> 필터</a:t>
                </a:r>
                <a:endParaRPr lang="ko-KR" altLang="en-US" sz="10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01345" y="2130314"/>
                <a:ext cx="7794247" cy="8671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이등변 삼각형 79"/>
            <p:cNvSpPr/>
            <p:nvPr/>
          </p:nvSpPr>
          <p:spPr>
            <a:xfrm>
              <a:off x="8870432" y="1545062"/>
              <a:ext cx="183884" cy="15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68691"/>
              </p:ext>
            </p:extLst>
          </p:nvPr>
        </p:nvGraphicFramePr>
        <p:xfrm>
          <a:off x="506563" y="1554478"/>
          <a:ext cx="5784770" cy="731520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1156954">
                  <a:extLst>
                    <a:ext uri="{9D8B030D-6E8A-4147-A177-3AD203B41FA5}">
                      <a16:colId xmlns:a16="http://schemas.microsoft.com/office/drawing/2014/main" val="563211662"/>
                    </a:ext>
                  </a:extLst>
                </a:gridCol>
                <a:gridCol w="1174933">
                  <a:extLst>
                    <a:ext uri="{9D8B030D-6E8A-4147-A177-3AD203B41FA5}">
                      <a16:colId xmlns:a16="http://schemas.microsoft.com/office/drawing/2014/main" val="4015353406"/>
                    </a:ext>
                  </a:extLst>
                </a:gridCol>
                <a:gridCol w="1138975">
                  <a:extLst>
                    <a:ext uri="{9D8B030D-6E8A-4147-A177-3AD203B41FA5}">
                      <a16:colId xmlns:a16="http://schemas.microsoft.com/office/drawing/2014/main" val="822947229"/>
                    </a:ext>
                  </a:extLst>
                </a:gridCol>
                <a:gridCol w="1156954">
                  <a:extLst>
                    <a:ext uri="{9D8B030D-6E8A-4147-A177-3AD203B41FA5}">
                      <a16:colId xmlns:a16="http://schemas.microsoft.com/office/drawing/2014/main" val="128992272"/>
                    </a:ext>
                  </a:extLst>
                </a:gridCol>
                <a:gridCol w="1156954">
                  <a:extLst>
                    <a:ext uri="{9D8B030D-6E8A-4147-A177-3AD203B41FA5}">
                      <a16:colId xmlns:a16="http://schemas.microsoft.com/office/drawing/2014/main" val="2067938053"/>
                    </a:ext>
                  </a:extLst>
                </a:gridCol>
              </a:tblGrid>
              <a:tr h="16394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| </a:t>
                      </a:r>
                      <a:r>
                        <a:rPr lang="ko-KR" altLang="en-US" sz="1000" b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건물 입주 업종</a:t>
                      </a:r>
                      <a:endParaRPr lang="ko-KR" altLang="en-US" sz="10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latin typeface="+mj-ea"/>
                          <a:ea typeface="+mj-ea"/>
                        </a:rPr>
                        <a:t>[</a:t>
                      </a:r>
                      <a:r>
                        <a:rPr lang="ko-KR" altLang="en-US" sz="1000" b="0" dirty="0" smtClean="0">
                          <a:latin typeface="+mj-ea"/>
                          <a:ea typeface="+mj-ea"/>
                        </a:rPr>
                        <a:t>팝업</a:t>
                      </a:r>
                      <a:r>
                        <a:rPr lang="en-US" altLang="ko-KR" sz="1000" b="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650875"/>
                  </a:ext>
                </a:extLst>
              </a:tr>
              <a:tr h="163947">
                <a:tc gridSpan="5"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 -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팝업으로 선택한 업종들이 표시된다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(e.g.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병원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약국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의원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407706"/>
                  </a:ext>
                </a:extLst>
              </a:tr>
              <a:tr h="16394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| </a:t>
                      </a:r>
                      <a:r>
                        <a:rPr lang="ko-KR" altLang="en-US" sz="1000" b="1" i="0" u="none" strike="noStrike" cap="none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운영시간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연간 </a:t>
                      </a:r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운영일수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일평균 운영시간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[select box]</a:t>
                      </a: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683920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57068"/>
              </p:ext>
            </p:extLst>
          </p:nvPr>
        </p:nvGraphicFramePr>
        <p:xfrm>
          <a:off x="412440" y="3037911"/>
          <a:ext cx="2691244" cy="2419305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1354510">
                  <a:extLst>
                    <a:ext uri="{9D8B030D-6E8A-4147-A177-3AD203B41FA5}">
                      <a16:colId xmlns:a16="http://schemas.microsoft.com/office/drawing/2014/main" val="1123081894"/>
                    </a:ext>
                  </a:extLst>
                </a:gridCol>
                <a:gridCol w="1336734">
                  <a:extLst>
                    <a:ext uri="{9D8B030D-6E8A-4147-A177-3AD203B41FA5}">
                      <a16:colId xmlns:a16="http://schemas.microsoft.com/office/drawing/2014/main" val="1123407784"/>
                    </a:ext>
                  </a:extLst>
                </a:gridCol>
              </a:tblGrid>
              <a:tr h="16128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 smtClean="0">
                          <a:effectLst/>
                          <a:latin typeface="+mj-ea"/>
                          <a:ea typeface="+mj-ea"/>
                        </a:rPr>
                        <a:t>연간 </a:t>
                      </a:r>
                      <a:r>
                        <a:rPr lang="ko-KR" altLang="en-US" sz="900" b="1" u="none" strike="noStrike" dirty="0" err="1" smtClean="0">
                          <a:effectLst/>
                          <a:latin typeface="+mj-ea"/>
                          <a:ea typeface="+mj-ea"/>
                        </a:rPr>
                        <a:t>운영일수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평일형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250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3695142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무휴형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365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2554179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초중고형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200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4095564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대학형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150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5244942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개방형</a:t>
                      </a: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300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8771019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전체</a:t>
                      </a:r>
                      <a:endParaRPr lang="en-US" altLang="ko-KR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4297031"/>
                  </a:ext>
                </a:extLst>
              </a:tr>
              <a:tr h="16128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일평균</a:t>
                      </a:r>
                      <a:endParaRPr lang="en-US" altLang="ko-KR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운영시간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24</a:t>
                      </a: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시간형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108167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10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~18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00948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21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~8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(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객실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5325160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7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~18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2129710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8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~15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0705896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8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~20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6756710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8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~23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9349582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9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~18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시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2251953"/>
                  </a:ext>
                </a:extLst>
              </a:tr>
              <a:tr h="1612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  <a:sym typeface="Arial"/>
                        </a:rPr>
                        <a:t>전체</a:t>
                      </a:r>
                      <a:endParaRPr lang="ko-KR" altLang="en-US" sz="900" b="0" i="0" u="none" strike="noStrike" cap="none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3753658"/>
                  </a:ext>
                </a:extLst>
              </a:tr>
            </a:tbl>
          </a:graphicData>
        </a:graphic>
      </p:graphicFrame>
      <p:grpSp>
        <p:nvGrpSpPr>
          <p:cNvPr id="18" name="Google Shape;679;p13"/>
          <p:cNvGrpSpPr/>
          <p:nvPr/>
        </p:nvGrpSpPr>
        <p:grpSpPr>
          <a:xfrm>
            <a:off x="7135910" y="1504452"/>
            <a:ext cx="4663879" cy="3682432"/>
            <a:chOff x="479376" y="1648546"/>
            <a:chExt cx="8640959" cy="4525528"/>
          </a:xfrm>
        </p:grpSpPr>
        <p:grpSp>
          <p:nvGrpSpPr>
            <p:cNvPr id="19" name="Google Shape;680;p13"/>
            <p:cNvGrpSpPr/>
            <p:nvPr/>
          </p:nvGrpSpPr>
          <p:grpSpPr>
            <a:xfrm>
              <a:off x="479376" y="1648546"/>
              <a:ext cx="8640959" cy="4525528"/>
              <a:chOff x="479376" y="1648546"/>
              <a:chExt cx="8640959" cy="4525528"/>
            </a:xfrm>
          </p:grpSpPr>
          <p:sp>
            <p:nvSpPr>
              <p:cNvPr id="21" name="Google Shape;681;p13"/>
              <p:cNvSpPr/>
              <p:nvPr/>
            </p:nvSpPr>
            <p:spPr>
              <a:xfrm>
                <a:off x="479376" y="1648546"/>
                <a:ext cx="8640959" cy="147168"/>
              </a:xfrm>
              <a:prstGeom prst="rect">
                <a:avLst/>
              </a:prstGeom>
              <a:solidFill>
                <a:srgbClr val="1736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Malgun Gothic"/>
                  <a:buNone/>
                </a:pPr>
                <a:r>
                  <a:rPr lang="ko-KR" altLang="en-US" sz="800" b="1" dirty="0" smtClean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업종 검색</a:t>
                </a:r>
                <a:endParaRPr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682;p13"/>
              <p:cNvSpPr/>
              <p:nvPr/>
            </p:nvSpPr>
            <p:spPr>
              <a:xfrm>
                <a:off x="479376" y="1795714"/>
                <a:ext cx="8640959" cy="437836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0" name="Google Shape;683;p13"/>
            <p:cNvSpPr/>
            <p:nvPr/>
          </p:nvSpPr>
          <p:spPr>
            <a:xfrm>
              <a:off x="8868751" y="1648602"/>
              <a:ext cx="248034" cy="1422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algun Gothic"/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135909" y="1743955"/>
            <a:ext cx="1992898" cy="246221"/>
            <a:chOff x="406982" y="3928997"/>
            <a:chExt cx="1992897" cy="246221"/>
          </a:xfrm>
        </p:grpSpPr>
        <p:sp>
          <p:nvSpPr>
            <p:cNvPr id="24" name="TextBox 23"/>
            <p:cNvSpPr txBox="1"/>
            <p:nvPr/>
          </p:nvSpPr>
          <p:spPr>
            <a:xfrm>
              <a:off x="406982" y="392899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카테고리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104609" y="3966384"/>
              <a:ext cx="1295270" cy="171446"/>
              <a:chOff x="571836" y="1886976"/>
              <a:chExt cx="1295270" cy="171446"/>
            </a:xfrm>
          </p:grpSpPr>
          <p:sp>
            <p:nvSpPr>
              <p:cNvPr id="26" name="Google Shape;538;p11"/>
              <p:cNvSpPr/>
              <p:nvPr/>
            </p:nvSpPr>
            <p:spPr>
              <a:xfrm>
                <a:off x="571836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" name="Google Shape;539;p11"/>
              <p:cNvSpPr/>
              <p:nvPr/>
            </p:nvSpPr>
            <p:spPr>
              <a:xfrm rot="10800000">
                <a:off x="166324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8" name="직사각형 27"/>
          <p:cNvSpPr/>
          <p:nvPr/>
        </p:nvSpPr>
        <p:spPr>
          <a:xfrm>
            <a:off x="11237454" y="1781342"/>
            <a:ext cx="438150" cy="171446"/>
          </a:xfrm>
          <a:prstGeom prst="rect">
            <a:avLst/>
          </a:prstGeom>
          <a:solidFill>
            <a:srgbClr val="1C4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검색</a:t>
            </a:r>
            <a:endParaRPr lang="ko-KR" altLang="en-US" b="1" dirty="0"/>
          </a:p>
        </p:txBody>
      </p:sp>
      <p:sp>
        <p:nvSpPr>
          <p:cNvPr id="29" name="직사각형 28"/>
          <p:cNvSpPr/>
          <p:nvPr/>
        </p:nvSpPr>
        <p:spPr>
          <a:xfrm>
            <a:off x="7240686" y="3628803"/>
            <a:ext cx="4434918" cy="1236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1100" dirty="0" smtClean="0">
                <a:latin typeface="+mj-ea"/>
                <a:ea typeface="+mj-ea"/>
              </a:rPr>
              <a:t>병원</a:t>
            </a:r>
            <a:r>
              <a:rPr lang="en-US" altLang="ko-KR" sz="1100" dirty="0" smtClean="0">
                <a:latin typeface="+mj-ea"/>
                <a:ea typeface="+mj-ea"/>
              </a:rPr>
              <a:t>, </a:t>
            </a:r>
            <a:r>
              <a:rPr lang="ko-KR" altLang="en-US" sz="1100" dirty="0" smtClean="0">
                <a:latin typeface="+mj-ea"/>
                <a:ea typeface="+mj-ea"/>
              </a:rPr>
              <a:t>부속의료기관</a:t>
            </a:r>
            <a:r>
              <a:rPr lang="en-US" altLang="ko-KR" sz="1100" dirty="0" smtClean="0">
                <a:latin typeface="+mj-ea"/>
                <a:ea typeface="+mj-ea"/>
              </a:rPr>
              <a:t>,</a:t>
            </a:r>
            <a:endParaRPr lang="ko-KR" altLang="en-US" sz="1100" dirty="0">
              <a:latin typeface="+mj-ea"/>
              <a:ea typeface="+mj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84859"/>
              </p:ext>
            </p:extLst>
          </p:nvPr>
        </p:nvGraphicFramePr>
        <p:xfrm>
          <a:off x="7220457" y="2082631"/>
          <a:ext cx="4450220" cy="1219200"/>
        </p:xfrm>
        <a:graphic>
          <a:graphicData uri="http://schemas.openxmlformats.org/drawingml/2006/table">
            <a:tbl>
              <a:tblPr firstRow="1" bandRow="1">
                <a:tableStyleId>{84F86AF6-7386-4E82-BF8C-306B8519BBC6}</a:tableStyleId>
              </a:tblPr>
              <a:tblGrid>
                <a:gridCol w="1112555">
                  <a:extLst>
                    <a:ext uri="{9D8B030D-6E8A-4147-A177-3AD203B41FA5}">
                      <a16:colId xmlns:a16="http://schemas.microsoft.com/office/drawing/2014/main" val="2193535167"/>
                    </a:ext>
                  </a:extLst>
                </a:gridCol>
                <a:gridCol w="1112555">
                  <a:extLst>
                    <a:ext uri="{9D8B030D-6E8A-4147-A177-3AD203B41FA5}">
                      <a16:colId xmlns:a16="http://schemas.microsoft.com/office/drawing/2014/main" val="1000539660"/>
                    </a:ext>
                  </a:extLst>
                </a:gridCol>
                <a:gridCol w="1112555">
                  <a:extLst>
                    <a:ext uri="{9D8B030D-6E8A-4147-A177-3AD203B41FA5}">
                      <a16:colId xmlns:a16="http://schemas.microsoft.com/office/drawing/2014/main" val="1694719740"/>
                    </a:ext>
                  </a:extLst>
                </a:gridCol>
                <a:gridCol w="1112555">
                  <a:extLst>
                    <a:ext uri="{9D8B030D-6E8A-4147-A177-3AD203B41FA5}">
                      <a16:colId xmlns:a16="http://schemas.microsoft.com/office/drawing/2014/main" val="3568989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업종명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선택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40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건강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병원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선택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782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건강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부속의료기관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선택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52819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…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095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선택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404456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155081" y="1743955"/>
            <a:ext cx="1992898" cy="246221"/>
            <a:chOff x="406982" y="3928997"/>
            <a:chExt cx="1992897" cy="246221"/>
          </a:xfrm>
        </p:grpSpPr>
        <p:sp>
          <p:nvSpPr>
            <p:cNvPr id="32" name="TextBox 31"/>
            <p:cNvSpPr txBox="1"/>
            <p:nvPr/>
          </p:nvSpPr>
          <p:spPr>
            <a:xfrm>
              <a:off x="406982" y="392899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업종명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sp>
          <p:nvSpPr>
            <p:cNvPr id="33" name="Google Shape;538;p11"/>
            <p:cNvSpPr/>
            <p:nvPr/>
          </p:nvSpPr>
          <p:spPr>
            <a:xfrm>
              <a:off x="976369" y="3966384"/>
              <a:ext cx="1423510" cy="17144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Malgun Gothic"/>
                <a:buNone/>
              </a:pPr>
              <a:r>
                <a:rPr lang="ko-KR" altLang="en-US" sz="1000" dirty="0" err="1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업종검색</a:t>
              </a:r>
              <a:r>
                <a:rPr lang="ko-KR" altLang="en-US" sz="10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입력</a:t>
              </a:r>
              <a:endParaRPr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7240685" y="3311055"/>
            <a:ext cx="103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/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| </a:t>
            </a:r>
            <a:r>
              <a:rPr lang="ko-KR" altLang="en-US" sz="1100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선택한 업종</a:t>
            </a:r>
            <a:endParaRPr lang="ko-KR" altLang="en-US" sz="1100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20700" y="4921592"/>
            <a:ext cx="438150" cy="171446"/>
          </a:xfrm>
          <a:prstGeom prst="rect">
            <a:avLst/>
          </a:prstGeom>
          <a:solidFill>
            <a:srgbClr val="1C4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적용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657350" y="1535428"/>
            <a:ext cx="542925" cy="2720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2" idx="3"/>
            <a:endCxn id="24" idx="1"/>
          </p:cNvCxnSpPr>
          <p:nvPr/>
        </p:nvCxnSpPr>
        <p:spPr>
          <a:xfrm>
            <a:off x="2200275" y="1671475"/>
            <a:ext cx="4935634" cy="1955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06982" y="2786556"/>
            <a:ext cx="26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- select box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들어갈 정보</a:t>
            </a:r>
            <a:endParaRPr lang="en-US" altLang="ko-KR" sz="1100" b="1" spc="-1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071433" y="1353505"/>
            <a:ext cx="261425" cy="26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1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976808" y="1372555"/>
            <a:ext cx="261425" cy="26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2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44" name="Google Shape;705;p15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sp>
        <p:nvSpPr>
          <p:cNvPr id="45" name="직사각형 44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검진 필터 조회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 정보</a:t>
            </a:r>
            <a:endParaRPr lang="en-US" altLang="ko-KR" sz="1100" b="1" spc="-1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Google Shape;576;p12"/>
          <p:cNvGraphicFramePr/>
          <p:nvPr>
            <p:extLst/>
          </p:nvPr>
        </p:nvGraphicFramePr>
        <p:xfrm>
          <a:off x="140677" y="5890846"/>
          <a:ext cx="5926015" cy="70107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ym typeface="Malgun Gothic"/>
                        </a:rPr>
                        <a:t>1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3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425"/>
                  </a:ext>
                </a:extLst>
              </a:tr>
            </a:tbl>
          </a:graphicData>
        </a:graphic>
      </p:graphicFrame>
      <p:graphicFrame>
        <p:nvGraphicFramePr>
          <p:cNvPr id="40" name="Google Shape;576;p12"/>
          <p:cNvGraphicFramePr/>
          <p:nvPr>
            <p:extLst/>
          </p:nvPr>
        </p:nvGraphicFramePr>
        <p:xfrm>
          <a:off x="6129101" y="5890846"/>
          <a:ext cx="5926015" cy="70107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42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06982" y="4075030"/>
            <a:ext cx="3613490" cy="246221"/>
            <a:chOff x="406982" y="3928997"/>
            <a:chExt cx="3613490" cy="246221"/>
          </a:xfrm>
        </p:grpSpPr>
        <p:sp>
          <p:nvSpPr>
            <p:cNvPr id="56" name="TextBox 55"/>
            <p:cNvSpPr txBox="1"/>
            <p:nvPr/>
          </p:nvSpPr>
          <p:spPr>
            <a:xfrm>
              <a:off x="406982" y="3928997"/>
              <a:ext cx="36134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[select box]</a:t>
              </a:r>
              <a:r>
                <a:rPr lang="ko-KR" altLang="en-US" sz="1000" b="1" dirty="0" smtClean="0">
                  <a:latin typeface="+mj-ea"/>
                  <a:ea typeface="+mj-ea"/>
                </a:rPr>
                <a:t>란</a:t>
              </a:r>
              <a:r>
                <a:rPr lang="en-US" altLang="ko-KR" sz="1000" b="1" dirty="0" smtClean="0">
                  <a:latin typeface="+mj-ea"/>
                  <a:ea typeface="+mj-ea"/>
                </a:rPr>
                <a:t>? :                                  </a:t>
              </a:r>
              <a:r>
                <a:rPr lang="ko-KR" altLang="en-US" sz="1000" dirty="0" smtClean="0">
                  <a:latin typeface="+mj-ea"/>
                  <a:ea typeface="+mj-ea"/>
                </a:rPr>
                <a:t>형태의 </a:t>
              </a:r>
              <a:r>
                <a:rPr lang="en-US" altLang="ko-KR" sz="1000" dirty="0" smtClean="0">
                  <a:latin typeface="+mj-ea"/>
                  <a:ea typeface="+mj-ea"/>
                </a:rPr>
                <a:t>element</a:t>
              </a:r>
              <a:endParaRPr lang="ko-KR" altLang="en-US" sz="1000" dirty="0">
                <a:latin typeface="+mj-ea"/>
                <a:ea typeface="+mj-ea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1571083" y="3966384"/>
              <a:ext cx="1295270" cy="171446"/>
              <a:chOff x="1038310" y="1886976"/>
              <a:chExt cx="1295270" cy="171446"/>
            </a:xfrm>
          </p:grpSpPr>
          <p:sp>
            <p:nvSpPr>
              <p:cNvPr id="58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sample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76" name="그룹 75"/>
          <p:cNvGrpSpPr/>
          <p:nvPr/>
        </p:nvGrpSpPr>
        <p:grpSpPr>
          <a:xfrm>
            <a:off x="406982" y="1264799"/>
            <a:ext cx="5946193" cy="775847"/>
            <a:chOff x="3209191" y="1513793"/>
            <a:chExt cx="5934809" cy="775847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79" name="그룹 78"/>
            <p:cNvGrpSpPr/>
            <p:nvPr/>
          </p:nvGrpSpPr>
          <p:grpSpPr>
            <a:xfrm>
              <a:off x="3209191" y="1513793"/>
              <a:ext cx="5934809" cy="775847"/>
              <a:chOff x="901345" y="1890659"/>
              <a:chExt cx="7794247" cy="775847"/>
            </a:xfrm>
            <a:grpFill/>
          </p:grpSpPr>
          <p:sp>
            <p:nvSpPr>
              <p:cNvPr id="81" name="직사각형 80"/>
              <p:cNvSpPr/>
              <p:nvPr/>
            </p:nvSpPr>
            <p:spPr>
              <a:xfrm>
                <a:off x="901345" y="1890659"/>
                <a:ext cx="7794247" cy="23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/>
                  <a:t>에너지 사용량 필터</a:t>
                </a:r>
                <a:endParaRPr lang="ko-KR" altLang="en-US" sz="1000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01345" y="2130314"/>
                <a:ext cx="7794247" cy="536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이등변 삼각형 79"/>
            <p:cNvSpPr/>
            <p:nvPr/>
          </p:nvSpPr>
          <p:spPr>
            <a:xfrm>
              <a:off x="8870432" y="1545062"/>
              <a:ext cx="183884" cy="15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19410"/>
              </p:ext>
            </p:extLst>
          </p:nvPr>
        </p:nvGraphicFramePr>
        <p:xfrm>
          <a:off x="506563" y="1554478"/>
          <a:ext cx="4627816" cy="487680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1241608">
                  <a:extLst>
                    <a:ext uri="{9D8B030D-6E8A-4147-A177-3AD203B41FA5}">
                      <a16:colId xmlns:a16="http://schemas.microsoft.com/office/drawing/2014/main" val="4015353406"/>
                    </a:ext>
                  </a:extLst>
                </a:gridCol>
                <a:gridCol w="1072300">
                  <a:extLst>
                    <a:ext uri="{9D8B030D-6E8A-4147-A177-3AD203B41FA5}">
                      <a16:colId xmlns:a16="http://schemas.microsoft.com/office/drawing/2014/main" val="822947229"/>
                    </a:ext>
                  </a:extLst>
                </a:gridCol>
                <a:gridCol w="1156954">
                  <a:extLst>
                    <a:ext uri="{9D8B030D-6E8A-4147-A177-3AD203B41FA5}">
                      <a16:colId xmlns:a16="http://schemas.microsoft.com/office/drawing/2014/main" val="128992272"/>
                    </a:ext>
                  </a:extLst>
                </a:gridCol>
                <a:gridCol w="1156954">
                  <a:extLst>
                    <a:ext uri="{9D8B030D-6E8A-4147-A177-3AD203B41FA5}">
                      <a16:colId xmlns:a16="http://schemas.microsoft.com/office/drawing/2014/main" val="2067938053"/>
                    </a:ext>
                  </a:extLst>
                </a:gridCol>
              </a:tblGrid>
              <a:tr h="1639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소비연도</a:t>
                      </a:r>
                      <a:r>
                        <a:rPr lang="en-US" altLang="ko-KR" sz="1000" b="1" baseline="30000" dirty="0" smtClean="0">
                          <a:latin typeface="+mj-ea"/>
                          <a:ea typeface="+mj-ea"/>
                        </a:rPr>
                        <a:t>1)</a:t>
                      </a:r>
                      <a:endParaRPr lang="ko-KR" altLang="en-US" sz="1000" b="1" baseline="30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에너지원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2)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650875"/>
                  </a:ext>
                </a:extLst>
              </a:tr>
              <a:tr h="1639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사용용도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3)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40770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95552"/>
              </p:ext>
            </p:extLst>
          </p:nvPr>
        </p:nvGraphicFramePr>
        <p:xfrm>
          <a:off x="6578301" y="1402092"/>
          <a:ext cx="5027613" cy="3405348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1208530">
                  <a:extLst>
                    <a:ext uri="{9D8B030D-6E8A-4147-A177-3AD203B41FA5}">
                      <a16:colId xmlns:a16="http://schemas.microsoft.com/office/drawing/2014/main" val="1123081894"/>
                    </a:ext>
                  </a:extLst>
                </a:gridCol>
                <a:gridCol w="1290494">
                  <a:extLst>
                    <a:ext uri="{9D8B030D-6E8A-4147-A177-3AD203B41FA5}">
                      <a16:colId xmlns:a16="http://schemas.microsoft.com/office/drawing/2014/main" val="1123407784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889151003"/>
                    </a:ext>
                  </a:extLst>
                </a:gridCol>
                <a:gridCol w="1633239">
                  <a:extLst>
                    <a:ext uri="{9D8B030D-6E8A-4147-A177-3AD203B41FA5}">
                      <a16:colId xmlns:a16="http://schemas.microsoft.com/office/drawing/2014/main" val="2864383163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1)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소비연도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  <a:latin typeface="+mj-ea"/>
                          <a:ea typeface="+mj-ea"/>
                        </a:rPr>
                        <a:t>2020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2) </a:t>
                      </a:r>
                      <a:r>
                        <a:rPr lang="ko-KR" altLang="en-US" sz="900" b="1" u="none" strike="noStrike" dirty="0" smtClean="0">
                          <a:effectLst/>
                          <a:latin typeface="+mj-ea"/>
                          <a:ea typeface="+mj-ea"/>
                        </a:rPr>
                        <a:t>에너지원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j-ea"/>
                          <a:ea typeface="+mj-ea"/>
                        </a:rPr>
                        <a:t>전기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1652449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</a:rPr>
                        <a:t>2019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j-ea"/>
                          <a:ea typeface="+mj-ea"/>
                        </a:rPr>
                        <a:t>가스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818771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</a:rPr>
                        <a:t>…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j-ea"/>
                          <a:ea typeface="+mj-ea"/>
                        </a:rPr>
                        <a:t>지역난방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574297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j-ea"/>
                          <a:ea typeface="+mj-ea"/>
                        </a:rPr>
                        <a:t>합계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8110816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 dirty="0" smtClean="0">
                          <a:effectLst/>
                          <a:latin typeface="+mj-ea"/>
                          <a:ea typeface="+mj-ea"/>
                        </a:rPr>
                        <a:t>3) </a:t>
                      </a:r>
                      <a:r>
                        <a:rPr lang="ko-KR" altLang="en-US" sz="900" b="1" u="none" strike="noStrike" dirty="0" smtClean="0">
                          <a:effectLst/>
                          <a:latin typeface="+mj-ea"/>
                          <a:ea typeface="+mj-ea"/>
                        </a:rPr>
                        <a:t>사용용도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  <a:latin typeface="+mj-ea"/>
                          <a:ea typeface="+mj-ea"/>
                        </a:rPr>
                        <a:t>냉방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40157377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</a:rPr>
                        <a:t>난방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6103228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기저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6246808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</a:rPr>
                        <a:t>합계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49509722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4)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총량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5)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규모 정규화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원단위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연면적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5761640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차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환산값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원단위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용적률산정용연면적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8760138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온실가스 배출량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원단위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주차장제외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연면적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69558247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6)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기후 정규화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외기온도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3" gridSpan="2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rowSpan="3"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7301883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전일사량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40160692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엔탈피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235151365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7) 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외피 면적당 도달 일사량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외피 면적당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 일사량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(kWh/m2)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8)</a:t>
                      </a:r>
                      <a:r>
                        <a:rPr lang="en-US" altLang="ko-KR" sz="9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외피정보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외피별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면적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2286468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외피 면적당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직달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일사량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(kWh/m2)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외피별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좌표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8231372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외피 면적당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확산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(sky)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일사량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(kWh/m2)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외피별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방위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36048194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외피 면적당</a:t>
                      </a:r>
                      <a:endParaRPr lang="en-US" altLang="ko-KR" sz="9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확산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(ground)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일사량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(kWh/m2)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06" marR="6306" marT="6306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6306" marT="630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306" marR="6306" marT="6306" marB="0" anchor="ctr"/>
                </a:tc>
                <a:extLst>
                  <a:ext uri="{0D108BD9-81ED-4DB2-BD59-A6C34878D82A}">
                    <a16:rowId xmlns:a16="http://schemas.microsoft.com/office/drawing/2014/main" val="1617808324"/>
                  </a:ext>
                </a:extLst>
              </a:tr>
            </a:tbl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6578301" y="1165263"/>
            <a:ext cx="502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- select box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들어갈 정보</a:t>
            </a:r>
            <a:endParaRPr lang="en-US" altLang="ko-KR" sz="1100" b="1" spc="-1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705;p15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grpSp>
        <p:nvGrpSpPr>
          <p:cNvPr id="29" name="그룹 28"/>
          <p:cNvGrpSpPr/>
          <p:nvPr/>
        </p:nvGrpSpPr>
        <p:grpSpPr>
          <a:xfrm>
            <a:off x="406982" y="2265781"/>
            <a:ext cx="5946193" cy="775847"/>
            <a:chOff x="3209191" y="1513793"/>
            <a:chExt cx="5934809" cy="775847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30" name="그룹 29"/>
            <p:cNvGrpSpPr/>
            <p:nvPr/>
          </p:nvGrpSpPr>
          <p:grpSpPr>
            <a:xfrm>
              <a:off x="3209191" y="1513793"/>
              <a:ext cx="5934809" cy="775847"/>
              <a:chOff x="901345" y="1890659"/>
              <a:chExt cx="7794247" cy="775847"/>
            </a:xfrm>
            <a:grpFill/>
          </p:grpSpPr>
          <p:sp>
            <p:nvSpPr>
              <p:cNvPr id="32" name="직사각형 31"/>
              <p:cNvSpPr/>
              <p:nvPr/>
            </p:nvSpPr>
            <p:spPr>
              <a:xfrm>
                <a:off x="901345" y="1890659"/>
                <a:ext cx="7794247" cy="23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err="1" smtClean="0"/>
                  <a:t>소비소준</a:t>
                </a:r>
                <a:r>
                  <a:rPr lang="ko-KR" altLang="en-US" sz="1000" dirty="0" smtClean="0"/>
                  <a:t> </a:t>
                </a:r>
                <a:r>
                  <a:rPr lang="ko-KR" altLang="en-US" sz="1000" dirty="0" err="1" smtClean="0"/>
                  <a:t>판단지표</a:t>
                </a:r>
                <a:r>
                  <a:rPr lang="ko-KR" altLang="en-US" sz="1000" dirty="0" smtClean="0"/>
                  <a:t> 필터</a:t>
                </a:r>
                <a:endParaRPr lang="ko-KR" altLang="en-US" sz="1000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901345" y="2130314"/>
                <a:ext cx="7794247" cy="536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이등변 삼각형 30"/>
            <p:cNvSpPr/>
            <p:nvPr/>
          </p:nvSpPr>
          <p:spPr>
            <a:xfrm>
              <a:off x="8870432" y="1545062"/>
              <a:ext cx="183884" cy="15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23279"/>
              </p:ext>
            </p:extLst>
          </p:nvPr>
        </p:nvGraphicFramePr>
        <p:xfrm>
          <a:off x="506563" y="2555460"/>
          <a:ext cx="4627816" cy="487680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1241608">
                  <a:extLst>
                    <a:ext uri="{9D8B030D-6E8A-4147-A177-3AD203B41FA5}">
                      <a16:colId xmlns:a16="http://schemas.microsoft.com/office/drawing/2014/main" val="4015353406"/>
                    </a:ext>
                  </a:extLst>
                </a:gridCol>
                <a:gridCol w="1072300">
                  <a:extLst>
                    <a:ext uri="{9D8B030D-6E8A-4147-A177-3AD203B41FA5}">
                      <a16:colId xmlns:a16="http://schemas.microsoft.com/office/drawing/2014/main" val="822947229"/>
                    </a:ext>
                  </a:extLst>
                </a:gridCol>
                <a:gridCol w="1156954">
                  <a:extLst>
                    <a:ext uri="{9D8B030D-6E8A-4147-A177-3AD203B41FA5}">
                      <a16:colId xmlns:a16="http://schemas.microsoft.com/office/drawing/2014/main" val="128992272"/>
                    </a:ext>
                  </a:extLst>
                </a:gridCol>
                <a:gridCol w="1156954">
                  <a:extLst>
                    <a:ext uri="{9D8B030D-6E8A-4147-A177-3AD203B41FA5}">
                      <a16:colId xmlns:a16="http://schemas.microsoft.com/office/drawing/2014/main" val="2067938053"/>
                    </a:ext>
                  </a:extLst>
                </a:gridCol>
              </a:tblGrid>
              <a:tr h="1639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총량</a:t>
                      </a:r>
                      <a:r>
                        <a:rPr lang="en-US" altLang="ko-KR" sz="1000" b="1" baseline="30000" dirty="0" smtClean="0">
                          <a:latin typeface="+mj-ea"/>
                          <a:ea typeface="+mj-ea"/>
                        </a:rPr>
                        <a:t>4)</a:t>
                      </a:r>
                      <a:endParaRPr lang="ko-KR" altLang="en-US" sz="1000" b="1" baseline="30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규모 정규화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5)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650875"/>
                  </a:ext>
                </a:extLst>
              </a:tr>
              <a:tr h="1639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기후 정규화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6)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2407706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406982" y="3267891"/>
            <a:ext cx="5946193" cy="775847"/>
            <a:chOff x="3209191" y="1513793"/>
            <a:chExt cx="5934809" cy="775847"/>
          </a:xfrm>
          <a:solidFill>
            <a:schemeClr val="bg2">
              <a:lumMod val="60000"/>
              <a:lumOff val="40000"/>
            </a:schemeClr>
          </a:solidFill>
        </p:grpSpPr>
        <p:grpSp>
          <p:nvGrpSpPr>
            <p:cNvPr id="36" name="그룹 35"/>
            <p:cNvGrpSpPr/>
            <p:nvPr/>
          </p:nvGrpSpPr>
          <p:grpSpPr>
            <a:xfrm>
              <a:off x="3209191" y="1513793"/>
              <a:ext cx="5934809" cy="775847"/>
              <a:chOff x="901345" y="1890659"/>
              <a:chExt cx="7794247" cy="775847"/>
            </a:xfrm>
            <a:grpFill/>
          </p:grpSpPr>
          <p:sp>
            <p:nvSpPr>
              <p:cNvPr id="38" name="직사각형 37"/>
              <p:cNvSpPr/>
              <p:nvPr/>
            </p:nvSpPr>
            <p:spPr>
              <a:xfrm>
                <a:off x="901345" y="1890659"/>
                <a:ext cx="7794247" cy="2396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 smtClean="0"/>
                  <a:t>시뮬레이션 데이터 필터</a:t>
                </a:r>
                <a:endParaRPr lang="ko-KR" altLang="en-US" sz="10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901345" y="2130314"/>
                <a:ext cx="7794247" cy="536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이등변 삼각형 36"/>
            <p:cNvSpPr/>
            <p:nvPr/>
          </p:nvSpPr>
          <p:spPr>
            <a:xfrm>
              <a:off x="8870432" y="1545062"/>
              <a:ext cx="183884" cy="15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72371"/>
              </p:ext>
            </p:extLst>
          </p:nvPr>
        </p:nvGraphicFramePr>
        <p:xfrm>
          <a:off x="506563" y="3557570"/>
          <a:ext cx="4627816" cy="396240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1241608">
                  <a:extLst>
                    <a:ext uri="{9D8B030D-6E8A-4147-A177-3AD203B41FA5}">
                      <a16:colId xmlns:a16="http://schemas.microsoft.com/office/drawing/2014/main" val="4015353406"/>
                    </a:ext>
                  </a:extLst>
                </a:gridCol>
                <a:gridCol w="1072300">
                  <a:extLst>
                    <a:ext uri="{9D8B030D-6E8A-4147-A177-3AD203B41FA5}">
                      <a16:colId xmlns:a16="http://schemas.microsoft.com/office/drawing/2014/main" val="822947229"/>
                    </a:ext>
                  </a:extLst>
                </a:gridCol>
                <a:gridCol w="1156954">
                  <a:extLst>
                    <a:ext uri="{9D8B030D-6E8A-4147-A177-3AD203B41FA5}">
                      <a16:colId xmlns:a16="http://schemas.microsoft.com/office/drawing/2014/main" val="128992272"/>
                    </a:ext>
                  </a:extLst>
                </a:gridCol>
                <a:gridCol w="1156954">
                  <a:extLst>
                    <a:ext uri="{9D8B030D-6E8A-4147-A177-3AD203B41FA5}">
                      <a16:colId xmlns:a16="http://schemas.microsoft.com/office/drawing/2014/main" val="2067938053"/>
                    </a:ext>
                  </a:extLst>
                </a:gridCol>
              </a:tblGrid>
              <a:tr h="16394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외피 면적당 </a:t>
                      </a:r>
                      <a:endParaRPr lang="en-US" altLang="ko-KR" sz="1000" b="1" dirty="0" smtClean="0">
                        <a:latin typeface="+mj-ea"/>
                        <a:ea typeface="+mj-ea"/>
                      </a:endParaRPr>
                    </a:p>
                    <a:p>
                      <a:pPr algn="r" latinLnBrk="1"/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도달 일사량</a:t>
                      </a:r>
                      <a:r>
                        <a:rPr lang="en-US" altLang="ko-KR" sz="1000" b="1" baseline="30000" dirty="0" smtClean="0">
                          <a:latin typeface="+mj-ea"/>
                          <a:ea typeface="+mj-ea"/>
                        </a:rPr>
                        <a:t>7)</a:t>
                      </a:r>
                      <a:endParaRPr lang="ko-KR" altLang="en-US" sz="1000" b="1" baseline="30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외피정보</a:t>
                      </a:r>
                      <a:r>
                        <a:rPr lang="en-US" altLang="ko-KR" sz="1000" b="1" i="0" u="none" strike="noStrike" cap="none" baseline="3000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8)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[select box]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650875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검진 필터 조회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표현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spc="-1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Google Shape;576;p12"/>
          <p:cNvGraphicFramePr/>
          <p:nvPr>
            <p:extLst>
              <p:ext uri="{D42A27DB-BD31-4B8C-83A1-F6EECF244321}">
                <p14:modId xmlns:p14="http://schemas.microsoft.com/office/powerpoint/2010/main" val="2450951875"/>
              </p:ext>
            </p:extLst>
          </p:nvPr>
        </p:nvGraphicFramePr>
        <p:xfrm>
          <a:off x="140677" y="5890846"/>
          <a:ext cx="5926015" cy="70107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ym typeface="Malgun Gothic"/>
                        </a:rPr>
                        <a:t>1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건축물 목록에서 </a:t>
                      </a:r>
                      <a:r>
                        <a:rPr lang="ko-KR" altLang="en-US" sz="900" b="1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표현할 정보의 종류는 협의가 필요</a:t>
                      </a:r>
                      <a:r>
                        <a:rPr lang="ko-KR" altLang="en-US" sz="9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</a:t>
                      </a:r>
                      <a:r>
                        <a:rPr lang="en-US" altLang="ko-KR" sz="9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9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425"/>
                  </a:ext>
                </a:extLst>
              </a:tr>
            </a:tbl>
          </a:graphicData>
        </a:graphic>
      </p:graphicFrame>
      <p:graphicFrame>
        <p:nvGraphicFramePr>
          <p:cNvPr id="40" name="Google Shape;576;p12"/>
          <p:cNvGraphicFramePr/>
          <p:nvPr>
            <p:extLst/>
          </p:nvPr>
        </p:nvGraphicFramePr>
        <p:xfrm>
          <a:off x="6129101" y="5890846"/>
          <a:ext cx="5926015" cy="70107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900" b="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425"/>
                  </a:ext>
                </a:extLst>
              </a:tr>
            </a:tbl>
          </a:graphicData>
        </a:graphic>
      </p:graphicFrame>
      <p:sp>
        <p:nvSpPr>
          <p:cNvPr id="19" name="Google Shape;705;p15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grpSp>
        <p:nvGrpSpPr>
          <p:cNvPr id="43" name="그룹 42"/>
          <p:cNvGrpSpPr/>
          <p:nvPr/>
        </p:nvGrpSpPr>
        <p:grpSpPr>
          <a:xfrm>
            <a:off x="641334" y="1319100"/>
            <a:ext cx="10909332" cy="1782296"/>
            <a:chOff x="3692493" y="3762528"/>
            <a:chExt cx="8273838" cy="75260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692493" y="3762528"/>
              <a:ext cx="8273838" cy="752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99069" y="3797888"/>
              <a:ext cx="3033532" cy="103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</a:t>
              </a:r>
              <a:r>
                <a:rPr lang="ko-KR" altLang="en-US" sz="1000" b="1" dirty="0" err="1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집단별</a:t>
              </a:r>
              <a:r>
                <a:rPr lang="ko-KR" altLang="en-US" sz="1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 통계 요약   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** </a:t>
              </a:r>
              <a:r>
                <a:rPr lang="ko-KR" altLang="en-US" sz="1000" b="1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필터링된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000" b="1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데이터셋에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 대한 </a:t>
              </a:r>
              <a:r>
                <a:rPr lang="ko-KR" altLang="en-US" sz="1000" b="1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통게값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 입니다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53176"/>
              </p:ext>
            </p:extLst>
          </p:nvPr>
        </p:nvGraphicFramePr>
        <p:xfrm>
          <a:off x="849727" y="1692088"/>
          <a:ext cx="10433930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43393">
                  <a:extLst>
                    <a:ext uri="{9D8B030D-6E8A-4147-A177-3AD203B41FA5}">
                      <a16:colId xmlns:a16="http://schemas.microsoft.com/office/drawing/2014/main" val="3096084237"/>
                    </a:ext>
                  </a:extLst>
                </a:gridCol>
                <a:gridCol w="1043393">
                  <a:extLst>
                    <a:ext uri="{9D8B030D-6E8A-4147-A177-3AD203B41FA5}">
                      <a16:colId xmlns:a16="http://schemas.microsoft.com/office/drawing/2014/main" val="3411026666"/>
                    </a:ext>
                  </a:extLst>
                </a:gridCol>
                <a:gridCol w="1043393">
                  <a:extLst>
                    <a:ext uri="{9D8B030D-6E8A-4147-A177-3AD203B41FA5}">
                      <a16:colId xmlns:a16="http://schemas.microsoft.com/office/drawing/2014/main" val="2326316755"/>
                    </a:ext>
                  </a:extLst>
                </a:gridCol>
                <a:gridCol w="1043393">
                  <a:extLst>
                    <a:ext uri="{9D8B030D-6E8A-4147-A177-3AD203B41FA5}">
                      <a16:colId xmlns:a16="http://schemas.microsoft.com/office/drawing/2014/main" val="895828725"/>
                    </a:ext>
                  </a:extLst>
                </a:gridCol>
                <a:gridCol w="1043393">
                  <a:extLst>
                    <a:ext uri="{9D8B030D-6E8A-4147-A177-3AD203B41FA5}">
                      <a16:colId xmlns:a16="http://schemas.microsoft.com/office/drawing/2014/main" val="711060640"/>
                    </a:ext>
                  </a:extLst>
                </a:gridCol>
                <a:gridCol w="1043393">
                  <a:extLst>
                    <a:ext uri="{9D8B030D-6E8A-4147-A177-3AD203B41FA5}">
                      <a16:colId xmlns:a16="http://schemas.microsoft.com/office/drawing/2014/main" val="2908985235"/>
                    </a:ext>
                  </a:extLst>
                </a:gridCol>
                <a:gridCol w="1043393">
                  <a:extLst>
                    <a:ext uri="{9D8B030D-6E8A-4147-A177-3AD203B41FA5}">
                      <a16:colId xmlns:a16="http://schemas.microsoft.com/office/drawing/2014/main" val="33875514"/>
                    </a:ext>
                  </a:extLst>
                </a:gridCol>
                <a:gridCol w="1043393">
                  <a:extLst>
                    <a:ext uri="{9D8B030D-6E8A-4147-A177-3AD203B41FA5}">
                      <a16:colId xmlns:a16="http://schemas.microsoft.com/office/drawing/2014/main" val="2985250604"/>
                    </a:ext>
                  </a:extLst>
                </a:gridCol>
                <a:gridCol w="1043393">
                  <a:extLst>
                    <a:ext uri="{9D8B030D-6E8A-4147-A177-3AD203B41FA5}">
                      <a16:colId xmlns:a16="http://schemas.microsoft.com/office/drawing/2014/main" val="3066599445"/>
                    </a:ext>
                  </a:extLst>
                </a:gridCol>
                <a:gridCol w="1043393">
                  <a:extLst>
                    <a:ext uri="{9D8B030D-6E8A-4147-A177-3AD203B41FA5}">
                      <a16:colId xmlns:a16="http://schemas.microsoft.com/office/drawing/2014/main" val="50719121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번호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표본 수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평균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중앙값</a:t>
                      </a:r>
                      <a:r>
                        <a:rPr lang="en-US" altLang="ko-KR" sz="1100" dirty="0" smtClean="0">
                          <a:latin typeface="+mj-ea"/>
                          <a:ea typeface="+mj-ea"/>
                        </a:rPr>
                        <a:t>(50%)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ea"/>
                          <a:ea typeface="+mj-ea"/>
                        </a:rPr>
                        <a:t>백분위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16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1%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4%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25%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75%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96%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99%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714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941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73239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41334" y="3333465"/>
            <a:ext cx="10909332" cy="1782296"/>
            <a:chOff x="368268" y="3498390"/>
            <a:chExt cx="10909332" cy="1782296"/>
          </a:xfrm>
        </p:grpSpPr>
        <p:grpSp>
          <p:nvGrpSpPr>
            <p:cNvPr id="47" name="그룹 46"/>
            <p:cNvGrpSpPr/>
            <p:nvPr/>
          </p:nvGrpSpPr>
          <p:grpSpPr>
            <a:xfrm>
              <a:off x="368268" y="3498390"/>
              <a:ext cx="10909332" cy="1782296"/>
              <a:chOff x="3692493" y="3762528"/>
              <a:chExt cx="8273838" cy="75260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3692493" y="3762528"/>
                <a:ext cx="8273838" cy="7526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699069" y="3797888"/>
                <a:ext cx="14734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 smtClean="0">
                    <a:solidFill>
                      <a:schemeClr val="bg2">
                        <a:lumMod val="75000"/>
                      </a:schemeClr>
                    </a:solidFill>
                    <a:latin typeface="+mj-ea"/>
                    <a:ea typeface="+mj-ea"/>
                  </a:rPr>
                  <a:t>▶ 선택된 건축물 목록</a:t>
                </a:r>
                <a:endParaRPr lang="ko-KR" altLang="en-US" sz="1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>
            <a:xfrm>
              <a:off x="9726762" y="3584557"/>
              <a:ext cx="1255712" cy="214666"/>
            </a:xfrm>
            <a:prstGeom prst="rect">
              <a:avLst/>
            </a:prstGeom>
            <a:solidFill>
              <a:srgbClr val="1C4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/>
                <a:t>엑셀 다운로드</a:t>
              </a:r>
              <a:endParaRPr lang="ko-KR" altLang="en-US" b="1" dirty="0"/>
            </a:p>
          </p:txBody>
        </p: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39846"/>
              </p:ext>
            </p:extLst>
          </p:nvPr>
        </p:nvGraphicFramePr>
        <p:xfrm>
          <a:off x="368268" y="3720993"/>
          <a:ext cx="11518016" cy="156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98">
                  <a:extLst>
                    <a:ext uri="{9D8B030D-6E8A-4147-A177-3AD203B41FA5}">
                      <a16:colId xmlns:a16="http://schemas.microsoft.com/office/drawing/2014/main" val="1641533787"/>
                    </a:ext>
                  </a:extLst>
                </a:gridCol>
                <a:gridCol w="519621">
                  <a:extLst>
                    <a:ext uri="{9D8B030D-6E8A-4147-A177-3AD203B41FA5}">
                      <a16:colId xmlns:a16="http://schemas.microsoft.com/office/drawing/2014/main" val="425739242"/>
                    </a:ext>
                  </a:extLst>
                </a:gridCol>
                <a:gridCol w="519621">
                  <a:extLst>
                    <a:ext uri="{9D8B030D-6E8A-4147-A177-3AD203B41FA5}">
                      <a16:colId xmlns:a16="http://schemas.microsoft.com/office/drawing/2014/main" val="4267750444"/>
                    </a:ext>
                  </a:extLst>
                </a:gridCol>
                <a:gridCol w="519621">
                  <a:extLst>
                    <a:ext uri="{9D8B030D-6E8A-4147-A177-3AD203B41FA5}">
                      <a16:colId xmlns:a16="http://schemas.microsoft.com/office/drawing/2014/main" val="3608762865"/>
                    </a:ext>
                  </a:extLst>
                </a:gridCol>
                <a:gridCol w="519621">
                  <a:extLst>
                    <a:ext uri="{9D8B030D-6E8A-4147-A177-3AD203B41FA5}">
                      <a16:colId xmlns:a16="http://schemas.microsoft.com/office/drawing/2014/main" val="2399683615"/>
                    </a:ext>
                  </a:extLst>
                </a:gridCol>
                <a:gridCol w="519621">
                  <a:extLst>
                    <a:ext uri="{9D8B030D-6E8A-4147-A177-3AD203B41FA5}">
                      <a16:colId xmlns:a16="http://schemas.microsoft.com/office/drawing/2014/main" val="2159443800"/>
                    </a:ext>
                  </a:extLst>
                </a:gridCol>
                <a:gridCol w="519621">
                  <a:extLst>
                    <a:ext uri="{9D8B030D-6E8A-4147-A177-3AD203B41FA5}">
                      <a16:colId xmlns:a16="http://schemas.microsoft.com/office/drawing/2014/main" val="1083700756"/>
                    </a:ext>
                  </a:extLst>
                </a:gridCol>
                <a:gridCol w="519621">
                  <a:extLst>
                    <a:ext uri="{9D8B030D-6E8A-4147-A177-3AD203B41FA5}">
                      <a16:colId xmlns:a16="http://schemas.microsoft.com/office/drawing/2014/main" val="2304397262"/>
                    </a:ext>
                  </a:extLst>
                </a:gridCol>
                <a:gridCol w="519621">
                  <a:extLst>
                    <a:ext uri="{9D8B030D-6E8A-4147-A177-3AD203B41FA5}">
                      <a16:colId xmlns:a16="http://schemas.microsoft.com/office/drawing/2014/main" val="1855972614"/>
                    </a:ext>
                  </a:extLst>
                </a:gridCol>
                <a:gridCol w="519621">
                  <a:extLst>
                    <a:ext uri="{9D8B030D-6E8A-4147-A177-3AD203B41FA5}">
                      <a16:colId xmlns:a16="http://schemas.microsoft.com/office/drawing/2014/main" val="2446061793"/>
                    </a:ext>
                  </a:extLst>
                </a:gridCol>
                <a:gridCol w="547387">
                  <a:extLst>
                    <a:ext uri="{9D8B030D-6E8A-4147-A177-3AD203B41FA5}">
                      <a16:colId xmlns:a16="http://schemas.microsoft.com/office/drawing/2014/main" val="3197783764"/>
                    </a:ext>
                  </a:extLst>
                </a:gridCol>
                <a:gridCol w="350367">
                  <a:extLst>
                    <a:ext uri="{9D8B030D-6E8A-4147-A177-3AD203B41FA5}">
                      <a16:colId xmlns:a16="http://schemas.microsoft.com/office/drawing/2014/main" val="1822556667"/>
                    </a:ext>
                  </a:extLst>
                </a:gridCol>
                <a:gridCol w="368806">
                  <a:extLst>
                    <a:ext uri="{9D8B030D-6E8A-4147-A177-3AD203B41FA5}">
                      <a16:colId xmlns:a16="http://schemas.microsoft.com/office/drawing/2014/main" val="1290259136"/>
                    </a:ext>
                  </a:extLst>
                </a:gridCol>
                <a:gridCol w="431889">
                  <a:extLst>
                    <a:ext uri="{9D8B030D-6E8A-4147-A177-3AD203B41FA5}">
                      <a16:colId xmlns:a16="http://schemas.microsoft.com/office/drawing/2014/main" val="1126649539"/>
                    </a:ext>
                  </a:extLst>
                </a:gridCol>
                <a:gridCol w="456153">
                  <a:extLst>
                    <a:ext uri="{9D8B030D-6E8A-4147-A177-3AD203B41FA5}">
                      <a16:colId xmlns:a16="http://schemas.microsoft.com/office/drawing/2014/main" val="2181029485"/>
                    </a:ext>
                  </a:extLst>
                </a:gridCol>
                <a:gridCol w="456153">
                  <a:extLst>
                    <a:ext uri="{9D8B030D-6E8A-4147-A177-3AD203B41FA5}">
                      <a16:colId xmlns:a16="http://schemas.microsoft.com/office/drawing/2014/main" val="1157613471"/>
                    </a:ext>
                  </a:extLst>
                </a:gridCol>
                <a:gridCol w="385864">
                  <a:extLst>
                    <a:ext uri="{9D8B030D-6E8A-4147-A177-3AD203B41FA5}">
                      <a16:colId xmlns:a16="http://schemas.microsoft.com/office/drawing/2014/main" val="3239741712"/>
                    </a:ext>
                  </a:extLst>
                </a:gridCol>
                <a:gridCol w="347453">
                  <a:extLst>
                    <a:ext uri="{9D8B030D-6E8A-4147-A177-3AD203B41FA5}">
                      <a16:colId xmlns:a16="http://schemas.microsoft.com/office/drawing/2014/main" val="4184576546"/>
                    </a:ext>
                  </a:extLst>
                </a:gridCol>
                <a:gridCol w="414909">
                  <a:extLst>
                    <a:ext uri="{9D8B030D-6E8A-4147-A177-3AD203B41FA5}">
                      <a16:colId xmlns:a16="http://schemas.microsoft.com/office/drawing/2014/main" val="2898957643"/>
                    </a:ext>
                  </a:extLst>
                </a:gridCol>
                <a:gridCol w="414909">
                  <a:extLst>
                    <a:ext uri="{9D8B030D-6E8A-4147-A177-3AD203B41FA5}">
                      <a16:colId xmlns:a16="http://schemas.microsoft.com/office/drawing/2014/main" val="3352014541"/>
                    </a:ext>
                  </a:extLst>
                </a:gridCol>
                <a:gridCol w="255825">
                  <a:extLst>
                    <a:ext uri="{9D8B030D-6E8A-4147-A177-3AD203B41FA5}">
                      <a16:colId xmlns:a16="http://schemas.microsoft.com/office/drawing/2014/main" val="2121723404"/>
                    </a:ext>
                  </a:extLst>
                </a:gridCol>
                <a:gridCol w="414909">
                  <a:extLst>
                    <a:ext uri="{9D8B030D-6E8A-4147-A177-3AD203B41FA5}">
                      <a16:colId xmlns:a16="http://schemas.microsoft.com/office/drawing/2014/main" val="3979304369"/>
                    </a:ext>
                  </a:extLst>
                </a:gridCol>
                <a:gridCol w="414909">
                  <a:extLst>
                    <a:ext uri="{9D8B030D-6E8A-4147-A177-3AD203B41FA5}">
                      <a16:colId xmlns:a16="http://schemas.microsoft.com/office/drawing/2014/main" val="2141921682"/>
                    </a:ext>
                  </a:extLst>
                </a:gridCol>
                <a:gridCol w="296799">
                  <a:extLst>
                    <a:ext uri="{9D8B030D-6E8A-4147-A177-3AD203B41FA5}">
                      <a16:colId xmlns:a16="http://schemas.microsoft.com/office/drawing/2014/main" val="27668978"/>
                    </a:ext>
                  </a:extLst>
                </a:gridCol>
                <a:gridCol w="296799">
                  <a:extLst>
                    <a:ext uri="{9D8B030D-6E8A-4147-A177-3AD203B41FA5}">
                      <a16:colId xmlns:a16="http://schemas.microsoft.com/office/drawing/2014/main" val="3309421769"/>
                    </a:ext>
                  </a:extLst>
                </a:gridCol>
                <a:gridCol w="296799">
                  <a:extLst>
                    <a:ext uri="{9D8B030D-6E8A-4147-A177-3AD203B41FA5}">
                      <a16:colId xmlns:a16="http://schemas.microsoft.com/office/drawing/2014/main" val="602177276"/>
                    </a:ext>
                  </a:extLst>
                </a:gridCol>
                <a:gridCol w="296799">
                  <a:extLst>
                    <a:ext uri="{9D8B030D-6E8A-4147-A177-3AD203B41FA5}">
                      <a16:colId xmlns:a16="http://schemas.microsoft.com/office/drawing/2014/main" val="1771059945"/>
                    </a:ext>
                  </a:extLst>
                </a:gridCol>
              </a:tblGrid>
              <a:tr h="3189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번호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소비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연도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에너지원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에너지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용도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지표 값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계량기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매칭상태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050" b="1" kern="1200" dirty="0">
                        <a:solidFill>
                          <a:srgbClr val="000000"/>
                        </a:solidFill>
                        <a:latin typeface="Noto Sans KR"/>
                        <a:ea typeface="+mn-ea"/>
                        <a:cs typeface="+mn-cs"/>
                      </a:endParaRPr>
                    </a:p>
                  </a:txBody>
                  <a:tcPr marL="0" marR="0" marT="36000"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050" b="1" kern="1200" dirty="0">
                        <a:solidFill>
                          <a:srgbClr val="000000"/>
                        </a:solidFill>
                        <a:latin typeface="Noto Sans KR"/>
                        <a:ea typeface="+mn-ea"/>
                        <a:cs typeface="+mn-cs"/>
                      </a:endParaRPr>
                    </a:p>
                  </a:txBody>
                  <a:tcPr marL="0" marR="0" marT="36000"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주소</a:t>
                      </a:r>
                    </a:p>
                    <a:p>
                      <a:pPr algn="ctr" latinLnBrk="1"/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대장명칭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동명칭</a:t>
                      </a:r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대장유형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건물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유형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PK </a:t>
                      </a:r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구분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/>
                </a:tc>
                <a:tc rowSpan="3">
                  <a:txBody>
                    <a:bodyPr/>
                    <a:lstStyle/>
                    <a:p>
                      <a:pPr marL="0" marR="0" lvl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건축물 용도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대표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용도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사용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승인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연도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연면적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용적률산정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연면적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옥내</a:t>
                      </a:r>
                      <a:r>
                        <a:rPr lang="en-US" altLang="ko-KR" sz="900" b="1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자주식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050" b="1" kern="1200" dirty="0">
                        <a:solidFill>
                          <a:srgbClr val="000000"/>
                        </a:solidFill>
                        <a:latin typeface="Noto Sans KR"/>
                        <a:ea typeface="+mn-ea"/>
                        <a:cs typeface="+mn-cs"/>
                      </a:endParaRPr>
                    </a:p>
                  </a:txBody>
                  <a:tcPr marL="0" marR="0" marT="36000"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옥내</a:t>
                      </a:r>
                      <a:r>
                        <a:rPr lang="en-US" altLang="ko-KR" sz="900" b="1" kern="1200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기계식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050" b="1" kern="1200" dirty="0">
                        <a:solidFill>
                          <a:srgbClr val="000000"/>
                        </a:solidFill>
                        <a:latin typeface="Noto Sans KR"/>
                        <a:ea typeface="+mn-ea"/>
                        <a:cs typeface="+mn-cs"/>
                      </a:endParaRPr>
                    </a:p>
                  </a:txBody>
                  <a:tcPr marL="0" marR="0" marT="36000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업종</a:t>
                      </a:r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업종</a:t>
                      </a:r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외피 도달 일사량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b="1" kern="1200" dirty="0" smtClean="0">
                        <a:solidFill>
                          <a:srgbClr val="000000"/>
                        </a:solidFill>
                        <a:latin typeface="Noto Sans KR"/>
                        <a:ea typeface="+mn-ea"/>
                        <a:cs typeface="+mn-cs"/>
                      </a:endParaRPr>
                    </a:p>
                  </a:txBody>
                  <a:tcPr marL="0" marR="0" marT="3600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1143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전일사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(kWh/m2)</a:t>
                      </a: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확산일사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(kWh/m2)</a:t>
                      </a: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374239"/>
                  </a:ext>
                </a:extLst>
              </a:tr>
              <a:tr h="43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전기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가스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열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건축물</a:t>
                      </a:r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PK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상위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건축물</a:t>
                      </a:r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PK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대수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대</a:t>
                      </a:r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면적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(m2)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대수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대</a:t>
                      </a:r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면적</a:t>
                      </a:r>
                      <a:endParaRPr lang="en-US" altLang="ko-KR" sz="900" b="1" kern="1200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900" b="1" kern="120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+mn-cs"/>
                        </a:rPr>
                        <a:t>(m2)</a:t>
                      </a:r>
                      <a:endParaRPr lang="ko-KR" altLang="en-US" sz="900" b="1" kern="1200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306313"/>
                  </a:ext>
                </a:extLst>
              </a:tr>
              <a:tr h="235726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총괄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일반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r>
                        <a:rPr lang="ko-KR" altLang="en-US" sz="9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표제분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일반</a:t>
                      </a:r>
                      <a:r>
                        <a:rPr lang="en-US" altLang="ko-KR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  <a:r>
                        <a:rPr lang="ko-KR" altLang="en-US" sz="9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집합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1" hangingPunct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355680"/>
                  </a:ext>
                </a:extLst>
              </a:tr>
              <a:tr h="144915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36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30972"/>
                  </a:ext>
                </a:extLst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625443" y="3213710"/>
            <a:ext cx="261425" cy="26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1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검진 필터 조회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표현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차트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spc="-1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Google Shape;576;p12"/>
          <p:cNvGraphicFramePr/>
          <p:nvPr>
            <p:extLst>
              <p:ext uri="{D42A27DB-BD31-4B8C-83A1-F6EECF244321}">
                <p14:modId xmlns:p14="http://schemas.microsoft.com/office/powerpoint/2010/main" val="1228485102"/>
              </p:ext>
            </p:extLst>
          </p:nvPr>
        </p:nvGraphicFramePr>
        <p:xfrm>
          <a:off x="140677" y="5890846"/>
          <a:ext cx="5926015" cy="70107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ym typeface="Malgun Gothic"/>
                        </a:rPr>
                        <a:t>1</a:t>
                      </a:r>
                      <a:endParaRPr sz="1000" b="0" u="none" strike="noStrike" cap="none" dirty="0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필터를 멀티 </a:t>
                      </a:r>
                      <a:r>
                        <a:rPr lang="ko-KR" altLang="en-US" sz="900" b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셀렉션시</a:t>
                      </a:r>
                      <a:r>
                        <a:rPr lang="ko-KR" altLang="en-US" sz="9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그룹별로 쪼개서 표출이 가능하도록 설계 필요</a:t>
                      </a:r>
                      <a:r>
                        <a:rPr lang="en-US" altLang="ko-KR" sz="9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구체적인 사항은 협의</a:t>
                      </a:r>
                      <a:endParaRPr sz="9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Malgun Gothic"/>
                        </a:rPr>
                        <a:t>2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박스플롯보다는 바이올린 플롯으로 시각화 고려 필요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(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가로 또는 세로 형태는 협의 필요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)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425"/>
                  </a:ext>
                </a:extLst>
              </a:tr>
            </a:tbl>
          </a:graphicData>
        </a:graphic>
      </p:graphicFrame>
      <p:graphicFrame>
        <p:nvGraphicFramePr>
          <p:cNvPr id="40" name="Google Shape;576;p12"/>
          <p:cNvGraphicFramePr/>
          <p:nvPr>
            <p:extLst>
              <p:ext uri="{D42A27DB-BD31-4B8C-83A1-F6EECF244321}">
                <p14:modId xmlns:p14="http://schemas.microsoft.com/office/powerpoint/2010/main" val="3059906362"/>
              </p:ext>
            </p:extLst>
          </p:nvPr>
        </p:nvGraphicFramePr>
        <p:xfrm>
          <a:off x="6129101" y="5890846"/>
          <a:ext cx="5926015" cy="685830"/>
        </p:xfrm>
        <a:graphic>
          <a:graphicData uri="http://schemas.openxmlformats.org/drawingml/2006/table">
            <a:tbl>
              <a:tblPr bandCol="1">
                <a:tableStyleId>{84F86AF6-7386-4E82-BF8C-306B8519BBC6}</a:tableStyleId>
              </a:tblPr>
              <a:tblGrid>
                <a:gridCol w="615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84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 dirty="0" smtClean="0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지표 </a:t>
                      </a:r>
                      <a:r>
                        <a:rPr lang="en-US" altLang="ko-KR" sz="9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9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r>
                        <a:rPr lang="ko-KR" altLang="en-US" sz="900" b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9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산포도 표현</a:t>
                      </a:r>
                      <a:endParaRPr sz="9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97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데이터 그룹별 색상을 달리하여 표출이 필요함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.(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데이터 그룹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=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필터 종류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)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구체적인 사항은 협의 필요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.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0894895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198425"/>
                  </a:ext>
                </a:extLst>
              </a:tr>
            </a:tbl>
          </a:graphicData>
        </a:graphic>
      </p:graphicFrame>
      <p:sp>
        <p:nvSpPr>
          <p:cNvPr id="19" name="Google Shape;705;p15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84BB913C-3B12-4EC0-9BE4-8E3922684C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269" t="6608" r="75933" b="18911"/>
          <a:stretch/>
        </p:blipFill>
        <p:spPr>
          <a:xfrm>
            <a:off x="1848612" y="1442876"/>
            <a:ext cx="2186294" cy="40585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/>
          <a:srcRect l="4552" t="3774" r="16638" b="2883"/>
          <a:stretch/>
        </p:blipFill>
        <p:spPr>
          <a:xfrm>
            <a:off x="7945267" y="2324496"/>
            <a:ext cx="3409950" cy="27717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4" name="Picture 8" descr="Violin plot of the distribution of baseline serum uric acid levels by CKD stages. The violin is a mirrored density plot with a boxplot of the baseline uric acid concentrations inside. Black dots represented the group mean and outliers in each CKD category. doi:10.1371/journal.pone.0170393.g001  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68" y="3472151"/>
            <a:ext cx="2558377" cy="15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374844" y="1319765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차트 및 그래프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682718" y="1308710"/>
            <a:ext cx="261425" cy="26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1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885755" y="3328010"/>
            <a:ext cx="261425" cy="26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2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740618" y="2185010"/>
            <a:ext cx="261425" cy="2614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j-ea"/>
                <a:ea typeface="+mj-ea"/>
              </a:rPr>
              <a:t>3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10649" y="1319765"/>
            <a:ext cx="2933701" cy="38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차트 종류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표현방법은 협의 필요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618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5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2021.07.16</a:t>
            </a:r>
            <a:endParaRPr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D76882A7-A9A1-4E33-94C1-537079AED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40373"/>
              </p:ext>
            </p:extLst>
          </p:nvPr>
        </p:nvGraphicFramePr>
        <p:xfrm>
          <a:off x="9496105" y="1133709"/>
          <a:ext cx="2603454" cy="24384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2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="0" kern="1200" spc="-100" baseline="0" dirty="0">
                        <a:gradFill>
                          <a:gsLst>
                            <a:gs pos="46018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</a:t>
            </a:r>
            <a:r>
              <a:rPr lang="en-US" altLang="ko-KR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b="1" spc="-12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en-US" altLang="ko-KR" sz="1100" b="1" spc="-12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82588" y="2052918"/>
            <a:ext cx="5773271" cy="333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보고서</a:t>
            </a:r>
            <a:endParaRPr lang="en-US" altLang="ko-KR" sz="1600" dirty="0" smtClean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( </a:t>
            </a:r>
            <a:r>
              <a:rPr lang="ko-KR" altLang="en-US" sz="1600" dirty="0" smtClean="0"/>
              <a:t>추후 작업 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33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/>
          <p:nvPr/>
        </p:nvSpPr>
        <p:spPr>
          <a:xfrm>
            <a:off x="191344" y="108995"/>
            <a:ext cx="303397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16539" marR="0" lvl="0" indent="-31653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 (Information Architecture)</a:t>
            </a:r>
            <a:endParaRPr/>
          </a:p>
        </p:txBody>
      </p:sp>
      <p:sp>
        <p:nvSpPr>
          <p:cNvPr id="251" name="Google Shape;251;p3"/>
          <p:cNvSpPr/>
          <p:nvPr/>
        </p:nvSpPr>
        <p:spPr>
          <a:xfrm>
            <a:off x="5459276" y="1412776"/>
            <a:ext cx="1273449" cy="327934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EDOC MAIN</a:t>
            </a:r>
            <a:endParaRPr sz="9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3"/>
          <p:cNvSpPr/>
          <p:nvPr/>
        </p:nvSpPr>
        <p:spPr>
          <a:xfrm>
            <a:off x="5561933" y="1844824"/>
            <a:ext cx="1068134" cy="262126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sz="9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3"/>
          <p:cNvSpPr/>
          <p:nvPr/>
        </p:nvSpPr>
        <p:spPr>
          <a:xfrm>
            <a:off x="1330226" y="6243832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본 정보는 기축 메뉴 체계를 나타내며, 상세 설계 완료 후에 변경될 예정입니다. 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6242808" y="3792768"/>
            <a:ext cx="1401617" cy="29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제공</a:t>
            </a:r>
            <a:endParaRPr sz="9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꺾인 연결선 5"/>
          <p:cNvCxnSpPr>
            <a:stCxn id="252" idx="2"/>
            <a:endCxn id="36" idx="0"/>
          </p:cNvCxnSpPr>
          <p:nvPr/>
        </p:nvCxnSpPr>
        <p:spPr>
          <a:xfrm rot="5400000">
            <a:off x="5128938" y="1862160"/>
            <a:ext cx="722272" cy="1211853"/>
          </a:xfrm>
          <a:prstGeom prst="bentConnector3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직선 연결선 42"/>
          <p:cNvCxnSpPr>
            <a:stCxn id="40" idx="2"/>
            <a:endCxn id="274" idx="0"/>
          </p:cNvCxnSpPr>
          <p:nvPr/>
        </p:nvCxnSpPr>
        <p:spPr>
          <a:xfrm>
            <a:off x="6938524" y="3189949"/>
            <a:ext cx="5093" cy="602819"/>
          </a:xfrm>
          <a:prstGeom prst="line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269;p3"/>
          <p:cNvSpPr/>
          <p:nvPr/>
        </p:nvSpPr>
        <p:spPr>
          <a:xfrm>
            <a:off x="6260738" y="3360951"/>
            <a:ext cx="1355572" cy="29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보고서</a:t>
            </a:r>
            <a:endParaRPr dirty="0"/>
          </a:p>
        </p:txBody>
      </p:sp>
      <p:sp>
        <p:nvSpPr>
          <p:cNvPr id="36" name="Google Shape;266;p3"/>
          <p:cNvSpPr/>
          <p:nvPr/>
        </p:nvSpPr>
        <p:spPr>
          <a:xfrm>
            <a:off x="4206361" y="2829222"/>
            <a:ext cx="1355572" cy="360727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건물검진서비스</a:t>
            </a:r>
            <a:endParaRPr dirty="0"/>
          </a:p>
        </p:txBody>
      </p:sp>
      <p:sp>
        <p:nvSpPr>
          <p:cNvPr id="40" name="Google Shape;266;p3"/>
          <p:cNvSpPr/>
          <p:nvPr/>
        </p:nvSpPr>
        <p:spPr>
          <a:xfrm>
            <a:off x="6260738" y="2829222"/>
            <a:ext cx="1355572" cy="360727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sz="900" b="1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검진 필터 조회</a:t>
            </a:r>
            <a:endParaRPr lang="ko-KR" altLang="en-US" sz="900" dirty="0"/>
          </a:p>
        </p:txBody>
      </p:sp>
      <p:cxnSp>
        <p:nvCxnSpPr>
          <p:cNvPr id="41" name="꺾인 연결선 40"/>
          <p:cNvCxnSpPr>
            <a:stCxn id="252" idx="2"/>
            <a:endCxn id="40" idx="0"/>
          </p:cNvCxnSpPr>
          <p:nvPr/>
        </p:nvCxnSpPr>
        <p:spPr>
          <a:xfrm rot="16200000" flipH="1">
            <a:off x="6156126" y="2046824"/>
            <a:ext cx="722272" cy="8425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/>
          <p:nvPr/>
        </p:nvSpPr>
        <p:spPr>
          <a:xfrm>
            <a:off x="191343" y="108995"/>
            <a:ext cx="11830327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16539" marR="0" lvl="0" indent="-31653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참고사항</a:t>
            </a:r>
            <a:endParaRPr sz="1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1" name="Google Shape;281;p4"/>
          <p:cNvGraphicFramePr/>
          <p:nvPr/>
        </p:nvGraphicFramePr>
        <p:xfrm>
          <a:off x="425370" y="745842"/>
          <a:ext cx="11341250" cy="1229600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73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sz="1400" b="0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참고사항</a:t>
                      </a:r>
                      <a:endParaRPr/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u="none" strike="noStrike" cap="none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화면 설계서의 버튼, 폰트 등의 디자인은 변경될 수 있습니다. 참고하셔서 확인 바랍니다.</a:t>
                      </a:r>
                      <a:endParaRPr/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u="none" strike="noStrike" cap="none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4400" marR="84400" marT="42200" marB="42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026332" y="1714334"/>
            <a:ext cx="274801" cy="554497"/>
            <a:chOff x="8810202" y="1322123"/>
            <a:chExt cx="274801" cy="554497"/>
          </a:xfrm>
        </p:grpSpPr>
        <p:sp>
          <p:nvSpPr>
            <p:cNvPr id="146" name="직사각형 145"/>
            <p:cNvSpPr/>
            <p:nvPr/>
          </p:nvSpPr>
          <p:spPr>
            <a:xfrm>
              <a:off x="8810202" y="1322123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+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8810202" y="1601819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-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8888658" y="776411"/>
            <a:ext cx="441606" cy="4014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aphicFrame>
        <p:nvGraphicFramePr>
          <p:cNvPr id="524" name="Google Shape;524;p11"/>
          <p:cNvGraphicFramePr/>
          <p:nvPr>
            <p:extLst>
              <p:ext uri="{D42A27DB-BD31-4B8C-83A1-F6EECF244321}">
                <p14:modId xmlns:p14="http://schemas.microsoft.com/office/powerpoint/2010/main" val="1795742207"/>
              </p:ext>
            </p:extLst>
          </p:nvPr>
        </p:nvGraphicFramePr>
        <p:xfrm>
          <a:off x="9468455" y="1140804"/>
          <a:ext cx="2603475" cy="406915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1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소비연도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(select box)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- 2020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년도가 기본값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17971459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2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에너지원 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(select box)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항목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: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전기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가스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지역난방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전체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전체가 기본값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573292164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3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사용용도 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(select box)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항목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: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냉방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난방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기저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전체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전체가 기본값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29388013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4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건물소비량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(select box)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항목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: 1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차에너지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연평균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에너지소비량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CO2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배출량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- 1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차에너지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연평균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이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기본값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263953582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5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주소검색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동단위로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검색이 가능함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(e.g.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서울시 영등포구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59993629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6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주용도 검색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- 33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개의 주용도가 표시됨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멀티선택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가능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889759674"/>
                  </a:ext>
                </a:extLst>
              </a:tr>
              <a:tr h="329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7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none" strike="noStrike" kern="1200" cap="none" spc="-100" baseline="0" dirty="0" err="1" smtClean="0">
                          <a:latin typeface="+mj-ea"/>
                          <a:ea typeface="+mj-ea"/>
                          <a:sym typeface="Malgun Gothic"/>
                        </a:rPr>
                        <a:t>선택모드</a:t>
                      </a:r>
                      <a:r>
                        <a:rPr lang="en-US" sz="900" b="1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endParaRPr sz="900" b="0" u="none" strike="noStrike" kern="1200" cap="none" spc="-100" baseline="0" dirty="0">
                        <a:latin typeface="+mj-ea"/>
                        <a:ea typeface="+mj-ea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 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- </a:t>
                      </a:r>
                      <a:r>
                        <a:rPr lang="en-US" sz="900" u="none" strike="noStrike" kern="1200" cap="none" spc="-100" baseline="0" dirty="0" err="1" smtClean="0">
                          <a:latin typeface="+mj-ea"/>
                          <a:ea typeface="+mj-ea"/>
                          <a:sym typeface="Malgun Gothic"/>
                        </a:rPr>
                        <a:t>단일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: 한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건물만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선택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가능</a:t>
                      </a:r>
                      <a:endParaRPr sz="900" u="none" strike="noStrike" kern="1200" cap="none" spc="-100" baseline="0" dirty="0">
                        <a:latin typeface="+mj-ea"/>
                        <a:ea typeface="+mj-ea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 (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선택한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건축물의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정보 조회가 가능함</a:t>
                      </a:r>
                      <a:endParaRPr lang="en-US" altLang="ko-KR" sz="900" u="none" strike="noStrike" kern="1200" cap="none" spc="-100" baseline="0" dirty="0" smtClean="0">
                        <a:latin typeface="+mj-ea"/>
                        <a:ea typeface="+mj-ea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  - 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20page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참고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)</a:t>
                      </a:r>
                      <a:endParaRPr sz="900" u="none" strike="noStrike" kern="1200" cap="none" spc="-100" baseline="0" dirty="0">
                        <a:latin typeface="+mj-ea"/>
                        <a:ea typeface="+mj-ea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 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- </a:t>
                      </a:r>
                      <a:r>
                        <a:rPr lang="en-US" sz="900" u="none" strike="noStrike" kern="1200" cap="none" spc="-100" baseline="0" dirty="0" err="1" smtClean="0">
                          <a:latin typeface="+mj-ea"/>
                          <a:ea typeface="+mj-ea"/>
                          <a:sym typeface="Malgun Gothic"/>
                        </a:rPr>
                        <a:t>멀티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(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올가미기능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) :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여러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건물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선택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가능</a:t>
                      </a:r>
                      <a:endParaRPr sz="900" u="none" strike="noStrike" kern="1200" cap="none" spc="-100" baseline="0" dirty="0">
                        <a:latin typeface="+mj-ea"/>
                        <a:ea typeface="+mj-ea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 (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여러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건물의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통계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정보를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 smtClean="0">
                          <a:latin typeface="+mj-ea"/>
                          <a:ea typeface="+mj-ea"/>
                          <a:sym typeface="Malgun Gothic"/>
                        </a:rPr>
                        <a:t>보여줌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  - 22page </a:t>
                      </a:r>
                      <a:r>
                        <a:rPr lang="ko-KR" alt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참고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)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5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sp>
        <p:nvSpPr>
          <p:cNvPr id="527" name="Google Shape;527;p11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6212" y="1305401"/>
            <a:ext cx="2091150" cy="297796"/>
            <a:chOff x="306212" y="3447474"/>
            <a:chExt cx="2091150" cy="297796"/>
          </a:xfrm>
        </p:grpSpPr>
        <p:sp>
          <p:nvSpPr>
            <p:cNvPr id="112" name="직사각형 111"/>
            <p:cNvSpPr/>
            <p:nvPr/>
          </p:nvSpPr>
          <p:spPr>
            <a:xfrm>
              <a:off x="306212" y="3447474"/>
              <a:ext cx="1583147" cy="297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동단위로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검색해주세요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948010" y="3447474"/>
              <a:ext cx="449352" cy="297796"/>
            </a:xfrm>
            <a:prstGeom prst="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299636" y="3886200"/>
            <a:ext cx="2102115" cy="2544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06212" y="39921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주용도 검색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01275"/>
              </p:ext>
            </p:extLst>
          </p:nvPr>
        </p:nvGraphicFramePr>
        <p:xfrm>
          <a:off x="413644" y="4487784"/>
          <a:ext cx="1930200" cy="1479689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643400">
                  <a:extLst>
                    <a:ext uri="{9D8B030D-6E8A-4147-A177-3AD203B41FA5}">
                      <a16:colId xmlns:a16="http://schemas.microsoft.com/office/drawing/2014/main" val="144205941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2756559054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3201992381"/>
                    </a:ext>
                  </a:extLst>
                </a:gridCol>
              </a:tblGrid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공동주택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83974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공장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종교시설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82447"/>
                  </a:ext>
                </a:extLst>
              </a:tr>
              <a:tr h="3357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latin typeface="+mj-ea"/>
                          <a:ea typeface="+mj-ea"/>
                        </a:rPr>
                        <a:t>…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6630"/>
                  </a:ext>
                </a:extLst>
              </a:tr>
              <a:tr h="4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 및 영업시설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교육연구 및 복지시설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기타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3408"/>
                  </a:ext>
                </a:extLst>
              </a:tr>
            </a:tbl>
          </a:graphicData>
        </a:graphic>
      </p:graphicFrame>
      <p:sp>
        <p:nvSpPr>
          <p:cNvPr id="141" name="타원 140"/>
          <p:cNvSpPr/>
          <p:nvPr/>
        </p:nvSpPr>
        <p:spPr>
          <a:xfrm>
            <a:off x="1815670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＋</a:t>
            </a:r>
            <a:endParaRPr lang="ko-KR" altLang="en-US" b="1" dirty="0"/>
          </a:p>
        </p:txBody>
      </p:sp>
      <p:sp>
        <p:nvSpPr>
          <p:cNvPr id="142" name="타원 141"/>
          <p:cNvSpPr/>
          <p:nvPr/>
        </p:nvSpPr>
        <p:spPr>
          <a:xfrm>
            <a:off x="2065505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－</a:t>
            </a:r>
            <a:endParaRPr lang="ko-KR" altLang="en-US" sz="16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31203" y="1691907"/>
            <a:ext cx="2170548" cy="2118631"/>
            <a:chOff x="231203" y="1208519"/>
            <a:chExt cx="2170548" cy="2118631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299636" y="1208519"/>
              <a:ext cx="2102115" cy="21186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0281" y="1286880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에너지 </a:t>
              </a:r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소비량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31203" y="16382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소비연도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31203" y="196666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에너지원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31203" y="22304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사용용도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955477" y="1682249"/>
              <a:ext cx="1295270" cy="171446"/>
              <a:chOff x="1038310" y="1886976"/>
              <a:chExt cx="1295270" cy="171446"/>
            </a:xfrm>
          </p:grpSpPr>
          <p:sp>
            <p:nvSpPr>
              <p:cNvPr id="97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</a:t>
                </a: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98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231203" y="254702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latin typeface="+mj-ea"/>
                  <a:ea typeface="+mj-ea"/>
                </a:rPr>
                <a:t>건물소비량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970574" y="2003498"/>
              <a:ext cx="1295270" cy="171446"/>
              <a:chOff x="1053407" y="2208225"/>
              <a:chExt cx="1295270" cy="171446"/>
            </a:xfrm>
          </p:grpSpPr>
          <p:sp>
            <p:nvSpPr>
              <p:cNvPr id="84" name="Google Shape;538;p11"/>
              <p:cNvSpPr/>
              <p:nvPr/>
            </p:nvSpPr>
            <p:spPr>
              <a:xfrm>
                <a:off x="1053407" y="2208225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3" name="Google Shape;539;p11"/>
              <p:cNvSpPr/>
              <p:nvPr/>
            </p:nvSpPr>
            <p:spPr>
              <a:xfrm rot="10800000">
                <a:off x="2082584" y="226711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960967" y="2262536"/>
              <a:ext cx="1289780" cy="164165"/>
              <a:chOff x="1043800" y="2467263"/>
              <a:chExt cx="1289780" cy="164165"/>
            </a:xfrm>
          </p:grpSpPr>
          <p:sp>
            <p:nvSpPr>
              <p:cNvPr id="77" name="Google Shape;534;p11"/>
              <p:cNvSpPr/>
              <p:nvPr/>
            </p:nvSpPr>
            <p:spPr>
              <a:xfrm>
                <a:off x="1043800" y="2467263"/>
                <a:ext cx="1289780" cy="16416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" name="Google Shape;539;p11"/>
              <p:cNvSpPr/>
              <p:nvPr/>
            </p:nvSpPr>
            <p:spPr>
              <a:xfrm rot="10800000">
                <a:off x="2082584" y="2523322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958208" y="2556917"/>
              <a:ext cx="1292539" cy="180212"/>
              <a:chOff x="1041041" y="2761644"/>
              <a:chExt cx="1292539" cy="180212"/>
            </a:xfrm>
          </p:grpSpPr>
          <p:sp>
            <p:nvSpPr>
              <p:cNvPr id="108" name="Google Shape;534;p11"/>
              <p:cNvSpPr/>
              <p:nvPr/>
            </p:nvSpPr>
            <p:spPr>
              <a:xfrm>
                <a:off x="1041041" y="2761644"/>
                <a:ext cx="1292539" cy="18021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altLang="en-US" sz="900" dirty="0" err="1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차에너지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</a:t>
                </a:r>
                <a:r>
                  <a:rPr lang="ko-KR" altLang="en-US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연평균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)</a:t>
                </a:r>
                <a:endParaRPr lang="en-US" altLang="ko-KR" sz="9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5" name="Google Shape;539;p11"/>
              <p:cNvSpPr/>
              <p:nvPr/>
            </p:nvSpPr>
            <p:spPr>
              <a:xfrm rot="10800000">
                <a:off x="2082584" y="282090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40" name="직사각형 39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47052" y="776411"/>
            <a:ext cx="441606" cy="40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 smtClean="0"/>
              <a:t>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859437" y="2360749"/>
            <a:ext cx="441606" cy="793902"/>
            <a:chOff x="8859437" y="2308047"/>
            <a:chExt cx="441606" cy="793902"/>
          </a:xfrm>
        </p:grpSpPr>
        <p:sp>
          <p:nvSpPr>
            <p:cNvPr id="49" name="직사각형 48"/>
            <p:cNvSpPr/>
            <p:nvPr/>
          </p:nvSpPr>
          <p:spPr>
            <a:xfrm>
              <a:off x="8859437" y="2308047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원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859437" y="2700489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다각형</a:t>
              </a:r>
              <a:endParaRPr lang="en-US" altLang="ko-KR" sz="6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20487" y="3216455"/>
            <a:ext cx="1944536" cy="39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색상 범례 </a:t>
            </a:r>
            <a:r>
              <a:rPr lang="en-US" altLang="ko-KR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: </a:t>
            </a:r>
            <a:endParaRPr lang="ko-KR" altLang="en-US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701" y="3269468"/>
            <a:ext cx="345780" cy="335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~25%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47298" y="3093988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5265" y="3712077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150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27812" y="3464427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14270" y="4390614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220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4139" y="3330755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06030" y="3269468"/>
            <a:ext cx="345780" cy="33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~50%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665359" y="3269468"/>
            <a:ext cx="345780" cy="33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~75%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24688" y="3269468"/>
            <a:ext cx="345780" cy="33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~100%</a:t>
            </a:r>
            <a:endParaRPr lang="ko-KR" altLang="en-US" sz="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65" name="Google Shape;623;p12"/>
          <p:cNvGraphicFramePr/>
          <p:nvPr>
            <p:extLst>
              <p:ext uri="{D42A27DB-BD31-4B8C-83A1-F6EECF244321}">
                <p14:modId xmlns:p14="http://schemas.microsoft.com/office/powerpoint/2010/main" val="76497188"/>
              </p:ext>
            </p:extLst>
          </p:nvPr>
        </p:nvGraphicFramePr>
        <p:xfrm>
          <a:off x="4305344" y="5623128"/>
          <a:ext cx="1202946" cy="243850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120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dk1"/>
                          </a:solidFill>
                        </a:rPr>
                        <a:t>에너지소비량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4013642" y="5496268"/>
            <a:ext cx="739305" cy="549852"/>
            <a:chOff x="1450157" y="1847350"/>
            <a:chExt cx="739305" cy="549852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1450157" y="2135592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R-Click!!</a:t>
              </a:r>
              <a:endParaRPr lang="ko-KR" altLang="en-US" sz="11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835265" y="5316390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290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92270" y="5675410"/>
            <a:ext cx="1355844" cy="37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기본값 서울시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026332" y="1714334"/>
            <a:ext cx="274801" cy="554497"/>
            <a:chOff x="8810202" y="1322123"/>
            <a:chExt cx="274801" cy="554497"/>
          </a:xfrm>
        </p:grpSpPr>
        <p:sp>
          <p:nvSpPr>
            <p:cNvPr id="146" name="직사각형 145"/>
            <p:cNvSpPr/>
            <p:nvPr/>
          </p:nvSpPr>
          <p:spPr>
            <a:xfrm>
              <a:off x="8810202" y="1322123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+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8810202" y="1601819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-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8888658" y="776411"/>
            <a:ext cx="441606" cy="4014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aphicFrame>
        <p:nvGraphicFramePr>
          <p:cNvPr id="524" name="Google Shape;524;p11"/>
          <p:cNvGraphicFramePr/>
          <p:nvPr>
            <p:extLst>
              <p:ext uri="{D42A27DB-BD31-4B8C-83A1-F6EECF244321}">
                <p14:modId xmlns:p14="http://schemas.microsoft.com/office/powerpoint/2010/main" val="1795742207"/>
              </p:ext>
            </p:extLst>
          </p:nvPr>
        </p:nvGraphicFramePr>
        <p:xfrm>
          <a:off x="9468455" y="1140804"/>
          <a:ext cx="2603475" cy="406915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1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소비연도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(select box)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- 2020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년도가 기본값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17971459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2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에너지원 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(select box)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항목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: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전기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가스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지역난방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전체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전체가 기본값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573292164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3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사용용도 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(select box)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항목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: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냉방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난방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기저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전체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전체가 기본값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29388013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4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건물소비량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(select box)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항목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: 1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차에너지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연평균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에너지소비량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CO2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배출량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- 1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차에너지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연평균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이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기본값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263953582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5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주소검색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동단위로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검색이 가능함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(e.g.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서울시 영등포구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599936290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6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주용도 검색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- 33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개의 주용도가 표시됨</a:t>
                      </a:r>
                      <a:endParaRPr lang="en-US" altLang="ko-KR" sz="900" b="0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멀티선택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가능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889759674"/>
                  </a:ext>
                </a:extLst>
              </a:tr>
              <a:tr h="3296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7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none" strike="noStrike" kern="1200" cap="none" spc="-100" baseline="0" dirty="0" err="1" smtClean="0">
                          <a:latin typeface="+mj-ea"/>
                          <a:ea typeface="+mj-ea"/>
                          <a:sym typeface="Malgun Gothic"/>
                        </a:rPr>
                        <a:t>선택모드</a:t>
                      </a:r>
                      <a:r>
                        <a:rPr lang="en-US" sz="900" b="1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endParaRPr sz="900" b="0" u="none" strike="noStrike" kern="1200" cap="none" spc="-100" baseline="0" dirty="0">
                        <a:latin typeface="+mj-ea"/>
                        <a:ea typeface="+mj-ea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 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- </a:t>
                      </a:r>
                      <a:r>
                        <a:rPr lang="en-US" sz="900" u="none" strike="noStrike" kern="1200" cap="none" spc="-100" baseline="0" dirty="0" err="1" smtClean="0">
                          <a:latin typeface="+mj-ea"/>
                          <a:ea typeface="+mj-ea"/>
                          <a:sym typeface="Malgun Gothic"/>
                        </a:rPr>
                        <a:t>단일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: 한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건물만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선택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가능</a:t>
                      </a:r>
                      <a:endParaRPr sz="900" u="none" strike="noStrike" kern="1200" cap="none" spc="-100" baseline="0" dirty="0">
                        <a:latin typeface="+mj-ea"/>
                        <a:ea typeface="+mj-ea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 (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선택한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건축물의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ko-KR" alt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정보 조회가 가능함</a:t>
                      </a:r>
                      <a:endParaRPr lang="en-US" altLang="ko-KR" sz="900" u="none" strike="noStrike" kern="1200" cap="none" spc="-100" baseline="0" dirty="0" smtClean="0">
                        <a:latin typeface="+mj-ea"/>
                        <a:ea typeface="+mj-ea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  - 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20page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참고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)</a:t>
                      </a:r>
                      <a:endParaRPr sz="900" u="none" strike="noStrike" kern="1200" cap="none" spc="-100" baseline="0" dirty="0">
                        <a:latin typeface="+mj-ea"/>
                        <a:ea typeface="+mj-ea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 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- </a:t>
                      </a:r>
                      <a:r>
                        <a:rPr lang="en-US" sz="900" u="none" strike="noStrike" kern="1200" cap="none" spc="-100" baseline="0" dirty="0" err="1" smtClean="0">
                          <a:latin typeface="+mj-ea"/>
                          <a:ea typeface="+mj-ea"/>
                          <a:sym typeface="Malgun Gothic"/>
                        </a:rPr>
                        <a:t>멀티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(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올가미기능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) :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여러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건물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선택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가능</a:t>
                      </a:r>
                      <a:endParaRPr sz="900" u="none" strike="noStrike" kern="1200" cap="none" spc="-100" baseline="0" dirty="0">
                        <a:latin typeface="+mj-ea"/>
                        <a:ea typeface="+mj-ea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 (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여러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건물의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통계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>
                          <a:latin typeface="+mj-ea"/>
                          <a:ea typeface="+mj-ea"/>
                          <a:sym typeface="Malgun Gothic"/>
                        </a:rPr>
                        <a:t>정보를</a:t>
                      </a:r>
                      <a:r>
                        <a:rPr lang="en-US" sz="900" u="none" strike="noStrike" kern="1200" cap="none" spc="-100" baseline="0" dirty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  <a:r>
                        <a:rPr lang="en-US" sz="900" u="none" strike="noStrike" kern="1200" cap="none" spc="-100" baseline="0" dirty="0" err="1" smtClean="0">
                          <a:latin typeface="+mj-ea"/>
                          <a:ea typeface="+mj-ea"/>
                          <a:sym typeface="Malgun Gothic"/>
                        </a:rPr>
                        <a:t>보여줌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   - 22page </a:t>
                      </a:r>
                      <a:r>
                        <a:rPr lang="ko-KR" alt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참고</a:t>
                      </a:r>
                      <a:r>
                        <a:rPr lang="en-US" sz="900" u="none" strike="noStrike" kern="1200" cap="none" spc="-100" baseline="0" dirty="0" smtClean="0">
                          <a:latin typeface="+mj-ea"/>
                          <a:ea typeface="+mj-ea"/>
                          <a:sym typeface="Malgun Gothic"/>
                        </a:rPr>
                        <a:t>)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5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sp>
        <p:nvSpPr>
          <p:cNvPr id="527" name="Google Shape;527;p11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47052" y="776411"/>
            <a:ext cx="441606" cy="40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 smtClean="0"/>
              <a:t>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859437" y="2360749"/>
            <a:ext cx="441606" cy="793902"/>
            <a:chOff x="8859437" y="2308047"/>
            <a:chExt cx="441606" cy="793902"/>
          </a:xfrm>
        </p:grpSpPr>
        <p:sp>
          <p:nvSpPr>
            <p:cNvPr id="49" name="직사각형 48"/>
            <p:cNvSpPr/>
            <p:nvPr/>
          </p:nvSpPr>
          <p:spPr>
            <a:xfrm>
              <a:off x="8859437" y="2308047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원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859437" y="2700489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다각형</a:t>
              </a:r>
              <a:endParaRPr lang="en-US" altLang="ko-KR" sz="6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10092270" y="5675410"/>
            <a:ext cx="1355844" cy="37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기본값 서울시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306212" y="1305401"/>
            <a:ext cx="2091150" cy="297796"/>
            <a:chOff x="306212" y="3447474"/>
            <a:chExt cx="2091150" cy="297796"/>
          </a:xfrm>
        </p:grpSpPr>
        <p:sp>
          <p:nvSpPr>
            <p:cNvPr id="72" name="직사각형 71"/>
            <p:cNvSpPr/>
            <p:nvPr/>
          </p:nvSpPr>
          <p:spPr>
            <a:xfrm>
              <a:off x="306212" y="3447474"/>
              <a:ext cx="1583147" cy="297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동단위로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검색해주세요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948010" y="3447474"/>
              <a:ext cx="449352" cy="297796"/>
            </a:xfrm>
            <a:prstGeom prst="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299636" y="3886200"/>
            <a:ext cx="2102115" cy="2544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06212" y="39921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주용도 검색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49411"/>
              </p:ext>
            </p:extLst>
          </p:nvPr>
        </p:nvGraphicFramePr>
        <p:xfrm>
          <a:off x="413644" y="4487784"/>
          <a:ext cx="1930200" cy="1479689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643400">
                  <a:extLst>
                    <a:ext uri="{9D8B030D-6E8A-4147-A177-3AD203B41FA5}">
                      <a16:colId xmlns:a16="http://schemas.microsoft.com/office/drawing/2014/main" val="144205941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2756559054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3201992381"/>
                    </a:ext>
                  </a:extLst>
                </a:gridCol>
              </a:tblGrid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공동주택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83974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공장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종교시설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82447"/>
                  </a:ext>
                </a:extLst>
              </a:tr>
              <a:tr h="3357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latin typeface="+mj-ea"/>
                          <a:ea typeface="+mj-ea"/>
                        </a:rPr>
                        <a:t>…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6630"/>
                  </a:ext>
                </a:extLst>
              </a:tr>
              <a:tr h="4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 및 영업시설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교육연구 및 복지시설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기타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3408"/>
                  </a:ext>
                </a:extLst>
              </a:tr>
            </a:tbl>
          </a:graphicData>
        </a:graphic>
      </p:graphicFrame>
      <p:sp>
        <p:nvSpPr>
          <p:cNvPr id="80" name="타원 79"/>
          <p:cNvSpPr/>
          <p:nvPr/>
        </p:nvSpPr>
        <p:spPr>
          <a:xfrm>
            <a:off x="1815670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＋</a:t>
            </a:r>
            <a:endParaRPr lang="ko-KR" altLang="en-US" b="1" dirty="0"/>
          </a:p>
        </p:txBody>
      </p:sp>
      <p:sp>
        <p:nvSpPr>
          <p:cNvPr id="81" name="타원 80"/>
          <p:cNvSpPr/>
          <p:nvPr/>
        </p:nvSpPr>
        <p:spPr>
          <a:xfrm>
            <a:off x="2065505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－</a:t>
            </a:r>
            <a:endParaRPr lang="ko-KR" altLang="en-US" sz="1600" b="1" dirty="0"/>
          </a:p>
        </p:txBody>
      </p:sp>
      <p:grpSp>
        <p:nvGrpSpPr>
          <p:cNvPr id="82" name="그룹 81"/>
          <p:cNvGrpSpPr/>
          <p:nvPr/>
        </p:nvGrpSpPr>
        <p:grpSpPr>
          <a:xfrm>
            <a:off x="231203" y="1691907"/>
            <a:ext cx="2170548" cy="2118631"/>
            <a:chOff x="231203" y="1208519"/>
            <a:chExt cx="2170548" cy="2118631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299636" y="1208519"/>
              <a:ext cx="2102115" cy="21186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0281" y="1286880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에너지 </a:t>
              </a:r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소비량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1203" y="16382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소비연도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1203" y="196666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에너지원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1203" y="22304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사용용도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955477" y="1682249"/>
              <a:ext cx="1295270" cy="171446"/>
              <a:chOff x="1038310" y="1886976"/>
              <a:chExt cx="1295270" cy="171446"/>
            </a:xfrm>
          </p:grpSpPr>
          <p:sp>
            <p:nvSpPr>
              <p:cNvPr id="105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</a:t>
                </a: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6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31203" y="254702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latin typeface="+mj-ea"/>
                  <a:ea typeface="+mj-ea"/>
                </a:rPr>
                <a:t>건물소비량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970574" y="2003498"/>
              <a:ext cx="1295270" cy="171446"/>
              <a:chOff x="1053407" y="2208225"/>
              <a:chExt cx="1295270" cy="171446"/>
            </a:xfrm>
          </p:grpSpPr>
          <p:sp>
            <p:nvSpPr>
              <p:cNvPr id="103" name="Google Shape;538;p11"/>
              <p:cNvSpPr/>
              <p:nvPr/>
            </p:nvSpPr>
            <p:spPr>
              <a:xfrm>
                <a:off x="1053407" y="2208225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4" name="Google Shape;539;p11"/>
              <p:cNvSpPr/>
              <p:nvPr/>
            </p:nvSpPr>
            <p:spPr>
              <a:xfrm rot="10800000">
                <a:off x="2082584" y="226711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60967" y="2262536"/>
              <a:ext cx="1289780" cy="164165"/>
              <a:chOff x="1043800" y="2467263"/>
              <a:chExt cx="1289780" cy="164165"/>
            </a:xfrm>
          </p:grpSpPr>
          <p:sp>
            <p:nvSpPr>
              <p:cNvPr id="101" name="Google Shape;534;p11"/>
              <p:cNvSpPr/>
              <p:nvPr/>
            </p:nvSpPr>
            <p:spPr>
              <a:xfrm>
                <a:off x="1043800" y="2467263"/>
                <a:ext cx="1289780" cy="16416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2" name="Google Shape;539;p11"/>
              <p:cNvSpPr/>
              <p:nvPr/>
            </p:nvSpPr>
            <p:spPr>
              <a:xfrm rot="10800000">
                <a:off x="2082584" y="2523322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58208" y="2556917"/>
              <a:ext cx="1292539" cy="180212"/>
              <a:chOff x="1041041" y="2761644"/>
              <a:chExt cx="1292539" cy="180212"/>
            </a:xfrm>
          </p:grpSpPr>
          <p:sp>
            <p:nvSpPr>
              <p:cNvPr id="99" name="Google Shape;534;p11"/>
              <p:cNvSpPr/>
              <p:nvPr/>
            </p:nvSpPr>
            <p:spPr>
              <a:xfrm>
                <a:off x="1041041" y="2761644"/>
                <a:ext cx="1292539" cy="18021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altLang="en-US" sz="900" dirty="0" err="1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차에너지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</a:t>
                </a:r>
                <a:r>
                  <a:rPr lang="ko-KR" altLang="en-US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연평균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)</a:t>
                </a:r>
                <a:endParaRPr lang="en-US" altLang="ko-KR" sz="9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0" name="Google Shape;539;p11"/>
              <p:cNvSpPr/>
              <p:nvPr/>
            </p:nvSpPr>
            <p:spPr>
              <a:xfrm rot="10800000">
                <a:off x="2082584" y="282090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7" name="직사각형 106"/>
          <p:cNvSpPr/>
          <p:nvPr/>
        </p:nvSpPr>
        <p:spPr>
          <a:xfrm>
            <a:off x="220487" y="3216455"/>
            <a:ext cx="1944536" cy="39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색상 범례 </a:t>
            </a:r>
            <a:r>
              <a:rPr lang="en-US" altLang="ko-KR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: </a:t>
            </a:r>
            <a:endParaRPr lang="ko-KR" altLang="en-US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46701" y="3269468"/>
            <a:ext cx="345780" cy="335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~25%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306030" y="3269468"/>
            <a:ext cx="345780" cy="33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~50%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65359" y="3269468"/>
            <a:ext cx="345780" cy="33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~75%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24688" y="3269468"/>
            <a:ext cx="345780" cy="33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~100%</a:t>
            </a:r>
            <a:endParaRPr lang="ko-KR" altLang="en-US" sz="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7" name="Google Shape;623;p12"/>
          <p:cNvGraphicFramePr/>
          <p:nvPr>
            <p:extLst>
              <p:ext uri="{D42A27DB-BD31-4B8C-83A1-F6EECF244321}">
                <p14:modId xmlns:p14="http://schemas.microsoft.com/office/powerpoint/2010/main" val="125828795"/>
              </p:ext>
            </p:extLst>
          </p:nvPr>
        </p:nvGraphicFramePr>
        <p:xfrm>
          <a:off x="4305344" y="5623128"/>
          <a:ext cx="1202946" cy="243850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120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dk1"/>
                          </a:solidFill>
                        </a:rPr>
                        <a:t>에너지소비량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8" name="그룹 117"/>
          <p:cNvGrpSpPr/>
          <p:nvPr/>
        </p:nvGrpSpPr>
        <p:grpSpPr>
          <a:xfrm>
            <a:off x="4013642" y="5496268"/>
            <a:ext cx="739305" cy="549852"/>
            <a:chOff x="1450157" y="1847350"/>
            <a:chExt cx="739305" cy="549852"/>
          </a:xfrm>
        </p:grpSpPr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1450157" y="2135592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R-Click!!</a:t>
              </a:r>
              <a:endParaRPr lang="ko-KR" altLang="en-US" sz="11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5" name="Google Shape;678;p13"/>
          <p:cNvSpPr/>
          <p:nvPr/>
        </p:nvSpPr>
        <p:spPr>
          <a:xfrm>
            <a:off x="120090" y="799644"/>
            <a:ext cx="9220185" cy="6058356"/>
          </a:xfrm>
          <a:prstGeom prst="rect">
            <a:avLst/>
          </a:prstGeom>
          <a:solidFill>
            <a:srgbClr val="D8D8D8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" name="Google Shape;679;p13"/>
          <p:cNvGrpSpPr/>
          <p:nvPr/>
        </p:nvGrpSpPr>
        <p:grpSpPr>
          <a:xfrm>
            <a:off x="1432039" y="2760044"/>
            <a:ext cx="7141288" cy="2140203"/>
            <a:chOff x="479376" y="1648546"/>
            <a:chExt cx="8640959" cy="1864709"/>
          </a:xfrm>
        </p:grpSpPr>
        <p:grpSp>
          <p:nvGrpSpPr>
            <p:cNvPr id="57" name="Google Shape;680;p13"/>
            <p:cNvGrpSpPr/>
            <p:nvPr/>
          </p:nvGrpSpPr>
          <p:grpSpPr>
            <a:xfrm>
              <a:off x="479376" y="1648546"/>
              <a:ext cx="8640959" cy="1864709"/>
              <a:chOff x="479376" y="1648546"/>
              <a:chExt cx="8640959" cy="1864709"/>
            </a:xfrm>
          </p:grpSpPr>
          <p:sp>
            <p:nvSpPr>
              <p:cNvPr id="59" name="Google Shape;681;p13"/>
              <p:cNvSpPr/>
              <p:nvPr/>
            </p:nvSpPr>
            <p:spPr>
              <a:xfrm>
                <a:off x="479376" y="1648546"/>
                <a:ext cx="8640959" cy="147168"/>
              </a:xfrm>
              <a:prstGeom prst="rect">
                <a:avLst/>
              </a:prstGeom>
              <a:solidFill>
                <a:srgbClr val="1736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Malgun Gothic"/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</a:t>
                </a:r>
                <a:endParaRPr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" name="Google Shape;682;p13"/>
              <p:cNvSpPr/>
              <p:nvPr/>
            </p:nvSpPr>
            <p:spPr>
              <a:xfrm>
                <a:off x="479376" y="1795714"/>
                <a:ext cx="8640959" cy="171754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Malgun Gothic"/>
                  <a:buNone/>
                </a:pPr>
                <a:endParaRPr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8" name="Google Shape;683;p13"/>
            <p:cNvSpPr/>
            <p:nvPr/>
          </p:nvSpPr>
          <p:spPr>
            <a:xfrm>
              <a:off x="8868751" y="1648602"/>
              <a:ext cx="248034" cy="1422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algun Gothic"/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420661" y="2976451"/>
            <a:ext cx="1345240" cy="246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</a:t>
            </a:r>
            <a:r>
              <a:rPr lang="ko-KR" altLang="en-US" sz="1000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관악구 </a:t>
            </a:r>
            <a:r>
              <a:rPr lang="ko-KR" altLang="en-US" sz="1000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통계 요약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43199"/>
              </p:ext>
            </p:extLst>
          </p:nvPr>
        </p:nvGraphicFramePr>
        <p:xfrm>
          <a:off x="1527446" y="3223539"/>
          <a:ext cx="7003890" cy="147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778">
                  <a:extLst>
                    <a:ext uri="{9D8B030D-6E8A-4147-A177-3AD203B41FA5}">
                      <a16:colId xmlns:a16="http://schemas.microsoft.com/office/drawing/2014/main" val="3312382092"/>
                    </a:ext>
                  </a:extLst>
                </a:gridCol>
                <a:gridCol w="1400778">
                  <a:extLst>
                    <a:ext uri="{9D8B030D-6E8A-4147-A177-3AD203B41FA5}">
                      <a16:colId xmlns:a16="http://schemas.microsoft.com/office/drawing/2014/main" val="2310568701"/>
                    </a:ext>
                  </a:extLst>
                </a:gridCol>
                <a:gridCol w="1400778">
                  <a:extLst>
                    <a:ext uri="{9D8B030D-6E8A-4147-A177-3AD203B41FA5}">
                      <a16:colId xmlns:a16="http://schemas.microsoft.com/office/drawing/2014/main" val="3848666613"/>
                    </a:ext>
                  </a:extLst>
                </a:gridCol>
                <a:gridCol w="1400778">
                  <a:extLst>
                    <a:ext uri="{9D8B030D-6E8A-4147-A177-3AD203B41FA5}">
                      <a16:colId xmlns:a16="http://schemas.microsoft.com/office/drawing/2014/main" val="2012584365"/>
                    </a:ext>
                  </a:extLst>
                </a:gridCol>
                <a:gridCol w="1400778">
                  <a:extLst>
                    <a:ext uri="{9D8B030D-6E8A-4147-A177-3AD203B41FA5}">
                      <a16:colId xmlns:a16="http://schemas.microsoft.com/office/drawing/2014/main" val="2013625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건물 수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건물 평균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에너지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소비량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건물 평균</a:t>
                      </a:r>
                      <a:endParaRPr lang="en-US" altLang="ko-KR" sz="900" b="1" i="0" u="none" strike="noStrike" cap="none" dirty="0" smtClean="0">
                        <a:solidFill>
                          <a:schemeClr val="lt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차 에너지 소비량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건물 평균</a:t>
                      </a:r>
                      <a:endParaRPr lang="en-US" altLang="ko-KR" sz="900" b="1" i="0" u="none" strike="noStrike" cap="none" dirty="0" smtClean="0">
                        <a:solidFill>
                          <a:schemeClr val="lt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CO2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배출량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3021433"/>
                  </a:ext>
                </a:extLst>
              </a:tr>
              <a:tr h="21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남현동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extLst>
                  <a:ext uri="{0D108BD9-81ED-4DB2-BD59-A6C34878D82A}">
                    <a16:rowId xmlns:a16="http://schemas.microsoft.com/office/drawing/2014/main" val="2037938818"/>
                  </a:ext>
                </a:extLst>
              </a:tr>
              <a:tr h="21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신림동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extLst>
                  <a:ext uri="{0D108BD9-81ED-4DB2-BD59-A6C34878D82A}">
                    <a16:rowId xmlns:a16="http://schemas.microsoft.com/office/drawing/2014/main" val="1856224260"/>
                  </a:ext>
                </a:extLst>
              </a:tr>
              <a:tr h="21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봉천동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120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4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Google Shape;524;p11"/>
          <p:cNvGraphicFramePr/>
          <p:nvPr>
            <p:extLst>
              <p:ext uri="{D42A27DB-BD31-4B8C-83A1-F6EECF244321}">
                <p14:modId xmlns:p14="http://schemas.microsoft.com/office/powerpoint/2010/main" val="1203414620"/>
              </p:ext>
            </p:extLst>
          </p:nvPr>
        </p:nvGraphicFramePr>
        <p:xfrm>
          <a:off x="9468455" y="1140804"/>
          <a:ext cx="2603475" cy="169166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1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동 이하로 지도가 확대되면 해당 동에 포함되어 있는 건물들의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폴리곤이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표시된다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폴리곤의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색은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[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 소비량 검색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]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에서 설정한 에너지 소비량 값에 따라 다른 색으로 표현된다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색상 표현 기준 협의 필요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17971459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2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상세 정보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폴리곤에서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오른쪽 마우스 클릭을 하여 해당 건물의 건물 기본 정보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 사용량 정보를 확인한다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 (20, 21 page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참고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573292164"/>
                  </a:ext>
                </a:extLst>
              </a:tr>
            </a:tbl>
          </a:graphicData>
        </a:graphic>
      </p:graphicFrame>
      <p:sp>
        <p:nvSpPr>
          <p:cNvPr id="525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sp>
        <p:nvSpPr>
          <p:cNvPr id="527" name="Google Shape;527;p11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9026332" y="1714334"/>
            <a:ext cx="274801" cy="554497"/>
            <a:chOff x="8810202" y="1322123"/>
            <a:chExt cx="274801" cy="554497"/>
          </a:xfrm>
        </p:grpSpPr>
        <p:sp>
          <p:nvSpPr>
            <p:cNvPr id="105" name="직사각형 104"/>
            <p:cNvSpPr/>
            <p:nvPr/>
          </p:nvSpPr>
          <p:spPr>
            <a:xfrm>
              <a:off x="8810202" y="1322123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+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810202" y="1601819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-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8888658" y="776411"/>
            <a:ext cx="441606" cy="4014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09" name="그룹 108"/>
          <p:cNvGrpSpPr/>
          <p:nvPr/>
        </p:nvGrpSpPr>
        <p:grpSpPr>
          <a:xfrm>
            <a:off x="306212" y="1305401"/>
            <a:ext cx="2091150" cy="297796"/>
            <a:chOff x="306212" y="3447474"/>
            <a:chExt cx="2091150" cy="297796"/>
          </a:xfrm>
        </p:grpSpPr>
        <p:sp>
          <p:nvSpPr>
            <p:cNvPr id="110" name="직사각형 109"/>
            <p:cNvSpPr/>
            <p:nvPr/>
          </p:nvSpPr>
          <p:spPr>
            <a:xfrm>
              <a:off x="306212" y="3447474"/>
              <a:ext cx="1583147" cy="297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동단위로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검색해주세요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948010" y="3447474"/>
              <a:ext cx="449352" cy="297796"/>
            </a:xfrm>
            <a:prstGeom prst="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sp>
        <p:nvSpPr>
          <p:cNvPr id="116" name="모서리가 둥근 직사각형 115"/>
          <p:cNvSpPr/>
          <p:nvPr/>
        </p:nvSpPr>
        <p:spPr>
          <a:xfrm>
            <a:off x="299636" y="3886200"/>
            <a:ext cx="2102115" cy="2544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06212" y="39921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주용도 검색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37191"/>
              </p:ext>
            </p:extLst>
          </p:nvPr>
        </p:nvGraphicFramePr>
        <p:xfrm>
          <a:off x="413644" y="4487784"/>
          <a:ext cx="1930200" cy="1479689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643400">
                  <a:extLst>
                    <a:ext uri="{9D8B030D-6E8A-4147-A177-3AD203B41FA5}">
                      <a16:colId xmlns:a16="http://schemas.microsoft.com/office/drawing/2014/main" val="144205941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2756559054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3201992381"/>
                    </a:ext>
                  </a:extLst>
                </a:gridCol>
              </a:tblGrid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공동주택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83974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공장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종교시설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82447"/>
                  </a:ext>
                </a:extLst>
              </a:tr>
              <a:tr h="3357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latin typeface="+mj-ea"/>
                          <a:ea typeface="+mj-ea"/>
                        </a:rPr>
                        <a:t>…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6630"/>
                  </a:ext>
                </a:extLst>
              </a:tr>
              <a:tr h="4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 및 영업시설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교육연구 및 복지시설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기타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3408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1815670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＋</a:t>
            </a:r>
            <a:endParaRPr lang="ko-KR" altLang="en-US" b="1" dirty="0"/>
          </a:p>
        </p:txBody>
      </p:sp>
      <p:sp>
        <p:nvSpPr>
          <p:cNvPr id="120" name="타원 119"/>
          <p:cNvSpPr/>
          <p:nvPr/>
        </p:nvSpPr>
        <p:spPr>
          <a:xfrm>
            <a:off x="2065505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－</a:t>
            </a:r>
            <a:endParaRPr lang="ko-KR" altLang="en-US" sz="1600" b="1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231203" y="1691907"/>
            <a:ext cx="2170548" cy="2118631"/>
            <a:chOff x="231203" y="1208519"/>
            <a:chExt cx="2170548" cy="2118631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99636" y="1208519"/>
              <a:ext cx="2102115" cy="21186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80281" y="1286880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에너지 </a:t>
              </a:r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소비량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31203" y="16382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소비연도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31203" y="196666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에너지원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1203" y="22304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사용용도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955477" y="1682249"/>
              <a:ext cx="1295270" cy="171446"/>
              <a:chOff x="1038310" y="1886976"/>
              <a:chExt cx="1295270" cy="171446"/>
            </a:xfrm>
          </p:grpSpPr>
          <p:sp>
            <p:nvSpPr>
              <p:cNvPr id="138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</a:t>
                </a: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231203" y="254702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latin typeface="+mj-ea"/>
                  <a:ea typeface="+mj-ea"/>
                </a:rPr>
                <a:t>건물소비량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970574" y="2003498"/>
              <a:ext cx="1295270" cy="171446"/>
              <a:chOff x="1053407" y="2208225"/>
              <a:chExt cx="1295270" cy="171446"/>
            </a:xfrm>
          </p:grpSpPr>
          <p:sp>
            <p:nvSpPr>
              <p:cNvPr id="136" name="Google Shape;538;p11"/>
              <p:cNvSpPr/>
              <p:nvPr/>
            </p:nvSpPr>
            <p:spPr>
              <a:xfrm>
                <a:off x="1053407" y="2208225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" name="Google Shape;539;p11"/>
              <p:cNvSpPr/>
              <p:nvPr/>
            </p:nvSpPr>
            <p:spPr>
              <a:xfrm rot="10800000">
                <a:off x="2082584" y="226711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960967" y="2262536"/>
              <a:ext cx="1289780" cy="164165"/>
              <a:chOff x="1043800" y="2467263"/>
              <a:chExt cx="1289780" cy="164165"/>
            </a:xfrm>
          </p:grpSpPr>
          <p:sp>
            <p:nvSpPr>
              <p:cNvPr id="134" name="Google Shape;534;p11"/>
              <p:cNvSpPr/>
              <p:nvPr/>
            </p:nvSpPr>
            <p:spPr>
              <a:xfrm>
                <a:off x="1043800" y="2467263"/>
                <a:ext cx="1289780" cy="16416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" name="Google Shape;539;p11"/>
              <p:cNvSpPr/>
              <p:nvPr/>
            </p:nvSpPr>
            <p:spPr>
              <a:xfrm rot="10800000">
                <a:off x="2082584" y="2523322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958208" y="2556917"/>
              <a:ext cx="1292539" cy="180212"/>
              <a:chOff x="1041041" y="2761644"/>
              <a:chExt cx="1292539" cy="180212"/>
            </a:xfrm>
          </p:grpSpPr>
          <p:sp>
            <p:nvSpPr>
              <p:cNvPr id="132" name="Google Shape;534;p11"/>
              <p:cNvSpPr/>
              <p:nvPr/>
            </p:nvSpPr>
            <p:spPr>
              <a:xfrm>
                <a:off x="1041041" y="2761644"/>
                <a:ext cx="1292539" cy="18021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altLang="en-US" sz="900" dirty="0" err="1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차에너지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</a:t>
                </a:r>
                <a:r>
                  <a:rPr lang="ko-KR" altLang="en-US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연평균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)</a:t>
                </a:r>
                <a:endParaRPr lang="en-US" altLang="ko-KR" sz="9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539;p11"/>
              <p:cNvSpPr/>
              <p:nvPr/>
            </p:nvSpPr>
            <p:spPr>
              <a:xfrm rot="10800000">
                <a:off x="2082584" y="282090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46" name="직사각형 145"/>
          <p:cNvSpPr/>
          <p:nvPr/>
        </p:nvSpPr>
        <p:spPr>
          <a:xfrm>
            <a:off x="8447052" y="776411"/>
            <a:ext cx="441606" cy="40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 smtClean="0"/>
              <a:t>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47" name="그룹 146"/>
          <p:cNvGrpSpPr/>
          <p:nvPr/>
        </p:nvGrpSpPr>
        <p:grpSpPr>
          <a:xfrm>
            <a:off x="8859437" y="2360749"/>
            <a:ext cx="441606" cy="793902"/>
            <a:chOff x="8859437" y="2308047"/>
            <a:chExt cx="441606" cy="793902"/>
          </a:xfrm>
        </p:grpSpPr>
        <p:sp>
          <p:nvSpPr>
            <p:cNvPr id="148" name="직사각형 147"/>
            <p:cNvSpPr/>
            <p:nvPr/>
          </p:nvSpPr>
          <p:spPr>
            <a:xfrm>
              <a:off x="8859437" y="2308047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원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8859437" y="2700489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다각형</a:t>
              </a:r>
              <a:endParaRPr lang="en-US" altLang="ko-KR" sz="6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220487" y="3216455"/>
            <a:ext cx="1944536" cy="39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색상 범례 </a:t>
            </a:r>
            <a:r>
              <a:rPr lang="en-US" altLang="ko-KR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: </a:t>
            </a:r>
            <a:endParaRPr lang="ko-KR" altLang="en-US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946701" y="3269468"/>
            <a:ext cx="345780" cy="335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~25%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252523" y="3895314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89576" y="2434486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150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327812" y="3464427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306030" y="3269468"/>
            <a:ext cx="345780" cy="33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~50%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665359" y="3269468"/>
            <a:ext cx="345780" cy="33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~75%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024688" y="3269468"/>
            <a:ext cx="345780" cy="33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~100%</a:t>
            </a:r>
            <a:endParaRPr lang="ko-KR" altLang="en-US" sz="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60" name="Google Shape;623;p12"/>
          <p:cNvGraphicFramePr/>
          <p:nvPr>
            <p:extLst>
              <p:ext uri="{D42A27DB-BD31-4B8C-83A1-F6EECF244321}">
                <p14:modId xmlns:p14="http://schemas.microsoft.com/office/powerpoint/2010/main" val="1542255817"/>
              </p:ext>
            </p:extLst>
          </p:nvPr>
        </p:nvGraphicFramePr>
        <p:xfrm>
          <a:off x="4586306" y="3922576"/>
          <a:ext cx="1202946" cy="243850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120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dk1"/>
                          </a:solidFill>
                        </a:rPr>
                        <a:t>에너지소비량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1" name="그룹 160"/>
          <p:cNvGrpSpPr/>
          <p:nvPr/>
        </p:nvGrpSpPr>
        <p:grpSpPr>
          <a:xfrm>
            <a:off x="4294604" y="3795716"/>
            <a:ext cx="739305" cy="549852"/>
            <a:chOff x="1450157" y="1847350"/>
            <a:chExt cx="739305" cy="549852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63" name="TextBox 162"/>
            <p:cNvSpPr txBox="1"/>
            <p:nvPr/>
          </p:nvSpPr>
          <p:spPr>
            <a:xfrm>
              <a:off x="1450157" y="2135592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R-Click!!</a:t>
              </a:r>
              <a:endParaRPr lang="ko-KR" altLang="en-US" sz="11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Google Shape;524;p11"/>
          <p:cNvGraphicFramePr/>
          <p:nvPr>
            <p:extLst>
              <p:ext uri="{D42A27DB-BD31-4B8C-83A1-F6EECF244321}">
                <p14:modId xmlns:p14="http://schemas.microsoft.com/office/powerpoint/2010/main" val="1203414620"/>
              </p:ext>
            </p:extLst>
          </p:nvPr>
        </p:nvGraphicFramePr>
        <p:xfrm>
          <a:off x="9468455" y="1140804"/>
          <a:ext cx="2603475" cy="169166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1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동 이하로 지도가 확대되면 해당 동에 포함되어 있는 건물들의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폴리곤이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표시된다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폴리곤의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색은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[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 소비량 검색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]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에서 설정한 에너지 소비량 값에 따라 다른 색으로 표현된다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색상 표현 기준 협의 필요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17971459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2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상세 정보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폴리곤에서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오른쪽 마우스 클릭을 하여 해당 건물의 건물 기본 정보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 사용량 정보를 확인한다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 (20, 21 page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참고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573292164"/>
                  </a:ext>
                </a:extLst>
              </a:tr>
            </a:tbl>
          </a:graphicData>
        </a:graphic>
      </p:graphicFrame>
      <p:sp>
        <p:nvSpPr>
          <p:cNvPr id="525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sp>
        <p:nvSpPr>
          <p:cNvPr id="527" name="Google Shape;527;p11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9026332" y="1714334"/>
            <a:ext cx="274801" cy="554497"/>
            <a:chOff x="8810202" y="1322123"/>
            <a:chExt cx="274801" cy="554497"/>
          </a:xfrm>
        </p:grpSpPr>
        <p:sp>
          <p:nvSpPr>
            <p:cNvPr id="105" name="직사각형 104"/>
            <p:cNvSpPr/>
            <p:nvPr/>
          </p:nvSpPr>
          <p:spPr>
            <a:xfrm>
              <a:off x="8810202" y="1322123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+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810202" y="1601819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-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8888658" y="776411"/>
            <a:ext cx="441606" cy="4014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09" name="그룹 108"/>
          <p:cNvGrpSpPr/>
          <p:nvPr/>
        </p:nvGrpSpPr>
        <p:grpSpPr>
          <a:xfrm>
            <a:off x="306212" y="1305401"/>
            <a:ext cx="2091150" cy="297796"/>
            <a:chOff x="306212" y="3447474"/>
            <a:chExt cx="2091150" cy="297796"/>
          </a:xfrm>
        </p:grpSpPr>
        <p:sp>
          <p:nvSpPr>
            <p:cNvPr id="110" name="직사각형 109"/>
            <p:cNvSpPr/>
            <p:nvPr/>
          </p:nvSpPr>
          <p:spPr>
            <a:xfrm>
              <a:off x="306212" y="3447474"/>
              <a:ext cx="1583147" cy="297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동단위로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검색해주세요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948010" y="3447474"/>
              <a:ext cx="449352" cy="297796"/>
            </a:xfrm>
            <a:prstGeom prst="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sp>
        <p:nvSpPr>
          <p:cNvPr id="116" name="모서리가 둥근 직사각형 115"/>
          <p:cNvSpPr/>
          <p:nvPr/>
        </p:nvSpPr>
        <p:spPr>
          <a:xfrm>
            <a:off x="299636" y="3886200"/>
            <a:ext cx="2102115" cy="2544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306212" y="39921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주용도 검색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37191"/>
              </p:ext>
            </p:extLst>
          </p:nvPr>
        </p:nvGraphicFramePr>
        <p:xfrm>
          <a:off x="413644" y="4487784"/>
          <a:ext cx="1930200" cy="1479689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643400">
                  <a:extLst>
                    <a:ext uri="{9D8B030D-6E8A-4147-A177-3AD203B41FA5}">
                      <a16:colId xmlns:a16="http://schemas.microsoft.com/office/drawing/2014/main" val="144205941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2756559054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3201992381"/>
                    </a:ext>
                  </a:extLst>
                </a:gridCol>
              </a:tblGrid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공동주택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83974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공장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종교시설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82447"/>
                  </a:ext>
                </a:extLst>
              </a:tr>
              <a:tr h="3357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latin typeface="+mj-ea"/>
                          <a:ea typeface="+mj-ea"/>
                        </a:rPr>
                        <a:t>…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6630"/>
                  </a:ext>
                </a:extLst>
              </a:tr>
              <a:tr h="4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 및 영업시설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교육연구 및 복지시설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기타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3408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1815670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＋</a:t>
            </a:r>
            <a:endParaRPr lang="ko-KR" altLang="en-US" b="1" dirty="0"/>
          </a:p>
        </p:txBody>
      </p:sp>
      <p:sp>
        <p:nvSpPr>
          <p:cNvPr id="120" name="타원 119"/>
          <p:cNvSpPr/>
          <p:nvPr/>
        </p:nvSpPr>
        <p:spPr>
          <a:xfrm>
            <a:off x="2065505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－</a:t>
            </a:r>
            <a:endParaRPr lang="ko-KR" altLang="en-US" sz="1600" b="1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231203" y="1691907"/>
            <a:ext cx="2170548" cy="2118631"/>
            <a:chOff x="231203" y="1208519"/>
            <a:chExt cx="2170548" cy="2118631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299636" y="1208519"/>
              <a:ext cx="2102115" cy="21186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80281" y="1286880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에너지 </a:t>
              </a:r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소비량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31203" y="16382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소비연도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31203" y="196666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에너지원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31203" y="22304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사용용도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955477" y="1682249"/>
              <a:ext cx="1295270" cy="171446"/>
              <a:chOff x="1038310" y="1886976"/>
              <a:chExt cx="1295270" cy="171446"/>
            </a:xfrm>
          </p:grpSpPr>
          <p:sp>
            <p:nvSpPr>
              <p:cNvPr id="138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</a:t>
                </a: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9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231203" y="254702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latin typeface="+mj-ea"/>
                  <a:ea typeface="+mj-ea"/>
                </a:rPr>
                <a:t>건물소비량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970574" y="2003498"/>
              <a:ext cx="1295270" cy="171446"/>
              <a:chOff x="1053407" y="2208225"/>
              <a:chExt cx="1295270" cy="171446"/>
            </a:xfrm>
          </p:grpSpPr>
          <p:sp>
            <p:nvSpPr>
              <p:cNvPr id="136" name="Google Shape;538;p11"/>
              <p:cNvSpPr/>
              <p:nvPr/>
            </p:nvSpPr>
            <p:spPr>
              <a:xfrm>
                <a:off x="1053407" y="2208225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" name="Google Shape;539;p11"/>
              <p:cNvSpPr/>
              <p:nvPr/>
            </p:nvSpPr>
            <p:spPr>
              <a:xfrm rot="10800000">
                <a:off x="2082584" y="226711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960967" y="2262536"/>
              <a:ext cx="1289780" cy="164165"/>
              <a:chOff x="1043800" y="2467263"/>
              <a:chExt cx="1289780" cy="164165"/>
            </a:xfrm>
          </p:grpSpPr>
          <p:sp>
            <p:nvSpPr>
              <p:cNvPr id="134" name="Google Shape;534;p11"/>
              <p:cNvSpPr/>
              <p:nvPr/>
            </p:nvSpPr>
            <p:spPr>
              <a:xfrm>
                <a:off x="1043800" y="2467263"/>
                <a:ext cx="1289780" cy="16416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5" name="Google Shape;539;p11"/>
              <p:cNvSpPr/>
              <p:nvPr/>
            </p:nvSpPr>
            <p:spPr>
              <a:xfrm rot="10800000">
                <a:off x="2082584" y="2523322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958208" y="2556917"/>
              <a:ext cx="1292539" cy="180212"/>
              <a:chOff x="1041041" y="2761644"/>
              <a:chExt cx="1292539" cy="180212"/>
            </a:xfrm>
          </p:grpSpPr>
          <p:sp>
            <p:nvSpPr>
              <p:cNvPr id="132" name="Google Shape;534;p11"/>
              <p:cNvSpPr/>
              <p:nvPr/>
            </p:nvSpPr>
            <p:spPr>
              <a:xfrm>
                <a:off x="1041041" y="2761644"/>
                <a:ext cx="1292539" cy="18021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altLang="en-US" sz="900" dirty="0" err="1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차에너지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</a:t>
                </a:r>
                <a:r>
                  <a:rPr lang="ko-KR" altLang="en-US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연평균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)</a:t>
                </a:r>
                <a:endParaRPr lang="en-US" altLang="ko-KR" sz="9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539;p11"/>
              <p:cNvSpPr/>
              <p:nvPr/>
            </p:nvSpPr>
            <p:spPr>
              <a:xfrm rot="10800000">
                <a:off x="2082584" y="282090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46" name="직사각형 145"/>
          <p:cNvSpPr/>
          <p:nvPr/>
        </p:nvSpPr>
        <p:spPr>
          <a:xfrm>
            <a:off x="8447052" y="776411"/>
            <a:ext cx="441606" cy="40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 smtClean="0"/>
              <a:t>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47" name="그룹 146"/>
          <p:cNvGrpSpPr/>
          <p:nvPr/>
        </p:nvGrpSpPr>
        <p:grpSpPr>
          <a:xfrm>
            <a:off x="8859437" y="2360749"/>
            <a:ext cx="441606" cy="793902"/>
            <a:chOff x="8859437" y="2308047"/>
            <a:chExt cx="441606" cy="793902"/>
          </a:xfrm>
        </p:grpSpPr>
        <p:sp>
          <p:nvSpPr>
            <p:cNvPr id="148" name="직사각형 147"/>
            <p:cNvSpPr/>
            <p:nvPr/>
          </p:nvSpPr>
          <p:spPr>
            <a:xfrm>
              <a:off x="8859437" y="2308047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원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8859437" y="2700489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다각형</a:t>
              </a:r>
              <a:endParaRPr lang="en-US" altLang="ko-KR" sz="6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</p:grpSp>
      <p:sp>
        <p:nvSpPr>
          <p:cNvPr id="150" name="직사각형 149"/>
          <p:cNvSpPr/>
          <p:nvPr/>
        </p:nvSpPr>
        <p:spPr>
          <a:xfrm>
            <a:off x="220487" y="3216455"/>
            <a:ext cx="1944536" cy="39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색상 범례 </a:t>
            </a:r>
            <a:r>
              <a:rPr lang="en-US" altLang="ko-KR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: </a:t>
            </a:r>
            <a:endParaRPr lang="ko-KR" altLang="en-US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946701" y="3269468"/>
            <a:ext cx="345780" cy="335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~25%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252523" y="3895314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489576" y="2434486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150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327812" y="3464427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306030" y="3269468"/>
            <a:ext cx="345780" cy="33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~50%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665359" y="3269468"/>
            <a:ext cx="345780" cy="33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~75%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024688" y="3269468"/>
            <a:ext cx="345780" cy="33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~100%</a:t>
            </a:r>
            <a:endParaRPr lang="ko-KR" altLang="en-US" sz="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60" name="Google Shape;623;p12"/>
          <p:cNvGraphicFramePr/>
          <p:nvPr>
            <p:extLst>
              <p:ext uri="{D42A27DB-BD31-4B8C-83A1-F6EECF244321}">
                <p14:modId xmlns:p14="http://schemas.microsoft.com/office/powerpoint/2010/main" val="1542255817"/>
              </p:ext>
            </p:extLst>
          </p:nvPr>
        </p:nvGraphicFramePr>
        <p:xfrm>
          <a:off x="4586306" y="3922576"/>
          <a:ext cx="1202946" cy="243850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120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dk1"/>
                          </a:solidFill>
                        </a:rPr>
                        <a:t>에너지소비량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1" name="그룹 160"/>
          <p:cNvGrpSpPr/>
          <p:nvPr/>
        </p:nvGrpSpPr>
        <p:grpSpPr>
          <a:xfrm>
            <a:off x="4294604" y="3795716"/>
            <a:ext cx="739305" cy="549852"/>
            <a:chOff x="1450157" y="1847350"/>
            <a:chExt cx="739305" cy="549852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63" name="TextBox 162"/>
            <p:cNvSpPr txBox="1"/>
            <p:nvPr/>
          </p:nvSpPr>
          <p:spPr>
            <a:xfrm>
              <a:off x="1450157" y="2135592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R-Click!!</a:t>
              </a:r>
              <a:endParaRPr lang="ko-KR" altLang="en-US" sz="11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3" name="Google Shape;678;p13"/>
          <p:cNvSpPr/>
          <p:nvPr/>
        </p:nvSpPr>
        <p:spPr>
          <a:xfrm>
            <a:off x="120090" y="799644"/>
            <a:ext cx="9220185" cy="6058356"/>
          </a:xfrm>
          <a:prstGeom prst="rect">
            <a:avLst/>
          </a:prstGeom>
          <a:solidFill>
            <a:srgbClr val="D8D8D8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" name="Google Shape;679;p13"/>
          <p:cNvGrpSpPr/>
          <p:nvPr/>
        </p:nvGrpSpPr>
        <p:grpSpPr>
          <a:xfrm>
            <a:off x="1432039" y="2760044"/>
            <a:ext cx="7141288" cy="2140203"/>
            <a:chOff x="479376" y="1648546"/>
            <a:chExt cx="8640959" cy="1864709"/>
          </a:xfrm>
        </p:grpSpPr>
        <p:grpSp>
          <p:nvGrpSpPr>
            <p:cNvPr id="55" name="Google Shape;680;p13"/>
            <p:cNvGrpSpPr/>
            <p:nvPr/>
          </p:nvGrpSpPr>
          <p:grpSpPr>
            <a:xfrm>
              <a:off x="479376" y="1648546"/>
              <a:ext cx="8640959" cy="1864709"/>
              <a:chOff x="479376" y="1648546"/>
              <a:chExt cx="8640959" cy="1864709"/>
            </a:xfrm>
          </p:grpSpPr>
          <p:sp>
            <p:nvSpPr>
              <p:cNvPr id="57" name="Google Shape;681;p13"/>
              <p:cNvSpPr/>
              <p:nvPr/>
            </p:nvSpPr>
            <p:spPr>
              <a:xfrm>
                <a:off x="479376" y="1648546"/>
                <a:ext cx="8640959" cy="147168"/>
              </a:xfrm>
              <a:prstGeom prst="rect">
                <a:avLst/>
              </a:prstGeom>
              <a:solidFill>
                <a:srgbClr val="17365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100"/>
                  <a:buFont typeface="Malgun Gothic"/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 </a:t>
                </a:r>
                <a:endParaRPr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8" name="Google Shape;682;p13"/>
              <p:cNvSpPr/>
              <p:nvPr/>
            </p:nvSpPr>
            <p:spPr>
              <a:xfrm>
                <a:off x="479376" y="1795714"/>
                <a:ext cx="8640959" cy="171754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Malgun Gothic"/>
                  <a:buNone/>
                </a:pPr>
                <a:endParaRPr sz="1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6" name="Google Shape;683;p13"/>
            <p:cNvSpPr/>
            <p:nvPr/>
          </p:nvSpPr>
          <p:spPr>
            <a:xfrm>
              <a:off x="8868751" y="1648602"/>
              <a:ext cx="248034" cy="1422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algun Gothic"/>
                <a:buNone/>
              </a:pPr>
              <a:r>
                <a:rPr lang="en-US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420661" y="2976451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</a:t>
            </a:r>
            <a:r>
              <a:rPr lang="ko-KR" altLang="en-US" sz="1000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신림동 </a:t>
            </a:r>
            <a:r>
              <a:rPr lang="ko-KR" altLang="en-US" sz="1000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통계 요약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02486"/>
              </p:ext>
            </p:extLst>
          </p:nvPr>
        </p:nvGraphicFramePr>
        <p:xfrm>
          <a:off x="1500738" y="3276936"/>
          <a:ext cx="7003890" cy="1478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778">
                  <a:extLst>
                    <a:ext uri="{9D8B030D-6E8A-4147-A177-3AD203B41FA5}">
                      <a16:colId xmlns:a16="http://schemas.microsoft.com/office/drawing/2014/main" val="3312382092"/>
                    </a:ext>
                  </a:extLst>
                </a:gridCol>
                <a:gridCol w="1400778">
                  <a:extLst>
                    <a:ext uri="{9D8B030D-6E8A-4147-A177-3AD203B41FA5}">
                      <a16:colId xmlns:a16="http://schemas.microsoft.com/office/drawing/2014/main" val="2310568701"/>
                    </a:ext>
                  </a:extLst>
                </a:gridCol>
                <a:gridCol w="1400778">
                  <a:extLst>
                    <a:ext uri="{9D8B030D-6E8A-4147-A177-3AD203B41FA5}">
                      <a16:colId xmlns:a16="http://schemas.microsoft.com/office/drawing/2014/main" val="3848666613"/>
                    </a:ext>
                  </a:extLst>
                </a:gridCol>
                <a:gridCol w="1400778">
                  <a:extLst>
                    <a:ext uri="{9D8B030D-6E8A-4147-A177-3AD203B41FA5}">
                      <a16:colId xmlns:a16="http://schemas.microsoft.com/office/drawing/2014/main" val="2012584365"/>
                    </a:ext>
                  </a:extLst>
                </a:gridCol>
                <a:gridCol w="1400778">
                  <a:extLst>
                    <a:ext uri="{9D8B030D-6E8A-4147-A177-3AD203B41FA5}">
                      <a16:colId xmlns:a16="http://schemas.microsoft.com/office/drawing/2014/main" val="20136253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건물 유형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건물 수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건물 평균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에너지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소비량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건물 평균</a:t>
                      </a:r>
                      <a:endParaRPr lang="en-US" altLang="ko-KR" sz="900" b="1" i="0" u="none" strike="noStrike" cap="none" dirty="0" smtClean="0">
                        <a:solidFill>
                          <a:schemeClr val="lt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차 에너지 소비량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건물 평균</a:t>
                      </a:r>
                      <a:endParaRPr lang="en-US" altLang="ko-KR" sz="900" b="1" i="0" u="none" strike="noStrike" cap="none" dirty="0" smtClean="0">
                        <a:solidFill>
                          <a:schemeClr val="lt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 latinLnBrk="1"/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CO2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배출량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 anchor="ctr"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3021433"/>
                  </a:ext>
                </a:extLst>
              </a:tr>
              <a:tr h="21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extLst>
                  <a:ext uri="{0D108BD9-81ED-4DB2-BD59-A6C34878D82A}">
                    <a16:rowId xmlns:a16="http://schemas.microsoft.com/office/drawing/2014/main" val="2037938818"/>
                  </a:ext>
                </a:extLst>
              </a:tr>
              <a:tr h="21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판매시설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/>
                </a:tc>
                <a:extLst>
                  <a:ext uri="{0D108BD9-81ED-4DB2-BD59-A6C34878D82A}">
                    <a16:rowId xmlns:a16="http://schemas.microsoft.com/office/drawing/2014/main" val="1856224260"/>
                  </a:ext>
                </a:extLst>
              </a:tr>
              <a:tr h="21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의료시설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120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marL="186714" marR="186714" marT="93357" marB="93357"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4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4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Google Shape;524;p11"/>
          <p:cNvGraphicFramePr/>
          <p:nvPr>
            <p:extLst>
              <p:ext uri="{D42A27DB-BD31-4B8C-83A1-F6EECF244321}">
                <p14:modId xmlns:p14="http://schemas.microsoft.com/office/powerpoint/2010/main" val="1203414620"/>
              </p:ext>
            </p:extLst>
          </p:nvPr>
        </p:nvGraphicFramePr>
        <p:xfrm>
          <a:off x="9468455" y="1140804"/>
          <a:ext cx="2603475" cy="169166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4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1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동 이하로 지도가 확대되면 해당 동에 포함되어 있는 건물들의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폴리곤이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표시된다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폴리곤의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색은 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[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 소비량 검색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]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에서 설정한 에너지 소비량 값에 따라 다른 색으로 표현된다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(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1" i="0" u="none" strike="noStrike" kern="1200" cap="none" spc="-1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</a:t>
                      </a: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색상 표현 기준 협의 필요</a:t>
                      </a:r>
                      <a:r>
                        <a:rPr lang="en-US" altLang="ko-KR" sz="900" b="1" i="0" u="none" strike="noStrike" kern="1200" cap="none" spc="-1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517971459"/>
                  </a:ext>
                </a:extLst>
              </a:tr>
              <a:tr h="199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2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상세 정보</a:t>
                      </a:r>
                      <a:endParaRPr lang="en-US" altLang="ko-KR" sz="900" b="1" i="0" u="none" strike="noStrike" kern="1200" cap="none" spc="-1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-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건물 </a:t>
                      </a:r>
                      <a:r>
                        <a:rPr lang="ko-KR" altLang="en-US" sz="900" b="0" i="0" u="none" strike="noStrike" kern="1200" cap="none" spc="-1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폴리곤에서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 오른쪽 마우스 클릭을 하여 해당 건물의 건물 기본 정보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,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에너지 사용량 정보를 확인한다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. (20, 21 page </a:t>
                      </a:r>
                      <a:r>
                        <a:rPr lang="ko-KR" altLang="en-US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참고</a:t>
                      </a:r>
                      <a:r>
                        <a:rPr lang="en-US" altLang="ko-KR" sz="900" b="0" i="0" u="none" strike="noStrike" kern="1200" cap="none" spc="-1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  <a:sym typeface="Malgun Gothic"/>
                        </a:rPr>
                        <a:t>)</a:t>
                      </a:r>
                      <a:endParaRPr sz="900" b="0" i="0" u="none" strike="noStrike" kern="1200" cap="none" spc="-1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573292164"/>
                  </a:ext>
                </a:extLst>
              </a:tr>
            </a:tbl>
          </a:graphicData>
        </a:graphic>
      </p:graphicFrame>
      <p:sp>
        <p:nvSpPr>
          <p:cNvPr id="525" name="Google Shape;525;p11"/>
          <p:cNvSpPr txBox="1"/>
          <p:nvPr/>
        </p:nvSpPr>
        <p:spPr>
          <a:xfrm>
            <a:off x="10656887" y="466996"/>
            <a:ext cx="8611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2021.09.08</a:t>
            </a:r>
            <a:endParaRPr dirty="0"/>
          </a:p>
        </p:txBody>
      </p:sp>
      <p:sp>
        <p:nvSpPr>
          <p:cNvPr id="527" name="Google Shape;527;p11"/>
          <p:cNvSpPr txBox="1"/>
          <p:nvPr/>
        </p:nvSpPr>
        <p:spPr>
          <a:xfrm>
            <a:off x="889345" y="466996"/>
            <a:ext cx="560629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건물 검진 서비스 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</a:t>
            </a:r>
            <a:r>
              <a:rPr lang="en-US" altLang="ko-KR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100" b="1" dirty="0" smtClean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광역 서비스</a:t>
            </a:r>
            <a:endParaRPr sz="1100" b="1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928" y="7680"/>
            <a:ext cx="1550171" cy="67985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- 2021. 09. 08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9026332" y="1714334"/>
            <a:ext cx="274801" cy="554497"/>
            <a:chOff x="8810202" y="1322123"/>
            <a:chExt cx="274801" cy="554497"/>
          </a:xfrm>
        </p:grpSpPr>
        <p:sp>
          <p:nvSpPr>
            <p:cNvPr id="94" name="직사각형 93"/>
            <p:cNvSpPr/>
            <p:nvPr/>
          </p:nvSpPr>
          <p:spPr>
            <a:xfrm>
              <a:off x="8810202" y="1322123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+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810202" y="1601819"/>
              <a:ext cx="274801" cy="2748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-</a:t>
              </a:r>
              <a:endParaRPr lang="ko-KR" altLang="en-US" sz="2400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8888658" y="776411"/>
            <a:ext cx="441606" cy="4014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99" name="그룹 98"/>
          <p:cNvGrpSpPr/>
          <p:nvPr/>
        </p:nvGrpSpPr>
        <p:grpSpPr>
          <a:xfrm>
            <a:off x="306212" y="1305401"/>
            <a:ext cx="2091150" cy="297796"/>
            <a:chOff x="306212" y="3447474"/>
            <a:chExt cx="2091150" cy="297796"/>
          </a:xfrm>
        </p:grpSpPr>
        <p:sp>
          <p:nvSpPr>
            <p:cNvPr id="100" name="직사각형 99"/>
            <p:cNvSpPr/>
            <p:nvPr/>
          </p:nvSpPr>
          <p:spPr>
            <a:xfrm>
              <a:off x="306212" y="3447474"/>
              <a:ext cx="1583147" cy="2977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동단위로</a:t>
              </a:r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 검색해주세요</a:t>
              </a:r>
              <a:r>
                <a: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948010" y="3447474"/>
              <a:ext cx="449352" cy="297796"/>
            </a:xfrm>
            <a:prstGeom prst="rect">
              <a:avLst/>
            </a:prstGeom>
            <a:solidFill>
              <a:srgbClr val="385D8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검색</a:t>
              </a:r>
              <a:endParaRPr lang="ko-KR" altLang="en-US" sz="1000" dirty="0"/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299636" y="3886200"/>
            <a:ext cx="2102115" cy="2544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06212" y="39921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▶ 주용도 검색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51785"/>
              </p:ext>
            </p:extLst>
          </p:nvPr>
        </p:nvGraphicFramePr>
        <p:xfrm>
          <a:off x="413644" y="4487784"/>
          <a:ext cx="1930200" cy="1479689"/>
        </p:xfrm>
        <a:graphic>
          <a:graphicData uri="http://schemas.openxmlformats.org/drawingml/2006/table">
            <a:tbl>
              <a:tblPr firstRow="1" bandRow="1">
                <a:tableStyleId>{A6AB759A-91E4-400F-BB3E-203017D3D043}</a:tableStyleId>
              </a:tblPr>
              <a:tblGrid>
                <a:gridCol w="643400">
                  <a:extLst>
                    <a:ext uri="{9D8B030D-6E8A-4147-A177-3AD203B41FA5}">
                      <a16:colId xmlns:a16="http://schemas.microsoft.com/office/drawing/2014/main" val="144205941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2756559054"/>
                    </a:ext>
                  </a:extLst>
                </a:gridCol>
                <a:gridCol w="643400">
                  <a:extLst>
                    <a:ext uri="{9D8B030D-6E8A-4147-A177-3AD203B41FA5}">
                      <a16:colId xmlns:a16="http://schemas.microsoft.com/office/drawing/2014/main" val="3201992381"/>
                    </a:ext>
                  </a:extLst>
                </a:gridCol>
              </a:tblGrid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전체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업무시설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공동주택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683974"/>
                  </a:ext>
                </a:extLst>
              </a:tr>
              <a:tr h="335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공장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종교시설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82447"/>
                  </a:ext>
                </a:extLst>
              </a:tr>
              <a:tr h="33574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latin typeface="+mj-ea"/>
                          <a:ea typeface="+mj-ea"/>
                        </a:rPr>
                        <a:t>…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6630"/>
                  </a:ext>
                </a:extLst>
              </a:tr>
              <a:tr h="47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판매 및 영업시설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교육연구 및 복지시설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+mj-ea"/>
                          <a:ea typeface="+mj-ea"/>
                        </a:rPr>
                        <a:t>기타</a:t>
                      </a:r>
                      <a:endParaRPr lang="ko-KR" altLang="en-US" sz="6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3408"/>
                  </a:ext>
                </a:extLst>
              </a:tr>
            </a:tbl>
          </a:graphicData>
        </a:graphic>
      </p:graphicFrame>
      <p:sp>
        <p:nvSpPr>
          <p:cNvPr id="105" name="타원 104"/>
          <p:cNvSpPr/>
          <p:nvPr/>
        </p:nvSpPr>
        <p:spPr>
          <a:xfrm>
            <a:off x="1815670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＋</a:t>
            </a:r>
            <a:endParaRPr lang="ko-KR" altLang="en-US" b="1" dirty="0"/>
          </a:p>
        </p:txBody>
      </p:sp>
      <p:sp>
        <p:nvSpPr>
          <p:cNvPr id="106" name="타원 105"/>
          <p:cNvSpPr/>
          <p:nvPr/>
        </p:nvSpPr>
        <p:spPr>
          <a:xfrm>
            <a:off x="2065505" y="4044501"/>
            <a:ext cx="213555" cy="2135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－</a:t>
            </a:r>
            <a:endParaRPr lang="ko-KR" altLang="en-US" sz="16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231203" y="1691907"/>
            <a:ext cx="2170548" cy="2118631"/>
            <a:chOff x="231203" y="1208519"/>
            <a:chExt cx="2170548" cy="2118631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99636" y="1208519"/>
              <a:ext cx="2102115" cy="211863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0281" y="1286880"/>
              <a:ext cx="1566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▶ 에너지 </a:t>
              </a:r>
              <a:r>
                <a:rPr lang="ko-KR" altLang="en-US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소비량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31203" y="1638295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err="1" smtClean="0">
                  <a:latin typeface="+mj-ea"/>
                  <a:ea typeface="+mj-ea"/>
                </a:rPr>
                <a:t>소비연도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31203" y="196666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에너지원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203" y="223042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사용용도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955477" y="1682249"/>
              <a:ext cx="1295270" cy="171446"/>
              <a:chOff x="1038310" y="1886976"/>
              <a:chExt cx="1295270" cy="171446"/>
            </a:xfrm>
          </p:grpSpPr>
          <p:sp>
            <p:nvSpPr>
              <p:cNvPr id="129" name="Google Shape;538;p11"/>
              <p:cNvSpPr/>
              <p:nvPr/>
            </p:nvSpPr>
            <p:spPr>
              <a:xfrm>
                <a:off x="1038310" y="1886976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2020</a:t>
                </a: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년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0" name="Google Shape;539;p11"/>
              <p:cNvSpPr/>
              <p:nvPr/>
            </p:nvSpPr>
            <p:spPr>
              <a:xfrm rot="10800000">
                <a:off x="2082584" y="1932205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231203" y="2547025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err="1" smtClean="0">
                  <a:latin typeface="+mj-ea"/>
                  <a:ea typeface="+mj-ea"/>
                </a:rPr>
                <a:t>건물소비량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970574" y="2003498"/>
              <a:ext cx="1295270" cy="171446"/>
              <a:chOff x="1053407" y="2208225"/>
              <a:chExt cx="1295270" cy="171446"/>
            </a:xfrm>
          </p:grpSpPr>
          <p:sp>
            <p:nvSpPr>
              <p:cNvPr id="127" name="Google Shape;538;p11"/>
              <p:cNvSpPr/>
              <p:nvPr/>
            </p:nvSpPr>
            <p:spPr>
              <a:xfrm>
                <a:off x="1053407" y="2208225"/>
                <a:ext cx="1295270" cy="171446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" name="Google Shape;539;p11"/>
              <p:cNvSpPr/>
              <p:nvPr/>
            </p:nvSpPr>
            <p:spPr>
              <a:xfrm rot="10800000">
                <a:off x="2082584" y="226711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960967" y="2262536"/>
              <a:ext cx="1289780" cy="164165"/>
              <a:chOff x="1043800" y="2467263"/>
              <a:chExt cx="1289780" cy="164165"/>
            </a:xfrm>
          </p:grpSpPr>
          <p:sp>
            <p:nvSpPr>
              <p:cNvPr id="125" name="Google Shape;534;p11"/>
              <p:cNvSpPr/>
              <p:nvPr/>
            </p:nvSpPr>
            <p:spPr>
              <a:xfrm>
                <a:off x="1043800" y="2467263"/>
                <a:ext cx="1289780" cy="16416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ko-KR" altLang="en-US" sz="10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전체</a:t>
                </a:r>
                <a:endParaRPr sz="1000" dirty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539;p11"/>
              <p:cNvSpPr/>
              <p:nvPr/>
            </p:nvSpPr>
            <p:spPr>
              <a:xfrm rot="10800000">
                <a:off x="2082584" y="2523322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958208" y="2556917"/>
              <a:ext cx="1292539" cy="180212"/>
              <a:chOff x="1041041" y="2761644"/>
              <a:chExt cx="1292539" cy="180212"/>
            </a:xfrm>
          </p:grpSpPr>
          <p:sp>
            <p:nvSpPr>
              <p:cNvPr id="123" name="Google Shape;534;p11"/>
              <p:cNvSpPr/>
              <p:nvPr/>
            </p:nvSpPr>
            <p:spPr>
              <a:xfrm>
                <a:off x="1041041" y="2761644"/>
                <a:ext cx="1292539" cy="180212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1000"/>
                  <a:buFont typeface="Malgun Gothic"/>
                  <a:buNone/>
                </a:pP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ko-KR" altLang="en-US" sz="900" dirty="0" err="1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차에너지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(</a:t>
                </a:r>
                <a:r>
                  <a:rPr lang="ko-KR" altLang="en-US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연평균</a:t>
                </a:r>
                <a:r>
                  <a:rPr lang="en-US" altLang="ko-KR" sz="900" dirty="0" smtClean="0">
                    <a:solidFill>
                      <a:srgbClr val="595959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)</a:t>
                </a:r>
                <a:endParaRPr lang="en-US" altLang="ko-KR" sz="900" dirty="0" smtClean="0">
                  <a:solidFill>
                    <a:srgbClr val="595959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4" name="Google Shape;539;p11"/>
              <p:cNvSpPr/>
              <p:nvPr/>
            </p:nvSpPr>
            <p:spPr>
              <a:xfrm rot="10800000">
                <a:off x="2082584" y="2820908"/>
                <a:ext cx="172935" cy="84307"/>
              </a:xfrm>
              <a:prstGeom prst="triangle">
                <a:avLst>
                  <a:gd name="adj" fmla="val 50000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Malgun Gothic"/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31" name="직사각형 130"/>
          <p:cNvSpPr/>
          <p:nvPr/>
        </p:nvSpPr>
        <p:spPr>
          <a:xfrm>
            <a:off x="8447052" y="776411"/>
            <a:ext cx="441606" cy="40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r>
              <a:rPr lang="en-US" altLang="ko-KR" sz="800" dirty="0" smtClean="0"/>
              <a:t>D</a:t>
            </a:r>
          </a:p>
          <a:p>
            <a:pPr algn="ctr"/>
            <a:r>
              <a:rPr lang="en-US" altLang="ko-KR" sz="800" dirty="0" smtClean="0"/>
              <a:t>(icon)</a:t>
            </a:r>
            <a:endParaRPr lang="ko-KR" altLang="en-US" dirty="0"/>
          </a:p>
        </p:txBody>
      </p:sp>
      <p:grpSp>
        <p:nvGrpSpPr>
          <p:cNvPr id="132" name="그룹 131"/>
          <p:cNvGrpSpPr/>
          <p:nvPr/>
        </p:nvGrpSpPr>
        <p:grpSpPr>
          <a:xfrm>
            <a:off x="8859437" y="2360749"/>
            <a:ext cx="441606" cy="793902"/>
            <a:chOff x="8859437" y="2308047"/>
            <a:chExt cx="441606" cy="793902"/>
          </a:xfrm>
        </p:grpSpPr>
        <p:sp>
          <p:nvSpPr>
            <p:cNvPr id="133" name="직사각형 132"/>
            <p:cNvSpPr/>
            <p:nvPr/>
          </p:nvSpPr>
          <p:spPr>
            <a:xfrm>
              <a:off x="8859437" y="2308047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원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8859437" y="2700489"/>
              <a:ext cx="441606" cy="401460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다각형</a:t>
              </a:r>
              <a:endParaRPr lang="en-US" altLang="ko-KR" sz="600" dirty="0" smtClean="0"/>
            </a:p>
            <a:p>
              <a:pPr algn="ctr"/>
              <a:r>
                <a:rPr lang="en-US" altLang="ko-KR" sz="800" dirty="0" smtClean="0"/>
                <a:t>(icon)</a:t>
              </a:r>
              <a:endParaRPr lang="ko-KR" altLang="en-US" dirty="0"/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220487" y="3216455"/>
            <a:ext cx="1944536" cy="399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색상 범례 </a:t>
            </a:r>
            <a:r>
              <a:rPr lang="en-US" altLang="ko-KR" sz="1000" b="1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: </a:t>
            </a:r>
            <a:endParaRPr lang="ko-KR" altLang="en-US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46701" y="3269468"/>
            <a:ext cx="345780" cy="335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~25%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862058" y="350644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306030" y="3269468"/>
            <a:ext cx="345780" cy="335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~50%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665359" y="3269468"/>
            <a:ext cx="345780" cy="33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~75%</a:t>
            </a:r>
            <a:endParaRPr lang="ko-KR" altLang="en-US" sz="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024688" y="3269468"/>
            <a:ext cx="345780" cy="3358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j-ea"/>
                <a:ea typeface="+mj-ea"/>
              </a:rPr>
              <a:t>~100%</a:t>
            </a:r>
            <a:endParaRPr lang="ko-KR" altLang="en-US" sz="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53" name="Google Shape;623;p12"/>
          <p:cNvGraphicFramePr/>
          <p:nvPr>
            <p:extLst>
              <p:ext uri="{D42A27DB-BD31-4B8C-83A1-F6EECF244321}">
                <p14:modId xmlns:p14="http://schemas.microsoft.com/office/powerpoint/2010/main" val="2949292360"/>
              </p:ext>
            </p:extLst>
          </p:nvPr>
        </p:nvGraphicFramePr>
        <p:xfrm>
          <a:off x="5045939" y="4014206"/>
          <a:ext cx="1202946" cy="487700"/>
        </p:xfrm>
        <a:graphic>
          <a:graphicData uri="http://schemas.openxmlformats.org/drawingml/2006/table">
            <a:tbl>
              <a:tblPr>
                <a:noFill/>
                <a:tableStyleId>{A6AB759A-91E4-400F-BB3E-203017D3D043}</a:tableStyleId>
              </a:tblPr>
              <a:tblGrid>
                <a:gridCol w="120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b="0" u="none" strike="noStrike" cap="none" dirty="0" smtClean="0">
                          <a:solidFill>
                            <a:schemeClr val="dk1"/>
                          </a:solidFill>
                        </a:rPr>
                        <a:t>건물 기본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dk1"/>
                          </a:solidFill>
                        </a:rPr>
                        <a:t>에너지사용량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4" name="그룹 153"/>
          <p:cNvGrpSpPr/>
          <p:nvPr/>
        </p:nvGrpSpPr>
        <p:grpSpPr>
          <a:xfrm>
            <a:off x="4723229" y="3904702"/>
            <a:ext cx="739305" cy="549852"/>
            <a:chOff x="1450157" y="1847350"/>
            <a:chExt cx="739305" cy="549852"/>
          </a:xfrm>
        </p:grpSpPr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901" y="1847350"/>
              <a:ext cx="370710" cy="370710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1450157" y="2135592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R-Click!!</a:t>
              </a:r>
              <a:endParaRPr lang="ko-KR" altLang="en-US" sz="11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4301053" y="1140804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90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291903" y="3001011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985759" y="1465287"/>
            <a:ext cx="5790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</a:t>
            </a:r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800" dirty="0" smtClean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kWh/m2</a:t>
            </a:r>
            <a:endParaRPr lang="ko-KR" altLang="en-US" sz="8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17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3425</Words>
  <Application>Microsoft Office PowerPoint</Application>
  <PresentationFormat>와이드스크린</PresentationFormat>
  <Paragraphs>1289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SQISOFT-INGU</cp:lastModifiedBy>
  <cp:revision>194</cp:revision>
  <dcterms:modified xsi:type="dcterms:W3CDTF">2021-09-08T14:21:52Z</dcterms:modified>
</cp:coreProperties>
</file>