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8" r:id="rId3"/>
    <p:sldId id="259" r:id="rId4"/>
    <p:sldId id="260" r:id="rId5"/>
    <p:sldId id="310" r:id="rId6"/>
    <p:sldId id="311" r:id="rId7"/>
    <p:sldId id="312" r:id="rId8"/>
    <p:sldId id="287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56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03" r:id="rId26"/>
    <p:sldId id="328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07" r:id="rId36"/>
    <p:sldId id="339" r:id="rId37"/>
    <p:sldId id="338" r:id="rId38"/>
    <p:sldId id="340" r:id="rId39"/>
    <p:sldId id="341" r:id="rId40"/>
    <p:sldId id="342" r:id="rId41"/>
    <p:sldId id="343" r:id="rId42"/>
    <p:sldId id="308" r:id="rId43"/>
    <p:sldId id="344" r:id="rId44"/>
    <p:sldId id="345" r:id="rId45"/>
    <p:sldId id="346" r:id="rId46"/>
    <p:sldId id="309" r:id="rId47"/>
    <p:sldId id="347" r:id="rId48"/>
    <p:sldId id="348" r:id="rId49"/>
    <p:sldId id="349" r:id="rId50"/>
    <p:sldId id="351" r:id="rId51"/>
    <p:sldId id="352" r:id="rId52"/>
    <p:sldId id="353" r:id="rId53"/>
    <p:sldId id="354" r:id="rId54"/>
    <p:sldId id="357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0899" autoAdjust="0"/>
  </p:normalViewPr>
  <p:slideViewPr>
    <p:cSldViewPr>
      <p:cViewPr varScale="1">
        <p:scale>
          <a:sx n="115" d="100"/>
          <a:sy n="115" d="100"/>
        </p:scale>
        <p:origin x="1698" y="1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5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0417"/>
            <a:ext cx="9144000" cy="6858000"/>
          </a:xfrm>
          <a:prstGeom prst="rect">
            <a:avLst/>
          </a:prstGeom>
          <a:solidFill>
            <a:srgbClr val="E9552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E95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3677407" y="1193046"/>
            <a:ext cx="1789185" cy="6607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916705" y="2002726"/>
            <a:ext cx="5725085" cy="79620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4"/>
          <a:stretch>
            <a:fillRect/>
          </a:stretch>
        </p:blipFill>
        <p:spPr>
          <a:xfrm>
            <a:off x="2591780" y="3098923"/>
            <a:ext cx="6066315" cy="3255401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B0E5D8-792B-CA4B-129F-0860DD393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73415"/>
            <a:ext cx="5159674" cy="3048573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531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552E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>
              <a:solidFill>
                <a:srgbClr val="E9552E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95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531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552E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95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95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preserve="1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EA5631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7436021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7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84" r:id="rId6"/>
    <p:sldLayoutId id="2147483741" r:id="rId7"/>
    <p:sldLayoutId id="2147483742" r:id="rId8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143117" y="836712"/>
            <a:ext cx="4667367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r" eaLnBrk="1" latinLnBrk="1" hangingPunct="1">
              <a:defRPr/>
            </a:pPr>
            <a:r>
              <a:rPr kumimoji="1" lang="en-US" altLang="ko-KR" sz="4000" b="1" kern="1200" spc="-150" dirty="0" smtClean="0">
                <a:latin typeface="+mj-ea"/>
                <a:ea typeface="+mj-ea"/>
              </a:rPr>
              <a:t>Service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와 </a:t>
            </a:r>
            <a:r>
              <a:rPr kumimoji="1" lang="en-US" altLang="ko-KR" sz="4000" b="1" kern="1200" spc="-150" dirty="0">
                <a:latin typeface="+mj-ea"/>
                <a:ea typeface="+mj-ea"/>
              </a:rPr>
              <a:t>DAO 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구현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/</a:t>
            </a:r>
            <a:r>
              <a:rPr lang="en-US" altLang="ko-KR" dirty="0" err="1"/>
              <a:t>signUpConfirm</a:t>
            </a:r>
            <a:r>
              <a:rPr lang="ko-KR" altLang="en-US" dirty="0"/>
              <a:t>을 처리할 수 있는 메서드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signUpConfirm</a:t>
            </a:r>
            <a:r>
              <a:rPr lang="en-US" altLang="ko-KR" dirty="0"/>
              <a:t>()</a:t>
            </a:r>
            <a:r>
              <a:rPr lang="ko-KR" altLang="en-US" dirty="0"/>
              <a:t>에서 사용자가 입력한 정보를 받기 위한 방법</a:t>
            </a:r>
            <a:endParaRPr lang="en-US" altLang="ko-KR" dirty="0"/>
          </a:p>
          <a:p>
            <a:pPr lvl="2"/>
            <a:r>
              <a:rPr lang="en-US" altLang="ko-KR" dirty="0"/>
              <a:t>@RequestParam </a:t>
            </a:r>
            <a:r>
              <a:rPr lang="ko-KR" altLang="en-US" dirty="0" err="1"/>
              <a:t>애너테이션</a:t>
            </a:r>
            <a:endParaRPr lang="en-US" altLang="ko-KR" dirty="0"/>
          </a:p>
          <a:p>
            <a:pPr lvl="2"/>
            <a:r>
              <a:rPr lang="en-US" altLang="ko-KR" dirty="0"/>
              <a:t>VO </a:t>
            </a:r>
            <a:r>
              <a:rPr lang="ko-KR" altLang="en-US" dirty="0"/>
              <a:t>객체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ED5F9-9611-1BBD-199D-25DC0A90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84" y="1227931"/>
            <a:ext cx="6082832" cy="21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401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@RequestParam </a:t>
            </a:r>
            <a:r>
              <a:rPr lang="ko-KR" altLang="en-US" dirty="0" err="1"/>
              <a:t>애너테이션</a:t>
            </a:r>
            <a:endParaRPr lang="ko-KR" altLang="en-US" dirty="0"/>
          </a:p>
          <a:p>
            <a:pPr lvl="1"/>
            <a:r>
              <a:rPr lang="en-US" altLang="ko-KR" dirty="0"/>
              <a:t>@RequestParam</a:t>
            </a:r>
            <a:r>
              <a:rPr lang="ko-KR" altLang="en-US" dirty="0"/>
              <a:t>을 이용하면 사용자가 입력한 정보를 컨트롤러에서 하나씩 받을 수 있음 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컨트롤러에서는 </a:t>
            </a:r>
            <a:r>
              <a:rPr lang="en-US" altLang="ko-KR" dirty="0"/>
              <a:t>@RequestParam</a:t>
            </a:r>
            <a:r>
              <a:rPr lang="ko-KR" altLang="en-US" dirty="0"/>
              <a:t>으로 사용자의 정보를 받을 수 있음</a:t>
            </a:r>
            <a:endParaRPr lang="en-US" altLang="ko-KR" dirty="0"/>
          </a:p>
        </p:txBody>
      </p:sp>
      <p:pic>
        <p:nvPicPr>
          <p:cNvPr id="6" name="그림 5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095E7824-A0CB-1547-184A-12BABBE1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158970"/>
            <a:ext cx="6870023" cy="16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648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@RequestParam </a:t>
            </a:r>
            <a:r>
              <a:rPr lang="ko-KR" altLang="en-US" dirty="0" err="1"/>
              <a:t>애너테이션</a:t>
            </a:r>
            <a:endParaRPr lang="ko-KR" altLang="en-US" dirty="0"/>
          </a:p>
          <a:p>
            <a:pPr lvl="1"/>
            <a:r>
              <a:rPr lang="en-US" altLang="ko-KR" dirty="0" err="1"/>
              <a:t>signUpConfirm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@RequestParam</a:t>
            </a:r>
            <a:r>
              <a:rPr lang="ko-KR" altLang="en-US" dirty="0"/>
              <a:t>으로 데이터를 받아서 </a:t>
            </a:r>
            <a:r>
              <a:rPr lang="en-US" altLang="ko-KR" dirty="0"/>
              <a:t>STS </a:t>
            </a:r>
            <a:r>
              <a:rPr lang="ko-KR" altLang="en-US" dirty="0"/>
              <a:t>콘솔에 출력하기 위한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874167-EAA7-CF19-094C-1652C0E3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18" y="1988840"/>
            <a:ext cx="5549365" cy="40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47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@RequestParam </a:t>
            </a:r>
            <a:r>
              <a:rPr lang="ko-KR" altLang="en-US" dirty="0" err="1"/>
              <a:t>애너테이션</a:t>
            </a:r>
            <a:endParaRPr lang="ko-KR" altLang="en-US" dirty="0"/>
          </a:p>
          <a:p>
            <a:pPr lvl="1"/>
            <a:r>
              <a:rPr lang="ko-KR" altLang="en-US" dirty="0"/>
              <a:t>실행 결과 확인</a:t>
            </a:r>
            <a:endParaRPr lang="en-US" altLang="ko-KR" dirty="0"/>
          </a:p>
          <a:p>
            <a:pPr lvl="2"/>
            <a:r>
              <a:rPr lang="en-US" altLang="ko-KR" dirty="0"/>
              <a:t>http://localhost8090/hello/signUp</a:t>
            </a:r>
            <a:r>
              <a:rPr lang="ko-KR" altLang="en-US" dirty="0"/>
              <a:t>에 들어가 사용자 정보를 입력 </a:t>
            </a:r>
            <a:endParaRPr lang="en-US" altLang="ko-KR" dirty="0"/>
          </a:p>
          <a:p>
            <a:pPr lvl="2"/>
            <a:r>
              <a:rPr lang="en-US" altLang="ko-KR" dirty="0"/>
              <a:t>STS</a:t>
            </a:r>
            <a:r>
              <a:rPr lang="ko-KR" altLang="en-US" dirty="0"/>
              <a:t>의 콘솔 </a:t>
            </a:r>
            <a:r>
              <a:rPr lang="en-US" altLang="ko-KR" dirty="0"/>
              <a:t>console </a:t>
            </a:r>
            <a:r>
              <a:rPr lang="ko-KR" altLang="en-US" dirty="0"/>
              <a:t>창에 사용자가 입력한 정보가 제대로 출력되는지 확인</a:t>
            </a:r>
          </a:p>
        </p:txBody>
      </p:sp>
      <p:pic>
        <p:nvPicPr>
          <p:cNvPr id="6" name="그림 5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175798BE-AAF7-A86B-D487-22CA81BEE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" y="2682321"/>
            <a:ext cx="7557025" cy="25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1224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@RequestParam </a:t>
            </a:r>
            <a:r>
              <a:rPr lang="ko-KR" altLang="en-US" dirty="0" err="1"/>
              <a:t>애너테이션</a:t>
            </a:r>
            <a:endParaRPr lang="ko-KR" altLang="en-US" dirty="0"/>
          </a:p>
          <a:p>
            <a:pPr lvl="1"/>
            <a:r>
              <a:rPr lang="ko-KR" altLang="en-US" dirty="0"/>
              <a:t>서버에서는 클라이언트가 전송한 데이터를 </a:t>
            </a:r>
            <a:r>
              <a:rPr lang="en-US" altLang="ko-KR" dirty="0"/>
              <a:t>@RequestParam</a:t>
            </a:r>
            <a:r>
              <a:rPr lang="ko-KR" altLang="en-US" dirty="0"/>
              <a:t>을 이용해서 받을 수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dirty="0"/>
              <a:t>데이터 타입은 스프링이 자동으로 형 변환을 함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</a:t>
            </a:r>
            <a:r>
              <a:rPr lang="ko-KR" altLang="en-US" dirty="0"/>
              <a:t> 비밀번호를 문자열형이 아닌 정수형으로 받고 싶다면 다음과 같이 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5798BE-AAF7-A86B-D487-22CA81BEE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7654" y="1673805"/>
            <a:ext cx="2648691" cy="8718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7B0D7B-F6AB-D834-90D3-3BE4C4EE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71" y="3429000"/>
            <a:ext cx="5542859" cy="33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18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@RequestParam </a:t>
            </a:r>
            <a:r>
              <a:rPr lang="ko-KR" altLang="en-US" dirty="0" err="1"/>
              <a:t>애너테이션</a:t>
            </a:r>
            <a:endParaRPr lang="ko-KR" altLang="en-US" dirty="0"/>
          </a:p>
          <a:p>
            <a:pPr lvl="1"/>
            <a:r>
              <a:rPr lang="ko-KR" altLang="en-US" dirty="0"/>
              <a:t>데이터 타입은 스프링이 자동으로 형 변환을 함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 </a:t>
            </a:r>
            <a:r>
              <a:rPr lang="ko-KR" altLang="en-US" dirty="0"/>
              <a:t>비밀번호를 문자열형이 아닌 정수형으로 받고 싶다면 다음과 같이 작성</a:t>
            </a:r>
            <a:endParaRPr lang="en-US" altLang="ko-KR" dirty="0"/>
          </a:p>
          <a:p>
            <a:pPr lvl="2"/>
            <a:r>
              <a:rPr lang="en-US" altLang="ko-KR" dirty="0" err="1"/>
              <a:t>m_pw</a:t>
            </a:r>
            <a:r>
              <a:rPr lang="ko-KR" altLang="en-US" dirty="0"/>
              <a:t>를 정수형으로 받기 위해서 </a:t>
            </a:r>
            <a:r>
              <a:rPr lang="en-US" altLang="ko-KR" dirty="0"/>
              <a:t>Integer </a:t>
            </a:r>
            <a:r>
              <a:rPr lang="ko-KR" altLang="en-US" dirty="0"/>
              <a:t>클래스를 사용했는데</a:t>
            </a:r>
            <a:r>
              <a:rPr lang="en-US" altLang="ko-KR" dirty="0"/>
              <a:t>, </a:t>
            </a:r>
            <a:r>
              <a:rPr lang="ko-KR" altLang="en-US" dirty="0"/>
              <a:t>기초 데이터 타입인 </a:t>
            </a:r>
            <a:r>
              <a:rPr lang="en-US" altLang="ko-KR" dirty="0"/>
              <a:t>int</a:t>
            </a:r>
            <a:r>
              <a:rPr lang="ko-KR" altLang="en-US" dirty="0"/>
              <a:t>를 사용할 수도 있음</a:t>
            </a:r>
            <a:r>
              <a:rPr lang="en-US" altLang="ko-KR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320A93-F6E0-995C-4E0F-DBF448FA648D}"/>
              </a:ext>
            </a:extLst>
          </p:cNvPr>
          <p:cNvGrpSpPr/>
          <p:nvPr/>
        </p:nvGrpSpPr>
        <p:grpSpPr>
          <a:xfrm>
            <a:off x="2049562" y="3181226"/>
            <a:ext cx="5044877" cy="2902354"/>
            <a:chOff x="2102515" y="2508867"/>
            <a:chExt cx="5044877" cy="29023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42CE13-99E4-92E0-79D5-39259565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1224" y="2508867"/>
              <a:ext cx="5033048" cy="115919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0C677D5-95EE-FA0A-19CC-3194677D5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2515" y="3631025"/>
              <a:ext cx="5044877" cy="1780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96307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@RequestParam</a:t>
            </a:r>
            <a:r>
              <a:rPr lang="ko-KR" altLang="en-US" dirty="0"/>
              <a:t>을 이용하여 서버가 클라이언트에서 전송한 데이터를 받은 방법은 데이터의 개수가 많아지는 경우 코드가 </a:t>
            </a:r>
            <a:r>
              <a:rPr lang="ko-KR" altLang="en-US" dirty="0" err="1"/>
              <a:t>길어짐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이런 경우 </a:t>
            </a:r>
            <a:r>
              <a:rPr lang="en-US" altLang="ko-KR" dirty="0"/>
              <a:t>VO(Value Object) </a:t>
            </a:r>
            <a:r>
              <a:rPr lang="ko-KR" altLang="en-US" dirty="0"/>
              <a:t>객체를 이용함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스프링에서는 데이터 이름을 이용해서 클라이언트에서 전송된 데이터를 </a:t>
            </a:r>
            <a:r>
              <a:rPr lang="en-US" altLang="ko-KR" dirty="0"/>
              <a:t>VO </a:t>
            </a:r>
            <a:r>
              <a:rPr lang="ko-KR" altLang="en-US" dirty="0"/>
              <a:t>객체의 멤버 필드에 자동으로 할당함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VO </a:t>
            </a:r>
            <a:r>
              <a:rPr lang="ko-KR" altLang="en-US" dirty="0"/>
              <a:t>객체 예제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com.company.hello.member</a:t>
            </a:r>
            <a:r>
              <a:rPr lang="en-US" altLang="ko-KR" dirty="0"/>
              <a:t> </a:t>
            </a:r>
            <a:r>
              <a:rPr lang="ko-KR" altLang="en-US" dirty="0"/>
              <a:t>패키지에서 </a:t>
            </a:r>
            <a:r>
              <a:rPr lang="en-US" altLang="ko-KR" dirty="0" err="1"/>
              <a:t>MemberVo</a:t>
            </a:r>
            <a:r>
              <a:rPr lang="en-US" altLang="ko-KR" dirty="0"/>
              <a:t> </a:t>
            </a:r>
            <a:r>
              <a:rPr lang="ko-KR" altLang="en-US" dirty="0"/>
              <a:t>클래스를 생성하고</a:t>
            </a:r>
            <a:r>
              <a:rPr lang="en-US" altLang="ko-KR" dirty="0"/>
              <a:t>, MemberVo.java</a:t>
            </a:r>
            <a:r>
              <a:rPr lang="ko-KR" altLang="en-US" dirty="0"/>
              <a:t>에</a:t>
            </a:r>
            <a:r>
              <a:rPr lang="en-US" altLang="ko-KR" dirty="0"/>
              <a:t> [</a:t>
            </a:r>
            <a:r>
              <a:rPr lang="ko-KR" altLang="en-US" dirty="0"/>
              <a:t>코드 </a:t>
            </a:r>
            <a:r>
              <a:rPr lang="en-US" altLang="ko-KR" dirty="0"/>
              <a:t>8-5]</a:t>
            </a:r>
            <a:r>
              <a:rPr lang="ko-KR" altLang="en-US" dirty="0"/>
              <a:t> 코딩</a:t>
            </a:r>
          </a:p>
        </p:txBody>
      </p:sp>
    </p:spTree>
    <p:extLst>
      <p:ext uri="{BB962C8B-B14F-4D97-AF65-F5344CB8AC3E}">
        <p14:creationId xmlns:p14="http://schemas.microsoft.com/office/powerpoint/2010/main" val="18683453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 </a:t>
            </a:r>
            <a:r>
              <a:rPr lang="ko-KR" altLang="en-US" dirty="0"/>
              <a:t>객체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5E89A4-90F4-87C0-8E77-8B39544A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91" y="1289556"/>
            <a:ext cx="5542859" cy="3116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31EA57-CAFC-EF0D-4B20-C16B419C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41" y="4396879"/>
            <a:ext cx="5536353" cy="19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534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 </a:t>
            </a:r>
            <a:r>
              <a:rPr lang="ko-KR" altLang="en-US" dirty="0"/>
              <a:t>객체 예제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signUpConfirm</a:t>
            </a:r>
            <a:r>
              <a:rPr lang="en-US" altLang="ko-KR" dirty="0"/>
              <a:t>()([</a:t>
            </a:r>
            <a:r>
              <a:rPr lang="ko-KR" altLang="en-US" dirty="0"/>
              <a:t>코드 </a:t>
            </a:r>
            <a:r>
              <a:rPr lang="en-US" altLang="ko-KR" dirty="0"/>
              <a:t>8-3])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매개변수로 </a:t>
            </a:r>
            <a:r>
              <a:rPr lang="en-US" altLang="ko-KR" dirty="0"/>
              <a:t>@RequestParam </a:t>
            </a:r>
            <a:r>
              <a:rPr lang="ko-KR" altLang="en-US" dirty="0"/>
              <a:t>대신 </a:t>
            </a:r>
            <a:r>
              <a:rPr lang="en-US" altLang="ko-KR" dirty="0" err="1"/>
              <a:t>MemberVo</a:t>
            </a:r>
            <a:r>
              <a:rPr lang="en-US" altLang="ko-KR" dirty="0"/>
              <a:t> </a:t>
            </a:r>
            <a:r>
              <a:rPr lang="ko-KR" altLang="en-US" dirty="0"/>
              <a:t>객체를 이용하도록 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A5BB46-280A-AB33-7153-138F31C4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65" y="1853825"/>
            <a:ext cx="5555871" cy="2329042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69778B3-DEFF-256F-228E-2FB196B7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4239090"/>
            <a:ext cx="6245475" cy="23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242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C14F9-79D2-2FAB-2BBF-E90A836A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요청을 서버에서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D21EB-155A-5240-FE33-16D0980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 </a:t>
            </a:r>
            <a:r>
              <a:rPr lang="ko-KR" altLang="en-US" dirty="0"/>
              <a:t>객체 예제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8-4]</a:t>
            </a:r>
            <a:r>
              <a:rPr lang="ko-KR" altLang="en-US" dirty="0"/>
              <a:t>의 실행 결과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@RequestParam</a:t>
            </a:r>
            <a:r>
              <a:rPr lang="ko-KR" altLang="en-US" dirty="0"/>
              <a:t>를 이용할 때와 같지만</a:t>
            </a:r>
            <a:r>
              <a:rPr lang="en-US" altLang="ko-KR" dirty="0"/>
              <a:t>, </a:t>
            </a:r>
            <a:r>
              <a:rPr lang="ko-KR" altLang="en-US" dirty="0"/>
              <a:t>클라이언트에서 전송된 데이터가 </a:t>
            </a:r>
            <a:r>
              <a:rPr lang="en-US" altLang="ko-KR" dirty="0"/>
              <a:t>VO </a:t>
            </a:r>
            <a:r>
              <a:rPr lang="ko-KR" altLang="en-US" dirty="0"/>
              <a:t>객체에 담겨있기 때문에 </a:t>
            </a:r>
            <a:r>
              <a:rPr lang="en-US" altLang="ko-KR" dirty="0" err="1"/>
              <a:t>MemberVo</a:t>
            </a:r>
            <a:r>
              <a:rPr lang="ko-KR" altLang="en-US" dirty="0"/>
              <a:t>의 </a:t>
            </a:r>
            <a:r>
              <a:rPr lang="en-US" altLang="ko-KR" dirty="0"/>
              <a:t>getter </a:t>
            </a:r>
            <a:r>
              <a:rPr lang="ko-KR" altLang="en-US" dirty="0"/>
              <a:t>메서드를 이용해서 확인할 수 있음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18D85F6-39F6-32C8-5BC0-BD19D75C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2754697"/>
            <a:ext cx="6870023" cy="13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3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웹 어플리케이션 예제 준비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서버로 회원가입 데이터 전송하기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Service </a:t>
            </a:r>
            <a:r>
              <a:rPr lang="ko-KR" altLang="en-US" sz="2400" b="1" spc="-150" dirty="0">
                <a:latin typeface="맑은 고딕"/>
              </a:rPr>
              <a:t>빈 객체 구현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DAO </a:t>
            </a:r>
            <a:r>
              <a:rPr lang="ko-KR" altLang="en-US" sz="2400" b="1" spc="-150" dirty="0">
                <a:latin typeface="맑은 고딕"/>
              </a:rPr>
              <a:t>빈 객체 구현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뷰 구현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로그인 기능 구현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9EEA-B81B-335D-4C4C-C3E36AD2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setter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4FF90-CF2F-AE71-6FC7-C6A54A48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MemberVo</a:t>
            </a:r>
            <a:r>
              <a:rPr lang="ko-KR" altLang="en-US" dirty="0"/>
              <a:t>의 </a:t>
            </a:r>
            <a:r>
              <a:rPr lang="en-US" altLang="ko-KR" dirty="0"/>
              <a:t>setter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스프링에서는 어떻게 사용자가 입력한 데이터를 </a:t>
            </a:r>
            <a:r>
              <a:rPr lang="en-US" altLang="ko-KR" dirty="0" err="1"/>
              <a:t>MemberVo</a:t>
            </a:r>
            <a:r>
              <a:rPr lang="ko-KR" altLang="en-US" dirty="0"/>
              <a:t>의 멤버 필드</a:t>
            </a:r>
            <a:r>
              <a:rPr lang="en-US" altLang="ko-KR" dirty="0"/>
              <a:t>(</a:t>
            </a:r>
            <a:r>
              <a:rPr lang="en-US" altLang="ko-KR" dirty="0" err="1"/>
              <a:t>m_id</a:t>
            </a:r>
            <a:r>
              <a:rPr lang="en-US" altLang="ko-KR" dirty="0"/>
              <a:t>, </a:t>
            </a:r>
            <a:r>
              <a:rPr lang="en-US" altLang="ko-KR" dirty="0" err="1"/>
              <a:t>m_pw</a:t>
            </a:r>
            <a:r>
              <a:rPr lang="en-US" altLang="ko-KR" dirty="0"/>
              <a:t>, </a:t>
            </a:r>
            <a:r>
              <a:rPr lang="en-US" altLang="ko-KR" dirty="0" err="1"/>
              <a:t>m_mail</a:t>
            </a:r>
            <a:r>
              <a:rPr lang="en-US" altLang="ko-KR" dirty="0"/>
              <a:t>, </a:t>
            </a:r>
            <a:r>
              <a:rPr lang="en-US" altLang="ko-KR" dirty="0" err="1"/>
              <a:t>m_phone</a:t>
            </a:r>
            <a:r>
              <a:rPr lang="en-US" altLang="ko-KR" dirty="0"/>
              <a:t>)</a:t>
            </a:r>
            <a:r>
              <a:rPr lang="ko-KR" altLang="en-US" dirty="0"/>
              <a:t>에 자동으로 할당하는 방법</a:t>
            </a:r>
            <a:endParaRPr lang="en-US" altLang="ko-KR" dirty="0"/>
          </a:p>
          <a:p>
            <a:pPr lvl="2"/>
            <a:r>
              <a:rPr lang="ko-KR" altLang="en-US" dirty="0"/>
              <a:t>스프링은 </a:t>
            </a:r>
            <a:r>
              <a:rPr lang="en-US" altLang="ko-KR" dirty="0" err="1"/>
              <a:t>MemberVo</a:t>
            </a:r>
            <a:r>
              <a:rPr lang="ko-KR" altLang="en-US" dirty="0"/>
              <a:t>에서 사용자가 입력한 데이터의 이름과 동일한 멤버 필드를 찾고</a:t>
            </a:r>
            <a:r>
              <a:rPr lang="en-US" altLang="ko-KR" dirty="0"/>
              <a:t>, </a:t>
            </a:r>
            <a:r>
              <a:rPr lang="ko-KR" altLang="en-US" dirty="0"/>
              <a:t>이에 해당하는 </a:t>
            </a:r>
            <a:r>
              <a:rPr lang="en-US" altLang="ko-KR" dirty="0"/>
              <a:t>setter </a:t>
            </a:r>
            <a:r>
              <a:rPr lang="ko-KR" altLang="en-US" dirty="0"/>
              <a:t>메서드를 이용해서 멤버 필드에 데이터를 할당함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따라서 </a:t>
            </a:r>
            <a:r>
              <a:rPr lang="en-US" altLang="ko-KR" dirty="0" err="1"/>
              <a:t>MemberVo</a:t>
            </a:r>
            <a:r>
              <a:rPr lang="ko-KR" altLang="en-US" dirty="0"/>
              <a:t>에서는 멤버 필드에 해당하는 </a:t>
            </a:r>
            <a:r>
              <a:rPr lang="en-US" altLang="ko-KR" dirty="0"/>
              <a:t>setter </a:t>
            </a:r>
            <a:r>
              <a:rPr lang="ko-KR" altLang="en-US" dirty="0"/>
              <a:t>메서드를 반드시 명시해야 함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144F089-03D5-699F-9D94-EFC458C1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85" y="2999288"/>
            <a:ext cx="4604031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273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9EEA-B81B-335D-4C4C-C3E36AD2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setter </a:t>
            </a:r>
            <a:r>
              <a:rPr lang="ko-KR" altLang="en-US" dirty="0"/>
              <a:t>메서드</a:t>
            </a:r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id="{4E880876-68F8-8A98-F8C5-80D372435DEF}"/>
              </a:ext>
            </a:extLst>
          </p:cNvPr>
          <p:cNvGrpSpPr/>
          <p:nvPr/>
        </p:nvGrpSpPr>
        <p:grpSpPr>
          <a:xfrm>
            <a:off x="767490" y="1358770"/>
            <a:ext cx="7605845" cy="4606731"/>
            <a:chOff x="769077" y="3609020"/>
            <a:chExt cx="7605845" cy="1573548"/>
          </a:xfrm>
        </p:grpSpPr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53FEA7FC-6934-41C2-23D1-B0363D2202A8}"/>
                </a:ext>
              </a:extLst>
            </p:cNvPr>
            <p:cNvSpPr/>
            <p:nvPr/>
          </p:nvSpPr>
          <p:spPr>
            <a:xfrm>
              <a:off x="769077" y="3609020"/>
              <a:ext cx="7605845" cy="1573548"/>
            </a:xfrm>
            <a:prstGeom prst="rect">
              <a:avLst/>
            </a:prstGeom>
            <a:solidFill>
              <a:srgbClr val="F8EFE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5C66C74-428A-8CC9-0354-15136DF182E8}"/>
                </a:ext>
              </a:extLst>
            </p:cNvPr>
            <p:cNvSpPr txBox="1"/>
            <p:nvPr/>
          </p:nvSpPr>
          <p:spPr>
            <a:xfrm>
              <a:off x="1039106" y="3663453"/>
              <a:ext cx="7065785" cy="151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500" b="1" dirty="0"/>
                <a:t>&lt;</a:t>
              </a:r>
              <a:r>
                <a:rPr lang="ko-KR" altLang="en-US" sz="1500" b="1" dirty="0"/>
                <a:t>여기서 잠깐</a:t>
              </a:r>
              <a:r>
                <a:rPr lang="en-US" altLang="ko-KR" sz="1500" b="1" dirty="0"/>
                <a:t>!&gt;</a:t>
              </a:r>
              <a:r>
                <a:rPr lang="ko-KR" altLang="en-US" sz="1500" b="1" dirty="0"/>
                <a:t> </a:t>
              </a:r>
              <a:r>
                <a:rPr lang="en-US" altLang="ko-KR" sz="1600" b="1" dirty="0"/>
                <a:t>DTO</a:t>
              </a:r>
              <a:r>
                <a:rPr lang="ko-KR" altLang="en-US" sz="1600" b="1" dirty="0"/>
                <a:t>와 </a:t>
              </a:r>
              <a:r>
                <a:rPr lang="en-US" altLang="ko-KR" sz="1600" b="1" dirty="0"/>
                <a:t>VO</a:t>
              </a:r>
            </a:p>
            <a:p>
              <a:pPr algn="just">
                <a:defRPr/>
              </a:pPr>
              <a:endParaRPr lang="ko-KR" altLang="en-US" sz="1500" b="1" dirty="0"/>
            </a:p>
            <a:p>
              <a:pPr algn="just">
                <a:defRPr/>
              </a:pPr>
              <a:r>
                <a:rPr lang="en-US" altLang="ko-KR" sz="1400" dirty="0"/>
                <a:t>DTO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VO</a:t>
              </a:r>
              <a:r>
                <a:rPr lang="ko-KR" altLang="en-US" sz="1400" dirty="0"/>
                <a:t>는 엄밀히 말하자면 다른 개념입니다만 이를 구분하지 않고 사용하는 경우도 많습니다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우선 </a:t>
              </a:r>
              <a:r>
                <a:rPr lang="en-US" altLang="ko-KR" sz="1400" dirty="0"/>
                <a:t>DTO(Data Transfer Object)</a:t>
              </a:r>
              <a:r>
                <a:rPr lang="ko-KR" altLang="en-US" sz="1400" dirty="0"/>
                <a:t>는 데이터를 변환하고 전달하는 것을 주된 목적으로 합니다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이 때문에 </a:t>
              </a:r>
              <a:r>
                <a:rPr lang="en-US" altLang="ko-KR" sz="1400" dirty="0"/>
                <a:t>DTO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getter, setter </a:t>
              </a:r>
              <a:r>
                <a:rPr lang="ko-KR" altLang="en-US" sz="1400" dirty="0"/>
                <a:t>메서드 외에 다른 메서드를 선언하지 않습니다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또한 </a:t>
              </a:r>
              <a:r>
                <a:rPr lang="en-US" altLang="ko-KR" sz="1400" dirty="0"/>
                <a:t>getter, setter </a:t>
              </a:r>
              <a:r>
                <a:rPr lang="ko-KR" altLang="en-US" sz="1400" dirty="0"/>
                <a:t>메서드가 있기 때문에 데이터를 전달하는 과정에서 데이터가 변경될 수 있습니다</a:t>
              </a:r>
              <a:r>
                <a:rPr lang="en-US" altLang="ko-KR" sz="1400" dirty="0"/>
                <a:t>.</a:t>
              </a:r>
            </a:p>
            <a:p>
              <a:pPr algn="just">
                <a:defRPr/>
              </a:pPr>
              <a:endParaRPr lang="en-US" altLang="ko-KR" sz="1400" dirty="0"/>
            </a:p>
            <a:p>
              <a:pPr algn="just">
                <a:defRPr/>
              </a:pPr>
              <a:r>
                <a:rPr lang="ko-KR" altLang="en-US" sz="1400" dirty="0"/>
                <a:t>반면 </a:t>
              </a:r>
              <a:r>
                <a:rPr lang="en-US" altLang="ko-KR" sz="1400" dirty="0"/>
                <a:t>VO(Value Object)</a:t>
              </a:r>
              <a:r>
                <a:rPr lang="ko-KR" altLang="en-US" sz="1400" dirty="0"/>
                <a:t>는 데이터 자체에 의미가 있기 때문에 </a:t>
              </a:r>
              <a:r>
                <a:rPr lang="en-US" altLang="ko-KR" sz="1400" dirty="0"/>
                <a:t>setter </a:t>
              </a:r>
              <a:r>
                <a:rPr lang="ko-KR" altLang="en-US" sz="1400" dirty="0"/>
                <a:t>메서드는 없고 </a:t>
              </a:r>
              <a:r>
                <a:rPr lang="en-US" altLang="ko-KR" sz="1400" dirty="0"/>
                <a:t>getter </a:t>
              </a:r>
              <a:r>
                <a:rPr lang="ko-KR" altLang="en-US" sz="1400" dirty="0"/>
                <a:t>메서드만 가지고 있습니다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따라서 데이터를 전달하는 과정에서 데이터가 변경될 수 없고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이것은 데이터 왜곡을 막을 수 있다는 의미이기도 합니다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더불어 </a:t>
              </a:r>
              <a:r>
                <a:rPr lang="en-US" altLang="ko-KR" sz="1400" dirty="0"/>
                <a:t>setter </a:t>
              </a:r>
              <a:r>
                <a:rPr lang="ko-KR" altLang="en-US" sz="1400" dirty="0"/>
                <a:t>메서드가 없기 때문에 생성자에서 필드를 초기화합니다</a:t>
              </a:r>
              <a:r>
                <a:rPr lang="en-US" altLang="ko-KR" sz="1400" dirty="0"/>
                <a:t>. VO</a:t>
              </a:r>
              <a:r>
                <a:rPr lang="ko-KR" altLang="en-US" sz="1400" dirty="0"/>
                <a:t>의 가장 큰 특징은 서로 다른 </a:t>
              </a:r>
              <a:r>
                <a:rPr lang="en-US" altLang="ko-KR" sz="1400" dirty="0"/>
                <a:t>VO </a:t>
              </a:r>
              <a:r>
                <a:rPr lang="ko-KR" altLang="en-US" sz="1400" dirty="0"/>
                <a:t>객체일지라도 필드의 값이 모두 같다면 같은 객체로 인식하기 위해서 </a:t>
              </a:r>
              <a:r>
                <a:rPr lang="en-US" altLang="ko-KR" sz="1400" dirty="0"/>
                <a:t>equals()</a:t>
              </a:r>
              <a:r>
                <a:rPr lang="ko-KR" altLang="en-US" sz="1400" dirty="0"/>
                <a:t>와 </a:t>
              </a:r>
              <a:r>
                <a:rPr lang="en-US" altLang="ko-KR" sz="1400" dirty="0" err="1"/>
                <a:t>hashCode</a:t>
              </a:r>
              <a:r>
                <a:rPr lang="en-US" altLang="ko-KR" sz="1400" dirty="0"/>
                <a:t>()</a:t>
              </a:r>
              <a:r>
                <a:rPr lang="ko-KR" altLang="en-US" sz="1400" dirty="0"/>
                <a:t>를 </a:t>
              </a:r>
              <a:r>
                <a:rPr lang="ko-KR" altLang="en-US" sz="1400" dirty="0" err="1"/>
                <a:t>오버라이딩</a:t>
              </a:r>
              <a:r>
                <a:rPr lang="ko-KR" altLang="en-US" sz="1400" dirty="0"/>
                <a:t> 해서 사용합니다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다시 말해 </a:t>
              </a:r>
              <a:r>
                <a:rPr lang="en-US" altLang="ko-KR" sz="1400" dirty="0"/>
                <a:t>VO</a:t>
              </a:r>
              <a:r>
                <a:rPr lang="ko-KR" altLang="en-US" sz="1400" dirty="0"/>
                <a:t>는 객체가 중요한 것이 아닌 데이터 자체가 중요한 것입니다</a:t>
              </a:r>
              <a:r>
                <a:rPr lang="en-US" altLang="ko-KR" sz="1400" dirty="0"/>
                <a:t>. </a:t>
              </a:r>
            </a:p>
            <a:p>
              <a:pPr algn="just">
                <a:defRPr/>
              </a:pPr>
              <a:endParaRPr lang="en-US" altLang="ko-KR" sz="1400" dirty="0"/>
            </a:p>
            <a:p>
              <a:pPr algn="just">
                <a:defRPr/>
              </a:pPr>
              <a:r>
                <a:rPr lang="ko-KR" altLang="en-US" sz="1400" dirty="0"/>
                <a:t>이 책에서는 데이터를 하나의 객체로 묶어서 전달할 때 </a:t>
              </a:r>
              <a:r>
                <a:rPr lang="en-US" altLang="ko-KR" sz="1400" dirty="0"/>
                <a:t>DTO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VO</a:t>
              </a:r>
              <a:r>
                <a:rPr lang="ko-KR" altLang="en-US" sz="1400" dirty="0"/>
                <a:t>를 구분하지 않고 </a:t>
              </a:r>
              <a:r>
                <a:rPr lang="en-US" altLang="ko-KR" sz="1400" dirty="0"/>
                <a:t>VO</a:t>
              </a:r>
              <a:r>
                <a:rPr lang="ko-KR" altLang="en-US" sz="1400" dirty="0"/>
                <a:t>로 통일해서 사용합니다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프로그래밍 언어를 공부할 때 세밀한 부분까지 구분하는 것도 좋지만 때로는 엄격하게 구분하는 것이 스트레스를 가중시킬 때도 있기 때문입니다</a:t>
              </a:r>
              <a:r>
                <a:rPr lang="en-US" altLang="ko-KR" sz="1400" dirty="0"/>
                <a:t>. DTO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VO</a:t>
              </a:r>
              <a:r>
                <a:rPr lang="ko-KR" altLang="en-US" sz="1400" dirty="0"/>
                <a:t>를 구분하는 것과 구분하지 않는 것은 여러분의 몫으로 남겨두겠습니다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7404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9EEA-B81B-335D-4C4C-C3E36AD2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setter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4FF90-CF2F-AE71-6FC7-C6A54A48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MemberVo</a:t>
            </a:r>
            <a:r>
              <a:rPr lang="ko-KR" altLang="en-US" dirty="0"/>
              <a:t>의 </a:t>
            </a:r>
            <a:r>
              <a:rPr lang="en-US" altLang="ko-KR" dirty="0"/>
              <a:t>setter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Q) setter </a:t>
            </a:r>
            <a:r>
              <a:rPr lang="ko-KR" altLang="en-US" dirty="0"/>
              <a:t>메서드가 없는 멤버 필드는 어떻게 될까요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dirty="0"/>
              <a:t>A) </a:t>
            </a:r>
            <a:r>
              <a:rPr lang="ko-KR" altLang="en-US" dirty="0"/>
              <a:t>자동 할당이 안 되고 멤버 필드는 초기화되지 않음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m_id</a:t>
            </a:r>
            <a:r>
              <a:rPr lang="ko-KR" altLang="en-US" dirty="0"/>
              <a:t>의 </a:t>
            </a:r>
            <a:r>
              <a:rPr lang="en-US" altLang="ko-KR" dirty="0"/>
              <a:t>setter</a:t>
            </a:r>
            <a:r>
              <a:rPr lang="ko-KR" altLang="en-US" dirty="0"/>
              <a:t>인 </a:t>
            </a:r>
            <a:r>
              <a:rPr lang="en-US" altLang="ko-KR" dirty="0" err="1"/>
              <a:t>setM_id</a:t>
            </a:r>
            <a:r>
              <a:rPr lang="en-US" altLang="ko-KR" dirty="0"/>
              <a:t>()</a:t>
            </a:r>
            <a:r>
              <a:rPr lang="ko-KR" altLang="en-US" dirty="0"/>
              <a:t>를 주석 처리한 코드와 실행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857E5F-9C4C-121D-8686-F298FEA59392}"/>
              </a:ext>
            </a:extLst>
          </p:cNvPr>
          <p:cNvGrpSpPr/>
          <p:nvPr/>
        </p:nvGrpSpPr>
        <p:grpSpPr>
          <a:xfrm>
            <a:off x="1056758" y="2528900"/>
            <a:ext cx="7430677" cy="3415493"/>
            <a:chOff x="1410199" y="2528900"/>
            <a:chExt cx="7430677" cy="34154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9134B0E-70CC-8FDB-1DC5-8644DD036604}"/>
                </a:ext>
              </a:extLst>
            </p:cNvPr>
            <p:cNvGrpSpPr/>
            <p:nvPr/>
          </p:nvGrpSpPr>
          <p:grpSpPr>
            <a:xfrm>
              <a:off x="1410199" y="2528900"/>
              <a:ext cx="5541753" cy="3415493"/>
              <a:chOff x="1798424" y="2267732"/>
              <a:chExt cx="5541753" cy="341549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10A93DD-7A29-4B7B-F4CA-3C0AC1905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3824" y="2267732"/>
                <a:ext cx="5536353" cy="232253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191E2D4-86A5-EBDD-9B3E-A780B618A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8424" y="4590267"/>
                <a:ext cx="5536353" cy="1092958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B5644BE-F64D-E89E-D385-DD907A52A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926" y="3322062"/>
              <a:ext cx="2224950" cy="25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1512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9EEA-B81B-335D-4C4C-C3E36AD2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setter </a:t>
            </a:r>
            <a:r>
              <a:rPr lang="ko-KR" altLang="en-US" dirty="0"/>
              <a:t>메서드</a:t>
            </a:r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id="{4E880876-68F8-8A98-F8C5-80D372435DEF}"/>
              </a:ext>
            </a:extLst>
          </p:cNvPr>
          <p:cNvGrpSpPr/>
          <p:nvPr/>
        </p:nvGrpSpPr>
        <p:grpSpPr>
          <a:xfrm>
            <a:off x="767490" y="1358769"/>
            <a:ext cx="7605845" cy="4050450"/>
            <a:chOff x="769077" y="3609020"/>
            <a:chExt cx="7605845" cy="1383536"/>
          </a:xfrm>
        </p:grpSpPr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53FEA7FC-6934-41C2-23D1-B0363D2202A8}"/>
                </a:ext>
              </a:extLst>
            </p:cNvPr>
            <p:cNvSpPr/>
            <p:nvPr/>
          </p:nvSpPr>
          <p:spPr>
            <a:xfrm>
              <a:off x="769077" y="3609020"/>
              <a:ext cx="7605845" cy="1383536"/>
            </a:xfrm>
            <a:prstGeom prst="rect">
              <a:avLst/>
            </a:prstGeom>
            <a:solidFill>
              <a:srgbClr val="F8EFE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5C66C74-428A-8CC9-0354-15136DF182E8}"/>
                </a:ext>
              </a:extLst>
            </p:cNvPr>
            <p:cNvSpPr txBox="1"/>
            <p:nvPr/>
          </p:nvSpPr>
          <p:spPr>
            <a:xfrm>
              <a:off x="1039106" y="3663453"/>
              <a:ext cx="7065785" cy="1240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500" b="1" dirty="0"/>
                <a:t>&lt;</a:t>
              </a:r>
              <a:r>
                <a:rPr lang="ko-KR" altLang="en-US" sz="1500" b="1" dirty="0"/>
                <a:t>여기서 잠깐</a:t>
              </a:r>
              <a:r>
                <a:rPr lang="en-US" altLang="ko-KR" sz="1500" b="1" dirty="0"/>
                <a:t>!&gt;</a:t>
              </a:r>
              <a:r>
                <a:rPr lang="ko-KR" altLang="en-US" sz="1500" b="1" dirty="0"/>
                <a:t> </a:t>
              </a:r>
              <a:r>
                <a:rPr lang="en-US" altLang="ko-KR" sz="1600" b="1" dirty="0"/>
                <a:t>getter, setter </a:t>
              </a:r>
              <a:r>
                <a:rPr lang="ko-KR" altLang="en-US" sz="1600" b="1" dirty="0"/>
                <a:t>메서드를 코딩하는 좀 더 간단한 방법</a:t>
              </a:r>
              <a:endParaRPr lang="en-US" altLang="ko-KR" sz="1600" b="1" dirty="0"/>
            </a:p>
            <a:p>
              <a:pPr algn="just">
                <a:defRPr/>
              </a:pPr>
              <a:endParaRPr lang="en-US" altLang="ko-KR" sz="1600" b="1" dirty="0"/>
            </a:p>
            <a:p>
              <a:pPr algn="just">
                <a:defRPr/>
              </a:pPr>
              <a:r>
                <a:rPr lang="ko-KR" altLang="en-US" sz="1400" dirty="0"/>
                <a:t>멤버 필드의 개수가 많아지면 </a:t>
              </a:r>
              <a:r>
                <a:rPr lang="en-US" altLang="ko-KR" sz="1400" dirty="0"/>
                <a:t>getter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setter </a:t>
              </a:r>
              <a:r>
                <a:rPr lang="ko-KR" altLang="en-US" sz="1400" dirty="0"/>
                <a:t>메서드를 코딩하는 데도 꽤 시간이 걸릴 텐데요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개발자가 직접 코딩하지 않는 좀 더 쉬운 방법이 있습니다</a:t>
              </a:r>
              <a:r>
                <a:rPr lang="en-US" altLang="ko-KR" sz="1400" dirty="0"/>
                <a:t>. STS</a:t>
              </a:r>
              <a:r>
                <a:rPr lang="ko-KR" altLang="en-US" sz="1400" dirty="0"/>
                <a:t>에서는 각각의 멤버 필드에 대한 </a:t>
              </a:r>
              <a:r>
                <a:rPr lang="en-US" altLang="ko-KR" sz="1400" dirty="0"/>
                <a:t>getter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setter</a:t>
              </a:r>
              <a:r>
                <a:rPr lang="ko-KR" altLang="en-US" sz="1400" dirty="0"/>
                <a:t>를 자동으로 코딩해주는 기능을 제공하고 있습니다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다음 과정을 따라 해봅시다</a:t>
              </a:r>
              <a:r>
                <a:rPr lang="en-US" altLang="ko-KR" sz="1400" dirty="0"/>
                <a:t>.</a:t>
              </a:r>
            </a:p>
            <a:p>
              <a:pPr algn="just">
                <a:defRPr/>
              </a:pPr>
              <a:endParaRPr lang="en-US" altLang="ko-KR" sz="1400" dirty="0"/>
            </a:p>
            <a:p>
              <a:pPr algn="just">
                <a:defRPr/>
              </a:pPr>
              <a:r>
                <a:rPr lang="ko-KR" altLang="en-US" sz="1400" dirty="0"/>
                <a:t>우선 </a:t>
              </a:r>
              <a:r>
                <a:rPr lang="en-US" altLang="ko-KR" sz="1400" dirty="0"/>
                <a:t>MemberVo.java</a:t>
              </a:r>
              <a:r>
                <a:rPr lang="ko-KR" altLang="en-US" sz="1400" dirty="0"/>
                <a:t>에 있는 기존 </a:t>
              </a:r>
              <a:r>
                <a:rPr lang="en-US" altLang="ko-KR" sz="1400" dirty="0"/>
                <a:t>getter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setter </a:t>
              </a:r>
              <a:r>
                <a:rPr lang="ko-KR" altLang="en-US" sz="1400" dirty="0"/>
                <a:t>메서드를 모두 삭제합니다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그리고 </a:t>
              </a:r>
              <a:r>
                <a:rPr lang="en-US" altLang="ko-KR" sz="1400" dirty="0"/>
                <a:t>getter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setter</a:t>
              </a:r>
              <a:r>
                <a:rPr lang="ko-KR" altLang="en-US" sz="1400" dirty="0"/>
                <a:t>가 필요한 곳에 커서를 놓고 오른쪽 마우스를 클릭합니다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그리고 메뉴에서 </a:t>
              </a:r>
              <a:r>
                <a:rPr lang="en-US" altLang="ko-KR" sz="1400" dirty="0"/>
                <a:t>[Source]-[Generate Getters and Setters...]</a:t>
              </a:r>
              <a:r>
                <a:rPr lang="ko-KR" altLang="en-US" sz="1400" dirty="0"/>
                <a:t>를 클릭합니다</a:t>
              </a:r>
              <a:r>
                <a:rPr lang="en-US" altLang="ko-KR" sz="1400" dirty="0"/>
                <a:t>. [Generate Getters and Setters] </a:t>
              </a:r>
              <a:r>
                <a:rPr lang="ko-KR" altLang="en-US" sz="1400" dirty="0"/>
                <a:t>창에서 ‘</a:t>
              </a:r>
              <a:r>
                <a:rPr lang="en-US" altLang="ko-KR" sz="1400" dirty="0"/>
                <a:t>Select All’</a:t>
              </a:r>
              <a:r>
                <a:rPr lang="ko-KR" altLang="en-US" sz="1400" dirty="0"/>
                <a:t>을 클릭해 모든 멤버 필드에 대한 </a:t>
              </a:r>
              <a:r>
                <a:rPr lang="en-US" altLang="ko-KR" sz="1400" dirty="0"/>
                <a:t>getter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setter</a:t>
              </a:r>
              <a:r>
                <a:rPr lang="ko-KR" altLang="en-US" sz="1400" dirty="0"/>
                <a:t>를 선택하고 </a:t>
              </a:r>
              <a:r>
                <a:rPr lang="en-US" altLang="ko-KR" sz="1400" dirty="0"/>
                <a:t>&lt;Generate&gt; </a:t>
              </a:r>
              <a:r>
                <a:rPr lang="ko-KR" altLang="en-US" sz="1400" dirty="0"/>
                <a:t>버튼을 클릭합니다</a:t>
              </a:r>
              <a:r>
                <a:rPr lang="en-US" altLang="ko-KR" sz="1400" dirty="0"/>
                <a:t>.</a:t>
              </a:r>
            </a:p>
            <a:p>
              <a:pPr algn="just">
                <a:defRPr/>
              </a:pPr>
              <a:endParaRPr lang="en-US" altLang="ko-KR" sz="1600" dirty="0"/>
            </a:p>
            <a:p>
              <a:pPr algn="just">
                <a:defRPr/>
              </a:pPr>
              <a:r>
                <a:rPr lang="en-US" altLang="ko-KR" sz="1400" dirty="0" err="1"/>
                <a:t>MemberVo</a:t>
              </a:r>
              <a:r>
                <a:rPr lang="ko-KR" altLang="en-US" sz="1400" dirty="0"/>
                <a:t>의 모든 멤버 필드에 </a:t>
              </a:r>
              <a:r>
                <a:rPr lang="en-US" altLang="ko-KR" sz="1400" dirty="0"/>
                <a:t>getter</a:t>
              </a:r>
              <a:r>
                <a:rPr lang="ko-KR" altLang="en-US" sz="1400" dirty="0"/>
                <a:t>와 </a:t>
              </a:r>
              <a:r>
                <a:rPr lang="en-US" altLang="ko-KR" sz="1400" dirty="0" err="1"/>
                <a:t>settter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메서드가 자동 </a:t>
              </a:r>
              <a:r>
                <a:rPr lang="ko-KR" altLang="en-US" sz="1400" dirty="0" err="1"/>
                <a:t>코딩된</a:t>
              </a:r>
              <a:r>
                <a:rPr lang="ko-KR" altLang="en-US" sz="1400" dirty="0"/>
                <a:t> 것을 확인할 수 있습니다</a:t>
              </a:r>
              <a:r>
                <a:rPr lang="en-US" altLang="ko-KR" sz="1400" dirty="0"/>
                <a:t>. STS</a:t>
              </a:r>
              <a:r>
                <a:rPr lang="ko-KR" altLang="en-US" sz="1400" dirty="0"/>
                <a:t>의 ‘</a:t>
              </a:r>
              <a:r>
                <a:rPr lang="en-US" altLang="ko-KR" sz="1400" dirty="0"/>
                <a:t>Generate Getters and Setters...’</a:t>
              </a:r>
              <a:r>
                <a:rPr lang="ko-KR" altLang="en-US" sz="1400" dirty="0"/>
                <a:t>를 이용한 방법 말고도 롬복 </a:t>
              </a:r>
              <a:r>
                <a:rPr lang="en-US" altLang="ko-KR" sz="1400" dirty="0" err="1"/>
                <a:t>lombok</a:t>
              </a:r>
              <a:r>
                <a:rPr lang="ko-KR" altLang="en-US" sz="1400" dirty="0"/>
                <a:t>을 이용하는 방법도 있는데 이 내용에 대해서는 뒤에서 살펴보겠습니다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5081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9EEA-B81B-335D-4C4C-C3E36AD2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setter </a:t>
            </a:r>
            <a:r>
              <a:rPr lang="ko-KR" altLang="en-US" dirty="0"/>
              <a:t>메서드</a:t>
            </a:r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id="{4E880876-68F8-8A98-F8C5-80D372435DEF}"/>
              </a:ext>
            </a:extLst>
          </p:cNvPr>
          <p:cNvGrpSpPr/>
          <p:nvPr/>
        </p:nvGrpSpPr>
        <p:grpSpPr>
          <a:xfrm>
            <a:off x="767490" y="1358768"/>
            <a:ext cx="7605845" cy="4815536"/>
            <a:chOff x="769077" y="3609020"/>
            <a:chExt cx="7605845" cy="1644871"/>
          </a:xfrm>
        </p:grpSpPr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53FEA7FC-6934-41C2-23D1-B0363D2202A8}"/>
                </a:ext>
              </a:extLst>
            </p:cNvPr>
            <p:cNvSpPr/>
            <p:nvPr/>
          </p:nvSpPr>
          <p:spPr>
            <a:xfrm>
              <a:off x="769077" y="3609020"/>
              <a:ext cx="7605845" cy="1644871"/>
            </a:xfrm>
            <a:prstGeom prst="rect">
              <a:avLst/>
            </a:prstGeom>
            <a:solidFill>
              <a:srgbClr val="F8EFE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5C66C74-428A-8CC9-0354-15136DF182E8}"/>
                </a:ext>
              </a:extLst>
            </p:cNvPr>
            <p:cNvSpPr txBox="1"/>
            <p:nvPr/>
          </p:nvSpPr>
          <p:spPr>
            <a:xfrm>
              <a:off x="1039106" y="3663453"/>
              <a:ext cx="7065785" cy="115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500" b="1" dirty="0"/>
                <a:t>&lt;</a:t>
              </a:r>
              <a:r>
                <a:rPr lang="ko-KR" altLang="en-US" sz="1500" b="1" dirty="0"/>
                <a:t>여기서 잠깐</a:t>
              </a:r>
              <a:r>
                <a:rPr lang="en-US" altLang="ko-KR" sz="1500" b="1" dirty="0"/>
                <a:t>!&gt;</a:t>
              </a:r>
              <a:r>
                <a:rPr lang="ko-KR" altLang="en-US" sz="1500" b="1" dirty="0"/>
                <a:t> </a:t>
              </a:r>
              <a:r>
                <a:rPr lang="en-US" altLang="ko-KR" sz="1600" b="1" dirty="0"/>
                <a:t>getter, setter </a:t>
              </a:r>
              <a:r>
                <a:rPr lang="ko-KR" altLang="en-US" sz="1600" b="1" dirty="0"/>
                <a:t>메서드를 코딩하는 좀 더 간단한 방법</a:t>
              </a:r>
              <a:endParaRPr lang="en-US" altLang="ko-KR" sz="1600" b="1" dirty="0"/>
            </a:p>
          </p:txBody>
        </p:sp>
      </p:grpSp>
      <p:pic>
        <p:nvPicPr>
          <p:cNvPr id="5" name="그림 4" descr="텍스트, 번호,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C3707E55-6D48-76AB-948E-94D107BA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99" y="1943835"/>
            <a:ext cx="6870023" cy="4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60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Service </a:t>
            </a:r>
            <a:r>
              <a:rPr lang="ko-KR" altLang="en-US" dirty="0"/>
              <a:t>빈 객체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8736476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99423-CB81-5DE7-7F35-A10B9FFE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/>
              <a:t>클래스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EC7-3075-1402-4DEE-B98E2041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객체 생성과 이용 방법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객체 생성 연산자</a:t>
            </a:r>
            <a:r>
              <a:rPr lang="en-US" altLang="ko-KR" dirty="0"/>
              <a:t>(new)</a:t>
            </a:r>
            <a:r>
              <a:rPr lang="ko-KR" altLang="en-US" dirty="0"/>
              <a:t>를 이용해서 서비스 객체를 생성하고 이용한다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스프링 설정 파일을 이용해서 </a:t>
            </a:r>
            <a:r>
              <a:rPr lang="ko-KR" altLang="en-US" dirty="0" err="1"/>
              <a:t>스피링</a:t>
            </a:r>
            <a:r>
              <a:rPr lang="ko-KR" altLang="en-US" dirty="0"/>
              <a:t> 컨테이너에 빈</a:t>
            </a:r>
            <a:r>
              <a:rPr lang="en-US" altLang="ko-KR" dirty="0"/>
              <a:t>(Bean) </a:t>
            </a:r>
            <a:r>
              <a:rPr lang="ko-KR" altLang="en-US" dirty="0"/>
              <a:t>객체로 생성하고</a:t>
            </a:r>
            <a:r>
              <a:rPr lang="en-US" altLang="ko-KR" dirty="0"/>
              <a:t>, </a:t>
            </a:r>
            <a:r>
              <a:rPr lang="ko-KR" altLang="en-US" dirty="0"/>
              <a:t>의존 객체 자동 주입 방법을 이용해서 서비스 객체를 이용한다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서비스 클래스에 </a:t>
            </a:r>
            <a:r>
              <a:rPr lang="ko-KR" altLang="en-US" dirty="0" err="1"/>
              <a:t>애너테이션을</a:t>
            </a:r>
            <a:r>
              <a:rPr lang="ko-KR" altLang="en-US" dirty="0"/>
              <a:t> 명시해서 스프링 컨테이너에 빈 객체를 생성하고</a:t>
            </a:r>
            <a:r>
              <a:rPr lang="en-US" altLang="ko-KR" dirty="0"/>
              <a:t>, </a:t>
            </a:r>
            <a:r>
              <a:rPr lang="ko-KR" altLang="en-US" dirty="0"/>
              <a:t>의존 객체 자동 주입 방법을 이용해서 서비스 객체를 이용한다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sz="900" dirty="0"/>
          </a:p>
          <a:p>
            <a:pPr lvl="1"/>
            <a:r>
              <a:rPr lang="ko-KR" altLang="en-US" dirty="0"/>
              <a:t>각각의 방법을 살펴보기 위해 </a:t>
            </a:r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/>
              <a:t>클래스 생성하기</a:t>
            </a:r>
            <a:endParaRPr lang="en-US" altLang="ko-KR" dirty="0"/>
          </a:p>
          <a:p>
            <a:pPr lvl="2"/>
            <a:r>
              <a:rPr lang="en-US" altLang="ko-KR" dirty="0" err="1"/>
              <a:t>com.company.hollo.member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en-US" altLang="ko-KR" dirty="0" err="1"/>
              <a:t>MemeberService</a:t>
            </a:r>
            <a:r>
              <a:rPr lang="en-US" altLang="ko-KR" dirty="0"/>
              <a:t> </a:t>
            </a:r>
            <a:r>
              <a:rPr lang="ko-KR" altLang="en-US" dirty="0"/>
              <a:t>클래스를 생성하고</a:t>
            </a:r>
            <a:r>
              <a:rPr lang="en-US" altLang="ko-KR" dirty="0"/>
              <a:t>, </a:t>
            </a:r>
            <a:r>
              <a:rPr lang="en-US" altLang="ko-KR" dirty="0" err="1"/>
              <a:t>signUpConfirm</a:t>
            </a:r>
            <a:r>
              <a:rPr lang="en-US" altLang="ko-KR" dirty="0"/>
              <a:t>()</a:t>
            </a:r>
            <a:r>
              <a:rPr lang="ko-KR" altLang="en-US" dirty="0"/>
              <a:t> 선언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5051A8-92C4-2EC2-9931-96C753FC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04" y="4461025"/>
            <a:ext cx="5050792" cy="22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54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D6958-71ED-C116-A7E1-F037915B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new</a:t>
            </a:r>
            <a:r>
              <a:rPr lang="ko-KR" altLang="en-US" dirty="0"/>
              <a:t>를 이용한 서비스 객체 생성 및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CFBD6-45F9-F6AE-D8BB-5D156799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ko-KR" altLang="en-US" dirty="0" err="1"/>
              <a:t>이용힌</a:t>
            </a:r>
            <a:r>
              <a:rPr lang="ko-KR" altLang="en-US" dirty="0"/>
              <a:t> 서비스 객체 생성 및 이용 방법</a:t>
            </a:r>
            <a:endParaRPr lang="en-US" altLang="ko-KR" dirty="0"/>
          </a:p>
          <a:p>
            <a:pPr lvl="1"/>
            <a:r>
              <a:rPr lang="ko-KR" altLang="en-US" dirty="0"/>
              <a:t>자바에서 객체를 생성하고 이용하는 방법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연산자를 이용해서 서비스 객체를 생성하고 이용함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en-US" altLang="ko-KR" dirty="0" err="1"/>
              <a:t>MemberController</a:t>
            </a:r>
            <a:r>
              <a:rPr lang="en-US" altLang="ko-KR" dirty="0"/>
              <a:t>)</a:t>
            </a:r>
            <a:r>
              <a:rPr lang="ko-KR" altLang="en-US" dirty="0"/>
              <a:t>에 서비스</a:t>
            </a:r>
            <a:r>
              <a:rPr lang="en-US" altLang="ko-KR" dirty="0"/>
              <a:t>(</a:t>
            </a:r>
            <a:r>
              <a:rPr lang="en-US" altLang="ko-KR" dirty="0" err="1"/>
              <a:t>MemberService</a:t>
            </a:r>
            <a:r>
              <a:rPr lang="en-US" altLang="ko-KR" dirty="0"/>
              <a:t>) </a:t>
            </a:r>
            <a:r>
              <a:rPr lang="ko-KR" altLang="en-US" dirty="0"/>
              <a:t>객체를 생성하는 코드를 추가하기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116D85-CFA5-9A43-A238-537E35A9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3426955"/>
            <a:ext cx="6075676" cy="20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615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D6958-71ED-C116-A7E1-F037915B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new</a:t>
            </a:r>
            <a:r>
              <a:rPr lang="ko-KR" altLang="en-US" dirty="0"/>
              <a:t>를 이용한 서비스 객체 생성 및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CFBD6-45F9-F6AE-D8BB-5D156799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ko-KR" altLang="en-US" dirty="0" err="1"/>
              <a:t>이용힌</a:t>
            </a:r>
            <a:r>
              <a:rPr lang="ko-KR" altLang="en-US" dirty="0"/>
              <a:t> 서비스 객체 생성 및 이용 방법</a:t>
            </a:r>
          </a:p>
          <a:p>
            <a:pPr lvl="1"/>
            <a:r>
              <a:rPr lang="en-US" altLang="ko-KR" dirty="0"/>
              <a:t>2. Member Controller</a:t>
            </a:r>
            <a:r>
              <a:rPr lang="ko-KR" altLang="en-US" dirty="0"/>
              <a:t>의 </a:t>
            </a:r>
            <a:r>
              <a:rPr lang="en-US" altLang="ko-KR" dirty="0" err="1"/>
              <a:t>signUpConfirm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MemberService</a:t>
            </a:r>
            <a:r>
              <a:rPr lang="ko-KR" altLang="en-US" dirty="0"/>
              <a:t>의 </a:t>
            </a:r>
            <a:r>
              <a:rPr lang="en-US" altLang="ko-KR" dirty="0" err="1"/>
              <a:t>signUpConfirm</a:t>
            </a:r>
            <a:r>
              <a:rPr lang="en-US" altLang="ko-KR" dirty="0"/>
              <a:t>()</a:t>
            </a:r>
            <a:r>
              <a:rPr lang="ko-KR" altLang="en-US" dirty="0"/>
              <a:t>을 호출하는 코드 작성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27B675-E70A-B5E7-E6EF-957790ABC892}"/>
              </a:ext>
            </a:extLst>
          </p:cNvPr>
          <p:cNvGrpSpPr/>
          <p:nvPr/>
        </p:nvGrpSpPr>
        <p:grpSpPr>
          <a:xfrm>
            <a:off x="1711431" y="2224464"/>
            <a:ext cx="7165544" cy="4438880"/>
            <a:chOff x="1802236" y="1960449"/>
            <a:chExt cx="7165544" cy="44388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1231AB9-5384-BD62-0744-E6E9185C4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236" y="1960449"/>
              <a:ext cx="5536353" cy="32528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827AD8-8581-45A3-522D-4DAC2DB01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6975" y="4840693"/>
              <a:ext cx="4620805" cy="1558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0871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D6958-71ED-C116-A7E1-F037915B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new</a:t>
            </a:r>
            <a:r>
              <a:rPr lang="ko-KR" altLang="en-US" dirty="0"/>
              <a:t>를 이용한 서비스 객체 생성 및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CFBD6-45F9-F6AE-D8BB-5D156799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ko-KR" altLang="en-US" dirty="0" err="1"/>
              <a:t>이용힌</a:t>
            </a:r>
            <a:r>
              <a:rPr lang="ko-KR" altLang="en-US" dirty="0"/>
              <a:t> 서비스 객체 생성 및 이용 방법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회원가입을 위해 사용자가 입력한 데이터가 </a:t>
            </a:r>
            <a:r>
              <a:rPr lang="en-US" altLang="ko-KR" dirty="0"/>
              <a:t>MemberService.java</a:t>
            </a:r>
            <a:r>
              <a:rPr lang="ko-KR" altLang="en-US" dirty="0"/>
              <a:t>에 정상적으로 전달되는지 확인하기 위해 다음의 코드를 </a:t>
            </a:r>
            <a:r>
              <a:rPr lang="en-US" altLang="ko-KR" dirty="0" err="1"/>
              <a:t>signUpConfirm</a:t>
            </a:r>
            <a:r>
              <a:rPr lang="en-US" altLang="ko-KR" dirty="0"/>
              <a:t>()</a:t>
            </a:r>
            <a:r>
              <a:rPr lang="ko-KR" altLang="en-US" dirty="0"/>
              <a:t>에 추가하고 프로젝트를 다시 실행하기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204FC6-DA2F-24E0-E422-90306799FA3B}"/>
              </a:ext>
            </a:extLst>
          </p:cNvPr>
          <p:cNvGrpSpPr/>
          <p:nvPr/>
        </p:nvGrpSpPr>
        <p:grpSpPr>
          <a:xfrm>
            <a:off x="1511660" y="2393885"/>
            <a:ext cx="7341227" cy="3838449"/>
            <a:chOff x="1802773" y="2348880"/>
            <a:chExt cx="7341227" cy="38384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2DC425A-835D-6412-22ED-580FD2C43CC6}"/>
                </a:ext>
              </a:extLst>
            </p:cNvPr>
            <p:cNvGrpSpPr/>
            <p:nvPr/>
          </p:nvGrpSpPr>
          <p:grpSpPr>
            <a:xfrm>
              <a:off x="1802773" y="2348880"/>
              <a:ext cx="5555871" cy="3044670"/>
              <a:chOff x="1733611" y="1851433"/>
              <a:chExt cx="5555871" cy="304467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4A76822-8A75-2168-B61C-6C696A772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7914" y="1851433"/>
                <a:ext cx="5542859" cy="1353186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A49D5ED-394C-B00F-A092-1D678C44C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3611" y="3204619"/>
                <a:ext cx="5555871" cy="1691484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842B856-8E53-C687-C0CF-89DCF1B70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733" y="4748918"/>
              <a:ext cx="5095267" cy="1438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7465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클라이언트에서 서버로 데이터를 전송하는 방법에 대해서 학습합니다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서비스 객체와 </a:t>
            </a:r>
            <a:r>
              <a:rPr lang="en-US" altLang="ko-KR" dirty="0"/>
              <a:t>@Service</a:t>
            </a:r>
            <a:r>
              <a:rPr lang="ko-KR" altLang="en-US" dirty="0"/>
              <a:t>에 대해서 학습합니다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DAO </a:t>
            </a:r>
            <a:r>
              <a:rPr lang="ko-KR" altLang="en-US" dirty="0"/>
              <a:t>객체와 </a:t>
            </a:r>
            <a:r>
              <a:rPr lang="en-US" altLang="ko-KR" dirty="0"/>
              <a:t>@ Component</a:t>
            </a:r>
            <a:r>
              <a:rPr lang="ko-KR" altLang="en-US" dirty="0"/>
              <a:t>에 대해서 학습합니다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서버에서 응답에 필요한 뷰</a:t>
            </a:r>
            <a:r>
              <a:rPr lang="en-US" altLang="ko-KR" dirty="0"/>
              <a:t>(view)</a:t>
            </a:r>
            <a:r>
              <a:rPr lang="ko-KR" altLang="en-US" dirty="0"/>
              <a:t>를 만드는 방법에 대해서 학습합니다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6F17E-7F2D-0F95-8F25-CA77083B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빈 객체 생성 및 의존 객체 자동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28E78-BAE0-9291-466C-8D19437C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빈 객체 생성 및 의존 객체 자동 주입 방법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스프링 설정 파일</a:t>
            </a:r>
            <a:r>
              <a:rPr lang="en-US" altLang="ko-KR" dirty="0"/>
              <a:t>(servlet-context.xml)</a:t>
            </a:r>
            <a:r>
              <a:rPr lang="ko-KR" altLang="en-US" dirty="0"/>
              <a:t>에 다음 코드 추가</a:t>
            </a:r>
            <a:endParaRPr lang="en-US" altLang="ko-KR" dirty="0"/>
          </a:p>
          <a:p>
            <a:pPr lvl="2"/>
            <a:r>
              <a:rPr lang="ko-KR" altLang="en-US" dirty="0"/>
              <a:t>파일 위치</a:t>
            </a:r>
            <a:r>
              <a:rPr lang="en-US" altLang="ko-KR" dirty="0"/>
              <a:t>: ch08_pjt_01\</a:t>
            </a:r>
            <a:r>
              <a:rPr lang="en-US" altLang="ko-KR" dirty="0" err="1"/>
              <a:t>src</a:t>
            </a:r>
            <a:r>
              <a:rPr lang="en-US" altLang="ko-KR" dirty="0"/>
              <a:t>\main\webapp\WEB-INF\spring\</a:t>
            </a:r>
            <a:r>
              <a:rPr lang="en-US" altLang="ko-KR" dirty="0" err="1"/>
              <a:t>appServlet</a:t>
            </a:r>
            <a:r>
              <a:rPr lang="en-US" altLang="ko-KR" dirty="0"/>
              <a:t>/servlet-context.xml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MeberService</a:t>
            </a:r>
            <a:r>
              <a:rPr lang="ko-KR" altLang="en-US" dirty="0"/>
              <a:t>를 사용하는 곳에서는 별도로 객체를 생성하지 않고도 의존 객체 자동 주입</a:t>
            </a:r>
            <a:r>
              <a:rPr lang="en-US" altLang="ko-KR" dirty="0"/>
              <a:t>(@Autowired)</a:t>
            </a:r>
            <a:r>
              <a:rPr lang="ko-KR" altLang="en-US" dirty="0"/>
              <a:t>을 이용해서 </a:t>
            </a:r>
            <a:r>
              <a:rPr lang="en-US" altLang="ko-KR" dirty="0"/>
              <a:t>IoC </a:t>
            </a:r>
            <a:r>
              <a:rPr lang="ko-KR" altLang="en-US" dirty="0"/>
              <a:t>컨테이너에 생성된 빈 객체를 이용할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22A0A-A874-CBB6-88ED-DCDE7E67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95" y="2270120"/>
            <a:ext cx="6111458" cy="13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323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6F17E-7F2D-0F95-8F25-CA77083B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빈 객체 생성 및 의존 객체 자동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28E78-BAE0-9291-466C-8D19437C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빈 객체 생성 및 의존 객체 자동 주입 방법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MemberController</a:t>
            </a:r>
            <a:r>
              <a:rPr lang="ko-KR" altLang="en-US" dirty="0"/>
              <a:t>에서 </a:t>
            </a:r>
            <a:r>
              <a:rPr lang="en-US" altLang="ko-KR" dirty="0" err="1"/>
              <a:t>MemberService</a:t>
            </a:r>
            <a:r>
              <a:rPr lang="ko-KR" altLang="en-US" dirty="0"/>
              <a:t>를 이용할 때</a:t>
            </a:r>
            <a:r>
              <a:rPr lang="en-US" altLang="ko-KR" dirty="0"/>
              <a:t>, new </a:t>
            </a:r>
            <a:r>
              <a:rPr lang="ko-KR" altLang="en-US" dirty="0"/>
              <a:t>연산자를 이용한 객체 생성 코드</a:t>
            </a:r>
            <a:r>
              <a:rPr lang="en-US" altLang="ko-KR" dirty="0"/>
              <a:t>([</a:t>
            </a:r>
            <a:r>
              <a:rPr lang="ko-KR" altLang="en-US" dirty="0"/>
              <a:t>코드 </a:t>
            </a:r>
            <a:r>
              <a:rPr lang="en-US" altLang="ko-KR" dirty="0"/>
              <a:t>8-8] 4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를 의존 객체 자동 주입 방법으로 변경하기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스프링 컨테이너를 이용해서 객체를 생성하고 </a:t>
            </a:r>
            <a:r>
              <a:rPr lang="en-US" altLang="ko-KR" dirty="0"/>
              <a:t>@Autowired </a:t>
            </a:r>
            <a:r>
              <a:rPr lang="ko-KR" altLang="en-US" dirty="0" err="1"/>
              <a:t>애너테이션을</a:t>
            </a:r>
            <a:r>
              <a:rPr lang="ko-KR" altLang="en-US" dirty="0"/>
              <a:t> 이용한 의존 객체 자동 주입 방법만으로도 개발의 효율성을 높일 수 있음</a:t>
            </a:r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3938BB-FC1E-E0C6-FCDF-3E7EEF97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12" y="2033845"/>
            <a:ext cx="5562376" cy="10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4552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BA5E-548E-336D-7F18-FB173174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애너테이션을</a:t>
            </a:r>
            <a:r>
              <a:rPr lang="ko-KR" altLang="en-US" dirty="0"/>
              <a:t> 이용한 서비스 빈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1774-472D-DF10-5AB9-6AB25756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애너테이션을</a:t>
            </a:r>
            <a:r>
              <a:rPr lang="ko-KR" altLang="en-US" dirty="0"/>
              <a:t> 이용한 서비스 빈 객체 생성 방법</a:t>
            </a:r>
            <a:endParaRPr lang="en-US" altLang="ko-KR" dirty="0"/>
          </a:p>
          <a:p>
            <a:pPr lvl="1"/>
            <a:r>
              <a:rPr lang="ko-KR" altLang="en-US" dirty="0"/>
              <a:t>방법 ②에서 스프링 설정 파일</a:t>
            </a:r>
            <a:r>
              <a:rPr lang="en-US" altLang="ko-KR" dirty="0"/>
              <a:t>(servlet-context.xml)</a:t>
            </a:r>
            <a:r>
              <a:rPr lang="ko-KR" altLang="en-US" dirty="0"/>
              <a:t>에 서비스 빈 객체를 생성하는 코드를 추가했음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sz="700" dirty="0"/>
          </a:p>
          <a:p>
            <a:pPr lvl="2"/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/>
              <a:t>타입의 빈 객체를 스프링 </a:t>
            </a:r>
            <a:r>
              <a:rPr lang="en-US" altLang="ko-KR" dirty="0"/>
              <a:t>IoC </a:t>
            </a:r>
            <a:r>
              <a:rPr lang="ko-KR" altLang="en-US" dirty="0"/>
              <a:t>컨테이너에 생성하기 위한 코드임</a:t>
            </a:r>
            <a:endParaRPr lang="en-US" altLang="ko-KR" dirty="0"/>
          </a:p>
          <a:p>
            <a:pPr lvl="1"/>
            <a:r>
              <a:rPr lang="ko-KR" altLang="en-US" dirty="0"/>
              <a:t>이때 해당 클래스에 </a:t>
            </a:r>
            <a:r>
              <a:rPr lang="en-US" altLang="ko-KR" dirty="0"/>
              <a:t>@Service </a:t>
            </a:r>
            <a:r>
              <a:rPr lang="ko-KR" altLang="en-US" dirty="0" err="1"/>
              <a:t>애너테이션을</a:t>
            </a:r>
            <a:r>
              <a:rPr lang="ko-KR" altLang="en-US" dirty="0"/>
              <a:t> 명시하면 </a:t>
            </a:r>
            <a:r>
              <a:rPr lang="en-US" altLang="ko-KR" dirty="0"/>
              <a:t>servet-context.xml</a:t>
            </a:r>
            <a:r>
              <a:rPr lang="ko-KR" altLang="en-US" dirty="0"/>
              <a:t>에는 더 이상 빈 객체 생성과 관련된 코드를 추가하지 않아도 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@Service </a:t>
            </a:r>
            <a:r>
              <a:rPr lang="ko-KR" altLang="en-US" dirty="0" err="1"/>
              <a:t>애너테이션이</a:t>
            </a:r>
            <a:r>
              <a:rPr lang="ko-KR" altLang="en-US" dirty="0"/>
              <a:t> 빈 객체를 스프링 </a:t>
            </a:r>
            <a:r>
              <a:rPr lang="en-US" altLang="ko-KR" dirty="0"/>
              <a:t>IoC </a:t>
            </a:r>
            <a:r>
              <a:rPr lang="ko-KR" altLang="en-US" dirty="0"/>
              <a:t>컨테이너에 생성함</a:t>
            </a:r>
            <a:endParaRPr lang="en-US" altLang="ko-KR" dirty="0"/>
          </a:p>
          <a:p>
            <a:pPr lvl="1"/>
            <a:r>
              <a:rPr lang="ko-KR" altLang="en-US" dirty="0"/>
              <a:t>예제를 통한 확인 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먼저 </a:t>
            </a:r>
            <a:r>
              <a:rPr lang="en-US" altLang="ko-KR" dirty="0"/>
              <a:t>servlet-context.xml</a:t>
            </a:r>
            <a:r>
              <a:rPr lang="ko-KR" altLang="en-US" dirty="0"/>
              <a:t>에 추가된 </a:t>
            </a:r>
            <a:r>
              <a:rPr lang="en-US" altLang="ko-KR" dirty="0"/>
              <a:t>service </a:t>
            </a:r>
            <a:r>
              <a:rPr lang="ko-KR" altLang="en-US" dirty="0"/>
              <a:t>빈 객체 생성 코드를 주석 처리하기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3B6C44-E3FE-54FF-F9E1-C8F985D5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06" y="1988840"/>
            <a:ext cx="6089988" cy="6726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891C3A-9FB9-36A8-EE65-95C89892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93" y="5049180"/>
            <a:ext cx="6118614" cy="67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6586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BA5E-548E-336D-7F18-FB173174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애너테이션을</a:t>
            </a:r>
            <a:r>
              <a:rPr lang="ko-KR" altLang="en-US" dirty="0"/>
              <a:t> 이용한 서비스 빈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1774-472D-DF10-5AB9-6AB25756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애너테이션을</a:t>
            </a:r>
            <a:r>
              <a:rPr lang="ko-KR" altLang="en-US" dirty="0"/>
              <a:t> 이용한 서비스 빈 객체 생성 방법</a:t>
            </a:r>
            <a:endParaRPr lang="en-US" altLang="ko-KR" dirty="0"/>
          </a:p>
          <a:p>
            <a:pPr lvl="1"/>
            <a:r>
              <a:rPr lang="ko-KR" altLang="en-US" dirty="0"/>
              <a:t>예제를 통한 확인 </a:t>
            </a:r>
          </a:p>
          <a:p>
            <a:pPr lvl="2"/>
            <a:r>
              <a:rPr lang="en-US" altLang="ko-KR" dirty="0"/>
              <a:t>2. </a:t>
            </a:r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org.springframework.stereotype</a:t>
            </a:r>
            <a:r>
              <a:rPr lang="ko-KR" altLang="en-US" dirty="0"/>
              <a:t>에 있는 </a:t>
            </a:r>
            <a:r>
              <a:rPr lang="en-US" altLang="ko-KR" dirty="0"/>
              <a:t>@Service </a:t>
            </a:r>
            <a:r>
              <a:rPr lang="ko-KR" altLang="en-US" dirty="0" err="1"/>
              <a:t>애너테이션을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이처럼 </a:t>
            </a:r>
            <a:r>
              <a:rPr lang="en-US" altLang="ko-KR" dirty="0"/>
              <a:t>@Service</a:t>
            </a:r>
            <a:r>
              <a:rPr lang="ko-KR" altLang="en-US" dirty="0"/>
              <a:t>를 이용해서 스프링 컨테이너에 빈 객체를 생성하고</a:t>
            </a:r>
            <a:r>
              <a:rPr lang="en-US" altLang="ko-KR" dirty="0"/>
              <a:t>, </a:t>
            </a:r>
            <a:r>
              <a:rPr lang="ko-KR" altLang="en-US" dirty="0"/>
              <a:t>생성된 빈을 사용하려는 곳에서는 </a:t>
            </a:r>
            <a:r>
              <a:rPr lang="en-US" altLang="ko-KR" dirty="0"/>
              <a:t>@Autowired</a:t>
            </a:r>
            <a:r>
              <a:rPr lang="ko-KR" altLang="en-US" dirty="0"/>
              <a:t>를 이용해서 빈을 쉽게 사용할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D7E9ED-F45C-900B-A53A-328DF910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49" y="2318190"/>
            <a:ext cx="6104302" cy="11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4303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BA5E-548E-336D-7F18-FB173174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애너테이션을</a:t>
            </a:r>
            <a:r>
              <a:rPr lang="ko-KR" altLang="en-US" dirty="0"/>
              <a:t> 이용한 서비스 빈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1774-472D-DF10-5AB9-6AB25756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애너테이션을</a:t>
            </a:r>
            <a:r>
              <a:rPr lang="ko-KR" altLang="en-US" dirty="0"/>
              <a:t> 이용한 서비스 빈 객체 생성 방법</a:t>
            </a:r>
            <a:endParaRPr lang="en-US" altLang="ko-KR" dirty="0"/>
          </a:p>
          <a:p>
            <a:pPr lvl="1"/>
            <a:r>
              <a:rPr lang="ko-KR" altLang="en-US" dirty="0"/>
              <a:t>스프링 </a:t>
            </a:r>
            <a:r>
              <a:rPr lang="en-US" altLang="ko-KR" dirty="0"/>
              <a:t>IoC </a:t>
            </a:r>
            <a:r>
              <a:rPr lang="ko-KR" altLang="en-US" dirty="0"/>
              <a:t>컨테이너에 생성된 빈 객체와 의존 객체 자동 주입의 관계 정리</a:t>
            </a:r>
            <a:endParaRPr lang="en-US" altLang="ko-KR" dirty="0"/>
          </a:p>
          <a:p>
            <a:pPr lvl="2"/>
            <a:r>
              <a:rPr lang="en-US" altLang="ko-KR" dirty="0"/>
              <a:t>@Service</a:t>
            </a:r>
            <a:r>
              <a:rPr lang="ko-KR" altLang="en-US" dirty="0"/>
              <a:t>를 이용해서 스프링 </a:t>
            </a:r>
            <a:r>
              <a:rPr lang="en-US" altLang="ko-KR" dirty="0"/>
              <a:t>IoC </a:t>
            </a:r>
            <a:r>
              <a:rPr lang="ko-KR" altLang="en-US" dirty="0"/>
              <a:t>컨테이너에 생성된 </a:t>
            </a:r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/>
              <a:t>빈 객체는 </a:t>
            </a:r>
            <a:r>
              <a:rPr lang="en-US" altLang="ko-KR" dirty="0"/>
              <a:t>@Autowired</a:t>
            </a:r>
            <a:r>
              <a:rPr lang="ko-KR" altLang="en-US" dirty="0"/>
              <a:t>에 의해서 </a:t>
            </a:r>
            <a:r>
              <a:rPr lang="en-US" altLang="ko-KR" dirty="0" err="1"/>
              <a:t>MemberController</a:t>
            </a:r>
            <a:r>
              <a:rPr lang="ko-KR" altLang="en-US" dirty="0"/>
              <a:t>의 멤버 필드</a:t>
            </a:r>
            <a:r>
              <a:rPr lang="en-US" altLang="ko-KR" dirty="0"/>
              <a:t>(</a:t>
            </a:r>
            <a:r>
              <a:rPr lang="en-US" altLang="ko-KR" dirty="0" err="1"/>
              <a:t>memberService</a:t>
            </a:r>
            <a:r>
              <a:rPr lang="en-US" altLang="ko-KR" dirty="0"/>
              <a:t>)</a:t>
            </a:r>
            <a:r>
              <a:rPr lang="ko-KR" altLang="en-US" dirty="0"/>
              <a:t>에 자동 주입됨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BCEB568-8F55-02DE-2060-3BE60AE1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80" y="2708920"/>
            <a:ext cx="4129240" cy="33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824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DAO </a:t>
            </a:r>
            <a:r>
              <a:rPr lang="ko-KR" altLang="en-US" dirty="0"/>
              <a:t>빈 객체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7261064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E9E2E-12C3-9403-6C23-B92E916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DAO </a:t>
            </a:r>
            <a:r>
              <a:rPr lang="ko-KR" altLang="en-US" dirty="0"/>
              <a:t>빈 객체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6982C-6B3F-E834-F534-525697F1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DAO </a:t>
            </a:r>
            <a:r>
              <a:rPr lang="ko-KR" altLang="en-US" dirty="0"/>
              <a:t>객체 구현</a:t>
            </a:r>
            <a:endParaRPr lang="en-US" altLang="ko-KR" dirty="0"/>
          </a:p>
          <a:p>
            <a:pPr lvl="1"/>
            <a:r>
              <a:rPr lang="en-US" altLang="ko-KR" dirty="0"/>
              <a:t>DAO</a:t>
            </a:r>
            <a:r>
              <a:rPr lang="ko-KR" altLang="en-US" dirty="0"/>
              <a:t>는 데이터베이스와 통신하는 객체로</a:t>
            </a:r>
            <a:r>
              <a:rPr lang="en-US" altLang="ko-KR" dirty="0"/>
              <a:t>,</a:t>
            </a:r>
            <a:r>
              <a:rPr lang="ko-KR" altLang="en-US" dirty="0"/>
              <a:t> 실제로는 데이터베이스와 연결하는 작업부터 살펴봐야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아직 </a:t>
            </a:r>
            <a:r>
              <a:rPr lang="en-US" altLang="ko-KR" dirty="0"/>
              <a:t>DB</a:t>
            </a:r>
            <a:r>
              <a:rPr lang="ko-KR" altLang="en-US" dirty="0"/>
              <a:t>를 배우지 않았기 때문에 </a:t>
            </a:r>
            <a:r>
              <a:rPr lang="en-US" altLang="ko-KR" dirty="0"/>
              <a:t>Map </a:t>
            </a:r>
            <a:r>
              <a:rPr lang="ko-KR" altLang="en-US" dirty="0"/>
              <a:t>데이터 타입을 이용해 </a:t>
            </a:r>
            <a:r>
              <a:rPr lang="en-US" altLang="ko-KR" dirty="0"/>
              <a:t>DB</a:t>
            </a:r>
            <a:r>
              <a:rPr lang="ko-KR" altLang="en-US" dirty="0"/>
              <a:t>를 대신함</a:t>
            </a:r>
            <a:endParaRPr lang="en-US" altLang="ko-KR" dirty="0"/>
          </a:p>
          <a:p>
            <a:pPr lvl="2"/>
            <a:r>
              <a:rPr lang="en-US" altLang="ko-KR" dirty="0" err="1"/>
              <a:t>com.company.hello.member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en-US" altLang="ko-KR" dirty="0" err="1"/>
              <a:t>MemberDao</a:t>
            </a:r>
            <a:r>
              <a:rPr lang="en-US" altLang="ko-KR" dirty="0"/>
              <a:t> </a:t>
            </a:r>
            <a:r>
              <a:rPr lang="ko-KR" altLang="en-US" dirty="0"/>
              <a:t>클래스를 생성하고 코딩하기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BC96D0-7A6E-346D-E011-6A3B3F1D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78" y="2624932"/>
            <a:ext cx="5297645" cy="42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8367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E9E2E-12C3-9403-6C23-B92E916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DAO </a:t>
            </a:r>
            <a:r>
              <a:rPr lang="ko-KR" altLang="en-US" dirty="0"/>
              <a:t>빈 객체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6982C-6B3F-E834-F534-525697F1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DAO </a:t>
            </a:r>
            <a:r>
              <a:rPr lang="ko-KR" altLang="en-US" dirty="0"/>
              <a:t>객체 구현</a:t>
            </a:r>
            <a:endParaRPr lang="en-US" altLang="ko-KR" dirty="0"/>
          </a:p>
          <a:p>
            <a:pPr lvl="1"/>
            <a:r>
              <a:rPr lang="en-US" altLang="ko-KR" dirty="0" err="1"/>
              <a:t>MemberDao</a:t>
            </a:r>
            <a:r>
              <a:rPr lang="ko-KR" altLang="en-US" dirty="0"/>
              <a:t>도 스프링 </a:t>
            </a:r>
            <a:r>
              <a:rPr lang="en-US" altLang="ko-KR" dirty="0"/>
              <a:t>IoC </a:t>
            </a:r>
            <a:r>
              <a:rPr lang="ko-KR" altLang="en-US" dirty="0"/>
              <a:t>컨테이너에 빈 객체로 존재하면</a:t>
            </a:r>
            <a:r>
              <a:rPr lang="en-US" altLang="ko-KR" dirty="0"/>
              <a:t>, </a:t>
            </a:r>
            <a:r>
              <a:rPr lang="ko-KR" altLang="en-US" dirty="0"/>
              <a:t>필요한 곳에서 의존 객체 자동 주입으로 사용할 수 있음</a:t>
            </a:r>
            <a:endParaRPr lang="en-US" altLang="ko-KR" dirty="0"/>
          </a:p>
          <a:p>
            <a:pPr lvl="1"/>
            <a:r>
              <a:rPr lang="en-US" altLang="ko-KR" dirty="0"/>
              <a:t>DAO</a:t>
            </a:r>
            <a:r>
              <a:rPr lang="ko-KR" altLang="en-US" dirty="0"/>
              <a:t>는 서비스에서 데이터베이스 작업이 필요한 경우 호출하면 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서비스 객체에 멤버 필드로 선언하고 </a:t>
            </a:r>
            <a:r>
              <a:rPr lang="en-US" altLang="ko-KR" dirty="0"/>
              <a:t>@Autowired</a:t>
            </a:r>
            <a:r>
              <a:rPr lang="ko-KR" altLang="en-US" dirty="0"/>
              <a:t>를 이용해서 의존 객체를 자동 주입하면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MemberService</a:t>
            </a:r>
            <a:r>
              <a:rPr lang="ko-KR" altLang="en-US" dirty="0"/>
              <a:t>에 다음 코드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539025-D4F1-141E-4B05-4BAAC234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3714029"/>
            <a:ext cx="5677705" cy="21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918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E9E2E-12C3-9403-6C23-B92E916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DAO </a:t>
            </a:r>
            <a:r>
              <a:rPr lang="ko-KR" altLang="en-US" dirty="0"/>
              <a:t>빈 객체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6982C-6B3F-E834-F534-525697F1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DAO </a:t>
            </a:r>
            <a:r>
              <a:rPr lang="ko-KR" altLang="en-US" dirty="0"/>
              <a:t>객체 구현</a:t>
            </a:r>
            <a:endParaRPr lang="en-US" altLang="ko-KR" dirty="0"/>
          </a:p>
          <a:p>
            <a:pPr lvl="1"/>
            <a:r>
              <a:rPr lang="ko-KR" altLang="en-US" dirty="0"/>
              <a:t>이제 </a:t>
            </a:r>
            <a:r>
              <a:rPr lang="en-US" altLang="ko-KR" dirty="0" err="1"/>
              <a:t>MemberService</a:t>
            </a:r>
            <a:r>
              <a:rPr lang="ko-KR" altLang="en-US" dirty="0"/>
              <a:t>는 </a:t>
            </a:r>
            <a:r>
              <a:rPr lang="en-US" altLang="ko-KR" dirty="0" err="1"/>
              <a:t>MemberDao</a:t>
            </a:r>
            <a:r>
              <a:rPr lang="ko-KR" altLang="en-US" dirty="0"/>
              <a:t>를 이용할 수 있게 되었음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MemberDao</a:t>
            </a:r>
            <a:r>
              <a:rPr lang="ko-KR" altLang="en-US" dirty="0"/>
              <a:t>는 데이터를 관리하는 객체로 </a:t>
            </a:r>
            <a:r>
              <a:rPr lang="en-US" altLang="ko-KR" dirty="0"/>
              <a:t>VO </a:t>
            </a:r>
            <a:r>
              <a:rPr lang="ko-KR" altLang="en-US" dirty="0"/>
              <a:t>객체를 이용함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MemberService</a:t>
            </a:r>
            <a:r>
              <a:rPr lang="ko-KR" altLang="en-US" dirty="0"/>
              <a:t>의 </a:t>
            </a:r>
            <a:r>
              <a:rPr lang="en-US" altLang="ko-KR" dirty="0" err="1"/>
              <a:t>signUpConfirm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MemberDao</a:t>
            </a:r>
            <a:r>
              <a:rPr lang="ko-KR" altLang="en-US" dirty="0"/>
              <a:t>의 </a:t>
            </a:r>
            <a:r>
              <a:rPr lang="en-US" altLang="ko-KR" dirty="0" err="1"/>
              <a:t>insertMember</a:t>
            </a:r>
            <a:r>
              <a:rPr lang="en-US" altLang="ko-KR" dirty="0"/>
              <a:t>()</a:t>
            </a:r>
            <a:r>
              <a:rPr lang="ko-KR" altLang="en-US" dirty="0"/>
              <a:t>를 호출할 때 </a:t>
            </a:r>
            <a:r>
              <a:rPr lang="en-US" altLang="ko-KR" dirty="0" err="1"/>
              <a:t>memberVo</a:t>
            </a:r>
            <a:r>
              <a:rPr lang="ko-KR" altLang="en-US" dirty="0"/>
              <a:t>를 매개변수로 전달하는 코드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8FED5B-C1F9-BDC5-7E14-768C0EC42293}"/>
              </a:ext>
            </a:extLst>
          </p:cNvPr>
          <p:cNvGrpSpPr/>
          <p:nvPr/>
        </p:nvGrpSpPr>
        <p:grpSpPr>
          <a:xfrm>
            <a:off x="1376645" y="2711410"/>
            <a:ext cx="7020781" cy="4146590"/>
            <a:chOff x="1727999" y="2618910"/>
            <a:chExt cx="7020781" cy="41465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4EDC378-8557-F440-BFC0-D339FEF967A2}"/>
                </a:ext>
              </a:extLst>
            </p:cNvPr>
            <p:cNvGrpSpPr/>
            <p:nvPr/>
          </p:nvGrpSpPr>
          <p:grpSpPr>
            <a:xfrm>
              <a:off x="1727999" y="2618910"/>
              <a:ext cx="5688002" cy="2938843"/>
              <a:chOff x="1722851" y="2531422"/>
              <a:chExt cx="5688002" cy="293884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98DDB85-E498-88AB-D339-1DD87F77C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148" y="2531422"/>
                <a:ext cx="5677705" cy="179515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E5FD43C-87A3-0B7A-0467-2ABE5CCA8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851" y="4338895"/>
                <a:ext cx="5677705" cy="1131370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E8A4C9-A87A-E37E-86F5-C3E9BD543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2608" y="5022179"/>
              <a:ext cx="4966172" cy="1743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7902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E9E2E-12C3-9403-6C23-B92E916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DAO </a:t>
            </a:r>
            <a:r>
              <a:rPr lang="ko-KR" altLang="en-US" dirty="0"/>
              <a:t>빈 객체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6982C-6B3F-E834-F534-525697F1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DAO </a:t>
            </a:r>
            <a:r>
              <a:rPr lang="ko-KR" altLang="en-US" dirty="0"/>
              <a:t>객체 구현</a:t>
            </a:r>
            <a:endParaRPr lang="en-US" altLang="ko-KR" dirty="0"/>
          </a:p>
          <a:p>
            <a:pPr lvl="1"/>
            <a:r>
              <a:rPr lang="en-US" altLang="ko-KR" dirty="0" err="1"/>
              <a:t>MemberDao</a:t>
            </a:r>
            <a:r>
              <a:rPr lang="ko-KR" altLang="en-US" dirty="0"/>
              <a:t>까지 사용자 정보가 전달됐다면</a:t>
            </a:r>
            <a:r>
              <a:rPr lang="en-US" altLang="ko-KR" dirty="0"/>
              <a:t>, </a:t>
            </a:r>
            <a:r>
              <a:rPr lang="en-US" altLang="ko-KR" dirty="0" err="1"/>
              <a:t>MemberDao</a:t>
            </a:r>
            <a:r>
              <a:rPr lang="ko-KR" altLang="en-US" dirty="0"/>
              <a:t>에서는 </a:t>
            </a:r>
            <a:r>
              <a:rPr lang="en-US" altLang="ko-KR" dirty="0"/>
              <a:t>Map</a:t>
            </a:r>
            <a:r>
              <a:rPr lang="ko-KR" altLang="en-US" dirty="0"/>
              <a:t>에 사용자 정보를 추가</a:t>
            </a:r>
            <a:r>
              <a:rPr lang="en-US" altLang="ko-KR" dirty="0"/>
              <a:t>(put)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/>
              <a:t>insertMember</a:t>
            </a:r>
            <a:r>
              <a:rPr lang="en-US" altLang="ko-KR" dirty="0"/>
              <a:t>() </a:t>
            </a:r>
          </a:p>
          <a:p>
            <a:pPr lvl="2"/>
            <a:r>
              <a:rPr lang="ko-KR" altLang="en-US" dirty="0"/>
              <a:t>서비스에서 전달된 </a:t>
            </a:r>
            <a:r>
              <a:rPr lang="en-US" altLang="ko-KR" dirty="0" err="1"/>
              <a:t>memberVo</a:t>
            </a:r>
            <a:r>
              <a:rPr lang="ko-KR" altLang="en-US" dirty="0"/>
              <a:t>를 </a:t>
            </a:r>
            <a:r>
              <a:rPr lang="en-US" altLang="ko-KR" dirty="0" err="1"/>
              <a:t>memberDB</a:t>
            </a:r>
            <a:r>
              <a:rPr lang="ko-KR" altLang="en-US" dirty="0"/>
              <a:t>에 추가하는 메서드 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6CA22-8EE9-0D7F-3ED8-036F482D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2959535"/>
            <a:ext cx="5677705" cy="312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896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웹 어플리케이션 예제 준비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E9E2E-12C3-9403-6C23-B92E916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DAO </a:t>
            </a:r>
            <a:r>
              <a:rPr lang="ko-KR" altLang="en-US" dirty="0"/>
              <a:t>빈 객체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6982C-6B3F-E834-F534-525697F1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DAO </a:t>
            </a:r>
            <a:r>
              <a:rPr lang="ko-KR" altLang="en-US" dirty="0"/>
              <a:t>객체 구현</a:t>
            </a:r>
            <a:endParaRPr lang="en-US" altLang="ko-KR" dirty="0"/>
          </a:p>
          <a:p>
            <a:pPr lvl="1"/>
            <a:r>
              <a:rPr lang="en-US" altLang="ko-KR" dirty="0" err="1"/>
              <a:t>printAllMember</a:t>
            </a:r>
            <a:r>
              <a:rPr lang="en-US" altLang="ko-KR" dirty="0"/>
              <a:t>() </a:t>
            </a:r>
          </a:p>
          <a:p>
            <a:pPr lvl="2"/>
            <a:r>
              <a:rPr lang="ko-KR" altLang="en-US" dirty="0"/>
              <a:t>실제로 새로운 회원 정보가 추가됐는지 확인하기 위해 </a:t>
            </a:r>
            <a:r>
              <a:rPr lang="en-US" altLang="ko-KR" dirty="0" err="1"/>
              <a:t>memberDB</a:t>
            </a:r>
            <a:r>
              <a:rPr lang="ko-KR" altLang="en-US" dirty="0"/>
              <a:t>의 모든 회원 정보를 출력하는 메서드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73328-011A-E396-70DC-9F57F66C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96" y="2288179"/>
            <a:ext cx="5573608" cy="44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0848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E9E2E-12C3-9403-6C23-B92E916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DAO </a:t>
            </a:r>
            <a:r>
              <a:rPr lang="ko-KR" altLang="en-US" dirty="0"/>
              <a:t>빈 객체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6982C-6B3F-E834-F534-525697F1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DAO </a:t>
            </a:r>
            <a:r>
              <a:rPr lang="ko-KR" altLang="en-US" dirty="0"/>
              <a:t>객체 구현</a:t>
            </a:r>
            <a:endParaRPr lang="en-US" altLang="ko-KR" dirty="0"/>
          </a:p>
          <a:p>
            <a:pPr lvl="1"/>
            <a:r>
              <a:rPr lang="en-US" altLang="ko-KR" dirty="0" err="1"/>
              <a:t>insertMember</a:t>
            </a:r>
            <a:r>
              <a:rPr lang="en-US" altLang="ko-KR" dirty="0"/>
              <a:t>()</a:t>
            </a:r>
            <a:r>
              <a:rPr lang="ko-KR" altLang="en-US" dirty="0"/>
              <a:t>에서 새로운 회원 정보를 추가한 후 </a:t>
            </a:r>
            <a:r>
              <a:rPr lang="en-US" altLang="ko-KR" dirty="0" err="1"/>
              <a:t>printAllMember</a:t>
            </a:r>
            <a:r>
              <a:rPr lang="en-US" altLang="ko-KR" dirty="0"/>
              <a:t>()</a:t>
            </a:r>
            <a:r>
              <a:rPr lang="ko-KR" altLang="en-US" dirty="0"/>
              <a:t>를 호출해서 모든 회원의 정보를 콘솔 창에 출력하기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3FA92E-1F4F-7D10-35F5-3BCD2170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7" y="1886794"/>
            <a:ext cx="5677705" cy="17137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F894D39-AEF8-8C04-0027-F371C333AA6D}"/>
              </a:ext>
            </a:extLst>
          </p:cNvPr>
          <p:cNvGrpSpPr/>
          <p:nvPr/>
        </p:nvGrpSpPr>
        <p:grpSpPr>
          <a:xfrm>
            <a:off x="402012" y="3699030"/>
            <a:ext cx="8504077" cy="1758735"/>
            <a:chOff x="310265" y="3785500"/>
            <a:chExt cx="8504077" cy="17587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057E39-C6E0-7617-ACF5-B4276A409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039"/>
            <a:stretch/>
          </p:blipFill>
          <p:spPr>
            <a:xfrm>
              <a:off x="310265" y="3830505"/>
              <a:ext cx="4602382" cy="171373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24202C-2DF7-EBDE-CD38-9A077B7B0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039"/>
            <a:stretch/>
          </p:blipFill>
          <p:spPr>
            <a:xfrm>
              <a:off x="4211960" y="3785500"/>
              <a:ext cx="4602382" cy="1713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095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뷰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53651956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23A26-4164-1780-DBAA-56518E39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뷰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00908-439B-1401-9BC2-0D58B52F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 구현</a:t>
            </a:r>
            <a:endParaRPr lang="en-US" altLang="ko-KR" dirty="0"/>
          </a:p>
          <a:p>
            <a:pPr lvl="1"/>
            <a:r>
              <a:rPr lang="ko-KR" altLang="en-US" dirty="0"/>
              <a:t>뷰는 </a:t>
            </a:r>
            <a:r>
              <a:rPr lang="en-US" altLang="ko-KR" dirty="0"/>
              <a:t>JSP </a:t>
            </a:r>
            <a:r>
              <a:rPr lang="ko-KR" altLang="en-US" dirty="0"/>
              <a:t>파일로 다음 경로에 </a:t>
            </a:r>
            <a:r>
              <a:rPr lang="en-US" altLang="ko-KR" dirty="0" err="1"/>
              <a:t>sign_up_ok.jsp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2"/>
            <a:r>
              <a:rPr lang="ko-KR" altLang="en-US" dirty="0"/>
              <a:t>생성 경로</a:t>
            </a:r>
            <a:r>
              <a:rPr lang="en-US" altLang="ko-KR" dirty="0"/>
              <a:t>: </a:t>
            </a:r>
            <a:r>
              <a:rPr lang="en-US" altLang="ko-KR" dirty="0">
                <a:latin typeface="Consolas" panose="020B0609020204030204" pitchFamily="49" charset="0"/>
              </a:rPr>
              <a:t>webapp\WEB-INF\views</a:t>
            </a:r>
          </a:p>
          <a:p>
            <a:pPr lvl="1"/>
            <a:r>
              <a:rPr lang="en-US" altLang="ko-KR" dirty="0"/>
              <a:t>[views] </a:t>
            </a:r>
            <a:r>
              <a:rPr lang="ko-KR" altLang="en-US" dirty="0"/>
              <a:t>폴더에서 오른쪽 마우스를 클릭해 </a:t>
            </a:r>
            <a:r>
              <a:rPr lang="en-US" altLang="ko-KR" dirty="0"/>
              <a:t>[New]-[JSP File]</a:t>
            </a:r>
            <a:r>
              <a:rPr lang="ko-KR" altLang="en-US" dirty="0"/>
              <a:t>을 클릭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[New JSP File] </a:t>
            </a:r>
            <a:r>
              <a:rPr lang="ko-KR" altLang="en-US" dirty="0"/>
              <a:t>창에서 </a:t>
            </a:r>
            <a:r>
              <a:rPr lang="en-US" altLang="ko-KR" dirty="0"/>
              <a:t>File name</a:t>
            </a:r>
            <a:r>
              <a:rPr lang="ko-KR" altLang="en-US" dirty="0"/>
              <a:t>에 </a:t>
            </a:r>
            <a:r>
              <a:rPr lang="en-US" altLang="ko-KR" dirty="0" err="1"/>
              <a:t>sign_up_ok.jsp</a:t>
            </a:r>
            <a:r>
              <a:rPr lang="ko-KR" altLang="en-US" dirty="0"/>
              <a:t>를 입력하고 </a:t>
            </a:r>
            <a:r>
              <a:rPr lang="en-US" altLang="ko-KR" dirty="0"/>
              <a:t>&lt;Finish&gt;</a:t>
            </a:r>
            <a:r>
              <a:rPr lang="ko-KR" altLang="en-US" dirty="0"/>
              <a:t>를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A8F53F-231E-2B58-75EF-4FAAD6CB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67" y="3068960"/>
            <a:ext cx="4410867" cy="34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5185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23A26-4164-1780-DBAA-56518E39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뷰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00908-439B-1401-9BC2-0D58B52F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sign_up_ok.jsp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3086F8-945D-D355-A398-5BF599F3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47" y="1565770"/>
            <a:ext cx="5677705" cy="1200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C24104-3408-6D28-37CB-8C653BB7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18" y="2771346"/>
            <a:ext cx="5677705" cy="19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5362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23A26-4164-1780-DBAA-56518E39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뷰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00908-439B-1401-9BC2-0D58B52F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sign_up_ok.jsp</a:t>
            </a:r>
            <a:endParaRPr lang="en-US" altLang="ko-KR" dirty="0"/>
          </a:p>
          <a:p>
            <a:pPr lvl="1"/>
            <a:r>
              <a:rPr lang="en-US" altLang="ko-KR" dirty="0" err="1"/>
              <a:t>MemberController</a:t>
            </a:r>
            <a:r>
              <a:rPr lang="ko-KR" altLang="en-US" dirty="0"/>
              <a:t>에서 </a:t>
            </a:r>
            <a:r>
              <a:rPr lang="en-US" altLang="ko-KR" dirty="0" err="1"/>
              <a:t>sign_up_ok.jsp</a:t>
            </a:r>
            <a:r>
              <a:rPr lang="ko-KR" altLang="en-US" dirty="0"/>
              <a:t>를 이용함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MemberController</a:t>
            </a:r>
            <a:r>
              <a:rPr lang="ko-KR" altLang="en-US" dirty="0"/>
              <a:t>의 </a:t>
            </a:r>
            <a:r>
              <a:rPr lang="en-US" altLang="ko-KR" dirty="0" err="1"/>
              <a:t>signUpConfirm</a:t>
            </a:r>
            <a:r>
              <a:rPr lang="en-US" altLang="ko-KR" dirty="0"/>
              <a:t>()</a:t>
            </a:r>
            <a:r>
              <a:rPr lang="ko-KR" altLang="en-US" dirty="0"/>
              <a:t>을 반환하는 코드를 수정하고</a:t>
            </a:r>
            <a:r>
              <a:rPr lang="en-US" altLang="ko-KR" dirty="0"/>
              <a:t>, </a:t>
            </a:r>
            <a:r>
              <a:rPr lang="ko-KR" altLang="en-US" dirty="0"/>
              <a:t>실행 결과 확인</a:t>
            </a:r>
            <a:endParaRPr lang="en-US" altLang="ko-KR" dirty="0"/>
          </a:p>
          <a:p>
            <a:pPr lvl="2"/>
            <a:r>
              <a:rPr lang="ko-KR" altLang="en-US" dirty="0"/>
              <a:t>서버가 실행 중이라면 서버를 중지</a:t>
            </a:r>
            <a:r>
              <a:rPr lang="en-US" altLang="ko-KR" dirty="0"/>
              <a:t>(stop)</a:t>
            </a:r>
            <a:r>
              <a:rPr lang="ko-KR" altLang="en-US" dirty="0"/>
              <a:t>시켰다가 다시 시작</a:t>
            </a:r>
            <a:r>
              <a:rPr lang="en-US" altLang="ko-KR" dirty="0"/>
              <a:t>(start)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39F-D04C-A38F-5EE5-246C415C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2303875"/>
            <a:ext cx="5677705" cy="41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770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로그인 기능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17494054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929F-F352-F3A9-07F1-74FD292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70E0-B27E-3476-E8BD-6EC78C11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  <a:endParaRPr lang="en-US" altLang="ko-KR" dirty="0"/>
          </a:p>
          <a:p>
            <a:pPr lvl="1"/>
            <a:r>
              <a:rPr lang="ko-KR" altLang="en-US" dirty="0"/>
              <a:t>회원가입과 내용만 살짝 다를 뿐 구현 방법은 동일함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sign_in.jsp</a:t>
            </a:r>
            <a:r>
              <a:rPr lang="ko-KR" altLang="en-US" dirty="0"/>
              <a:t>에 </a:t>
            </a:r>
            <a:r>
              <a:rPr lang="en-US" altLang="ko-KR" dirty="0"/>
              <a:t>&lt;form&gt;</a:t>
            </a:r>
            <a:r>
              <a:rPr lang="ko-KR" altLang="en-US" dirty="0"/>
              <a:t>을 이용해 로그인에 필요한 양식 정의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&lt;form&gt;</a:t>
            </a:r>
            <a:r>
              <a:rPr lang="ko-KR" altLang="en-US" dirty="0"/>
              <a:t>의 </a:t>
            </a:r>
            <a:r>
              <a:rPr lang="en-US" altLang="ko-KR" dirty="0"/>
              <a:t>action </a:t>
            </a:r>
            <a:r>
              <a:rPr lang="ko-KR" altLang="en-US" dirty="0"/>
              <a:t>속성에는 </a:t>
            </a:r>
            <a:r>
              <a:rPr lang="en-US" altLang="ko-KR" dirty="0"/>
              <a:t>/hello/</a:t>
            </a:r>
            <a:r>
              <a:rPr lang="en-US" altLang="ko-KR" dirty="0" err="1"/>
              <a:t>signInConfirm</a:t>
            </a:r>
            <a:r>
              <a:rPr lang="ko-KR" altLang="en-US" dirty="0"/>
              <a:t>을 명시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AFDB7-E409-DCB5-5735-7134BCC5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33" y="2393885"/>
            <a:ext cx="5027134" cy="41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87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929F-F352-F3A9-07F1-74FD292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70E0-B27E-3476-E8BD-6EC78C11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MemberController</a:t>
            </a:r>
            <a:r>
              <a:rPr lang="ko-KR" altLang="en-US" dirty="0"/>
              <a:t>에 사용자의 요청</a:t>
            </a:r>
            <a:r>
              <a:rPr lang="en-US" altLang="ko-KR" dirty="0"/>
              <a:t>(/</a:t>
            </a:r>
            <a:r>
              <a:rPr lang="en-US" altLang="ko-KR" dirty="0" err="1"/>
              <a:t>signInConfirm</a:t>
            </a:r>
            <a:r>
              <a:rPr lang="en-US" altLang="ko-KR" dirty="0"/>
              <a:t>)</a:t>
            </a:r>
            <a:r>
              <a:rPr lang="ko-KR" altLang="en-US" dirty="0"/>
              <a:t>을 처리할 수 있는 메서드</a:t>
            </a:r>
            <a:r>
              <a:rPr lang="en-US" altLang="ko-KR" dirty="0"/>
              <a:t>(</a:t>
            </a:r>
            <a:r>
              <a:rPr lang="en-US" altLang="ko-KR" dirty="0" err="1"/>
              <a:t>signIn</a:t>
            </a:r>
            <a:r>
              <a:rPr lang="en-US" altLang="ko-KR" dirty="0"/>
              <a:t> Confirm())</a:t>
            </a:r>
            <a:r>
              <a:rPr lang="ko-KR" altLang="en-US" dirty="0"/>
              <a:t> 생성 </a:t>
            </a:r>
            <a:endParaRPr lang="en-US" altLang="ko-KR" dirty="0"/>
          </a:p>
          <a:p>
            <a:pPr lvl="2"/>
            <a:r>
              <a:rPr lang="en-US" altLang="ko-KR" dirty="0"/>
              <a:t>@RequestMapping</a:t>
            </a:r>
            <a:r>
              <a:rPr lang="ko-KR" altLang="en-US" dirty="0"/>
              <a:t>를 이용해서 </a:t>
            </a:r>
            <a:r>
              <a:rPr lang="en-US" altLang="ko-KR" dirty="0"/>
              <a:t>/</a:t>
            </a:r>
            <a:r>
              <a:rPr lang="en-US" altLang="ko-KR" dirty="0" err="1"/>
              <a:t>signInConfirm</a:t>
            </a:r>
            <a:r>
              <a:rPr lang="ko-KR" altLang="en-US" dirty="0"/>
              <a:t>을 </a:t>
            </a:r>
            <a:r>
              <a:rPr lang="en-US" altLang="ko-KR" dirty="0" err="1"/>
              <a:t>signInConfirm</a:t>
            </a:r>
            <a:r>
              <a:rPr lang="en-US" altLang="ko-KR" dirty="0"/>
              <a:t>()</a:t>
            </a:r>
            <a:r>
              <a:rPr lang="ko-KR" altLang="en-US" dirty="0"/>
              <a:t>에 매핑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2B624B-3C63-EE2A-AFB0-53A6A868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71" y="2493509"/>
            <a:ext cx="5542859" cy="24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73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929F-F352-F3A9-07F1-74FD292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70E0-B27E-3476-E8BD-6EC78C11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MeberController</a:t>
            </a:r>
            <a:r>
              <a:rPr lang="ko-KR" altLang="en-US" dirty="0"/>
              <a:t>의 </a:t>
            </a:r>
            <a:r>
              <a:rPr lang="en-US" altLang="ko-KR" dirty="0" err="1"/>
              <a:t>signInConfirm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MeberService</a:t>
            </a:r>
            <a:r>
              <a:rPr lang="ko-KR" altLang="en-US" dirty="0"/>
              <a:t>의 로그인 관련 메서드를 호출하기 위해 </a:t>
            </a:r>
            <a:r>
              <a:rPr lang="en-US" altLang="ko-KR" dirty="0" err="1"/>
              <a:t>MemberService</a:t>
            </a:r>
            <a:r>
              <a:rPr lang="ko-KR" altLang="en-US" dirty="0"/>
              <a:t>에 </a:t>
            </a:r>
            <a:r>
              <a:rPr lang="en-US" altLang="ko-KR" dirty="0" err="1"/>
              <a:t>signInConfirm</a:t>
            </a:r>
            <a:r>
              <a:rPr lang="en-US" altLang="ko-KR" dirty="0"/>
              <a:t>()</a:t>
            </a:r>
            <a:r>
              <a:rPr lang="ko-KR" altLang="en-US" dirty="0"/>
              <a:t>을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100" dirty="0"/>
          </a:p>
          <a:p>
            <a:pPr lvl="1"/>
            <a:r>
              <a:rPr lang="en-US" altLang="ko-KR" dirty="0"/>
              <a:t>4. </a:t>
            </a:r>
            <a:r>
              <a:rPr lang="en-US" altLang="ko-KR" dirty="0" err="1"/>
              <a:t>MemberController</a:t>
            </a:r>
            <a:r>
              <a:rPr lang="ko-KR" altLang="en-US" dirty="0"/>
              <a:t>의 </a:t>
            </a:r>
            <a:r>
              <a:rPr lang="en-US" altLang="ko-KR" dirty="0" err="1"/>
              <a:t>signInConfirm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MeberService</a:t>
            </a:r>
            <a:r>
              <a:rPr lang="ko-KR" altLang="en-US" dirty="0"/>
              <a:t>의 </a:t>
            </a:r>
            <a:r>
              <a:rPr lang="en-US" altLang="ko-KR" dirty="0" err="1"/>
              <a:t>signInConfirm</a:t>
            </a:r>
            <a:r>
              <a:rPr lang="en-US" altLang="ko-KR" dirty="0"/>
              <a:t>()</a:t>
            </a:r>
            <a:r>
              <a:rPr lang="ko-KR" altLang="en-US" dirty="0"/>
              <a:t>을 호출하는 코드 추가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82295B-F2EE-1717-7F00-BC74D717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30" y="1853825"/>
            <a:ext cx="5364387" cy="19998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9C9754-9F83-13BE-63DC-CC629E37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81" y="4594015"/>
            <a:ext cx="5351809" cy="21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2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E2596-8380-787D-415C-88FE1906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어플리케이션 예제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88B8A-722D-E6B9-BC6A-5537450C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생성과 실행</a:t>
            </a:r>
            <a:endParaRPr lang="en-US" altLang="ko-KR" dirty="0"/>
          </a:p>
          <a:p>
            <a:pPr lvl="1"/>
            <a:r>
              <a:rPr lang="en-US" altLang="ko-KR" dirty="0"/>
              <a:t>1. ch07_pjt_01 </a:t>
            </a:r>
            <a:r>
              <a:rPr lang="ko-KR" altLang="en-US" dirty="0"/>
              <a:t>위에서 마우스 오른쪽 버튼을 클릭하여 복사</a:t>
            </a:r>
            <a:r>
              <a:rPr lang="en-US" altLang="ko-KR" dirty="0"/>
              <a:t>, </a:t>
            </a:r>
            <a:r>
              <a:rPr lang="ko-KR" altLang="en-US" dirty="0" err="1"/>
              <a:t>붙여넣기한</a:t>
            </a:r>
            <a:r>
              <a:rPr lang="ko-KR" altLang="en-US" dirty="0"/>
              <a:t> 후 </a:t>
            </a:r>
            <a:r>
              <a:rPr lang="en-US" altLang="ko-KR" dirty="0"/>
              <a:t>Project name</a:t>
            </a:r>
            <a:r>
              <a:rPr lang="ko-KR" altLang="en-US" dirty="0"/>
              <a:t>을 </a:t>
            </a:r>
            <a:r>
              <a:rPr lang="en-US" altLang="ko-KR" dirty="0"/>
              <a:t>ch08_pjt_01</a:t>
            </a:r>
            <a:r>
              <a:rPr lang="ko-KR" altLang="en-US" dirty="0"/>
              <a:t>로 변경하고 </a:t>
            </a:r>
            <a:r>
              <a:rPr lang="en-US" altLang="ko-KR" dirty="0"/>
              <a:t>&lt;Copy&gt;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lvl="1"/>
            <a:r>
              <a:rPr lang="en-US" altLang="ko-KR" dirty="0"/>
              <a:t>2. pom.xml </a:t>
            </a:r>
            <a:r>
              <a:rPr lang="ko-KR" altLang="en-US" dirty="0"/>
              <a:t>파일을 열어서 프로젝트 이름을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5CA3C5-11DE-0A24-2F1A-8F0827EA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61" y="2708920"/>
            <a:ext cx="6104302" cy="20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0059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929F-F352-F3A9-07F1-74FD292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70E0-B27E-3476-E8BD-6EC78C11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en-US" altLang="ko-KR" dirty="0" err="1"/>
              <a:t>MemberDao</a:t>
            </a:r>
            <a:r>
              <a:rPr lang="ko-KR" altLang="en-US" dirty="0"/>
              <a:t>의 로그인 관련 메서드를 호출하기 위해 </a:t>
            </a:r>
            <a:r>
              <a:rPr lang="en-US" altLang="ko-KR" dirty="0" err="1"/>
              <a:t>MemberDao</a:t>
            </a:r>
            <a:r>
              <a:rPr lang="ko-KR" altLang="en-US" dirty="0"/>
              <a:t>에서 </a:t>
            </a:r>
            <a:r>
              <a:rPr lang="en-US" altLang="ko-KR" dirty="0" err="1"/>
              <a:t>selectMember</a:t>
            </a:r>
            <a:r>
              <a:rPr lang="en-US" altLang="ko-KR" dirty="0"/>
              <a:t>()</a:t>
            </a:r>
            <a:r>
              <a:rPr lang="ko-KR" altLang="en-US" dirty="0"/>
              <a:t>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2312F-40B5-D614-F0EA-A43C60BF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64" y="2393885"/>
            <a:ext cx="5555871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492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929F-F352-F3A9-07F1-74FD292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70E0-B27E-3476-E8BD-6EC78C11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en-US" altLang="ko-KR" dirty="0" err="1"/>
              <a:t>MemberService</a:t>
            </a:r>
            <a:r>
              <a:rPr lang="ko-KR" altLang="en-US" dirty="0"/>
              <a:t>의 </a:t>
            </a:r>
            <a:r>
              <a:rPr lang="en-US" altLang="ko-KR" dirty="0" err="1"/>
              <a:t>signInConfirm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MeberDao</a:t>
            </a:r>
            <a:r>
              <a:rPr lang="ko-KR" altLang="en-US" dirty="0"/>
              <a:t>의 </a:t>
            </a:r>
            <a:r>
              <a:rPr lang="en-US" altLang="ko-KR" dirty="0" err="1"/>
              <a:t>selectMember</a:t>
            </a:r>
            <a:r>
              <a:rPr lang="en-US" altLang="ko-KR" dirty="0"/>
              <a:t>()</a:t>
            </a:r>
            <a:r>
              <a:rPr lang="ko-KR" altLang="en-US" dirty="0"/>
              <a:t>를 호출하는 코드를 추가하고 반환하는 코드도 수정함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49326F-0105-0AF3-8F05-6F774B6986D5}"/>
              </a:ext>
            </a:extLst>
          </p:cNvPr>
          <p:cNvGrpSpPr/>
          <p:nvPr/>
        </p:nvGrpSpPr>
        <p:grpSpPr>
          <a:xfrm>
            <a:off x="1800570" y="2213865"/>
            <a:ext cx="5542860" cy="2150645"/>
            <a:chOff x="1800570" y="2937819"/>
            <a:chExt cx="5542860" cy="215064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125958-1CD4-61EB-B496-8C4D7CCBC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0571" y="2937819"/>
              <a:ext cx="5542859" cy="98236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5C89847-B62B-0463-50EE-F1A410BD7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0570" y="3920180"/>
              <a:ext cx="5542860" cy="1168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12509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929F-F352-F3A9-07F1-74FD292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70E0-B27E-3476-E8BD-6EC78C11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  <a:endParaRPr lang="en-US" altLang="ko-KR" dirty="0"/>
          </a:p>
          <a:p>
            <a:pPr lvl="1"/>
            <a:r>
              <a:rPr lang="en-US" altLang="ko-KR" dirty="0"/>
              <a:t>7. </a:t>
            </a:r>
            <a:r>
              <a:rPr lang="en-US" altLang="ko-KR" dirty="0" err="1"/>
              <a:t>MemberController</a:t>
            </a:r>
            <a:r>
              <a:rPr lang="ko-KR" altLang="en-US" dirty="0"/>
              <a:t>의 </a:t>
            </a:r>
            <a:r>
              <a:rPr lang="en-US" altLang="ko-KR" dirty="0" err="1"/>
              <a:t>signInConfirm</a:t>
            </a:r>
            <a:r>
              <a:rPr lang="en-US" altLang="ko-KR" dirty="0"/>
              <a:t>()</a:t>
            </a:r>
            <a:r>
              <a:rPr lang="ko-KR" altLang="en-US" dirty="0"/>
              <a:t>에서 클라이언트에 응답하기 위해서 </a:t>
            </a:r>
            <a:r>
              <a:rPr lang="en-US" altLang="ko-KR" dirty="0"/>
              <a:t>return </a:t>
            </a:r>
            <a:r>
              <a:rPr lang="ko-KR" altLang="en-US" dirty="0"/>
              <a:t>구문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63ED0-EAE3-BD12-6565-ACE8B770A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40" y="2123855"/>
            <a:ext cx="6097145" cy="33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9075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929F-F352-F3A9-07F1-74FD292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70E0-B27E-3476-E8BD-6EC78C11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  <a:endParaRPr lang="en-US" altLang="ko-KR" dirty="0"/>
          </a:p>
          <a:p>
            <a:pPr lvl="1"/>
            <a:r>
              <a:rPr lang="en-US" altLang="ko-KR" dirty="0"/>
              <a:t>8. [views] </a:t>
            </a:r>
            <a:r>
              <a:rPr lang="ko-KR" altLang="en-US" dirty="0"/>
              <a:t>폴더에 로그인을 성공한 경우와 그렇지 않은 경우에 해당하는 </a:t>
            </a:r>
            <a:r>
              <a:rPr lang="en-US" altLang="ko-KR" dirty="0"/>
              <a:t>JSP </a:t>
            </a:r>
            <a:r>
              <a:rPr lang="ko-KR" altLang="en-US" dirty="0"/>
              <a:t>파일을 만들고</a:t>
            </a:r>
            <a:r>
              <a:rPr lang="en-US" altLang="ko-KR" dirty="0"/>
              <a:t>, &lt;body&gt;…&lt;/body&gt; </a:t>
            </a:r>
            <a:r>
              <a:rPr lang="ko-KR" altLang="en-US" dirty="0"/>
              <a:t>내부에 한 </a:t>
            </a:r>
            <a:r>
              <a:rPr lang="ko-KR" altLang="en-US" dirty="0" err="1"/>
              <a:t>줄씩</a:t>
            </a:r>
            <a:r>
              <a:rPr lang="ko-KR" altLang="en-US" dirty="0"/>
              <a:t> 입력함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954EDA-4BB1-AD36-7988-81E364746E6B}"/>
              </a:ext>
            </a:extLst>
          </p:cNvPr>
          <p:cNvGrpSpPr/>
          <p:nvPr/>
        </p:nvGrpSpPr>
        <p:grpSpPr>
          <a:xfrm>
            <a:off x="1797318" y="2015744"/>
            <a:ext cx="5536353" cy="4203566"/>
            <a:chOff x="1797318" y="2015744"/>
            <a:chExt cx="5536353" cy="4203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64FC41D-8A2B-A84B-C869-523C9D41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7318" y="2015744"/>
              <a:ext cx="5536353" cy="208833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49AC3E-10E8-22B8-9C8D-D4118B689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3823" y="4130979"/>
              <a:ext cx="5523342" cy="2088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10503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929F-F352-F3A9-07F1-74FD292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70E0-B27E-3476-E8BD-6EC78C11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  <a:endParaRPr lang="en-US" altLang="ko-KR" dirty="0"/>
          </a:p>
          <a:p>
            <a:pPr lvl="1"/>
            <a:r>
              <a:rPr lang="en-US" altLang="ko-KR" dirty="0"/>
              <a:t>9. </a:t>
            </a:r>
            <a:r>
              <a:rPr lang="ko-KR" altLang="en-US" dirty="0"/>
              <a:t>프로젝트 실행</a:t>
            </a:r>
            <a:r>
              <a:rPr lang="en-US" altLang="ko-KR" dirty="0"/>
              <a:t>(http://localhost:8090/hello/signUp)</a:t>
            </a:r>
          </a:p>
          <a:p>
            <a:pPr lvl="2"/>
            <a:r>
              <a:rPr lang="ko-KR" altLang="en-US" dirty="0"/>
              <a:t>회원가입 페이지에서 사용자 정보를 입력하고 </a:t>
            </a:r>
            <a:r>
              <a:rPr lang="en-US" altLang="ko-KR" dirty="0"/>
              <a:t>&lt;SIGN UP&gt;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10. </a:t>
            </a:r>
            <a:r>
              <a:rPr lang="ko-KR" altLang="en-US" dirty="0"/>
              <a:t>프로젝트 실행</a:t>
            </a:r>
            <a:r>
              <a:rPr lang="en-US" altLang="ko-KR" dirty="0"/>
              <a:t>(http://localhost:8090/hello/signIn)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로그인 페이지에서 사용자 정보를 입력하고 </a:t>
            </a:r>
            <a:r>
              <a:rPr lang="en-US" altLang="ko-KR" dirty="0"/>
              <a:t>&lt;SIGN IN&gt; </a:t>
            </a:r>
            <a:r>
              <a:rPr lang="ko-KR" altLang="en-US" dirty="0"/>
              <a:t>버튼을 클릭한 결과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AC51A2-0F50-622A-A854-39057362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1890156"/>
            <a:ext cx="6245475" cy="150989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2039CFC-6D02-30EB-643E-D4CAA12D59DA}"/>
              </a:ext>
            </a:extLst>
          </p:cNvPr>
          <p:cNvGrpSpPr/>
          <p:nvPr/>
        </p:nvGrpSpPr>
        <p:grpSpPr>
          <a:xfrm>
            <a:off x="621566" y="4474897"/>
            <a:ext cx="7900869" cy="1608683"/>
            <a:chOff x="829070" y="4197145"/>
            <a:chExt cx="7900869" cy="160868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70EAEA-24B8-3473-55EB-3A9285292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070" y="4197145"/>
              <a:ext cx="3921165" cy="160868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2C34EF-3D2D-E606-83F3-AC5571C1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8774" y="4202791"/>
              <a:ext cx="3921165" cy="1602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23119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E2596-8380-787D-415C-88FE1906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어플리케이션 예제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88B8A-722D-E6B9-BC6A-5537450C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생성과 실행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왼쪽 하단의 </a:t>
            </a:r>
            <a:r>
              <a:rPr lang="en-US" altLang="ko-KR" dirty="0"/>
              <a:t>[Servers] </a:t>
            </a:r>
            <a:r>
              <a:rPr lang="ko-KR" altLang="en-US" dirty="0"/>
              <a:t>탭에 </a:t>
            </a:r>
            <a:r>
              <a:rPr lang="en-US" altLang="ko-KR" dirty="0"/>
              <a:t>ch07_pjt_01 </a:t>
            </a:r>
            <a:r>
              <a:rPr lang="ko-KR" altLang="en-US" dirty="0"/>
              <a:t>프로젝트가 있다면 </a:t>
            </a:r>
            <a:r>
              <a:rPr lang="en-US" altLang="ko-KR" dirty="0"/>
              <a:t>hello </a:t>
            </a:r>
            <a:r>
              <a:rPr lang="ko-KR" altLang="en-US" dirty="0" err="1"/>
              <a:t>콘텍스트가</a:t>
            </a:r>
            <a:r>
              <a:rPr lang="ko-KR" altLang="en-US" dirty="0"/>
              <a:t> </a:t>
            </a:r>
            <a:r>
              <a:rPr lang="en-US" altLang="ko-KR" dirty="0"/>
              <a:t>ch08_pjt_01</a:t>
            </a:r>
            <a:r>
              <a:rPr lang="ko-KR" altLang="en-US" dirty="0"/>
              <a:t>의 </a:t>
            </a:r>
            <a:r>
              <a:rPr lang="ko-KR" altLang="en-US" dirty="0" err="1"/>
              <a:t>콘텍스트와</a:t>
            </a:r>
            <a:r>
              <a:rPr lang="ko-KR" altLang="en-US" dirty="0"/>
              <a:t> 중복되므로 삭제함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변경된 내용을 서버에 반영하기 위해서 </a:t>
            </a:r>
            <a:r>
              <a:rPr lang="en-US" altLang="ko-KR" dirty="0"/>
              <a:t>Publish to the server </a:t>
            </a:r>
            <a:r>
              <a:rPr lang="ko-KR" altLang="en-US" dirty="0"/>
              <a:t>아이콘을 클릭</a:t>
            </a:r>
            <a:endParaRPr lang="en-US" altLang="ko-KR" dirty="0"/>
          </a:p>
          <a:p>
            <a:pPr lvl="1"/>
            <a:r>
              <a:rPr lang="en-US" altLang="ko-KR" dirty="0"/>
              <a:t>5. ch08_pjt_01</a:t>
            </a:r>
            <a:r>
              <a:rPr lang="ko-KR" altLang="en-US" dirty="0"/>
              <a:t>을 서버에서 실행</a:t>
            </a:r>
            <a:r>
              <a:rPr lang="en-US" altLang="ko-KR" dirty="0"/>
              <a:t>([Run As]-[Run on Server])</a:t>
            </a:r>
            <a:r>
              <a:rPr lang="ko-KR" altLang="en-US" dirty="0"/>
              <a:t>하여 정상 작동 확인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6398833-DB60-60FE-3184-13EF6FEF9A2A}"/>
              </a:ext>
            </a:extLst>
          </p:cNvPr>
          <p:cNvGrpSpPr/>
          <p:nvPr/>
        </p:nvGrpSpPr>
        <p:grpSpPr>
          <a:xfrm>
            <a:off x="1286635" y="3293985"/>
            <a:ext cx="7151502" cy="2666612"/>
            <a:chOff x="106963" y="3446282"/>
            <a:chExt cx="7151502" cy="2666612"/>
          </a:xfrm>
        </p:grpSpPr>
        <p:pic>
          <p:nvPicPr>
            <p:cNvPr id="6" name="그림 5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36541655-2952-33C5-11F2-BD770483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308" y="3446282"/>
              <a:ext cx="4046157" cy="1448430"/>
            </a:xfrm>
            <a:prstGeom prst="rect">
              <a:avLst/>
            </a:prstGeom>
          </p:spPr>
        </p:pic>
        <p:pic>
          <p:nvPicPr>
            <p:cNvPr id="8" name="그림 7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EE60B73C-E61C-BF0B-F286-D49178359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63" y="3487690"/>
              <a:ext cx="3034023" cy="1732883"/>
            </a:xfrm>
            <a:prstGeom prst="rect">
              <a:avLst/>
            </a:prstGeom>
          </p:spPr>
        </p:pic>
        <p:pic>
          <p:nvPicPr>
            <p:cNvPr id="10" name="그림 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6A9C101-7CC2-51A3-4676-C9DC7B272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63" y="5225517"/>
              <a:ext cx="3678325" cy="887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2913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E2596-8380-787D-415C-88FE1906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어플리케이션 예제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88B8A-722D-E6B9-BC6A-5537450C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생성과 실행</a:t>
            </a:r>
            <a:endParaRPr lang="en-US" altLang="ko-KR" dirty="0"/>
          </a:p>
          <a:p>
            <a:pPr lvl="1"/>
            <a:r>
              <a:rPr lang="en-US" altLang="ko-KR" dirty="0"/>
              <a:t>6. ch07_pjt_01 </a:t>
            </a:r>
            <a:r>
              <a:rPr lang="ko-KR" altLang="en-US" dirty="0"/>
              <a:t>프로젝트 위에서 마우스 오른쪽 버튼을 눌러 </a:t>
            </a:r>
            <a:r>
              <a:rPr lang="en-US" altLang="ko-KR" dirty="0"/>
              <a:t>[Close Project]</a:t>
            </a:r>
            <a:r>
              <a:rPr lang="ko-KR" altLang="en-US" dirty="0"/>
              <a:t>를 클릭하여 프로젝트를 닫기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1E2E78-5DA9-BBE8-AA98-14730CF8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66" y="2348880"/>
            <a:ext cx="5415868" cy="33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369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dirty="0"/>
              <a:t>서버로 회원가입 데이터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전송하기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9141878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D0894-AF35-FDDD-01D9-D5F51CD4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양식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0B300-65B7-2770-031E-8CCB4390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양식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장의 </a:t>
            </a:r>
            <a:r>
              <a:rPr lang="en-US" altLang="ko-KR" dirty="0" err="1"/>
              <a:t>sign_up.jsp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&lt;form&gt;</a:t>
            </a:r>
            <a:r>
              <a:rPr lang="ko-KR" altLang="en-US" dirty="0"/>
              <a:t>을 이용해 회원가입에 필요한 양식 생성</a:t>
            </a:r>
            <a:endParaRPr lang="en-US" altLang="ko-KR" dirty="0"/>
          </a:p>
          <a:p>
            <a:pPr lvl="1"/>
            <a:r>
              <a:rPr lang="ko-KR" altLang="en-US" dirty="0"/>
              <a:t>회원가입 양식</a:t>
            </a:r>
            <a:r>
              <a:rPr lang="en-US" altLang="ko-KR" dirty="0"/>
              <a:t>: </a:t>
            </a:r>
            <a:r>
              <a:rPr lang="ko-KR" altLang="en-US" dirty="0"/>
              <a:t>계정 </a:t>
            </a:r>
            <a:r>
              <a:rPr lang="en-US" altLang="ko-KR" dirty="0"/>
              <a:t>ID,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메일 주소</a:t>
            </a:r>
            <a:r>
              <a:rPr lang="en-US" altLang="ko-KR" dirty="0"/>
              <a:t>, </a:t>
            </a:r>
            <a:r>
              <a:rPr lang="ko-KR" altLang="en-US" dirty="0"/>
              <a:t>연락처를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88EA1F-8D9E-3BF5-B247-694CC3E9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18" y="1979239"/>
            <a:ext cx="5195765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958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2190</Words>
  <Application>Microsoft Office PowerPoint</Application>
  <PresentationFormat>화면 슬라이드 쇼(4:3)</PresentationFormat>
  <Paragraphs>262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HY견고딕</vt:lpstr>
      <vt:lpstr>맑은 고딕</vt:lpstr>
      <vt:lpstr>한컴바탕</vt:lpstr>
      <vt:lpstr>Arial</vt:lpstr>
      <vt:lpstr>Arial Black</vt:lpstr>
      <vt:lpstr>Consolas</vt:lpstr>
      <vt:lpstr>Tahoma</vt:lpstr>
      <vt:lpstr>Times New Roman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웹 어플리케이션 예제 준비</vt:lpstr>
      <vt:lpstr>1. 웹 어플리케이션 예제 준비</vt:lpstr>
      <vt:lpstr>1. 웹 어플리케이션 예제 준비</vt:lpstr>
      <vt:lpstr>PowerPoint 프레젠테이션</vt:lpstr>
      <vt:lpstr>1. 회원가입 양식 만들기</vt:lpstr>
      <vt:lpstr>2. 클라이언트 요청을 서버에서 처리하기</vt:lpstr>
      <vt:lpstr>2. 클라이언트 요청을 서버에서 처리하기</vt:lpstr>
      <vt:lpstr>2. 클라이언트 요청을 서버에서 처리하기</vt:lpstr>
      <vt:lpstr>2. 클라이언트 요청을 서버에서 처리하기</vt:lpstr>
      <vt:lpstr>2. 클라이언트 요청을 서버에서 처리하기</vt:lpstr>
      <vt:lpstr>2. 클라이언트 요청을 서버에서 처리하기</vt:lpstr>
      <vt:lpstr>2. 클라이언트 요청을 서버에서 처리하기</vt:lpstr>
      <vt:lpstr>2. 클라이언트 요청을 서버에서 처리하기</vt:lpstr>
      <vt:lpstr>2. 클라이언트 요청을 서버에서 처리하기</vt:lpstr>
      <vt:lpstr>2. 클라이언트 요청을 서버에서 처리하기</vt:lpstr>
      <vt:lpstr>3. setter 메서드</vt:lpstr>
      <vt:lpstr>3. setter 메서드</vt:lpstr>
      <vt:lpstr>3. setter 메서드</vt:lpstr>
      <vt:lpstr>3. setter 메서드</vt:lpstr>
      <vt:lpstr>3. setter 메서드</vt:lpstr>
      <vt:lpstr>PowerPoint 프레젠테이션</vt:lpstr>
      <vt:lpstr>1. MemberService 클래스 만들기</vt:lpstr>
      <vt:lpstr>2. new를 이용한 서비스 객체 생성 및 이용</vt:lpstr>
      <vt:lpstr>2. new를 이용한 서비스 객체 생성 및 이용</vt:lpstr>
      <vt:lpstr>2. new를 이용한 서비스 객체 생성 및 이용</vt:lpstr>
      <vt:lpstr>3. 빈 객체 생성 및 의존 객체 자동 주입</vt:lpstr>
      <vt:lpstr>3. 빈 객체 생성 및 의존 객체 자동 주입</vt:lpstr>
      <vt:lpstr>4. 애너테이션을 이용한 서비스 빈 객체 생성</vt:lpstr>
      <vt:lpstr>4. 애너테이션을 이용한 서비스 빈 객체 생성</vt:lpstr>
      <vt:lpstr>4. 애너테이션을 이용한 서비스 빈 객체 생성</vt:lpstr>
      <vt:lpstr>PowerPoint 프레젠테이션</vt:lpstr>
      <vt:lpstr>1. DAO 빈 객체 구현</vt:lpstr>
      <vt:lpstr>1. DAO 빈 객체 구현</vt:lpstr>
      <vt:lpstr>1. DAO 빈 객체 구현</vt:lpstr>
      <vt:lpstr>1. DAO 빈 객체 구현</vt:lpstr>
      <vt:lpstr>1. DAO 빈 객체 구현</vt:lpstr>
      <vt:lpstr>1. DAO 빈 객체 구현</vt:lpstr>
      <vt:lpstr>PowerPoint 프레젠테이션</vt:lpstr>
      <vt:lpstr>1. 뷰 구현</vt:lpstr>
      <vt:lpstr>1. 뷰 구현</vt:lpstr>
      <vt:lpstr>1. 뷰 구현</vt:lpstr>
      <vt:lpstr>PowerPoint 프레젠테이션</vt:lpstr>
      <vt:lpstr>1. 로그인 기능 구현</vt:lpstr>
      <vt:lpstr>1. 로그인 기능 구현</vt:lpstr>
      <vt:lpstr>1. 로그인 기능 구현</vt:lpstr>
      <vt:lpstr>1. 로그인 기능 구현</vt:lpstr>
      <vt:lpstr>1. 로그인 기능 구현</vt:lpstr>
      <vt:lpstr>1. 로그인 기능 구현</vt:lpstr>
      <vt:lpstr>1. 로그인 기능 구현</vt:lpstr>
      <vt:lpstr>1. 로그인 기능 구현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/>
  <cp:lastModifiedBy>user</cp:lastModifiedBy>
  <cp:revision>2506</cp:revision>
  <dcterms:created xsi:type="dcterms:W3CDTF">2012-07-23T02:34:37Z</dcterms:created>
  <dcterms:modified xsi:type="dcterms:W3CDTF">2024-02-18T06:42:30Z</dcterms:modified>
  <cp:version>1000.0000.01</cp:version>
</cp:coreProperties>
</file>