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3" r:id="rId3"/>
    <p:sldId id="269" r:id="rId4"/>
    <p:sldId id="272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AAD-5E2B-3EF8-0D54-B27AA0EE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EB75-7C76-D34F-FBDA-297E916A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F9C5-9035-6680-5D2B-4E91744B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226D-29FB-AE57-B294-567AABE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A0CA-A729-900C-EA51-F0ED005A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D066-3CF3-AEA0-24C8-F440B88B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24A5-6AAD-745C-58B3-F38A3FD0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DB89-AE49-2D88-7877-FDD3DC34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D948-EBD5-07EF-6B97-D72A6CDD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F0BA-83C5-CAC8-B39B-66DB6D2A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32B4-A058-8ACE-DB85-7B59B048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708F6-4907-1A5A-1094-2B31D5C9B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7651-107D-78D6-8D0A-3E8D710E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D1E7-2A38-3A3F-3129-6DB60FB4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941A-2094-E46D-F478-6A1E887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1D80-1B52-18F9-1CC3-B2B9FD06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8DE8-794A-CD15-F5D1-E14A9B46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B9CC-0162-44CB-A0C6-9C3F334D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2DBF-A075-B451-5D00-B0FD65FE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5193-589D-FA63-AE06-E826DCA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0E4C-8892-6782-AEE1-9B65728D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8D9D-F0E4-F047-FCB6-275942CA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50EA-DFEA-03FE-96F8-30ADF40C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BBB5-B017-3CE7-3581-4BEA9949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536C-2D19-EC0E-7ED2-266066F1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FF9-BAF8-3FAB-6905-D4428F0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13A7-1B81-AA91-9DBC-28C8DFF9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B40A5-DDFF-D60F-A0E4-863ADEDD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A6AB-DA27-57A1-86ED-E62A81AA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C4C1-8035-CAB1-C6B2-1BDDE777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B1CB3-E314-DA73-9A4F-A750A770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6AA8-D931-62F1-24A4-BFF3BDAA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5E1A-6BF6-A49D-CBCF-2E978AC3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2C671-0234-5A07-52AB-A6ED4F93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00A6A-57B8-87F7-8FC7-0196D038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D15BA-2BC7-11F9-5EFA-FAB81DA0E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ED7A4-0C45-26B7-DF16-557A582A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A88A9-7892-BD4B-9C10-096093D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2A31-CDD8-8096-14E9-B0F30F83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AEA4-4605-D062-0311-0F70D893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C616-6531-4695-BCA2-A3BD7A43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D9FB-1542-EAAC-A4B6-60F0E3C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94C17-1136-6B6F-BD03-69DA4F0B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C821C-5744-9F96-4D49-D414BA64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96F24-BF40-9D42-D534-1415584A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9376-7ECC-887C-8B3D-74B07FBB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789E-4669-934D-9869-739CC9B1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6BDC-C151-14BC-EE6C-82762534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3FF1-E8C1-A45A-BE41-0FC6A9DC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B2F3-D4E4-7164-05C6-774209E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C9A70-4CCE-64D1-DA65-AA7641C6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26C2-AA7D-43BD-9BF0-799D9AA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3BE9-F841-6A40-7DA2-A2EC6EA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0AC45-953F-0ABD-769C-B1415301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DC65-4F88-4F5E-1ACF-09D404B3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6462-124D-1962-698F-E99A70CB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2C9EE-2880-3608-7A7E-A970CEB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B6D6-5622-7D8F-EFC8-CA381F2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0D564-8004-3879-9D88-57A1CE00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3115D-81B8-ACAA-3706-B9943576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65FB-A885-E146-5919-D4F18DDB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607D4-2D03-B546-B83E-EC948E4AD733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7AA-CCEE-38C2-35F5-6CAF1C163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1138-AC53-BA3D-F009-E59664010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617"/>
            <a:ext cx="10515600" cy="1325563"/>
          </a:xfrm>
        </p:spPr>
        <p:txBody>
          <a:bodyPr/>
          <a:lstStyle/>
          <a:p>
            <a:r>
              <a:rPr lang="en-US" dirty="0"/>
              <a:t>Species richness – calculated from observed data – Katja request</a:t>
            </a:r>
          </a:p>
        </p:txBody>
      </p:sp>
    </p:spTree>
    <p:extLst>
      <p:ext uri="{BB962C8B-B14F-4D97-AF65-F5344CB8AC3E}">
        <p14:creationId xmlns:p14="http://schemas.microsoft.com/office/powerpoint/2010/main" val="228314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CFC92-7EAF-ADF4-81C5-70268DC7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" y="253314"/>
            <a:ext cx="9380837" cy="5628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115FA-7230-F680-D74F-0691162C5AEF}"/>
              </a:ext>
            </a:extLst>
          </p:cNvPr>
          <p:cNvSpPr txBox="1"/>
          <p:nvPr/>
        </p:nvSpPr>
        <p:spPr>
          <a:xfrm>
            <a:off x="9496165" y="1161535"/>
            <a:ext cx="198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83.91% probability this relationship is positive</a:t>
            </a:r>
          </a:p>
        </p:txBody>
      </p:sp>
    </p:spTree>
    <p:extLst>
      <p:ext uri="{BB962C8B-B14F-4D97-AF65-F5344CB8AC3E}">
        <p14:creationId xmlns:p14="http://schemas.microsoft.com/office/powerpoint/2010/main" val="13538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CDDA1-8E68-C353-EA92-111FD9BB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" y="302740"/>
            <a:ext cx="9195485" cy="5517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99A9B4-10F1-96DB-8A63-C8651381C634}"/>
              </a:ext>
            </a:extLst>
          </p:cNvPr>
          <p:cNvSpPr txBox="1"/>
          <p:nvPr/>
        </p:nvSpPr>
        <p:spPr>
          <a:xfrm>
            <a:off x="9496165" y="1161535"/>
            <a:ext cx="1989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1.0 probability stripped bees had a higher detection probability than not stripped bees. </a:t>
            </a:r>
          </a:p>
        </p:txBody>
      </p:sp>
    </p:spTree>
    <p:extLst>
      <p:ext uri="{BB962C8B-B14F-4D97-AF65-F5344CB8AC3E}">
        <p14:creationId xmlns:p14="http://schemas.microsoft.com/office/powerpoint/2010/main" val="17681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E377B-975B-E2E0-EB53-D00A913C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8026"/>
            <a:ext cx="8021595" cy="4812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F5FAE-1CB9-4544-1951-EA10218FF074}"/>
              </a:ext>
            </a:extLst>
          </p:cNvPr>
          <p:cNvSpPr txBox="1"/>
          <p:nvPr/>
        </p:nvSpPr>
        <p:spPr>
          <a:xfrm>
            <a:off x="8793892" y="1120676"/>
            <a:ext cx="198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100% probability that Observation sources have a higher detection probability than each of the other 3 source types</a:t>
            </a:r>
          </a:p>
        </p:txBody>
      </p:sp>
    </p:spTree>
    <p:extLst>
      <p:ext uri="{BB962C8B-B14F-4D97-AF65-F5344CB8AC3E}">
        <p14:creationId xmlns:p14="http://schemas.microsoft.com/office/powerpoint/2010/main" val="81187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480A14-B1AA-6AD8-2897-C5965FC2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1" y="216243"/>
            <a:ext cx="8309920" cy="4985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D6A00-57F0-3821-66F6-1341B44CBC29}"/>
              </a:ext>
            </a:extLst>
          </p:cNvPr>
          <p:cNvSpPr txBox="1"/>
          <p:nvPr/>
        </p:nvSpPr>
        <p:spPr>
          <a:xfrm>
            <a:off x="8536461" y="3571781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78.44% probability that yellow flowers have a higher detection probability than blue flowers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4585B-21F7-9D2F-A3E0-1AC625D8F9D8}"/>
              </a:ext>
            </a:extLst>
          </p:cNvPr>
          <p:cNvSpPr txBox="1"/>
          <p:nvPr/>
        </p:nvSpPr>
        <p:spPr>
          <a:xfrm>
            <a:off x="10418807" y="2413337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4.49% probability that yellow flowers have a higher detection probability than white flowers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D573B-D965-0506-01A8-5A34D01B107A}"/>
              </a:ext>
            </a:extLst>
          </p:cNvPr>
          <p:cNvSpPr txBox="1"/>
          <p:nvPr/>
        </p:nvSpPr>
        <p:spPr>
          <a:xfrm>
            <a:off x="12192000" y="625726"/>
            <a:ext cx="198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100% probability that yellow flowers have a higher detection probability than other colored flowers</a:t>
            </a:r>
          </a:p>
        </p:txBody>
      </p:sp>
    </p:spTree>
    <p:extLst>
      <p:ext uri="{BB962C8B-B14F-4D97-AF65-F5344CB8AC3E}">
        <p14:creationId xmlns:p14="http://schemas.microsoft.com/office/powerpoint/2010/main" val="250428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7C93C-6177-5B94-3632-5C2A59F4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" y="265669"/>
            <a:ext cx="9051325" cy="5430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D54B1-6108-3B6E-DC13-626506A1F12E}"/>
              </a:ext>
            </a:extLst>
          </p:cNvPr>
          <p:cNvSpPr txBox="1"/>
          <p:nvPr/>
        </p:nvSpPr>
        <p:spPr>
          <a:xfrm>
            <a:off x="9813325" y="1965403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100% probability that not bowl flowers have a lower detection probability than bowl flowers</a:t>
            </a:r>
          </a:p>
        </p:txBody>
      </p:sp>
    </p:spTree>
    <p:extLst>
      <p:ext uri="{BB962C8B-B14F-4D97-AF65-F5344CB8AC3E}">
        <p14:creationId xmlns:p14="http://schemas.microsoft.com/office/powerpoint/2010/main" val="377782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6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number of plant interactions by bee species (observation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; model output in black)</a:t>
            </a:r>
          </a:p>
        </p:txBody>
      </p:sp>
    </p:spTree>
    <p:extLst>
      <p:ext uri="{BB962C8B-B14F-4D97-AF65-F5344CB8AC3E}">
        <p14:creationId xmlns:p14="http://schemas.microsoft.com/office/powerpoint/2010/main" val="113686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42A4C-6B39-BFE5-C270-83111882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7" y="-59677"/>
            <a:ext cx="10233454" cy="69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991896F9-F688-4FAB-C24D-0CDC72D5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0" y="185194"/>
            <a:ext cx="7772400" cy="6217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E1759-0C0F-C4D6-1CF3-36AB434FE35E}"/>
              </a:ext>
            </a:extLst>
          </p:cNvPr>
          <p:cNvSpPr txBox="1"/>
          <p:nvPr/>
        </p:nvSpPr>
        <p:spPr>
          <a:xfrm>
            <a:off x="9008076" y="1013254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Solitary = 0  == NOT solitary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346C7-2FC4-CB84-6355-521F11479B76}"/>
              </a:ext>
            </a:extLst>
          </p:cNvPr>
          <p:cNvSpPr txBox="1"/>
          <p:nvPr/>
        </p:nvSpPr>
        <p:spPr>
          <a:xfrm>
            <a:off x="9008076" y="2647823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Solitary = 1  == YES solitary</a:t>
            </a:r>
          </a:p>
        </p:txBody>
      </p:sp>
    </p:spTree>
    <p:extLst>
      <p:ext uri="{BB962C8B-B14F-4D97-AF65-F5344CB8AC3E}">
        <p14:creationId xmlns:p14="http://schemas.microsoft.com/office/powerpoint/2010/main" val="19994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C2AE-53ED-761E-324B-9EB4DCDF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406"/>
            <a:ext cx="10515600" cy="1325563"/>
          </a:xfrm>
        </p:spPr>
        <p:txBody>
          <a:bodyPr/>
          <a:lstStyle/>
          <a:p>
            <a:r>
              <a:rPr lang="en-US" dirty="0"/>
              <a:t>Model output on 2024 07 17</a:t>
            </a:r>
          </a:p>
        </p:txBody>
      </p:sp>
    </p:spTree>
    <p:extLst>
      <p:ext uri="{BB962C8B-B14F-4D97-AF65-F5344CB8AC3E}">
        <p14:creationId xmlns:p14="http://schemas.microsoft.com/office/powerpoint/2010/main" val="9757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617"/>
            <a:ext cx="10515600" cy="1325563"/>
          </a:xfrm>
        </p:spPr>
        <p:txBody>
          <a:bodyPr/>
          <a:lstStyle/>
          <a:p>
            <a:r>
              <a:rPr lang="en-US" dirty="0"/>
              <a:t>Ecological process</a:t>
            </a:r>
          </a:p>
        </p:txBody>
      </p:sp>
    </p:spTree>
    <p:extLst>
      <p:ext uri="{BB962C8B-B14F-4D97-AF65-F5344CB8AC3E}">
        <p14:creationId xmlns:p14="http://schemas.microsoft.com/office/powerpoint/2010/main" val="14499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9F5DD-9353-6623-FC76-49FF2C77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0"/>
            <a:ext cx="7543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03272-EA64-0B3C-D29C-9C2BF18713DC}"/>
              </a:ext>
            </a:extLst>
          </p:cNvPr>
          <p:cNvSpPr txBox="1"/>
          <p:nvPr/>
        </p:nvSpPr>
        <p:spPr>
          <a:xfrm>
            <a:off x="9008076" y="1013254"/>
            <a:ext cx="198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95.24% probability this relationship is negative</a:t>
            </a:r>
          </a:p>
        </p:txBody>
      </p:sp>
    </p:spTree>
    <p:extLst>
      <p:ext uri="{BB962C8B-B14F-4D97-AF65-F5344CB8AC3E}">
        <p14:creationId xmlns:p14="http://schemas.microsoft.com/office/powerpoint/2010/main" val="41983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E869C-7CF5-92E1-34D4-C9FC9796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" y="129746"/>
            <a:ext cx="10101648" cy="606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8F50F-1761-4A2D-A2D2-275CB461AA45}"/>
              </a:ext>
            </a:extLst>
          </p:cNvPr>
          <p:cNvSpPr txBox="1"/>
          <p:nvPr/>
        </p:nvSpPr>
        <p:spPr>
          <a:xfrm>
            <a:off x="10204620" y="1959911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21.74% probability that not solitary bees have a higher interaction probability than solitary bees</a:t>
            </a:r>
          </a:p>
        </p:txBody>
      </p:sp>
    </p:spTree>
    <p:extLst>
      <p:ext uri="{BB962C8B-B14F-4D97-AF65-F5344CB8AC3E}">
        <p14:creationId xmlns:p14="http://schemas.microsoft.com/office/powerpoint/2010/main" val="333521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020F2-28DB-F698-36B3-42FA7BE5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" y="0"/>
            <a:ext cx="7543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49C34-E2B4-B8C6-C1F1-4EAE13D500D6}"/>
              </a:ext>
            </a:extLst>
          </p:cNvPr>
          <p:cNvSpPr txBox="1"/>
          <p:nvPr/>
        </p:nvSpPr>
        <p:spPr>
          <a:xfrm>
            <a:off x="7733268" y="4332409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0% probability that yellow flowers have a higher interaction probability than blue flowers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A6F66-F04B-00FF-C65D-D5B05A143C80}"/>
              </a:ext>
            </a:extLst>
          </p:cNvPr>
          <p:cNvSpPr txBox="1"/>
          <p:nvPr/>
        </p:nvSpPr>
        <p:spPr>
          <a:xfrm>
            <a:off x="9467333" y="3316746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98% probability that yellow flowers have a higher interaction probability than white flowers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D5AF-A288-B591-2148-B08F6A2D9788}"/>
              </a:ext>
            </a:extLst>
          </p:cNvPr>
          <p:cNvSpPr txBox="1"/>
          <p:nvPr/>
        </p:nvSpPr>
        <p:spPr>
          <a:xfrm>
            <a:off x="11201398" y="2198809"/>
            <a:ext cx="198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12% probability that yellow flowers have a higher interaction probability than other colored flowers</a:t>
            </a:r>
          </a:p>
        </p:txBody>
      </p:sp>
    </p:spTree>
    <p:extLst>
      <p:ext uri="{BB962C8B-B14F-4D97-AF65-F5344CB8AC3E}">
        <p14:creationId xmlns:p14="http://schemas.microsoft.com/office/powerpoint/2010/main" val="19412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7D67F-5550-2AED-320E-11B43753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" y="0"/>
            <a:ext cx="7543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094CD-9EC3-36F0-C4FC-7D786ECB29F3}"/>
              </a:ext>
            </a:extLst>
          </p:cNvPr>
          <p:cNvSpPr txBox="1"/>
          <p:nvPr/>
        </p:nvSpPr>
        <p:spPr>
          <a:xfrm>
            <a:off x="8215182" y="2231760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97.70% probability that not bowl flowers have a higher interaction probability than bowl flowers</a:t>
            </a:r>
          </a:p>
        </p:txBody>
      </p:sp>
    </p:spTree>
    <p:extLst>
      <p:ext uri="{BB962C8B-B14F-4D97-AF65-F5344CB8AC3E}">
        <p14:creationId xmlns:p14="http://schemas.microsoft.com/office/powerpoint/2010/main" val="112526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9471"/>
            <a:ext cx="10515600" cy="1325563"/>
          </a:xfrm>
        </p:spPr>
        <p:txBody>
          <a:bodyPr/>
          <a:lstStyle/>
          <a:p>
            <a:r>
              <a:rPr lang="en-US" dirty="0"/>
              <a:t>Detection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06502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267</Words>
  <Application>Microsoft Macintosh PowerPoint</Application>
  <PresentationFormat>Widescreen</PresentationFormat>
  <Paragraphs>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Species richness – calculated from observed data – Katja request</vt:lpstr>
      <vt:lpstr>PowerPoint Presentation</vt:lpstr>
      <vt:lpstr>Model output on 2024 07 17</vt:lpstr>
      <vt:lpstr>Ecological process</vt:lpstr>
      <vt:lpstr>PowerPoint Presentation</vt:lpstr>
      <vt:lpstr>PowerPoint Presentation</vt:lpstr>
      <vt:lpstr>PowerPoint Presentation</vt:lpstr>
      <vt:lpstr>PowerPoint Presentation</vt:lpstr>
      <vt:lpstr>Detection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number of plant interactions by bee species (observation in red; model output in black)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Graziella DiRenzo</dc:creator>
  <cp:lastModifiedBy>Graziella DiRenzo</cp:lastModifiedBy>
  <cp:revision>3</cp:revision>
  <dcterms:created xsi:type="dcterms:W3CDTF">2024-07-17T20:36:15Z</dcterms:created>
  <dcterms:modified xsi:type="dcterms:W3CDTF">2024-07-19T19:41:13Z</dcterms:modified>
</cp:coreProperties>
</file>