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theme/theme2.xml" ContentType="application/vnd.openxmlformats-officedocument.theme+xml"/>
  <Override PartName="/ppt/theme/theme1.xml" ContentType="application/vnd.openxmlformats-officedocument.theme+xml"/>
  <Override PartName="/ppt/notesSlides/notesSlide5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1.png" ContentType="image/png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_rels/presentation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6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Click to edit the notes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r>
              <a:rPr lang="en-AU"/>
              <a:t>&lt;header&gt;</a:t>
            </a:r>
            <a:endParaRPr/>
          </a:p>
        </p:txBody>
      </p:sp>
      <p:sp>
        <p:nvSpPr>
          <p:cNvPr id="7" name="PlaceHolder 3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bIns="0" lIns="0" rIns="0" tIns="0" wrap="none"/>
          <a:p>
            <a:pPr algn="r"/>
            <a:r>
              <a:rPr lang="en-AU"/>
              <a:t>&lt;date/time&gt;</a:t>
            </a:r>
            <a:endParaRPr/>
          </a:p>
        </p:txBody>
      </p:sp>
      <p:sp>
        <p:nvSpPr>
          <p:cNvPr id="8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r>
              <a:rPr lang="en-AU"/>
              <a:t>&lt;footer&gt;</a:t>
            </a:r>
            <a:endParaRPr/>
          </a:p>
        </p:txBody>
      </p:sp>
      <p:sp>
        <p:nvSpPr>
          <p:cNvPr id="9" name="PlaceHolder 5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anchor="b" bIns="0" lIns="0" rIns="0" tIns="0" wrap="none"/>
          <a:p>
            <a:pPr algn="r"/>
            <a:fld id="{31D16151-4181-4131-9181-4111D1A1E1A1}" type="slidenum">
              <a:rPr lang="en-AU"/>
              <a:t>&lt;number&gt;</a:t>
            </a:fld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1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21611171-6151-4121-8151-4101B1219181}" type="slidenum">
              <a:rPr lang="en-AU">
                <a:solidFill>
                  <a:srgbClr val="000000"/>
                </a:solidFill>
                <a:latin typeface="Candara"/>
                <a:ea typeface="MS PGothic"/>
              </a:rPr>
              <a:t>&lt;number&gt;</a:t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21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71412141-4181-41A1-B171-6191D131F1C1}" type="slidenum">
              <a:rPr lang="en-AU">
                <a:solidFill>
                  <a:srgbClr val="000000"/>
                </a:solidFill>
                <a:latin typeface="Candara"/>
                <a:ea typeface="MS PGothic"/>
              </a:rPr>
              <a:t>&lt;number&gt;</a:t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23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11310101-0171-4181-B131-91E100C141F1}" type="slidenum">
              <a:rPr lang="en-AU">
                <a:solidFill>
                  <a:srgbClr val="000000"/>
                </a:solidFill>
                <a:latin typeface="Candara"/>
                <a:ea typeface="MS PGothic"/>
              </a:rPr>
              <a:t>&lt;number&gt;</a:t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25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31512151-B1B1-4101-B161-A111C1F151D1}" type="slidenum">
              <a:rPr lang="en-AU">
                <a:solidFill>
                  <a:srgbClr val="000000"/>
                </a:solidFill>
                <a:latin typeface="Candara"/>
                <a:ea typeface="MS PGothic"/>
              </a:rPr>
              <a:t>&lt;number&gt;</a:t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27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F1217151-C1A1-41E1-91C1-314171F13121}" type="slidenum">
              <a:rPr lang="en-AU">
                <a:solidFill>
                  <a:srgbClr val="000000"/>
                </a:solidFill>
                <a:latin typeface="Candara"/>
                <a:ea typeface="MS PGothic"/>
              </a:rPr>
              <a:t>&lt;number&gt;</a:t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360" cy="360"/>
          </a:xfrm>
          <a:prstGeom prst="rect">
            <a:avLst/>
          </a:prstGeom>
        </p:spPr>
      </p:sp>
      <p:sp>
        <p:nvSpPr>
          <p:cNvPr id="29" name="TextShape 2"/>
          <p:cNvSpPr txBox="1"/>
          <p:nvPr/>
        </p:nvSpPr>
        <p:spPr>
          <a:xfrm>
            <a:off x="0" y="0"/>
            <a:ext cx="360" cy="360"/>
          </a:xfrm>
          <a:prstGeom prst="rect">
            <a:avLst/>
          </a:prstGeom>
        </p:spPr>
        <p:txBody>
          <a:bodyPr bIns="45000" lIns="90000" rIns="90000" tIns="45000"/>
          <a:p>
            <a:fld id="{91517121-D181-4131-8191-B1410141B1E1}" type="slidenum">
              <a:rPr lang="en-AU">
                <a:solidFill>
                  <a:srgbClr val="000000"/>
                </a:solidFill>
                <a:latin typeface="Candara"/>
                <a:ea typeface="MS PGothic"/>
              </a:rPr>
              <a:t>&lt;number&gt;</a:t>
            </a:fld>
            <a:endParaRPr/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12840" y="163440"/>
            <a:ext cx="6865560" cy="1431000"/>
          </a:xfrm>
          <a:prstGeom prst="rect">
            <a:avLst/>
          </a:prstGeom>
        </p:spPr>
        <p:txBody>
          <a:bodyPr bIns="45000" lIns="90000" rIns="90000" tIns="45000"/>
          <a:p>
            <a:r>
              <a:rPr b="1" lang="en-AU" sz="4400">
                <a:solidFill>
                  <a:srgbClr val="ffffff"/>
                </a:solidFill>
                <a:latin typeface="Myriad Pro"/>
              </a:rPr>
              <a:t>The reasons for strike action</a:t>
            </a:r>
            <a:endParaRPr/>
          </a:p>
        </p:txBody>
      </p:sp>
      <p:pic>
        <p:nvPicPr>
          <p:cNvPr descr="" id="1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-103320" y="-11160"/>
            <a:ext cx="9364320" cy="6873480"/>
          </a:xfrm>
          <a:prstGeom prst="rect">
            <a:avLst/>
          </a:prstGeom>
        </p:spPr>
      </p:pic>
      <p:sp>
        <p:nvSpPr>
          <p:cNvPr id="2" name="CustomShape 2"/>
          <p:cNvSpPr/>
          <p:nvPr/>
        </p:nvSpPr>
        <p:spPr>
          <a:xfrm>
            <a:off x="350280" y="274680"/>
            <a:ext cx="4039560" cy="516960"/>
          </a:xfrm>
          <a:prstGeom prst="rect">
            <a:avLst/>
          </a:prstGeom>
        </p:spPr>
        <p:txBody>
          <a:bodyPr bIns="45000" lIns="90000" rIns="90000" tIns="45000" wrap="none"/>
          <a:p>
            <a:r>
              <a:rPr lang="en-AU" sz="2800">
                <a:solidFill>
                  <a:srgbClr val="ffffff"/>
                </a:solidFill>
                <a:latin typeface="Myriad Pro Semibold"/>
              </a:rPr>
              <a:t>Enterprise Bargaining</a:t>
            </a:r>
            <a:endParaRPr/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61320" y="1351440"/>
            <a:ext cx="7508160" cy="355284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lang="en-AU" sz="3200">
                <a:solidFill>
                  <a:srgbClr val="ffffff"/>
                </a:solidFill>
                <a:latin typeface="Myriad Pro"/>
                <a:ea typeface="MS PGothic"/>
              </a:rPr>
              <a:t>Click to edit the title text formatClick to edit Master title style</a:t>
            </a:r>
            <a:endParaRPr/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4525920"/>
          </a:xfrm>
          <a:prstGeom prst="rect">
            <a:avLst/>
          </a:prstGeom>
        </p:spPr>
        <p:txBody>
          <a:bodyPr bIns="0" lIns="0" rIns="0" tIns="0" wrap="none"/>
          <a:p>
            <a:pPr>
              <a:buSzPct val="4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45000"/>
              <a:buFont typeface="StarSymbol"/>
              <a:buChar char=""/>
            </a:pPr>
            <a:r>
              <a:rPr lang="en-AU"/>
              <a:t>Second Outline Level</a:t>
            </a:r>
            <a:endParaRPr/>
          </a:p>
          <a:p>
            <a:pPr lvl="2">
              <a:buSzPct val="75000"/>
              <a:buFont typeface="StarSymbol"/>
              <a:buChar char=""/>
            </a:pPr>
            <a:r>
              <a:rPr lang="en-AU"/>
              <a:t>Third Outline Level</a:t>
            </a:r>
            <a:endParaRPr/>
          </a:p>
          <a:p>
            <a:pPr lvl="3">
              <a:buSzPct val="45000"/>
              <a:buFont typeface="StarSymbol"/>
              <a:buChar char=""/>
            </a:pPr>
            <a:r>
              <a:rPr lang="en-AU"/>
              <a:t>Fourth Outline Level</a:t>
            </a:r>
            <a:endParaRPr/>
          </a:p>
          <a:p>
            <a:pPr lvl="4">
              <a:buSzPct val="75000"/>
              <a:buFont typeface="StarSymbol"/>
              <a:buChar char=""/>
            </a:pPr>
            <a:r>
              <a:rPr lang="en-AU"/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  <a:p>
            <a:pPr lvl="7">
              <a:buSzPct val="45000"/>
              <a:buFont typeface="StarSymbol"/>
              <a:buChar char=""/>
            </a:pPr>
            <a:r>
              <a:rPr lang="en-AU"/>
              <a:t>Eighth Outline Level</a:t>
            </a:r>
            <a:endParaRPr/>
          </a:p>
          <a:p>
            <a:pPr lvl="8">
              <a:buSzPct val="45000"/>
              <a:buFont typeface="StarSymbol"/>
              <a:buChar char=""/>
            </a:pPr>
            <a:r>
              <a:rPr lang="en-AU"/>
              <a:t>Ninth Outline Level</a:t>
            </a:r>
            <a:endParaRPr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Shape 1"/>
          <p:cNvSpPr txBox="1"/>
          <p:nvPr/>
        </p:nvSpPr>
        <p:spPr>
          <a:xfrm>
            <a:off x="642960" y="1317600"/>
            <a:ext cx="7507080" cy="3971520"/>
          </a:xfrm>
          <a:prstGeom prst="rect">
            <a:avLst/>
          </a:prstGeom>
        </p:spPr>
        <p:txBody>
          <a:bodyPr/>
          <a:p>
            <a:pPr algn="ctr"/>
            <a:r>
              <a:rPr b="1" lang="en-AU" sz="5400">
                <a:solidFill>
                  <a:srgbClr val="ffffff"/>
                </a:solidFill>
                <a:latin typeface="Myriad Pro"/>
                <a:ea typeface="MS PGothic"/>
              </a:rPr>
              <a:t>Staff at the University of Melbourne are taking industrial action. </a:t>
            </a:r>
            <a:r>
              <a:rPr lang="en-AU" sz="5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5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5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endParaRPr/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Shape 1"/>
          <p:cNvSpPr txBox="1"/>
          <p:nvPr/>
        </p:nvSpPr>
        <p:spPr>
          <a:xfrm>
            <a:off x="662040" y="1363680"/>
            <a:ext cx="7507080" cy="3553920"/>
          </a:xfrm>
          <a:prstGeom prst="rect">
            <a:avLst/>
          </a:prstGeom>
        </p:spPr>
        <p:txBody>
          <a:bodyPr/>
          <a:p>
            <a:pPr algn="ctr"/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The Agreement that defines the working conditions and salary of staff expired over a year ago.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Staff have been negotiating a new Agreement with senior management at meetings for over nine months. There has still been no Agreement. 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Staff are taking industrial action. It is likely your study will be disrupted.</a:t>
            </a: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Shape 1"/>
          <p:cNvSpPr txBox="1"/>
          <p:nvPr/>
        </p:nvSpPr>
        <p:spPr>
          <a:xfrm>
            <a:off x="628560" y="1351080"/>
            <a:ext cx="7508520" cy="4741560"/>
          </a:xfrm>
          <a:prstGeom prst="rect">
            <a:avLst/>
          </a:prstGeom>
        </p:spPr>
        <p:txBody>
          <a:bodyPr/>
          <a:p>
            <a:pPr algn="ctr"/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Why are staff taking industrial action?</a:t>
            </a:r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The quality of your education is under threat. 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Poor employment conditions directly affect 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the quality of education you receive.</a:t>
            </a:r>
            <a:r>
              <a:rPr lang="en-AU" sz="36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32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Shape 1"/>
          <p:cNvSpPr txBox="1"/>
          <p:nvPr/>
        </p:nvSpPr>
        <p:spPr>
          <a:xfrm>
            <a:off x="628560" y="1351080"/>
            <a:ext cx="7508520" cy="4854240"/>
          </a:xfrm>
          <a:prstGeom prst="rect">
            <a:avLst/>
          </a:prstGeom>
        </p:spPr>
        <p:txBody>
          <a:bodyPr/>
          <a:p>
            <a:pPr algn="ctr"/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Why are staff taking industrial action?</a:t>
            </a:r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b="1" lang="en-AU" sz="2800">
                <a:solidFill>
                  <a:srgbClr val="ffffff"/>
                </a:solidFill>
                <a:latin typeface="Myriad Pro"/>
                <a:ea typeface="MS PGothic"/>
              </a:rPr>
              <a:t>Overloaded staff</a:t>
            </a:r>
            <a:r>
              <a:rPr b="1" lang="en-AU" sz="28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*can’t give you the attention that you want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*struggle to find time to do research and generate new knowledge. Research is an important aspect of work in a university which informs the education you receive.</a:t>
            </a:r>
            <a:endParaRPr/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Shape 1"/>
          <p:cNvSpPr txBox="1"/>
          <p:nvPr/>
        </p:nvSpPr>
        <p:spPr>
          <a:xfrm>
            <a:off x="628560" y="1357200"/>
            <a:ext cx="7508520" cy="4357440"/>
          </a:xfrm>
          <a:prstGeom prst="rect">
            <a:avLst/>
          </a:prstGeom>
        </p:spPr>
        <p:txBody>
          <a:bodyPr/>
          <a:p>
            <a:pPr algn="ctr"/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Why are staff taking industrial action?</a:t>
            </a:r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b="1" lang="en-AU" sz="2800">
                <a:solidFill>
                  <a:srgbClr val="ffffff"/>
                </a:solidFill>
                <a:latin typeface="Myriad Pro"/>
                <a:ea typeface="MS PGothic"/>
              </a:rPr>
              <a:t>Job security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Over 50% of undergraduate teaching is provided by casual employees. These insecurely employed staff do not earn a decent living from that work.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Casual tutors often perform work such as marking essays and preparing for tutorials outside of the hours they are paid for.</a:t>
            </a:r>
            <a:r>
              <a:rPr lang="en-AU" sz="36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32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32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endParaRPr/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Shape 1"/>
          <p:cNvSpPr txBox="1"/>
          <p:nvPr/>
        </p:nvSpPr>
        <p:spPr>
          <a:xfrm>
            <a:off x="636480" y="1351080"/>
            <a:ext cx="7507080" cy="4357440"/>
          </a:xfrm>
          <a:prstGeom prst="rect">
            <a:avLst/>
          </a:prstGeom>
        </p:spPr>
        <p:txBody>
          <a:bodyPr/>
          <a:p>
            <a:pPr algn="ctr"/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Staff only take industrial action when they have no other choice.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 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Staff won’t accept cuts to their working conditions as they know that this will mean a cut to the quality of education that you will receive.</a:t>
            </a:r>
            <a:r>
              <a:rPr lang="en-AU" sz="36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32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endParaRPr/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Shape 1"/>
          <p:cNvSpPr txBox="1"/>
          <p:nvPr/>
        </p:nvSpPr>
        <p:spPr>
          <a:xfrm>
            <a:off x="655560" y="914400"/>
            <a:ext cx="7507080" cy="4746240"/>
          </a:xfrm>
          <a:prstGeom prst="rect">
            <a:avLst/>
          </a:prstGeom>
        </p:spPr>
        <p:txBody>
          <a:bodyPr/>
          <a:p>
            <a:pPr algn="ctr"/>
            <a:r>
              <a:rPr i="1" lang="en-AU" sz="2400">
                <a:solidFill>
                  <a:srgbClr val="ffffff"/>
                </a:solidFill>
                <a:latin typeface="Myriad Pro"/>
                <a:ea typeface="MS PGothic"/>
              </a:rPr>
              <a:t>What can you do?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b="1" lang="en-AU" sz="3600">
                <a:solidFill>
                  <a:srgbClr val="ffffff"/>
                </a:solidFill>
                <a:latin typeface="Myriad Pro"/>
                <a:ea typeface="MS PGothic"/>
              </a:rPr>
              <a:t>Support Striking Staff</a:t>
            </a:r>
            <a:r>
              <a:rPr lang="en-AU" sz="36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16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*Staff will be on strike from 12pm on Tuesday 20 August. Your classes may be cancelled.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*Further strike action may be taken throughout semester if progress in negotiations is not made.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*NTEU members will also have a presence at Open Day to highlight our campaign.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endParaRPr/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Shape 1"/>
          <p:cNvSpPr txBox="1"/>
          <p:nvPr/>
        </p:nvSpPr>
        <p:spPr>
          <a:xfrm>
            <a:off x="662040" y="1351080"/>
            <a:ext cx="7507080" cy="4282560"/>
          </a:xfrm>
          <a:prstGeom prst="rect">
            <a:avLst/>
          </a:prstGeom>
        </p:spPr>
        <p:txBody>
          <a:bodyPr bIns="45000" lIns="90000" rIns="90000" tIns="45000"/>
          <a:p>
            <a:pPr algn="ctr"/>
            <a:r>
              <a:rPr b="1" lang="en-AU" sz="3600">
                <a:solidFill>
                  <a:srgbClr val="ffffff"/>
                </a:solidFill>
                <a:latin typeface="Myriad Pro"/>
                <a:ea typeface="MS PGothic"/>
              </a:rPr>
              <a:t>National Day of Action</a:t>
            </a:r>
            <a:r>
              <a:rPr b="1"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b="1"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Tuesday 20 August, 2pm State Library of Victoria.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Melbourne University student rally from 1pm. Contact UMSU for more information. 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
</a:t>
            </a:r>
            <a:r>
              <a:rPr lang="en-AU" sz="2400">
                <a:solidFill>
                  <a:srgbClr val="ffffff"/>
                </a:solidFill>
                <a:latin typeface="Myriad Pro"/>
                <a:ea typeface="MS PGothic"/>
              </a:rPr>
              <a:t>http://union.unimelb.edu.au/.</a:t>
            </a:r>
            <a:endParaRPr/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