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31" r:id="rId2"/>
    <p:sldId id="633" r:id="rId3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311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2" autoAdjust="0"/>
    <p:restoredTop sz="100000" autoAdjust="0"/>
  </p:normalViewPr>
  <p:slideViewPr>
    <p:cSldViewPr snapToObjects="1">
      <p:cViewPr varScale="1">
        <p:scale>
          <a:sx n="89" d="100"/>
          <a:sy n="89" d="100"/>
        </p:scale>
        <p:origin x="108" y="600"/>
      </p:cViewPr>
      <p:guideLst>
        <p:guide orient="horz" pos="2157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3376" y="76"/>
      </p:cViewPr>
      <p:guideLst>
        <p:guide orient="horz" pos="2154"/>
        <p:guide pos="31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362115"/>
          </a:xfrm>
          <a:prstGeom prst="rect">
            <a:avLst/>
          </a:prstGeom>
        </p:spPr>
        <p:txBody>
          <a:bodyPr vert="horz" lIns="99048" tIns="49524" rIns="99048" bIns="49524"/>
          <a:lstStyle>
            <a:lvl1pPr algn="l">
              <a:defRPr sz="1300"/>
            </a:lvl1pPr>
          </a:lstStyle>
          <a:p>
            <a:pPr>
              <a:buNone/>
              <a:defRPr/>
            </a:pPr>
            <a:r>
              <a:rPr lang="en-US" altLang="ko-KR">
                <a:latin typeface="Arial"/>
                <a:cs typeface="Arial"/>
              </a:rPr>
              <a:t>Computer Architecture 01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872498"/>
            <a:ext cx="3076363" cy="362115"/>
          </a:xfrm>
          <a:prstGeom prst="rect">
            <a:avLst/>
          </a:prstGeom>
        </p:spPr>
        <p:txBody>
          <a:bodyPr vert="horz" lIns="99048" tIns="49524" rIns="99048" bIns="49524" anchor="b"/>
          <a:lstStyle>
            <a:lvl1pPr algn="r">
              <a:defRPr sz="1300"/>
            </a:lvl1pPr>
          </a:lstStyle>
          <a:p>
            <a:pPr>
              <a:buNone/>
              <a:defRPr/>
            </a:pPr>
            <a:fld id="{77765840-F616-4E3D-858C-1B5D6144F497}" type="slidenum">
              <a:rPr lang="ko-KR" altLang="en-US"/>
              <a:pPr>
                <a:buNone/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374CF265-B2D3-4C39-A340-2AA73EA0089A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8840"/>
            <a:ext cx="8420100" cy="720080"/>
          </a:xfr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33800"/>
            <a:ext cx="6934200" cy="19050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496" y="6453336"/>
            <a:ext cx="2376264" cy="216024"/>
          </a:xfrm>
        </p:spPr>
        <p:txBody>
          <a:bodyPr/>
          <a:lstStyle>
            <a:lvl1pPr>
              <a:defRPr baseline="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90600" y="2590800"/>
            <a:ext cx="7924800" cy="76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528" y="2060848"/>
            <a:ext cx="8420100" cy="648072"/>
          </a:xfrm>
        </p:spPr>
        <p:txBody>
          <a:bodyPr/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068960"/>
            <a:ext cx="6934200" cy="256984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496" y="6453336"/>
            <a:ext cx="2376264" cy="216024"/>
          </a:xfrm>
        </p:spPr>
        <p:txBody>
          <a:bodyPr/>
          <a:lstStyle>
            <a:lvl1pPr>
              <a:defRPr baseline="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36576" y="2636912"/>
            <a:ext cx="7924800" cy="76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853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1572B-A98E-42F4-868A-EFD32054D5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6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DC792A-76CC-4447-956A-332500D204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3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CES HUFS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584C5-D086-4BEB-B36B-52C8BC78B2B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908720"/>
            <a:ext cx="4464496" cy="547260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>
                <a:cs typeface="Arial" panose="020B0604020202020204" pitchFamily="34" charset="0"/>
              </a:defRPr>
            </a:lvl1pPr>
            <a:lvl2pPr>
              <a:defRPr lang="ko-KR" altLang="en-US" dirty="0" smtClean="0">
                <a:cs typeface="Arial" panose="020B0604020202020204" pitchFamily="34" charset="0"/>
              </a:defRPr>
            </a:lvl2pPr>
            <a:lvl3pPr>
              <a:defRPr lang="ko-KR" altLang="en-US" dirty="0" smtClean="0">
                <a:cs typeface="Arial" panose="020B0604020202020204" pitchFamily="34" charset="0"/>
              </a:defRPr>
            </a:lvl3pPr>
            <a:lvl4pPr>
              <a:defRPr lang="ko-KR" altLang="en-US" dirty="0" smtClean="0">
                <a:cs typeface="Arial" panose="020B0604020202020204" pitchFamily="34" charset="0"/>
              </a:defRPr>
            </a:lvl4pPr>
            <a:lvl5pPr>
              <a:defRPr lang="ko-KR" altLang="en-US" dirty="0"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2"/>
          </p:nvPr>
        </p:nvSpPr>
        <p:spPr>
          <a:xfrm>
            <a:off x="5025008" y="908720"/>
            <a:ext cx="4464496" cy="547260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>
                <a:cs typeface="Arial" panose="020B0604020202020204" pitchFamily="34" charset="0"/>
              </a:defRPr>
            </a:lvl1pPr>
            <a:lvl2pPr>
              <a:defRPr lang="ko-KR" altLang="en-US" dirty="0" smtClean="0">
                <a:cs typeface="Arial" panose="020B0604020202020204" pitchFamily="34" charset="0"/>
              </a:defRPr>
            </a:lvl2pPr>
            <a:lvl3pPr>
              <a:defRPr lang="ko-KR" altLang="en-US" dirty="0" smtClean="0">
                <a:cs typeface="Arial" panose="020B0604020202020204" pitchFamily="34" charset="0"/>
              </a:defRPr>
            </a:lvl3pPr>
            <a:lvl4pPr>
              <a:defRPr lang="ko-KR" altLang="en-US" dirty="0" smtClean="0">
                <a:cs typeface="Arial" panose="020B0604020202020204" pitchFamily="34" charset="0"/>
              </a:defRPr>
            </a:lvl4pPr>
            <a:lvl5pPr>
              <a:defRPr lang="ko-KR" altLang="en-US" dirty="0"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5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6" y="260648"/>
            <a:ext cx="9073008" cy="5040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CES HUFS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841432" y="6453336"/>
            <a:ext cx="577850" cy="216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632520" y="3140968"/>
            <a:ext cx="8640960" cy="2232248"/>
          </a:xfrm>
          <a:solidFill>
            <a:srgbClr val="FFFFCC"/>
          </a:solidFill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72000" tIns="72000" rIns="72000" bIns="7200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ko-KR" dirty="0"/>
              <a:t>#include &lt;</a:t>
            </a:r>
            <a:r>
              <a:rPr kumimoji="0" lang="en-US" altLang="ko-KR" dirty="0" err="1"/>
              <a:t>stdio.h</a:t>
            </a:r>
            <a:r>
              <a:rPr kumimoji="0" lang="en-US" altLang="ko-KR" dirty="0"/>
              <a:t>&gt;</a:t>
            </a:r>
            <a:endParaRPr kumimoji="0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16496" y="908720"/>
            <a:ext cx="9073008" cy="194421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>
                <a:cs typeface="Arial" panose="020B0604020202020204" pitchFamily="34" charset="0"/>
              </a:defRPr>
            </a:lvl1pPr>
            <a:lvl2pPr>
              <a:defRPr lang="ko-KR" altLang="en-US" dirty="0">
                <a:cs typeface="Arial" panose="020B0604020202020204" pitchFamily="34" charset="0"/>
              </a:defRPr>
            </a:lvl2pPr>
            <a:lvl3pPr>
              <a:defRPr lang="ko-KR" altLang="en-US" dirty="0">
                <a:cs typeface="Arial" panose="020B0604020202020204" pitchFamily="34" charset="0"/>
              </a:defRPr>
            </a:lvl3pPr>
            <a:lvl4pPr>
              <a:defRPr lang="ko-KR" altLang="en-US" dirty="0">
                <a:cs typeface="Arial" panose="020B0604020202020204" pitchFamily="34" charset="0"/>
              </a:defRPr>
            </a:lvl4pPr>
            <a:lvl5pPr>
              <a:defRPr lang="en-US" dirty="0"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9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6" y="260648"/>
            <a:ext cx="9073008" cy="5040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6496" y="908720"/>
            <a:ext cx="9073008" cy="26726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>
                <a:cs typeface="Arial" panose="020B0604020202020204" pitchFamily="34" charset="0"/>
              </a:defRPr>
            </a:lvl1pPr>
            <a:lvl2pPr>
              <a:defRPr lang="ko-KR" altLang="en-US" dirty="0" smtClean="0">
                <a:cs typeface="Arial" panose="020B0604020202020204" pitchFamily="34" charset="0"/>
              </a:defRPr>
            </a:lvl2pPr>
            <a:lvl3pPr>
              <a:defRPr lang="ko-KR" altLang="en-US" dirty="0" smtClean="0">
                <a:cs typeface="Arial" panose="020B0604020202020204" pitchFamily="34" charset="0"/>
              </a:defRPr>
            </a:lvl3pPr>
            <a:lvl4pPr>
              <a:defRPr lang="ko-KR" altLang="en-US" dirty="0" smtClean="0">
                <a:cs typeface="Arial" panose="020B0604020202020204" pitchFamily="34" charset="0"/>
              </a:defRPr>
            </a:lvl4pPr>
            <a:lvl5pPr>
              <a:defRPr lang="ko-KR" altLang="en-US" dirty="0"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6496" y="3717032"/>
            <a:ext cx="9073008" cy="26642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>
                <a:cs typeface="Arial" panose="020B0604020202020204" pitchFamily="34" charset="0"/>
              </a:defRPr>
            </a:lvl1pPr>
            <a:lvl2pPr>
              <a:defRPr lang="ko-KR" altLang="en-US" smtClean="0">
                <a:cs typeface="Arial" panose="020B0604020202020204" pitchFamily="34" charset="0"/>
              </a:defRPr>
            </a:lvl2pPr>
            <a:lvl3pPr>
              <a:defRPr lang="ko-KR" altLang="en-US" smtClean="0">
                <a:cs typeface="Arial" panose="020B0604020202020204" pitchFamily="34" charset="0"/>
              </a:defRPr>
            </a:lvl3pPr>
            <a:lvl4pPr>
              <a:defRPr lang="ko-KR" altLang="en-US" smtClean="0">
                <a:cs typeface="Arial" panose="020B0604020202020204" pitchFamily="34" charset="0"/>
              </a:defRPr>
            </a:lvl4pPr>
            <a:lvl5pPr>
              <a:defRPr lang="ko-KR" altLang="en-US"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16496" y="6453336"/>
            <a:ext cx="2376264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553400" y="6453336"/>
            <a:ext cx="936104" cy="216024"/>
          </a:xfrm>
        </p:spPr>
        <p:txBody>
          <a:bodyPr/>
          <a:lstStyle>
            <a:lvl1pPr>
              <a:defRPr/>
            </a:lvl1pPr>
          </a:lstStyle>
          <a:p>
            <a:fld id="{731CC27D-8E74-4FDB-9FBE-0B3A10ACB0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CES HUFS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41432" y="6453336"/>
            <a:ext cx="577850" cy="216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5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6496" y="260648"/>
            <a:ext cx="90730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496" y="908720"/>
            <a:ext cx="907300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96" y="6453336"/>
            <a:ext cx="23762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i="0" baseline="0"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ea typeface="바탕" pitchFamily="18" charset="-127"/>
              </a:defRPr>
            </a:lvl1pPr>
          </a:lstStyle>
          <a:p>
            <a:r>
              <a:rPr lang="en-US" altLang="ko-KR" dirty="0"/>
              <a:t>CES HUFS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3400" y="6453336"/>
            <a:ext cx="93610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9584C5-D086-4BEB-B36B-52C8BC78B2B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521450" y="60326"/>
            <a:ext cx="297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ko-KR" sz="10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" panose="020B0604020202020204" pitchFamily="34" charset="0"/>
                <a:cs typeface="Arial" panose="020B0604020202020204" pitchFamily="34" charset="0"/>
              </a:rPr>
              <a:t>NeXper</a:t>
            </a:r>
            <a:endParaRPr lang="en-US" altLang="ko-KR" sz="10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 userDrawn="1"/>
        </p:nvSpPr>
        <p:spPr bwMode="auto">
          <a:xfrm>
            <a:off x="412750" y="692696"/>
            <a:ext cx="9080500" cy="762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tint val="2862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0" r:id="rId2"/>
    <p:sldLayoutId id="2147483652" r:id="rId3"/>
    <p:sldLayoutId id="2147483656" r:id="rId4"/>
    <p:sldLayoutId id="2147483666" r:id="rId5"/>
    <p:sldLayoutId id="2147483668" r:id="rId6"/>
    <p:sldLayoutId id="2147483662" r:id="rId7"/>
    <p:sldLayoutId id="2147483667" r:id="rId8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0" indent="-288000" algn="l" rtl="0" eaLnBrk="1" fontAlgn="base" latinLnBrk="1" hangingPunct="1">
        <a:spcBef>
          <a:spcPts val="0"/>
        </a:spcBef>
        <a:spcAft>
          <a:spcPct val="0"/>
        </a:spcAft>
        <a:buChar char="•"/>
        <a:defRPr kumimoji="1" sz="2200" b="0" baseline="0">
          <a:solidFill>
            <a:schemeClr val="tx1"/>
          </a:solidFill>
          <a:latin typeface="Arial" panose="020B0604020202020204" pitchFamily="34" charset="0"/>
          <a:ea typeface="맑은 고딕 Semilight" panose="020B0502040204020203" pitchFamily="50" charset="-127"/>
          <a:cs typeface="Arial" panose="020B0604020202020204" pitchFamily="34" charset="0"/>
        </a:defRPr>
      </a:lvl1pPr>
      <a:lvl2pPr marL="576000" indent="-288000" algn="l" rtl="0" eaLnBrk="1" fontAlgn="base" latinLnBrk="1" hangingPunct="1">
        <a:spcBef>
          <a:spcPts val="0"/>
        </a:spcBef>
        <a:spcAft>
          <a:spcPct val="0"/>
        </a:spcAft>
        <a:buChar char="–"/>
        <a:defRPr kumimoji="1" sz="2000" b="0" baseline="0">
          <a:solidFill>
            <a:schemeClr val="tx1"/>
          </a:solidFill>
          <a:latin typeface="Arial" panose="020B0604020202020204" pitchFamily="34" charset="0"/>
          <a:ea typeface="맑은 고딕 Semilight" panose="020B0502040204020203" pitchFamily="50" charset="-127"/>
          <a:cs typeface="Arial" panose="020B0604020202020204" pitchFamily="34" charset="0"/>
        </a:defRPr>
      </a:lvl2pPr>
      <a:lvl3pPr marL="792000" indent="-288000" algn="l" rtl="0" eaLnBrk="1" fontAlgn="base" latinLnBrk="1" hangingPunct="1">
        <a:spcBef>
          <a:spcPts val="0"/>
        </a:spcBef>
        <a:spcAft>
          <a:spcPct val="0"/>
        </a:spcAft>
        <a:buChar char="•"/>
        <a:defRPr kumimoji="1" b="0" baseline="0">
          <a:solidFill>
            <a:schemeClr val="tx1"/>
          </a:solidFill>
          <a:latin typeface="Arial" panose="020B0604020202020204" pitchFamily="34" charset="0"/>
          <a:ea typeface="맑은 고딕 Semilight" panose="020B0502040204020203" pitchFamily="50" charset="-127"/>
          <a:cs typeface="Arial" panose="020B0604020202020204" pitchFamily="34" charset="0"/>
        </a:defRPr>
      </a:lvl3pPr>
      <a:lvl4pPr marL="1008000" indent="-252000" algn="l" rtl="0" eaLnBrk="1" fontAlgn="base" latinLnBrk="1" hangingPunct="1">
        <a:spcBef>
          <a:spcPts val="0"/>
        </a:spcBef>
        <a:spcAft>
          <a:spcPct val="0"/>
        </a:spcAft>
        <a:buChar char="–"/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 Semilight" panose="020B0502040204020203" pitchFamily="50" charset="-127"/>
          <a:cs typeface="Arial" panose="020B0604020202020204" pitchFamily="34" charset="0"/>
        </a:defRPr>
      </a:lvl4pPr>
      <a:lvl5pPr marL="1224000" indent="-216000" algn="l" rtl="0" eaLnBrk="1" fontAlgn="base" latinLnBrk="1" hangingPunct="1">
        <a:spcBef>
          <a:spcPts val="0"/>
        </a:spcBef>
        <a:spcAft>
          <a:spcPct val="0"/>
        </a:spcAft>
        <a:buFont typeface="Wingdings" pitchFamily="2" charset="2"/>
        <a:buChar char="§"/>
        <a:defRPr kumimoji="1" sz="1600" b="0" baseline="0">
          <a:solidFill>
            <a:schemeClr val="tx1"/>
          </a:solidFill>
          <a:latin typeface="Arial" panose="020B0604020202020204" pitchFamily="34" charset="0"/>
          <a:ea typeface="맑은 고딕 Semilight" panose="020B0502040204020203" pitchFamily="50" charset="-127"/>
          <a:cs typeface="Arial" panose="020B0604020202020204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560" y="260350"/>
            <a:ext cx="9073515" cy="43243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CNN</a:t>
            </a:r>
            <a:r>
              <a:rPr lang="ko-KR" altLang="en-US" dirty="0"/>
              <a:t>모듈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416560" y="6453505"/>
            <a:ext cx="2376805" cy="21653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CES HUFS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553450" y="6453505"/>
            <a:ext cx="936625" cy="216535"/>
          </a:xfrm>
        </p:spPr>
        <p:txBody>
          <a:bodyPr/>
          <a:lstStyle/>
          <a:p>
            <a:pPr lvl="0">
              <a:defRPr/>
            </a:pPr>
            <a:fld id="{EB31572B-A98E-42F4-868A-EFD32054D580}" type="slidenum">
              <a:rPr lang="en-US" altLang="ko-KR"/>
              <a:pPr lvl="0">
                <a:defRPr/>
              </a:pPr>
              <a:t>1</a:t>
            </a:fld>
            <a:endParaRPr lang="en-US" altLang="ko-KR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1E69B8-C6DE-4FCB-A3DF-A6D8C476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48" y="782214"/>
            <a:ext cx="5336964" cy="26467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404C58-0977-450C-8672-77DED0E6FDBC}"/>
              </a:ext>
            </a:extLst>
          </p:cNvPr>
          <p:cNvSpPr/>
          <p:nvPr/>
        </p:nvSpPr>
        <p:spPr>
          <a:xfrm>
            <a:off x="493779" y="3239599"/>
            <a:ext cx="9001571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ROUTER</a:t>
            </a:r>
            <a:r>
              <a:rPr lang="ko-KR" altLang="en-US" sz="1400" b="1" dirty="0"/>
              <a:t>는</a:t>
            </a:r>
            <a:r>
              <a:rPr lang="ko-KR" altLang="en-US" sz="1400" dirty="0"/>
              <a:t> 데이터 요청이 들어오면 </a:t>
            </a:r>
            <a:r>
              <a:rPr lang="en-US" altLang="ko-KR" sz="1400" dirty="0"/>
              <a:t>bus</a:t>
            </a:r>
            <a:r>
              <a:rPr lang="ko-KR" altLang="en-US" sz="1400" dirty="0"/>
              <a:t>를 통해 </a:t>
            </a:r>
            <a:r>
              <a:rPr lang="en-US" altLang="ko-KR" sz="1400" dirty="0"/>
              <a:t>MEMORY</a:t>
            </a:r>
            <a:r>
              <a:rPr lang="ko-KR" altLang="en-US" sz="1400" dirty="0"/>
              <a:t>로부터 데이터를 읽거나 쓰는 기능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DATA</a:t>
            </a:r>
            <a:r>
              <a:rPr lang="ko-KR" altLang="en-US" sz="1400" dirty="0"/>
              <a:t>는 </a:t>
            </a:r>
            <a:r>
              <a:rPr lang="en-US" altLang="ko-KR" sz="1400" dirty="0"/>
              <a:t>CNN</a:t>
            </a:r>
            <a:r>
              <a:rPr lang="ko-KR" altLang="en-US" sz="1400" dirty="0"/>
              <a:t>연산에 필요한 </a:t>
            </a:r>
            <a:r>
              <a:rPr lang="en-US" altLang="ko-KR" sz="1400" dirty="0"/>
              <a:t>input, weight, bias</a:t>
            </a:r>
            <a:r>
              <a:rPr lang="ko-KR" altLang="en-US" sz="1400" dirty="0"/>
              <a:t>값을 </a:t>
            </a:r>
            <a:r>
              <a:rPr lang="en-US" altLang="ko-KR" sz="1400" dirty="0"/>
              <a:t>CNN_MODULE</a:t>
            </a:r>
            <a:r>
              <a:rPr lang="ko-KR" altLang="en-US" sz="1400" dirty="0"/>
              <a:t>내부에서 공유하는 </a:t>
            </a:r>
            <a:r>
              <a:rPr lang="en-US" altLang="ko-KR" sz="1400" dirty="0"/>
              <a:t>cache</a:t>
            </a:r>
            <a:r>
              <a:rPr lang="ko-KR" altLang="en-US" sz="1400" dirty="0"/>
              <a:t>에 저장해주는 기능</a:t>
            </a:r>
            <a:r>
              <a:rPr lang="en-US" altLang="ko-KR" sz="1400" dirty="0"/>
              <a:t>. data request</a:t>
            </a:r>
            <a:r>
              <a:rPr lang="ko-KR" altLang="en-US" sz="1400" dirty="0"/>
              <a:t>를 할지</a:t>
            </a:r>
            <a:r>
              <a:rPr lang="en-US" altLang="ko-KR" sz="1400" dirty="0"/>
              <a:t>, CPIPE</a:t>
            </a:r>
            <a:r>
              <a:rPr lang="ko-KR" altLang="en-US" sz="1400" dirty="0"/>
              <a:t>연산을 수행할 지</a:t>
            </a:r>
            <a:r>
              <a:rPr lang="en-US" altLang="ko-KR" sz="1400" dirty="0"/>
              <a:t>, APIPE</a:t>
            </a:r>
            <a:r>
              <a:rPr lang="ko-KR" altLang="en-US" sz="1400" dirty="0"/>
              <a:t>연산을 수행할지를 결정</a:t>
            </a:r>
          </a:p>
          <a:p>
            <a:pPr>
              <a:buNone/>
            </a:pPr>
            <a:endParaRPr lang="ko-KR" altLang="en-US" sz="1400" dirty="0"/>
          </a:p>
          <a:p>
            <a:r>
              <a:rPr lang="en-US" altLang="ko-KR" sz="1400" b="1" dirty="0"/>
              <a:t>REQ</a:t>
            </a:r>
            <a:r>
              <a:rPr lang="ko-KR" altLang="en-US" sz="1400" dirty="0"/>
              <a:t>는 필요한 데이터의 정보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데이터의 위치를 </a:t>
            </a:r>
            <a:r>
              <a:rPr lang="en-US" altLang="ko-KR" sz="1400" dirty="0" err="1"/>
              <a:t>b_address</a:t>
            </a:r>
            <a:r>
              <a:rPr lang="ko-KR" altLang="en-US" sz="1400" dirty="0"/>
              <a:t>와 </a:t>
            </a:r>
            <a:r>
              <a:rPr lang="en-US" altLang="ko-KR" sz="1400" dirty="0" err="1"/>
              <a:t>m_address</a:t>
            </a:r>
            <a:r>
              <a:rPr lang="ko-KR" altLang="en-US" sz="1400" dirty="0"/>
              <a:t>라는 변수에 저장해 </a:t>
            </a:r>
            <a:r>
              <a:rPr lang="en-US" altLang="ko-KR" sz="1400" dirty="0"/>
              <a:t>ROUTER</a:t>
            </a:r>
            <a:r>
              <a:rPr lang="ko-KR" altLang="en-US" sz="1400" dirty="0"/>
              <a:t>로 데이터 요청을 하는 기능</a:t>
            </a:r>
            <a:r>
              <a:rPr lang="en-US" altLang="ko-KR" sz="1400" dirty="0"/>
              <a:t>. CPIPE, APIPE</a:t>
            </a:r>
            <a:r>
              <a:rPr lang="ko-KR" altLang="en-US" sz="1400" dirty="0"/>
              <a:t>의 연산결과를 </a:t>
            </a:r>
            <a:r>
              <a:rPr lang="en-US" altLang="ko-KR" sz="1400" dirty="0" err="1"/>
              <a:t>s_address</a:t>
            </a:r>
            <a:r>
              <a:rPr lang="ko-KR" altLang="en-US" sz="1400" dirty="0"/>
              <a:t>라는 변수를 통해 </a:t>
            </a:r>
            <a:r>
              <a:rPr lang="en-US" altLang="ko-KR" sz="1400" dirty="0"/>
              <a:t>MEMORY</a:t>
            </a:r>
            <a:r>
              <a:rPr lang="ko-KR" altLang="en-US" sz="1400" dirty="0"/>
              <a:t>로 저장요청 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CPIPE</a:t>
            </a:r>
            <a:r>
              <a:rPr lang="ko-KR" altLang="en-US" sz="1400" dirty="0"/>
              <a:t>는 </a:t>
            </a:r>
            <a:r>
              <a:rPr lang="ko-KR" altLang="en-US" sz="1400" dirty="0" err="1"/>
              <a:t>받은데이터를</a:t>
            </a:r>
            <a:r>
              <a:rPr lang="ko-KR" altLang="en-US" sz="1400" dirty="0"/>
              <a:t> 가지고 </a:t>
            </a:r>
            <a:r>
              <a:rPr lang="en-US" altLang="ko-KR" sz="1400" dirty="0"/>
              <a:t>convolution</a:t>
            </a:r>
            <a:r>
              <a:rPr lang="ko-KR" altLang="en-US" sz="1400" dirty="0"/>
              <a:t>연산을 해주는 모듈</a:t>
            </a:r>
            <a:r>
              <a:rPr lang="en-US" altLang="ko-KR" sz="1400" dirty="0"/>
              <a:t>. </a:t>
            </a:r>
            <a:r>
              <a:rPr lang="ko-KR" altLang="en-US" sz="1400" dirty="0"/>
              <a:t>연산이 끝나면 결과를 </a:t>
            </a:r>
            <a:r>
              <a:rPr lang="en-US" altLang="ko-KR" sz="1400" dirty="0"/>
              <a:t>CPIPE_DONE</a:t>
            </a:r>
            <a:r>
              <a:rPr lang="ko-KR" altLang="en-US" sz="1400" dirty="0"/>
              <a:t>로 전송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APIPE</a:t>
            </a:r>
            <a:r>
              <a:rPr lang="ko-KR" altLang="en-US" sz="1400" dirty="0"/>
              <a:t>는 받은 데이터를 가지고 </a:t>
            </a:r>
            <a:r>
              <a:rPr lang="en-US" altLang="ko-KR" sz="1400" dirty="0"/>
              <a:t>CNN</a:t>
            </a:r>
            <a:r>
              <a:rPr lang="ko-KR" altLang="en-US" sz="1400" dirty="0"/>
              <a:t>의 </a:t>
            </a:r>
            <a:r>
              <a:rPr lang="en-US" altLang="ko-KR" sz="1400" dirty="0"/>
              <a:t>activation, pooling</a:t>
            </a:r>
            <a:r>
              <a:rPr lang="ko-KR" altLang="en-US" sz="1400" dirty="0"/>
              <a:t>연산을 해주는 모듈</a:t>
            </a:r>
            <a:r>
              <a:rPr lang="en-US" altLang="ko-KR" sz="1400" dirty="0"/>
              <a:t>. </a:t>
            </a:r>
            <a:r>
              <a:rPr lang="ko-KR" altLang="en-US" sz="1400" dirty="0"/>
              <a:t>연산이 끝나면 결과를 </a:t>
            </a:r>
            <a:r>
              <a:rPr lang="en-US" altLang="ko-KR" sz="1400" dirty="0"/>
              <a:t>APIPE_DONE</a:t>
            </a:r>
            <a:r>
              <a:rPr lang="ko-KR" altLang="en-US" sz="1400" dirty="0"/>
              <a:t>로 전송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D7E44-8B8E-4F4F-B23C-66B5EE7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CPIPE - CONV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10395C-7D88-4C64-81F6-6BDAC50379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CES HUFS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AF4A3-1DB2-4348-97E7-C6579EFE6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584C5-D086-4BEB-B36B-52C8BC78B2BB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7" name="내용 개체 틀 6" descr="캐비닛이(가) 표시된 사진&#10;&#10;자동 생성된 설명">
            <a:extLst>
              <a:ext uri="{FF2B5EF4-FFF2-40B4-BE49-F238E27FC236}">
                <a16:creationId xmlns:a16="http://schemas.microsoft.com/office/drawing/2014/main" id="{13B09085-4E0B-4CEE-89EE-3C3F543FA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1" r="12000"/>
          <a:stretch/>
        </p:blipFill>
        <p:spPr>
          <a:xfrm>
            <a:off x="704528" y="1944662"/>
            <a:ext cx="3096343" cy="34762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459BA1-7060-426F-B757-78211E7125F4}"/>
              </a:ext>
            </a:extLst>
          </p:cNvPr>
          <p:cNvSpPr/>
          <p:nvPr/>
        </p:nvSpPr>
        <p:spPr>
          <a:xfrm>
            <a:off x="405183" y="5482501"/>
            <a:ext cx="4953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 8bit</a:t>
            </a:r>
            <a:r>
              <a:rPr lang="ko-KR" altLang="en-US" sz="1600" dirty="0"/>
              <a:t>당 </a:t>
            </a:r>
            <a:r>
              <a:rPr lang="en-US" altLang="ko-KR" sz="1600" dirty="0"/>
              <a:t>3</a:t>
            </a:r>
            <a:r>
              <a:rPr lang="ko-KR" altLang="en-US" sz="1600" dirty="0"/>
              <a:t>번 연산가능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Word</a:t>
            </a:r>
            <a:r>
              <a:rPr lang="ko-KR" altLang="en-US" sz="1600" dirty="0"/>
              <a:t>단위임으로 </a:t>
            </a:r>
            <a:r>
              <a:rPr lang="en-US" altLang="ko-KR" sz="1600" dirty="0"/>
              <a:t>12</a:t>
            </a:r>
            <a:r>
              <a:rPr lang="ko-KR" altLang="en-US" sz="1600" dirty="0"/>
              <a:t>번 연산가능</a:t>
            </a:r>
            <a:endParaRPr lang="en-US" altLang="ko-KR" sz="16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213FA7B-907D-44FC-B57C-8F994C1B7EE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4" r="10227"/>
          <a:stretch/>
        </p:blipFill>
        <p:spPr>
          <a:xfrm>
            <a:off x="5169025" y="2019088"/>
            <a:ext cx="3739102" cy="34762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72E09-35F2-40BE-8334-01FDD52F0B81}"/>
              </a:ext>
            </a:extLst>
          </p:cNvPr>
          <p:cNvSpPr/>
          <p:nvPr/>
        </p:nvSpPr>
        <p:spPr>
          <a:xfrm>
            <a:off x="4953000" y="5481236"/>
            <a:ext cx="4953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 8bit</a:t>
            </a:r>
            <a:r>
              <a:rPr lang="ko-KR" altLang="en-US" sz="1600" dirty="0"/>
              <a:t>당 </a:t>
            </a:r>
            <a:r>
              <a:rPr lang="en-US" altLang="ko-KR" sz="1600" dirty="0"/>
              <a:t>6</a:t>
            </a:r>
            <a:r>
              <a:rPr lang="ko-KR" altLang="en-US" sz="1600" dirty="0"/>
              <a:t>번 연산가능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Word</a:t>
            </a:r>
            <a:r>
              <a:rPr lang="ko-KR" altLang="en-US" sz="1600" dirty="0"/>
              <a:t>단위임으로</a:t>
            </a:r>
            <a:r>
              <a:rPr lang="en-US" altLang="ko-KR" sz="1600" dirty="0"/>
              <a:t>24</a:t>
            </a:r>
            <a:r>
              <a:rPr lang="ko-KR" altLang="en-US" sz="1600" dirty="0"/>
              <a:t>번 연산가능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FBBA4-746A-423D-9B50-5711556E2BB0}"/>
              </a:ext>
            </a:extLst>
          </p:cNvPr>
          <p:cNvSpPr txBox="1"/>
          <p:nvPr/>
        </p:nvSpPr>
        <p:spPr>
          <a:xfrm>
            <a:off x="1424608" y="1413147"/>
            <a:ext cx="2160240" cy="328892"/>
          </a:xfrm>
          <a:prstGeom prst="rect">
            <a:avLst/>
          </a:prstGeom>
          <a:solidFill>
            <a:schemeClr val="bg1"/>
          </a:solidFill>
          <a:ln w="19050" cap="sq" cmpd="sng" algn="ctr">
            <a:solidFill>
              <a:schemeClr val="bg1"/>
            </a:solidFill>
            <a:prstDash val="solid"/>
            <a:miter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altLang="ko-KR" sz="1600" b="1" kern="0" dirty="0"/>
              <a:t>Filter size 3*3</a:t>
            </a:r>
            <a:endParaRPr lang="ko-KR" altLang="en-US" sz="1600" b="1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0E93E-E3AA-4642-A723-1F47029BDDAD}"/>
              </a:ext>
            </a:extLst>
          </p:cNvPr>
          <p:cNvSpPr txBox="1"/>
          <p:nvPr/>
        </p:nvSpPr>
        <p:spPr>
          <a:xfrm>
            <a:off x="6128396" y="1373990"/>
            <a:ext cx="2160240" cy="328892"/>
          </a:xfrm>
          <a:prstGeom prst="rect">
            <a:avLst/>
          </a:prstGeom>
          <a:solidFill>
            <a:schemeClr val="bg1"/>
          </a:solidFill>
          <a:ln w="19050" cap="sq" cmpd="sng" algn="ctr">
            <a:solidFill>
              <a:schemeClr val="bg1"/>
            </a:solidFill>
            <a:prstDash val="solid"/>
            <a:miter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altLang="ko-KR" sz="1600" b="1" kern="0" dirty="0"/>
              <a:t>Filter size 1*1</a:t>
            </a:r>
            <a:endParaRPr lang="ko-KR" altLang="en-US" sz="1600" b="1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6A1CD-C9CE-44D6-A308-A5D2B477EF74}"/>
              </a:ext>
            </a:extLst>
          </p:cNvPr>
          <p:cNvSpPr txBox="1"/>
          <p:nvPr/>
        </p:nvSpPr>
        <p:spPr>
          <a:xfrm>
            <a:off x="421661" y="951216"/>
            <a:ext cx="7920880" cy="431154"/>
          </a:xfrm>
          <a:prstGeom prst="rect">
            <a:avLst/>
          </a:prstGeom>
          <a:solidFill>
            <a:schemeClr val="bg1"/>
          </a:solidFill>
          <a:ln w="19050" cap="sq" cmpd="sng" algn="ctr">
            <a:solidFill>
              <a:schemeClr val="bg1"/>
            </a:solidFill>
            <a:prstDash val="solid"/>
            <a:miter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en-US" altLang="ko-KR" dirty="0"/>
              <a:t>Conv</a:t>
            </a:r>
            <a:r>
              <a:rPr lang="ko-KR" altLang="en-US" dirty="0"/>
              <a:t>란 연산을 진행하는 하드웨어의 설정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265817"/>
      </p:ext>
    </p:extLst>
  </p:cSld>
  <p:clrMapOvr>
    <a:masterClrMapping/>
  </p:clrMapOvr>
</p:sld>
</file>

<file path=ppt/theme/theme1.xml><?xml version="1.0" encoding="utf-8"?>
<a:theme xmlns:a="http://schemas.openxmlformats.org/drawingml/2006/main" name="samsung">
  <a:themeElements>
    <a:clrScheme name="samsu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sung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FontTx/>
          <a:buChar char="•"/>
          <a:defRPr kumimoji="1" lang="ko-KR" altLang="en-US" sz="20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25400" cap="flat" cmpd="sng" algn="ctr">
          <a:solidFill>
            <a:schemeClr val="tx1"/>
          </a:solidFill>
          <a:prstDash val="solid"/>
          <a:round/>
          <a:headEnd w="med" len="med"/>
          <a:tailEnd type="triangle" w="med" len="med"/>
        </a:ln>
        <a:effectLst/>
      </a:spPr>
      <a:bodyPr/>
      <a:lstStyle/>
    </a:lnDef>
    <a:txDef>
      <a:spPr>
        <a:solidFill>
          <a:srgbClr val="FFFFCC"/>
        </a:solidFill>
        <a:ln w="19050" cap="sq" cmpd="sng" algn="ctr">
          <a:solidFill>
            <a:schemeClr val="tx1"/>
          </a:solidFill>
          <a:prstDash val="solid"/>
          <a:miter/>
        </a:ln>
        <a:effectLst/>
      </a:spPr>
      <a:bodyPr vert="horz" wrap="square" lIns="72000" tIns="72000" rIns="72000" bIns="72000" numCol="1" anchor="t" anchorCtr="0" compatLnSpc="1">
        <a:prstTxWarp prst="textNoShape">
          <a:avLst/>
        </a:prstTxWarp>
        <a:noAutofit/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177</Words>
  <Application>Microsoft Office PowerPoint</Application>
  <PresentationFormat>A4 용지(210x297mm)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Consolas</vt:lpstr>
      <vt:lpstr>Wingdings</vt:lpstr>
      <vt:lpstr>samsung</vt:lpstr>
      <vt:lpstr>CNN모듈</vt:lpstr>
      <vt:lpstr>CPIPE - CONV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.NET</dc:title>
  <dc:creator>조상영</dc:creator>
  <cp:lastModifiedBy>seungsu lee</cp:lastModifiedBy>
  <cp:revision>49</cp:revision>
  <dcterms:modified xsi:type="dcterms:W3CDTF">2020-11-10T03:50:07Z</dcterms:modified>
  <cp:version>9.101.23.39576</cp:version>
</cp:coreProperties>
</file>