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325" r:id="rId2"/>
    <p:sldId id="326" r:id="rId3"/>
    <p:sldId id="335" r:id="rId4"/>
    <p:sldId id="331" r:id="rId5"/>
    <p:sldId id="334" r:id="rId6"/>
    <p:sldId id="336" r:id="rId7"/>
    <p:sldId id="337" r:id="rId8"/>
    <p:sldId id="338" r:id="rId9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44">
          <p15:clr>
            <a:srgbClr val="A4A3A4"/>
          </p15:clr>
        </p15:guide>
        <p15:guide id="2" pos="7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A6"/>
    <a:srgbClr val="1443A3"/>
    <a:srgbClr val="4D4D4D"/>
    <a:srgbClr val="EEEEEE"/>
    <a:srgbClr val="99CCFF"/>
    <a:srgbClr val="007AC3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8680" autoAdjust="0"/>
  </p:normalViewPr>
  <p:slideViewPr>
    <p:cSldViewPr snapToObjects="1">
      <p:cViewPr varScale="1">
        <p:scale>
          <a:sx n="87" d="100"/>
          <a:sy n="87" d="100"/>
        </p:scale>
        <p:origin x="1584" y="77"/>
      </p:cViewPr>
      <p:guideLst>
        <p:guide orient="horz" pos="4944"/>
        <p:guide pos="745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3254" y="62"/>
      </p:cViewPr>
      <p:guideLst>
        <p:guide orient="horz" pos="3131"/>
        <p:guide pos="21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3528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352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9426575"/>
            <a:ext cx="29352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fld id="{427DAE9C-048F-475D-9378-9A1FE21EA8D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198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  <a:spAutoFit/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35287" cy="198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  <a:spAutoFit/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41363"/>
            <a:ext cx="5354638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11700"/>
            <a:ext cx="5029200" cy="119856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6775"/>
            <a:ext cx="2935288" cy="200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  <a:spAutoFit/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9756775"/>
            <a:ext cx="2935287" cy="200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  <a:spAutoFit/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fld id="{8CDB8DC4-8A01-49B5-A0E2-AA3C5356ED8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74688" y="1817688"/>
            <a:ext cx="857250" cy="3651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endParaRPr lang="ko-KR" altLang="en-US" dirty="0" smtClean="0"/>
          </a:p>
        </p:txBody>
      </p: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6294438"/>
            <a:ext cx="17303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60512" y="2159690"/>
            <a:ext cx="6535174" cy="556924"/>
          </a:xfrm>
        </p:spPr>
        <p:txBody>
          <a:bodyPr/>
          <a:lstStyle>
            <a:lvl1pPr algn="l">
              <a:defRPr sz="3000" b="1"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코오롱베니트</a:t>
            </a:r>
            <a:r>
              <a:rPr lang="ko-KR" altLang="en-US" dirty="0"/>
              <a:t> 대내보고 서식 </a:t>
            </a:r>
            <a:r>
              <a:rPr lang="en-US" altLang="ko-KR" dirty="0"/>
              <a:t>– </a:t>
            </a:r>
            <a:r>
              <a:rPr lang="ko-KR" altLang="en-US" dirty="0"/>
              <a:t>가로</a:t>
            </a:r>
            <a:r>
              <a:rPr lang="en-US" altLang="ko-KR" dirty="0"/>
              <a:t>1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60512" y="3195018"/>
            <a:ext cx="797013" cy="270074"/>
          </a:xfrm>
        </p:spPr>
        <p:txBody>
          <a:bodyPr wrap="none" anchor="b"/>
          <a:lstStyle>
            <a:lvl1pPr algn="l">
              <a:defRPr sz="105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6811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8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88225" y="293688"/>
            <a:ext cx="2439988" cy="19177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8" y="293688"/>
            <a:ext cx="7170737" cy="19177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6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42241"/>
            <a:ext cx="2425074" cy="3568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062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736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7788" y="828675"/>
            <a:ext cx="4799012" cy="138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28675"/>
            <a:ext cx="4799013" cy="138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5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23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5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2848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926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그림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075"/>
            <a:ext cx="9906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7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42875"/>
            <a:ext cx="37830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코오롱베니트 대내보고 서식 </a:t>
            </a:r>
            <a:r>
              <a:rPr lang="en-US" altLang="ko-KR" smtClean="0"/>
              <a:t>– </a:t>
            </a:r>
            <a:r>
              <a:rPr lang="ko-KR" altLang="en-US" smtClean="0"/>
              <a:t>가로</a:t>
            </a:r>
            <a:r>
              <a:rPr lang="en-US" altLang="ko-KR" smtClean="0"/>
              <a:t>1</a:t>
            </a: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88" y="828675"/>
            <a:ext cx="97504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883" name="Rectangle 1283"/>
          <p:cNvSpPr>
            <a:spLocks noChangeArrowheads="1"/>
          </p:cNvSpPr>
          <p:nvPr userDrawn="1"/>
        </p:nvSpPr>
        <p:spPr bwMode="auto">
          <a:xfrm>
            <a:off x="4648200" y="6524625"/>
            <a:ext cx="609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5200" tIns="0" rIns="2520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ADD95619-524E-4851-AB5D-B26D204A7731}" type="slidenum">
              <a:rPr kumimoji="0" lang="en-US" altLang="ko-KR" sz="1000" b="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1000" b="0" dirty="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</a:p>
        </p:txBody>
      </p:sp>
      <p:pic>
        <p:nvPicPr>
          <p:cNvPr id="1031" name="Picture 1446" descr="영문블루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t="12006" r="36240" b="18675"/>
          <a:stretch>
            <a:fillRect/>
          </a:stretch>
        </p:blipFill>
        <p:spPr bwMode="auto">
          <a:xfrm>
            <a:off x="163513" y="6557963"/>
            <a:ext cx="12604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ko-KR" altLang="en-US" sz="1700" b="1" dirty="0" err="1">
          <a:solidFill>
            <a:schemeClr val="bg1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anose="05000000000000000000" pitchFamily="2" charset="2"/>
        <a:buChar char="•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01625" indent="-160338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anose="020B0503020000020004" pitchFamily="50" charset="-127"/>
        <a:buChar char="–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454025" indent="-15081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anose="05000000000000000000" pitchFamily="2" charset="2"/>
        <a:buChar char="Ø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568325" indent="-11271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711200" indent="-141288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1684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16256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20828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25400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70"/>
          <p:cNvSpPr>
            <a:spLocks noGrp="1" noChangeArrowheads="1"/>
          </p:cNvSpPr>
          <p:nvPr>
            <p:ph type="ctrTitle"/>
          </p:nvPr>
        </p:nvSpPr>
        <p:spPr>
          <a:xfrm>
            <a:off x="560388" y="2159144"/>
            <a:ext cx="5400248" cy="55692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4D4D4D"/>
                </a:solidFill>
              </a:rPr>
              <a:t>세 살 습관 여든까지 </a:t>
            </a:r>
            <a:r>
              <a:rPr lang="en-US" altLang="ko-KR" sz="2000" dirty="0" smtClean="0">
                <a:solidFill>
                  <a:srgbClr val="4D4D4D"/>
                </a:solidFill>
              </a:rPr>
              <a:t>– </a:t>
            </a:r>
            <a:r>
              <a:rPr lang="ko-KR" altLang="en-US" sz="2000" dirty="0" smtClean="0">
                <a:solidFill>
                  <a:srgbClr val="4D4D4D"/>
                </a:solidFill>
              </a:rPr>
              <a:t>습관 들이기</a:t>
            </a:r>
            <a:endParaRPr lang="en-US" altLang="ko-KR" sz="2000" dirty="0" smtClean="0">
              <a:solidFill>
                <a:srgbClr val="4D4D4D"/>
              </a:solidFill>
            </a:endParaRPr>
          </a:p>
        </p:txBody>
      </p:sp>
      <p:sp>
        <p:nvSpPr>
          <p:cNvPr id="5123" name="Rectangle 271"/>
          <p:cNvSpPr>
            <a:spLocks noGrp="1" noChangeArrowheads="1"/>
          </p:cNvSpPr>
          <p:nvPr>
            <p:ph type="subTitle" idx="1"/>
          </p:nvPr>
        </p:nvSpPr>
        <p:spPr>
          <a:xfrm>
            <a:off x="560388" y="2941638"/>
            <a:ext cx="1525587" cy="523875"/>
          </a:xfrm>
          <a:noFill/>
        </p:spPr>
        <p:txBody>
          <a:bodyPr/>
          <a:lstStyle/>
          <a:p>
            <a:pPr marL="0" indent="0" hangingPunct="1">
              <a:buFont typeface="Wingdings" panose="05000000000000000000" pitchFamily="2" charset="2"/>
              <a:buNone/>
            </a:pPr>
            <a:r>
              <a:rPr lang="en-US" altLang="ko-KR" sz="1100" dirty="0" smtClean="0"/>
              <a:t>2021. 02. 16</a:t>
            </a:r>
          </a:p>
          <a:p>
            <a:pPr marL="0" indent="0" hangingPunct="1">
              <a:buFont typeface="Wingdings" panose="05000000000000000000" pitchFamily="2" charset="2"/>
              <a:buNone/>
            </a:pPr>
            <a:r>
              <a:rPr lang="en-US" altLang="ko-KR" sz="1100" dirty="0" smtClean="0"/>
              <a:t>Mobile</a:t>
            </a:r>
            <a:r>
              <a:rPr lang="ko-KR" altLang="en-US" sz="1100" dirty="0" err="1" smtClean="0"/>
              <a:t>융합팀</a:t>
            </a:r>
            <a:r>
              <a:rPr lang="ko-KR" altLang="en-US" sz="1100" dirty="0" smtClean="0"/>
              <a:t> 이승수</a:t>
            </a:r>
            <a:endParaRPr lang="en-US" altLang="ko-K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21" y="0"/>
            <a:ext cx="990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WordArt 8"/>
          <p:cNvSpPr>
            <a:spLocks noChangeAspect="1" noChangeArrowheads="1" noChangeShapeType="1" noTextEdit="1"/>
          </p:cNvSpPr>
          <p:nvPr/>
        </p:nvSpPr>
        <p:spPr bwMode="auto">
          <a:xfrm>
            <a:off x="800100" y="1295400"/>
            <a:ext cx="1431925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1200" kern="1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ko-KR" altLang="en-US" sz="1200" kern="1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48" name="그룹 1"/>
          <p:cNvGrpSpPr>
            <a:grpSpLocks/>
          </p:cNvGrpSpPr>
          <p:nvPr/>
        </p:nvGrpSpPr>
        <p:grpSpPr bwMode="auto">
          <a:xfrm>
            <a:off x="1892298" y="2081213"/>
            <a:ext cx="2265364" cy="2519366"/>
            <a:chOff x="1892300" y="2081227"/>
            <a:chExt cx="2265366" cy="2519361"/>
          </a:xfrm>
        </p:grpSpPr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1892301" y="2081227"/>
              <a:ext cx="1531940" cy="358777"/>
              <a:chOff x="739" y="1607"/>
              <a:chExt cx="965" cy="226"/>
            </a:xfrm>
          </p:grpSpPr>
          <p:sp>
            <p:nvSpPr>
              <p:cNvPr id="6161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8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185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7"/>
                <a:ext cx="85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  <a:ea typeface="+mn-ea"/>
                  </a:rPr>
                  <a:t> 메인 화면</a:t>
                </a:r>
              </a:p>
            </p:txBody>
          </p:sp>
        </p:grpSp>
        <p:grpSp>
          <p:nvGrpSpPr>
            <p:cNvPr id="6154" name="Group 9"/>
            <p:cNvGrpSpPr>
              <a:grpSpLocks/>
            </p:cNvGrpSpPr>
            <p:nvPr/>
          </p:nvGrpSpPr>
          <p:grpSpPr bwMode="auto">
            <a:xfrm>
              <a:off x="1892300" y="2622557"/>
              <a:ext cx="1531940" cy="357189"/>
              <a:chOff x="739" y="1607"/>
              <a:chExt cx="965" cy="225"/>
            </a:xfrm>
          </p:grpSpPr>
          <p:sp>
            <p:nvSpPr>
              <p:cNvPr id="6159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7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183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7"/>
                <a:ext cx="85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  <a:ea typeface="+mn-ea"/>
                  </a:rPr>
                  <a:t> 달력 기입</a:t>
                </a:r>
              </a:p>
            </p:txBody>
          </p:sp>
        </p:grpSp>
        <p:grpSp>
          <p:nvGrpSpPr>
            <p:cNvPr id="6155" name="Group 9"/>
            <p:cNvGrpSpPr>
              <a:grpSpLocks/>
            </p:cNvGrpSpPr>
            <p:nvPr/>
          </p:nvGrpSpPr>
          <p:grpSpPr bwMode="auto">
            <a:xfrm>
              <a:off x="1892300" y="3163902"/>
              <a:ext cx="2265366" cy="355602"/>
              <a:chOff x="739" y="1607"/>
              <a:chExt cx="1427" cy="224"/>
            </a:xfrm>
          </p:grpSpPr>
          <p:sp>
            <p:nvSpPr>
              <p:cNvPr id="3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6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181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7"/>
                <a:ext cx="131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</a:rPr>
                  <a:t>메모</a:t>
                </a:r>
                <a:r>
                  <a:rPr lang="en-US" altLang="ko-KR" sz="1600" b="0" dirty="0" smtClean="0">
                    <a:solidFill>
                      <a:srgbClr val="4D4D4D"/>
                    </a:solidFill>
                    <a:latin typeface="+mn-ea"/>
                  </a:rPr>
                  <a:t>, 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</a:rPr>
                  <a:t>목표 </a:t>
                </a:r>
                <a:r>
                  <a:rPr lang="ko-KR" altLang="en-US" sz="1600" b="0" dirty="0" err="1" smtClean="0">
                    <a:solidFill>
                      <a:srgbClr val="4D4D4D"/>
                    </a:solidFill>
                    <a:latin typeface="+mn-ea"/>
                  </a:rPr>
                  <a:t>달성률</a:t>
                </a:r>
                <a:endParaRPr lang="ko-KR" altLang="en-US" sz="1600" b="0" dirty="0">
                  <a:solidFill>
                    <a:srgbClr val="4D4D4D"/>
                  </a:solidFill>
                  <a:latin typeface="+mn-ea"/>
                </a:endParaRPr>
              </a:p>
            </p:txBody>
          </p:sp>
        </p:grpSp>
        <p:grpSp>
          <p:nvGrpSpPr>
            <p:cNvPr id="6156" name="Group 9"/>
            <p:cNvGrpSpPr>
              <a:grpSpLocks/>
            </p:cNvGrpSpPr>
            <p:nvPr/>
          </p:nvGrpSpPr>
          <p:grpSpPr bwMode="auto">
            <a:xfrm>
              <a:off x="1892302" y="3711604"/>
              <a:ext cx="1531940" cy="587381"/>
              <a:chOff x="739" y="1610"/>
              <a:chExt cx="965" cy="370"/>
            </a:xfrm>
          </p:grpSpPr>
          <p:sp>
            <p:nvSpPr>
              <p:cNvPr id="4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25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179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10"/>
                <a:ext cx="857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600" b="0" dirty="0">
                    <a:solidFill>
                      <a:srgbClr val="4D4D4D"/>
                    </a:solidFill>
                    <a:latin typeface="+mn-ea"/>
                  </a:rPr>
                  <a:t>푸시 알림</a:t>
                </a:r>
              </a:p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ko-KR" altLang="en-US" sz="1600" b="0" dirty="0">
                  <a:solidFill>
                    <a:srgbClr val="4D4D4D"/>
                  </a:solidFill>
                  <a:latin typeface="+mn-ea"/>
                </a:endParaRPr>
              </a:p>
            </p:txBody>
          </p:sp>
        </p:grpSp>
        <p:grpSp>
          <p:nvGrpSpPr>
            <p:cNvPr id="6157" name="Group 9"/>
            <p:cNvGrpSpPr>
              <a:grpSpLocks/>
            </p:cNvGrpSpPr>
            <p:nvPr/>
          </p:nvGrpSpPr>
          <p:grpSpPr bwMode="auto">
            <a:xfrm>
              <a:off x="1892300" y="4246574"/>
              <a:ext cx="1049339" cy="354014"/>
              <a:chOff x="739" y="1606"/>
              <a:chExt cx="661" cy="223"/>
            </a:xfrm>
          </p:grpSpPr>
          <p:sp>
            <p:nvSpPr>
              <p:cNvPr id="2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4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177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6"/>
                <a:ext cx="553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600" b="0" dirty="0">
                    <a:solidFill>
                      <a:srgbClr val="4D4D4D"/>
                    </a:solidFill>
                    <a:latin typeface="+mn-ea"/>
                  </a:rPr>
                  <a:t>위젯</a:t>
                </a:r>
              </a:p>
            </p:txBody>
          </p:sp>
        </p:grpSp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890308" y="4750799"/>
            <a:ext cx="304302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lIns="94323" tIns="47169" rIns="94323" bIns="47169" anchor="ctr">
            <a:spAutoFit/>
          </a:bodyPr>
          <a:lstStyle>
            <a:lvl1pPr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anose="05000000000000000000" pitchFamily="2" charset="2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panose="020B0503020000020004" pitchFamily="50" charset="-127"/>
              <a:buChar char="–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Ø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1600" dirty="0" smtClean="0">
                <a:solidFill>
                  <a:srgbClr val="0051A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063748" y="4740183"/>
            <a:ext cx="1360680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lIns="94323" tIns="47169" rIns="94323" bIns="47169" anchor="ctr">
            <a:spAutoFit/>
          </a:bodyPr>
          <a:lstStyle>
            <a:lvl1pPr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anose="05000000000000000000" pitchFamily="2" charset="2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panose="020B0503020000020004" pitchFamily="50" charset="-127"/>
              <a:buChar char="–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Ø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1600" b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ㅣ</a:t>
            </a:r>
            <a:r>
              <a:rPr lang="ko-KR" altLang="en-US" sz="1600" b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고려 사항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241"/>
            <a:ext cx="1139466" cy="356869"/>
          </a:xfrm>
        </p:spPr>
        <p:txBody>
          <a:bodyPr/>
          <a:lstStyle/>
          <a:p>
            <a:r>
              <a:rPr lang="ko-KR" altLang="en-US" dirty="0" smtClean="0">
                <a:solidFill>
                  <a:srgbClr val="EEEEEE"/>
                </a:solidFill>
              </a:rPr>
              <a:t>메인 화면</a:t>
            </a:r>
            <a:endParaRPr lang="en-US" altLang="ko-KR" dirty="0" smtClean="0">
              <a:solidFill>
                <a:srgbClr val="EEEEEE"/>
              </a:solidFill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244588" y="1211289"/>
            <a:ext cx="2834217" cy="50133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388123" y="2753092"/>
            <a:ext cx="2538282" cy="9048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3km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달리기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굴림" pitchFamily="50" charset="-127"/>
                <a:ea typeface="굴림" pitchFamily="50" charset="-127"/>
              </a:rPr>
              <a:t>33%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굴림" pitchFamily="50" charset="-127"/>
                <a:ea typeface="굴림" pitchFamily="50" charset="-127"/>
              </a:rPr>
              <a:t>진행중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-18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수행 횟수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O-------- (0</a:t>
            </a:r>
            <a:r>
              <a:rPr lang="ko-KR" altLang="en-US" sz="1200" dirty="0" smtClean="0"/>
              <a:t>회</a:t>
            </a:r>
            <a:r>
              <a:rPr lang="en-US" altLang="ko-KR" sz="1200" dirty="0" smtClean="0"/>
              <a:t>/1</a:t>
            </a:r>
            <a:r>
              <a:rPr lang="ko-KR" altLang="en-US" sz="1200" dirty="0" smtClean="0"/>
              <a:t>회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14" name="직선 화살표 연결선 13"/>
          <p:cNvCxnSpPr/>
          <p:nvPr/>
        </p:nvCxnSpPr>
        <p:spPr bwMode="auto">
          <a:xfrm flipV="1">
            <a:off x="3440832" y="5136225"/>
            <a:ext cx="2243784" cy="619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" name="그룹 2"/>
          <p:cNvGrpSpPr/>
          <p:nvPr/>
        </p:nvGrpSpPr>
        <p:grpSpPr>
          <a:xfrm>
            <a:off x="1796305" y="5504043"/>
            <a:ext cx="1916904" cy="504056"/>
            <a:chOff x="1856656" y="3181827"/>
            <a:chExt cx="1916904" cy="504056"/>
          </a:xfrm>
        </p:grpSpPr>
        <p:sp>
          <p:nvSpPr>
            <p:cNvPr id="2" name="십자형 1"/>
            <p:cNvSpPr/>
            <p:nvPr/>
          </p:nvSpPr>
          <p:spPr bwMode="auto">
            <a:xfrm>
              <a:off x="2513420" y="3181827"/>
              <a:ext cx="504056" cy="504056"/>
            </a:xfrm>
            <a:prstGeom prst="plus">
              <a:avLst>
                <a:gd name="adj" fmla="val 38954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56656" y="3231119"/>
              <a:ext cx="191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습관 추가하기</a:t>
              </a:r>
              <a:endParaRPr lang="ko-KR" altLang="en-US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762689" y="1596266"/>
            <a:ext cx="3192379" cy="4180833"/>
            <a:chOff x="6356037" y="1147370"/>
            <a:chExt cx="3192379" cy="4180833"/>
          </a:xfrm>
        </p:grpSpPr>
        <p:grpSp>
          <p:nvGrpSpPr>
            <p:cNvPr id="89" name="그룹 88"/>
            <p:cNvGrpSpPr/>
            <p:nvPr/>
          </p:nvGrpSpPr>
          <p:grpSpPr>
            <a:xfrm>
              <a:off x="6356037" y="1147370"/>
              <a:ext cx="3192379" cy="4180833"/>
              <a:chOff x="5577045" y="1352506"/>
              <a:chExt cx="2952328" cy="4068452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5577045" y="1352506"/>
                <a:ext cx="2952328" cy="40684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 bwMode="auto">
              <a:xfrm>
                <a:off x="5692035" y="1520788"/>
                <a:ext cx="2661917" cy="26356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물 </a:t>
                </a:r>
                <a:r>
                  <a:rPr lang="en-US" altLang="ko-KR" sz="1200" dirty="0" smtClean="0"/>
                  <a:t>200ml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마시기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(10</a:t>
                </a: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회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)</a:t>
                </a:r>
                <a:endPara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 bwMode="auto">
              <a:xfrm>
                <a:off x="5692036" y="3586282"/>
                <a:ext cx="2661917" cy="28752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rPr>
                  <a:t>목표 성공률 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rPr>
                  <a:t>(80%)</a:t>
                </a:r>
                <a:endParaRPr kumimoji="1" lang="ko-KR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 bwMode="auto">
              <a:xfrm>
                <a:off x="5692035" y="1967538"/>
                <a:ext cx="2661918" cy="46123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기간 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21.01.01</a:t>
                </a:r>
                <a:r>
                  <a:rPr lang="en-US" altLang="ko-KR" sz="1200" dirty="0" smtClean="0"/>
                  <a:t> ~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21.3.28 or D-100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일</a:t>
                </a:r>
                <a:endParaRPr lang="en-US" altLang="ko-KR" sz="1200" dirty="0" smtClean="0">
                  <a:solidFill>
                    <a:srgbClr val="FF0000"/>
                  </a:solidFill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effectLst/>
                  </a:rPr>
                  <a:t>달력 시작 요일 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effectLst/>
                  </a:rPr>
                  <a:t>: </a:t>
                </a: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effectLst/>
                  </a:rPr>
                  <a:t>일요일</a:t>
                </a:r>
              </a:p>
            </p:txBody>
          </p:sp>
          <p:sp>
            <p:nvSpPr>
              <p:cNvPr id="95" name="직사각형 94"/>
              <p:cNvSpPr/>
              <p:nvPr/>
            </p:nvSpPr>
            <p:spPr bwMode="auto">
              <a:xfrm>
                <a:off x="5691526" y="3991779"/>
                <a:ext cx="2661916" cy="26356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물 </a:t>
                </a:r>
                <a:r>
                  <a:rPr lang="en-US" altLang="ko-KR" sz="1200" dirty="0" smtClean="0"/>
                  <a:t>5</a:t>
                </a:r>
                <a:r>
                  <a:rPr lang="ko-KR" altLang="en-US" sz="1200" dirty="0" smtClean="0"/>
                  <a:t>회 마시기</a:t>
                </a: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</a:t>
                </a: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차선책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)</a:t>
                </a:r>
                <a:endPara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 bwMode="auto">
              <a:xfrm>
                <a:off x="5695770" y="2602689"/>
                <a:ext cx="2661919" cy="46123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알림 </a:t>
                </a:r>
                <a:r>
                  <a:rPr lang="ko-KR" altLang="en-US" sz="1200" dirty="0" smtClean="0"/>
                  <a:t>주기</a:t>
                </a: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2</a:t>
                </a: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시간</a:t>
                </a: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(9</a:t>
                </a: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시부터 </a:t>
                </a:r>
                <a:r>
                  <a:rPr lang="en-US" altLang="ko-KR" sz="1200" dirty="0" smtClean="0"/>
                  <a:t>5</a:t>
                </a:r>
                <a:r>
                  <a:rPr lang="ko-KR" altLang="en-US" sz="1200" dirty="0" smtClean="0"/>
                  <a:t>번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)</a:t>
                </a:r>
                <a:r>
                  <a:rPr kumimoji="1" lang="en-US" altLang="ko-KR" sz="12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+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매일 </a:t>
                </a: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or 3</a:t>
                </a: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일마다</a:t>
                </a:r>
              </a:p>
            </p:txBody>
          </p:sp>
          <p:sp>
            <p:nvSpPr>
              <p:cNvPr id="97" name="직사각형 96"/>
              <p:cNvSpPr/>
              <p:nvPr/>
            </p:nvSpPr>
            <p:spPr bwMode="auto">
              <a:xfrm>
                <a:off x="5692035" y="4375976"/>
                <a:ext cx="2661916" cy="26356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rPr>
                  <a:t>이미지</a:t>
                </a:r>
                <a:r>
                  <a:rPr kumimoji="1" lang="ko-KR" altLang="en-US" sz="12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rPr>
                  <a:t> 선택</a:t>
                </a:r>
                <a:endPara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90" name="모서리가 둥근 직사각형 89"/>
            <p:cNvSpPr/>
            <p:nvPr/>
          </p:nvSpPr>
          <p:spPr bwMode="auto">
            <a:xfrm>
              <a:off x="7451445" y="4883563"/>
              <a:ext cx="1008112" cy="28319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습관 만들기</a:t>
              </a:r>
            </a:p>
          </p:txBody>
        </p:sp>
      </p:grpSp>
      <p:sp>
        <p:nvSpPr>
          <p:cNvPr id="98" name="직사각형 97"/>
          <p:cNvSpPr/>
          <p:nvPr/>
        </p:nvSpPr>
        <p:spPr bwMode="auto">
          <a:xfrm>
            <a:off x="1388123" y="1627044"/>
            <a:ext cx="2538282" cy="7863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스트레칭하기 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1443A3"/>
                </a:solidFill>
                <a:effectLst/>
              </a:rPr>
              <a:t>44%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1443A3"/>
                </a:solidFill>
                <a:effectLst/>
              </a:rPr>
              <a:t>진행중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 </a:t>
            </a:r>
            <a:r>
              <a:rPr lang="en-US" altLang="ko-KR" dirty="0" smtClean="0">
                <a:solidFill>
                  <a:srgbClr val="FF0000"/>
                </a:solidFill>
              </a:rPr>
              <a:t>D-72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수행 횟수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 ----O--- (3</a:t>
            </a:r>
            <a:r>
              <a:rPr lang="ko-KR" altLang="en-US" sz="1200" dirty="0" smtClean="0"/>
              <a:t>회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/ 6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회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721176" y="1272327"/>
            <a:ext cx="311646" cy="2559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388123" y="4066325"/>
            <a:ext cx="2538282" cy="9556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trike="sngStrike" dirty="0" smtClean="0"/>
              <a:t>계단 걷기 </a:t>
            </a:r>
            <a:r>
              <a:rPr kumimoji="1" lang="en-US" altLang="ko-KR" sz="1200" i="0" u="none" strike="sngStrike" cap="none" normalizeH="0" baseline="0" dirty="0" smtClean="0">
                <a:ln>
                  <a:noFill/>
                </a:ln>
                <a:effectLst/>
              </a:rPr>
              <a:t>(83% </a:t>
            </a:r>
            <a:r>
              <a:rPr kumimoji="1" lang="ko-KR" altLang="en-US" sz="1200" i="0" u="none" strike="sngStrike" cap="none" normalizeH="0" baseline="0" dirty="0" smtClean="0">
                <a:ln>
                  <a:noFill/>
                </a:ln>
                <a:effectLst/>
              </a:rPr>
              <a:t>성공</a:t>
            </a:r>
            <a:r>
              <a:rPr kumimoji="1" lang="en-US" altLang="ko-KR" sz="1200" i="0" u="none" strike="sngStrike" cap="none" normalizeH="0" baseline="0" dirty="0" smtClean="0">
                <a:ln>
                  <a:noFill/>
                </a:ln>
                <a:effectLst/>
              </a:rPr>
              <a:t>)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굴림" pitchFamily="50" charset="-127"/>
                <a:ea typeface="굴림" pitchFamily="50" charset="-127"/>
              </a:rPr>
              <a:t>D-0</a:t>
            </a:r>
          </a:p>
          <a:p>
            <a:pPr eaLnBrk="1" hangingPunct="1">
              <a:lnSpc>
                <a:spcPct val="110000"/>
              </a:lnSpc>
            </a:pPr>
            <a:endParaRPr lang="en-US" altLang="ko-KR" sz="1200" dirty="0"/>
          </a:p>
          <a:p>
            <a:pPr eaLnBrk="1" hangingPunct="1">
              <a:lnSpc>
                <a:spcPct val="110000"/>
              </a:lnSpc>
            </a:pPr>
            <a:r>
              <a:rPr kumimoji="1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수행 기간 </a:t>
            </a: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2020.03.10 ~ 2020.08.10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sz="1050" dirty="0"/>
              <a:t>진행 상태 </a:t>
            </a:r>
            <a:r>
              <a:rPr lang="en-US" altLang="ko-KR" sz="1050" dirty="0"/>
              <a:t>: </a:t>
            </a:r>
            <a:r>
              <a:rPr lang="ko-KR" altLang="en-US" sz="1050" dirty="0" smtClean="0"/>
              <a:t>완료</a:t>
            </a:r>
            <a:endParaRPr lang="ko-KR" altLang="en-US" sz="1050" dirty="0"/>
          </a:p>
        </p:txBody>
      </p:sp>
      <p:cxnSp>
        <p:nvCxnSpPr>
          <p:cNvPr id="7" name="꺾인 연결선 6"/>
          <p:cNvCxnSpPr/>
          <p:nvPr/>
        </p:nvCxnSpPr>
        <p:spPr bwMode="auto">
          <a:xfrm flipV="1">
            <a:off x="2324708" y="908720"/>
            <a:ext cx="864096" cy="531139"/>
          </a:xfrm>
          <a:prstGeom prst="bentConnector3">
            <a:avLst>
              <a:gd name="adj1" fmla="val -8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346775" y="641303"/>
            <a:ext cx="572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슬라이드로 달력에 자동 반영 </a:t>
            </a:r>
            <a:r>
              <a:rPr lang="en-US" altLang="ko-KR" sz="1600" dirty="0" smtClean="0"/>
              <a:t>/ long click</a:t>
            </a:r>
            <a:r>
              <a:rPr lang="ko-KR" altLang="en-US" sz="1600" dirty="0" smtClean="0"/>
              <a:t>시 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 가능</a:t>
            </a:r>
            <a:endParaRPr lang="en-US" altLang="ko-KR" sz="1600" dirty="0" smtClean="0"/>
          </a:p>
          <a:p>
            <a:r>
              <a:rPr lang="ko-KR" altLang="en-US" sz="1600" dirty="0" smtClean="0"/>
              <a:t>클릭 시 해당 달력 보여주기</a:t>
            </a:r>
            <a:endParaRPr lang="ko-KR" altLang="en-US" sz="1600" dirty="0"/>
          </a:p>
        </p:txBody>
      </p:sp>
      <p:cxnSp>
        <p:nvCxnSpPr>
          <p:cNvPr id="26" name="꺾인 연결선 25"/>
          <p:cNvCxnSpPr/>
          <p:nvPr/>
        </p:nvCxnSpPr>
        <p:spPr bwMode="auto">
          <a:xfrm rot="10800000" flipV="1">
            <a:off x="704528" y="2116047"/>
            <a:ext cx="707989" cy="564317"/>
          </a:xfrm>
          <a:prstGeom prst="bentConnector3">
            <a:avLst>
              <a:gd name="adj1" fmla="val 512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꺾인 연결선 27"/>
          <p:cNvCxnSpPr/>
          <p:nvPr/>
        </p:nvCxnSpPr>
        <p:spPr bwMode="auto">
          <a:xfrm rot="10800000">
            <a:off x="704527" y="2680364"/>
            <a:ext cx="683596" cy="59236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0" y="2349438"/>
            <a:ext cx="105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진행중인 </a:t>
            </a:r>
            <a:r>
              <a:rPr lang="ko-KR" altLang="en-US" sz="1000" dirty="0" smtClean="0"/>
              <a:t>목표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 bwMode="auto">
          <a:xfrm flipH="1">
            <a:off x="776537" y="4560936"/>
            <a:ext cx="611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-35607" y="4314715"/>
            <a:ext cx="860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완료된 목표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132278" y="1350045"/>
            <a:ext cx="1527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완료된 목표 보기</a:t>
            </a:r>
            <a:endParaRPr lang="en-US" altLang="ko-KR" sz="1000" dirty="0" smtClean="0"/>
          </a:p>
        </p:txBody>
      </p:sp>
      <p:sp>
        <p:nvSpPr>
          <p:cNvPr id="32" name="직사각형 31"/>
          <p:cNvSpPr/>
          <p:nvPr/>
        </p:nvSpPr>
        <p:spPr bwMode="auto">
          <a:xfrm>
            <a:off x="5886475" y="3529578"/>
            <a:ext cx="2878357" cy="2954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방해 금지 시간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23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시 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~ 08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19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241"/>
            <a:ext cx="1139466" cy="356869"/>
          </a:xfrm>
        </p:spPr>
        <p:txBody>
          <a:bodyPr/>
          <a:lstStyle/>
          <a:p>
            <a:r>
              <a:rPr lang="ko-KR" altLang="en-US" dirty="0" smtClean="0">
                <a:solidFill>
                  <a:srgbClr val="EEEEEE"/>
                </a:solidFill>
              </a:rPr>
              <a:t>달력 기입</a:t>
            </a:r>
            <a:endParaRPr lang="en-US" altLang="ko-KR" dirty="0" smtClean="0">
              <a:solidFill>
                <a:srgbClr val="EEEEEE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4640680" y="3058291"/>
            <a:ext cx="324036" cy="3442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 bwMode="auto">
          <a:xfrm rot="10800000">
            <a:off x="908476" y="3058291"/>
            <a:ext cx="324036" cy="3442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9454" y="3037359"/>
            <a:ext cx="65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09120" y="3023009"/>
            <a:ext cx="65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464767" y="1098309"/>
            <a:ext cx="2967450" cy="4068452"/>
            <a:chOff x="1957107" y="1088740"/>
            <a:chExt cx="2967450" cy="40684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964668" y="1088740"/>
              <a:ext cx="2952328" cy="40684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964668" y="1684227"/>
              <a:ext cx="2959889" cy="2633070"/>
              <a:chOff x="1957107" y="1899691"/>
              <a:chExt cx="2959889" cy="263307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1957107" y="2276872"/>
                <a:ext cx="2959889" cy="2255889"/>
                <a:chOff x="1957107" y="2160486"/>
                <a:chExt cx="2959889" cy="2255889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2897"/>
                <a:stretch/>
              </p:blipFill>
              <p:spPr>
                <a:xfrm>
                  <a:off x="1957107" y="2160486"/>
                  <a:ext cx="2959889" cy="2255889"/>
                </a:xfrm>
                <a:prstGeom prst="rect">
                  <a:avLst/>
                </a:prstGeom>
              </p:spPr>
            </p:pic>
            <p:sp>
              <p:nvSpPr>
                <p:cNvPr id="13" name="타원 12"/>
                <p:cNvSpPr/>
                <p:nvPr/>
              </p:nvSpPr>
              <p:spPr bwMode="auto">
                <a:xfrm>
                  <a:off x="2936776" y="3071329"/>
                  <a:ext cx="216024" cy="216024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5" name="타원 14"/>
                <p:cNvSpPr/>
                <p:nvPr/>
              </p:nvSpPr>
              <p:spPr bwMode="auto">
                <a:xfrm>
                  <a:off x="3350821" y="2708920"/>
                  <a:ext cx="216024" cy="216024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 bwMode="auto">
                <a:xfrm>
                  <a:off x="4160912" y="2704356"/>
                  <a:ext cx="216024" cy="216024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grpSp>
              <p:nvGrpSpPr>
                <p:cNvPr id="23" name="그룹 22"/>
                <p:cNvGrpSpPr/>
                <p:nvPr/>
              </p:nvGrpSpPr>
              <p:grpSpPr>
                <a:xfrm>
                  <a:off x="3764867" y="2704356"/>
                  <a:ext cx="144016" cy="180020"/>
                  <a:chOff x="6537176" y="1529172"/>
                  <a:chExt cx="144016" cy="180020"/>
                </a:xfrm>
              </p:grpSpPr>
              <p:cxnSp>
                <p:nvCxnSpPr>
                  <p:cNvPr id="24" name="직선 연결선 23"/>
                  <p:cNvCxnSpPr/>
                  <p:nvPr/>
                </p:nvCxnSpPr>
                <p:spPr bwMode="auto">
                  <a:xfrm>
                    <a:off x="6537176" y="1529172"/>
                    <a:ext cx="144016" cy="1800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</p:spPr>
              </p:cxnSp>
              <p:cxnSp>
                <p:nvCxnSpPr>
                  <p:cNvPr id="25" name="직선 연결선 24"/>
                  <p:cNvCxnSpPr/>
                  <p:nvPr/>
                </p:nvCxnSpPr>
                <p:spPr bwMode="auto">
                  <a:xfrm flipH="1">
                    <a:off x="6537176" y="1529172"/>
                    <a:ext cx="144016" cy="1800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</p:spPr>
              </p:cxnSp>
            </p:grpSp>
            <p:grpSp>
              <p:nvGrpSpPr>
                <p:cNvPr id="26" name="그룹 25"/>
                <p:cNvGrpSpPr/>
                <p:nvPr/>
              </p:nvGrpSpPr>
              <p:grpSpPr>
                <a:xfrm>
                  <a:off x="2576736" y="3057790"/>
                  <a:ext cx="144016" cy="180020"/>
                  <a:chOff x="6537176" y="1529172"/>
                  <a:chExt cx="144016" cy="180020"/>
                </a:xfrm>
              </p:grpSpPr>
              <p:cxnSp>
                <p:nvCxnSpPr>
                  <p:cNvPr id="27" name="직선 연결선 26"/>
                  <p:cNvCxnSpPr/>
                  <p:nvPr/>
                </p:nvCxnSpPr>
                <p:spPr bwMode="auto">
                  <a:xfrm>
                    <a:off x="6537176" y="1529172"/>
                    <a:ext cx="144016" cy="1800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</p:spPr>
              </p:cxnSp>
              <p:cxnSp>
                <p:nvCxnSpPr>
                  <p:cNvPr id="28" name="직선 연결선 27"/>
                  <p:cNvCxnSpPr/>
                  <p:nvPr/>
                </p:nvCxnSpPr>
                <p:spPr bwMode="auto">
                  <a:xfrm flipH="1">
                    <a:off x="6537176" y="1529172"/>
                    <a:ext cx="144016" cy="1800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</p:spPr>
              </p:cxnSp>
            </p:grpSp>
            <p:sp>
              <p:nvSpPr>
                <p:cNvPr id="30" name="이등변 삼각형 29"/>
                <p:cNvSpPr/>
                <p:nvPr/>
              </p:nvSpPr>
              <p:spPr bwMode="auto">
                <a:xfrm>
                  <a:off x="2900771" y="2686354"/>
                  <a:ext cx="252028" cy="216024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 bwMode="auto">
                <a:xfrm>
                  <a:off x="2102934" y="3054778"/>
                  <a:ext cx="252028" cy="216024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2" name="이등변 삼각형 31"/>
                <p:cNvSpPr/>
                <p:nvPr/>
              </p:nvSpPr>
              <p:spPr bwMode="auto">
                <a:xfrm>
                  <a:off x="2507362" y="2686354"/>
                  <a:ext cx="252028" cy="216024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3" name="타원 32"/>
                <p:cNvSpPr/>
                <p:nvPr/>
              </p:nvSpPr>
              <p:spPr bwMode="auto">
                <a:xfrm>
                  <a:off x="4556956" y="2708920"/>
                  <a:ext cx="216024" cy="216024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845092" y="189969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월</a:t>
                </a:r>
                <a:endParaRPr lang="ko-KR" alt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479837" y="4308871"/>
              <a:ext cx="64717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dirty="0" smtClean="0"/>
                <a:t>물 마시기</a:t>
              </a:r>
              <a:endParaRPr lang="ko-KR" altLang="en-US" sz="800" b="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57107" y="4314755"/>
              <a:ext cx="593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0" dirty="0" smtClean="0"/>
                <a:t>스트레칭</a:t>
              </a:r>
              <a:endParaRPr lang="ko-KR" altLang="en-US" sz="800" b="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117" y="1137801"/>
              <a:ext cx="143479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목표 </a:t>
              </a:r>
              <a:r>
                <a:rPr lang="ko-KR" altLang="en-US" sz="1600" dirty="0" err="1" smtClean="0"/>
                <a:t>달성률</a:t>
              </a:r>
              <a:endParaRPr lang="en-US" altLang="ko-KR" sz="1600" dirty="0" smtClean="0"/>
            </a:p>
            <a:p>
              <a:endParaRPr lang="ko-KR" altLang="en-US" sz="16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4104" y="5209287"/>
            <a:ext cx="1654384" cy="384721"/>
            <a:chOff x="5457056" y="5013176"/>
            <a:chExt cx="1654384" cy="384721"/>
          </a:xfrm>
        </p:grpSpPr>
        <p:grpSp>
          <p:nvGrpSpPr>
            <p:cNvPr id="19" name="그룹 18"/>
            <p:cNvGrpSpPr/>
            <p:nvPr/>
          </p:nvGrpSpPr>
          <p:grpSpPr>
            <a:xfrm>
              <a:off x="5457056" y="5106213"/>
              <a:ext cx="735267" cy="216024"/>
              <a:chOff x="452500" y="5697252"/>
              <a:chExt cx="763914" cy="216024"/>
            </a:xfrm>
          </p:grpSpPr>
          <p:sp>
            <p:nvSpPr>
              <p:cNvPr id="12" name="타원 11"/>
              <p:cNvSpPr/>
              <p:nvPr/>
            </p:nvSpPr>
            <p:spPr bwMode="auto">
              <a:xfrm>
                <a:off x="452500" y="5697252"/>
                <a:ext cx="216024" cy="21602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1072398" y="5715254"/>
                <a:ext cx="144016" cy="180020"/>
                <a:chOff x="6537176" y="1529172"/>
                <a:chExt cx="144016" cy="180020"/>
              </a:xfrm>
            </p:grpSpPr>
            <p:cxnSp>
              <p:nvCxnSpPr>
                <p:cNvPr id="9" name="직선 연결선 8"/>
                <p:cNvCxnSpPr/>
                <p:nvPr/>
              </p:nvCxnSpPr>
              <p:spPr bwMode="auto">
                <a:xfrm>
                  <a:off x="6537176" y="1529172"/>
                  <a:ext cx="144016" cy="18002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</p:cxnSp>
            <p:cxnSp>
              <p:nvCxnSpPr>
                <p:cNvPr id="11" name="직선 연결선 10"/>
                <p:cNvCxnSpPr/>
                <p:nvPr/>
              </p:nvCxnSpPr>
              <p:spPr bwMode="auto">
                <a:xfrm flipH="1">
                  <a:off x="6537176" y="1529172"/>
                  <a:ext cx="144016" cy="18002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</p:cxnSp>
          </p:grpSp>
          <p:sp>
            <p:nvSpPr>
              <p:cNvPr id="18" name="이등변 삼각형 17"/>
              <p:cNvSpPr/>
              <p:nvPr/>
            </p:nvSpPr>
            <p:spPr bwMode="auto">
              <a:xfrm>
                <a:off x="740532" y="5697252"/>
                <a:ext cx="252028" cy="216024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141132" y="5013176"/>
              <a:ext cx="97030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 smtClean="0"/>
                <a:t>?</a:t>
              </a:r>
              <a:r>
                <a:rPr lang="en-US" altLang="ko-KR" sz="1000" b="0" dirty="0" smtClean="0"/>
                <a:t>(null)</a:t>
              </a:r>
              <a:endParaRPr lang="ko-KR" altLang="en-US" sz="1000" b="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982739" y="5228140"/>
            <a:ext cx="2498036" cy="923330"/>
            <a:chOff x="6645188" y="2080279"/>
            <a:chExt cx="2498036" cy="923330"/>
          </a:xfrm>
        </p:grpSpPr>
        <p:sp>
          <p:nvSpPr>
            <p:cNvPr id="49" name="TextBox 48"/>
            <p:cNvSpPr txBox="1"/>
            <p:nvPr/>
          </p:nvSpPr>
          <p:spPr>
            <a:xfrm>
              <a:off x="6645188" y="2080279"/>
              <a:ext cx="24980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dirty="0" smtClean="0"/>
                <a:t>0~25% </a:t>
              </a:r>
            </a:p>
            <a:p>
              <a:r>
                <a:rPr lang="en-US" altLang="ko-KR" sz="1200" b="0" dirty="0" smtClean="0"/>
                <a:t>25 ~ 75%</a:t>
              </a:r>
              <a:r>
                <a:rPr lang="ko-KR" altLang="en-US" sz="1200" b="0" dirty="0" smtClean="0"/>
                <a:t> </a:t>
              </a:r>
              <a:endParaRPr lang="en-US" altLang="ko-KR" sz="1200" b="0" dirty="0" smtClean="0"/>
            </a:p>
            <a:p>
              <a:r>
                <a:rPr lang="en-US" altLang="ko-KR" sz="1200" b="0" dirty="0" smtClean="0"/>
                <a:t>75%~</a:t>
              </a:r>
            </a:p>
            <a:p>
              <a:endParaRPr lang="en-US" altLang="ko-KR" dirty="0" smtClean="0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7778429" y="2191605"/>
              <a:ext cx="160124" cy="540706"/>
              <a:chOff x="7751154" y="2197294"/>
              <a:chExt cx="160124" cy="540706"/>
            </a:xfrm>
          </p:grpSpPr>
          <p:sp>
            <p:nvSpPr>
              <p:cNvPr id="85" name="타원 84"/>
              <p:cNvSpPr/>
              <p:nvPr/>
            </p:nvSpPr>
            <p:spPr bwMode="auto">
              <a:xfrm>
                <a:off x="7756126" y="2568459"/>
                <a:ext cx="155152" cy="169541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6" name="이등변 삼각형 85"/>
              <p:cNvSpPr/>
              <p:nvPr/>
            </p:nvSpPr>
            <p:spPr bwMode="auto">
              <a:xfrm>
                <a:off x="7751154" y="2371000"/>
                <a:ext cx="142224" cy="90153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7770549" y="2197294"/>
                <a:ext cx="103435" cy="90010"/>
                <a:chOff x="6546996" y="1141642"/>
                <a:chExt cx="144016" cy="180020"/>
              </a:xfrm>
            </p:grpSpPr>
            <p:cxnSp>
              <p:nvCxnSpPr>
                <p:cNvPr id="88" name="직선 연결선 87"/>
                <p:cNvCxnSpPr/>
                <p:nvPr/>
              </p:nvCxnSpPr>
              <p:spPr bwMode="auto">
                <a:xfrm>
                  <a:off x="6546996" y="1141642"/>
                  <a:ext cx="144016" cy="18002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</p:cxnSp>
            <p:cxnSp>
              <p:nvCxnSpPr>
                <p:cNvPr id="89" name="직선 연결선 88"/>
                <p:cNvCxnSpPr/>
                <p:nvPr/>
              </p:nvCxnSpPr>
              <p:spPr bwMode="auto">
                <a:xfrm flipH="1">
                  <a:off x="6546996" y="1141642"/>
                  <a:ext cx="144016" cy="18002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</p:cxnSp>
          </p:grpSp>
        </p:grpSp>
      </p:grpSp>
      <p:sp>
        <p:nvSpPr>
          <p:cNvPr id="51" name="직사각형 50"/>
          <p:cNvSpPr/>
          <p:nvPr/>
        </p:nvSpPr>
        <p:spPr bwMode="auto">
          <a:xfrm>
            <a:off x="1588784" y="1160960"/>
            <a:ext cx="647189" cy="59428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524556" y="4777094"/>
            <a:ext cx="785802" cy="3081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수정하기</a:t>
            </a:r>
          </a:p>
        </p:txBody>
      </p:sp>
      <p:cxnSp>
        <p:nvCxnSpPr>
          <p:cNvPr id="11265" name="직선 화살표 연결선 11264"/>
          <p:cNvCxnSpPr/>
          <p:nvPr/>
        </p:nvCxnSpPr>
        <p:spPr bwMode="auto">
          <a:xfrm>
            <a:off x="4288201" y="4931178"/>
            <a:ext cx="20743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그룹 1"/>
          <p:cNvGrpSpPr/>
          <p:nvPr/>
        </p:nvGrpSpPr>
        <p:grpSpPr>
          <a:xfrm>
            <a:off x="6362586" y="980756"/>
            <a:ext cx="3192379" cy="4180833"/>
            <a:chOff x="5765022" y="1638990"/>
            <a:chExt cx="3192379" cy="4180833"/>
          </a:xfrm>
        </p:grpSpPr>
        <p:grpSp>
          <p:nvGrpSpPr>
            <p:cNvPr id="68" name="그룹 67"/>
            <p:cNvGrpSpPr/>
            <p:nvPr/>
          </p:nvGrpSpPr>
          <p:grpSpPr>
            <a:xfrm>
              <a:off x="5765022" y="1638990"/>
              <a:ext cx="3192379" cy="4180833"/>
              <a:chOff x="6356037" y="1147370"/>
              <a:chExt cx="3192379" cy="4180833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6356037" y="1147370"/>
                <a:ext cx="3192379" cy="4180833"/>
                <a:chOff x="5577045" y="1352506"/>
                <a:chExt cx="2952328" cy="4068452"/>
              </a:xfrm>
            </p:grpSpPr>
            <p:sp>
              <p:nvSpPr>
                <p:cNvPr id="71" name="직사각형 70"/>
                <p:cNvSpPr/>
                <p:nvPr/>
              </p:nvSpPr>
              <p:spPr bwMode="auto">
                <a:xfrm>
                  <a:off x="5577045" y="1352506"/>
                  <a:ext cx="2952328" cy="406845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 bwMode="auto">
                <a:xfrm>
                  <a:off x="5692035" y="1520788"/>
                  <a:ext cx="2661917" cy="263563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물 </a:t>
                  </a:r>
                  <a:r>
                    <a:rPr lang="en-US" altLang="ko-KR" sz="1200" dirty="0" smtClean="0"/>
                    <a:t>200ml</a:t>
                  </a:r>
                  <a:r>
                    <a:rPr kumimoji="1" lang="en-US" altLang="ko-KR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r>
                    <a:rPr kumimoji="1" lang="ko-KR" alt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마시기</a:t>
                  </a:r>
                  <a:r>
                    <a:rPr kumimoji="1" lang="en-US" altLang="ko-KR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(10</a:t>
                  </a:r>
                  <a:r>
                    <a:rPr kumimoji="1" lang="ko-KR" alt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회</a:t>
                  </a:r>
                  <a:r>
                    <a:rPr kumimoji="1" lang="en-US" altLang="ko-KR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)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 bwMode="auto">
                <a:xfrm>
                  <a:off x="5692036" y="3586282"/>
                  <a:ext cx="2661917" cy="28752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pitchFamily="50" charset="-127"/>
                      <a:ea typeface="굴림" pitchFamily="50" charset="-127"/>
                    </a:rPr>
                    <a:t>목표 성공률 </a:t>
                  </a:r>
                  <a:r>
                    <a:rPr kumimoji="1" lang="en-US" altLang="ko-KR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pitchFamily="50" charset="-127"/>
                      <a:ea typeface="굴림" pitchFamily="50" charset="-127"/>
                    </a:rPr>
                    <a:t>(80%)</a:t>
                  </a:r>
                  <a:endParaRPr kumimoji="1" lang="ko-KR" alt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 bwMode="auto">
                <a:xfrm>
                  <a:off x="5692035" y="2044645"/>
                  <a:ext cx="2661918" cy="46123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기간 </a:t>
                  </a:r>
                  <a:r>
                    <a:rPr kumimoji="1" lang="en-US" altLang="ko-KR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: 21.01.01</a:t>
                  </a:r>
                  <a:r>
                    <a:rPr lang="en-US" altLang="ko-KR" sz="1200" dirty="0" smtClean="0"/>
                    <a:t> ~ </a:t>
                  </a:r>
                  <a:r>
                    <a:rPr lang="en-US" altLang="ko-KR" sz="1200" dirty="0" smtClean="0">
                      <a:solidFill>
                        <a:srgbClr val="FF0000"/>
                      </a:solidFill>
                    </a:rPr>
                    <a:t>21.3.28 or D-100</a:t>
                  </a:r>
                  <a:r>
                    <a:rPr lang="ko-KR" altLang="en-US" sz="1200" dirty="0" smtClean="0">
                      <a:solidFill>
                        <a:srgbClr val="FF0000"/>
                      </a:solidFill>
                    </a:rPr>
                    <a:t>일</a:t>
                  </a:r>
                  <a:endParaRPr lang="en-US" altLang="ko-KR" sz="1200" dirty="0" smtClean="0">
                    <a:solidFill>
                      <a:srgbClr val="FF0000"/>
                    </a:solidFill>
                  </a:endParaRPr>
                </a:p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달력 시작 요일 </a:t>
                  </a:r>
                  <a:r>
                    <a:rPr kumimoji="1" lang="en-US" altLang="ko-KR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: </a:t>
                  </a:r>
                  <a:r>
                    <a:rPr kumimoji="1" lang="ko-KR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일요일</a:t>
                  </a:r>
                </a:p>
              </p:txBody>
            </p:sp>
            <p:sp>
              <p:nvSpPr>
                <p:cNvPr id="75" name="직사각형 74"/>
                <p:cNvSpPr/>
                <p:nvPr/>
              </p:nvSpPr>
              <p:spPr bwMode="auto">
                <a:xfrm>
                  <a:off x="5691526" y="3991779"/>
                  <a:ext cx="2661916" cy="263563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물 </a:t>
                  </a:r>
                  <a:r>
                    <a:rPr lang="en-US" altLang="ko-KR" sz="1200" dirty="0" smtClean="0"/>
                    <a:t>5</a:t>
                  </a:r>
                  <a:r>
                    <a:rPr lang="ko-KR" altLang="en-US" sz="1200" dirty="0" smtClean="0"/>
                    <a:t>회 마시기</a:t>
                  </a:r>
                  <a:r>
                    <a:rPr kumimoji="1" lang="ko-KR" alt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r>
                    <a:rPr kumimoji="1" lang="en-US" altLang="ko-KR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(</a:t>
                  </a:r>
                  <a:r>
                    <a:rPr kumimoji="1" lang="ko-KR" alt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차선책</a:t>
                  </a:r>
                  <a:r>
                    <a:rPr kumimoji="1" lang="en-US" altLang="ko-KR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)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 bwMode="auto">
                <a:xfrm>
                  <a:off x="5692035" y="4375976"/>
                  <a:ext cx="2661916" cy="263563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pitchFamily="50" charset="-127"/>
                      <a:ea typeface="굴림" pitchFamily="50" charset="-127"/>
                    </a:rPr>
                    <a:t>이미지</a:t>
                  </a:r>
                  <a:r>
                    <a:rPr kumimoji="1" lang="ko-KR" altLang="en-US" sz="12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pitchFamily="50" charset="-127"/>
                      <a:ea typeface="굴림" pitchFamily="50" charset="-127"/>
                    </a:rPr>
                    <a:t> 선택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  <p:sp>
            <p:nvSpPr>
              <p:cNvPr id="70" name="모서리가 둥근 직사각형 69"/>
              <p:cNvSpPr/>
              <p:nvPr/>
            </p:nvSpPr>
            <p:spPr bwMode="auto">
              <a:xfrm>
                <a:off x="7451445" y="4883563"/>
                <a:ext cx="1008112" cy="28319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rPr>
                  <a:t>습관 만들기</a:t>
                </a:r>
              </a:p>
            </p:txBody>
          </p:sp>
        </p:grpSp>
        <p:sp>
          <p:nvSpPr>
            <p:cNvPr id="78" name="직사각형 77"/>
            <p:cNvSpPr/>
            <p:nvPr/>
          </p:nvSpPr>
          <p:spPr bwMode="auto">
            <a:xfrm>
              <a:off x="5886475" y="3511170"/>
              <a:ext cx="2878357" cy="295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방해 금지 시간 </a:t>
              </a:r>
              <a:r>
                <a:rPr kumimoji="1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:</a:t>
              </a:r>
              <a:r>
                <a:rPr kumimoji="1" lang="en-US" altLang="ko-KR" sz="12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23</a:t>
              </a:r>
              <a:r>
                <a:rPr kumimoji="1" lang="ko-KR" altLang="en-US" sz="12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시 </a:t>
              </a:r>
              <a:r>
                <a:rPr kumimoji="1" lang="en-US" altLang="ko-KR" sz="12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~ 08</a:t>
              </a:r>
              <a:r>
                <a:rPr kumimoji="1" lang="ko-KR" altLang="en-US" sz="12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시</a:t>
              </a: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513972" y="1693796"/>
            <a:ext cx="10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D-100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 bwMode="auto">
          <a:xfrm rot="16200000" flipH="1">
            <a:off x="2876907" y="4588264"/>
            <a:ext cx="2091135" cy="492683"/>
          </a:xfrm>
          <a:prstGeom prst="bentConnector3">
            <a:avLst>
              <a:gd name="adj1" fmla="val 1004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254491" y="5670813"/>
            <a:ext cx="32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 입력 </a:t>
            </a:r>
            <a:r>
              <a:rPr lang="en-US" altLang="ko-KR" dirty="0" smtClean="0"/>
              <a:t>but </a:t>
            </a:r>
            <a:r>
              <a:rPr lang="ko-KR" altLang="en-US" dirty="0" smtClean="0"/>
              <a:t>결과 수정 가능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 bwMode="auto">
          <a:xfrm>
            <a:off x="6484038" y="2258129"/>
            <a:ext cx="2878357" cy="4739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알림 </a:t>
            </a:r>
            <a:r>
              <a:rPr lang="ko-KR" altLang="en-US" sz="1200" dirty="0" smtClean="0"/>
              <a:t>주기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시간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(9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시부터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번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+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매일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or 3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일마다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42241"/>
            <a:ext cx="1928143" cy="356869"/>
          </a:xfrm>
        </p:spPr>
        <p:txBody>
          <a:bodyPr/>
          <a:lstStyle/>
          <a:p>
            <a:r>
              <a:rPr lang="ko-KR" altLang="en-US" dirty="0" smtClean="0"/>
              <a:t>메모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 </a:t>
            </a:r>
            <a:r>
              <a:rPr lang="ko-KR" altLang="en-US" dirty="0" err="1" smtClean="0"/>
              <a:t>달성률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6956" y="1448780"/>
            <a:ext cx="2967450" cy="4068452"/>
            <a:chOff x="1957107" y="1088740"/>
            <a:chExt cx="2967450" cy="406845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1964668" y="1088740"/>
              <a:ext cx="2952328" cy="40684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64668" y="1678349"/>
              <a:ext cx="2959889" cy="2638948"/>
              <a:chOff x="1957107" y="1893813"/>
              <a:chExt cx="2959889" cy="2638948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957107" y="2276872"/>
                <a:ext cx="2959889" cy="2255889"/>
                <a:chOff x="1957107" y="2160486"/>
                <a:chExt cx="2959889" cy="2255889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2897"/>
                <a:stretch/>
              </p:blipFill>
              <p:spPr>
                <a:xfrm>
                  <a:off x="1957107" y="2160486"/>
                  <a:ext cx="2959889" cy="2255889"/>
                </a:xfrm>
                <a:prstGeom prst="rect">
                  <a:avLst/>
                </a:prstGeom>
              </p:spPr>
            </p:pic>
            <p:sp>
              <p:nvSpPr>
                <p:cNvPr id="13" name="타원 12"/>
                <p:cNvSpPr/>
                <p:nvPr/>
              </p:nvSpPr>
              <p:spPr bwMode="auto">
                <a:xfrm>
                  <a:off x="2936776" y="3071329"/>
                  <a:ext cx="216024" cy="216024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 bwMode="auto">
                <a:xfrm>
                  <a:off x="3350821" y="2708920"/>
                  <a:ext cx="216024" cy="216024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5" name="타원 14"/>
                <p:cNvSpPr/>
                <p:nvPr/>
              </p:nvSpPr>
              <p:spPr bwMode="auto">
                <a:xfrm>
                  <a:off x="4160912" y="2704356"/>
                  <a:ext cx="216024" cy="216024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grpSp>
              <p:nvGrpSpPr>
                <p:cNvPr id="16" name="그룹 15"/>
                <p:cNvGrpSpPr/>
                <p:nvPr/>
              </p:nvGrpSpPr>
              <p:grpSpPr>
                <a:xfrm>
                  <a:off x="3764867" y="2704356"/>
                  <a:ext cx="144016" cy="180020"/>
                  <a:chOff x="6537176" y="1529172"/>
                  <a:chExt cx="144016" cy="180020"/>
                </a:xfrm>
              </p:grpSpPr>
              <p:cxnSp>
                <p:nvCxnSpPr>
                  <p:cNvPr id="24" name="직선 연결선 23"/>
                  <p:cNvCxnSpPr/>
                  <p:nvPr/>
                </p:nvCxnSpPr>
                <p:spPr bwMode="auto">
                  <a:xfrm>
                    <a:off x="6537176" y="1529172"/>
                    <a:ext cx="144016" cy="1800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</p:spPr>
              </p:cxnSp>
              <p:cxnSp>
                <p:nvCxnSpPr>
                  <p:cNvPr id="25" name="직선 연결선 24"/>
                  <p:cNvCxnSpPr/>
                  <p:nvPr/>
                </p:nvCxnSpPr>
                <p:spPr bwMode="auto">
                  <a:xfrm flipH="1">
                    <a:off x="6537176" y="1529172"/>
                    <a:ext cx="144016" cy="1800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</p:spPr>
              </p:cxnSp>
            </p:grpSp>
            <p:grpSp>
              <p:nvGrpSpPr>
                <p:cNvPr id="17" name="그룹 16"/>
                <p:cNvGrpSpPr/>
                <p:nvPr/>
              </p:nvGrpSpPr>
              <p:grpSpPr>
                <a:xfrm>
                  <a:off x="2576736" y="3057790"/>
                  <a:ext cx="144016" cy="180020"/>
                  <a:chOff x="6537176" y="1529172"/>
                  <a:chExt cx="144016" cy="180020"/>
                </a:xfrm>
              </p:grpSpPr>
              <p:cxnSp>
                <p:nvCxnSpPr>
                  <p:cNvPr id="22" name="직선 연결선 21"/>
                  <p:cNvCxnSpPr/>
                  <p:nvPr/>
                </p:nvCxnSpPr>
                <p:spPr bwMode="auto">
                  <a:xfrm>
                    <a:off x="6537176" y="1529172"/>
                    <a:ext cx="144016" cy="1800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</p:spPr>
              </p:cxnSp>
              <p:cxnSp>
                <p:nvCxnSpPr>
                  <p:cNvPr id="23" name="직선 연결선 22"/>
                  <p:cNvCxnSpPr/>
                  <p:nvPr/>
                </p:nvCxnSpPr>
                <p:spPr bwMode="auto">
                  <a:xfrm flipH="1">
                    <a:off x="6537176" y="1529172"/>
                    <a:ext cx="144016" cy="1800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</p:spPr>
              </p:cxnSp>
            </p:grpSp>
            <p:sp>
              <p:nvSpPr>
                <p:cNvPr id="18" name="이등변 삼각형 17"/>
                <p:cNvSpPr/>
                <p:nvPr/>
              </p:nvSpPr>
              <p:spPr bwMode="auto">
                <a:xfrm>
                  <a:off x="2900771" y="2686354"/>
                  <a:ext cx="252028" cy="216024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9" name="이등변 삼각형 18"/>
                <p:cNvSpPr/>
                <p:nvPr/>
              </p:nvSpPr>
              <p:spPr bwMode="auto">
                <a:xfrm>
                  <a:off x="2102934" y="3054778"/>
                  <a:ext cx="252028" cy="216024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0" name="이등변 삼각형 19"/>
                <p:cNvSpPr/>
                <p:nvPr/>
              </p:nvSpPr>
              <p:spPr bwMode="auto">
                <a:xfrm>
                  <a:off x="2507362" y="2686354"/>
                  <a:ext cx="252028" cy="216024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 bwMode="auto">
                <a:xfrm>
                  <a:off x="4556956" y="2708920"/>
                  <a:ext cx="216024" cy="216024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2826903" y="1893813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월</a:t>
                </a:r>
                <a:endParaRPr lang="ko-KR" alt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471131" y="4305164"/>
              <a:ext cx="726666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dirty="0" smtClean="0"/>
                <a:t>물 마시기</a:t>
              </a:r>
              <a:endParaRPr lang="ko-KR" altLang="en-US" sz="800" b="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7107" y="4326828"/>
              <a:ext cx="593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0" dirty="0" smtClean="0"/>
                <a:t>스트레칭</a:t>
              </a:r>
              <a:endParaRPr lang="ko-KR" altLang="en-US" sz="800" b="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8835" y="1153190"/>
              <a:ext cx="1321707" cy="800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1600" dirty="0" smtClean="0"/>
            </a:p>
            <a:p>
              <a:r>
                <a:rPr lang="ko-KR" altLang="en-US" sz="1400" dirty="0" smtClean="0"/>
                <a:t>목표 </a:t>
              </a:r>
              <a:r>
                <a:rPr lang="ko-KR" altLang="en-US" sz="1400" dirty="0" err="1" smtClean="0"/>
                <a:t>달성률</a:t>
              </a:r>
              <a:endParaRPr lang="en-US" altLang="ko-KR" sz="1400" dirty="0" smtClean="0"/>
            </a:p>
            <a:p>
              <a:endParaRPr lang="ko-KR" altLang="en-US" sz="16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127263" y="1358081"/>
            <a:ext cx="13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부지런한  나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움직이는 이미지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32467" y="2659806"/>
            <a:ext cx="142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현재의 나</a:t>
            </a:r>
            <a:endParaRPr lang="en-US" altLang="ko-KR" sz="1200" dirty="0" smtClean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움직이는 이미지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84" name="직선 화살표 연결선 83"/>
          <p:cNvCxnSpPr/>
          <p:nvPr/>
        </p:nvCxnSpPr>
        <p:spPr bwMode="auto">
          <a:xfrm>
            <a:off x="3368824" y="1916832"/>
            <a:ext cx="2160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2" name="그룹 41"/>
          <p:cNvGrpSpPr/>
          <p:nvPr/>
        </p:nvGrpSpPr>
        <p:grpSpPr>
          <a:xfrm>
            <a:off x="5529063" y="691606"/>
            <a:ext cx="2484277" cy="2144197"/>
            <a:chOff x="5529063" y="691606"/>
            <a:chExt cx="2484277" cy="2144197"/>
          </a:xfrm>
        </p:grpSpPr>
        <p:sp>
          <p:nvSpPr>
            <p:cNvPr id="80" name="TextBox 79"/>
            <p:cNvSpPr txBox="1"/>
            <p:nvPr/>
          </p:nvSpPr>
          <p:spPr>
            <a:xfrm>
              <a:off x="7119838" y="691606"/>
              <a:ext cx="662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80%</a:t>
              </a:r>
              <a:endParaRPr lang="ko-KR" altLang="en-US" sz="1200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529063" y="958830"/>
              <a:ext cx="2484277" cy="1876973"/>
              <a:chOff x="5529063" y="958830"/>
              <a:chExt cx="2643389" cy="2443024"/>
            </a:xfrm>
          </p:grpSpPr>
          <p:sp>
            <p:nvSpPr>
              <p:cNvPr id="30" name="직사각형 29"/>
              <p:cNvSpPr/>
              <p:nvPr/>
            </p:nvSpPr>
            <p:spPr bwMode="auto">
              <a:xfrm>
                <a:off x="5529064" y="958830"/>
                <a:ext cx="2643388" cy="244302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5529063" y="1131288"/>
                <a:ext cx="2634389" cy="84751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 bwMode="auto">
              <a:xfrm>
                <a:off x="5529064" y="2407721"/>
                <a:ext cx="2634388" cy="84751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6041665" y="2693768"/>
                <a:ext cx="234026" cy="324036"/>
                <a:chOff x="6015118" y="4221088"/>
                <a:chExt cx="288032" cy="622788"/>
              </a:xfrm>
            </p:grpSpPr>
            <p:sp>
              <p:nvSpPr>
                <p:cNvPr id="55" name="타원 54"/>
                <p:cNvSpPr/>
                <p:nvPr/>
              </p:nvSpPr>
              <p:spPr bwMode="auto">
                <a:xfrm>
                  <a:off x="6069124" y="4221088"/>
                  <a:ext cx="180020" cy="18002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56" name="직선 연결선 55"/>
                <p:cNvCxnSpPr>
                  <a:stCxn id="55" idx="4"/>
                </p:cNvCxnSpPr>
                <p:nvPr/>
              </p:nvCxnSpPr>
              <p:spPr bwMode="auto">
                <a:xfrm>
                  <a:off x="6159134" y="4401108"/>
                  <a:ext cx="0" cy="3600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</p:cxnSp>
            <p:cxnSp>
              <p:nvCxnSpPr>
                <p:cNvPr id="57" name="직선 연결선 56"/>
                <p:cNvCxnSpPr/>
                <p:nvPr/>
              </p:nvCxnSpPr>
              <p:spPr bwMode="auto">
                <a:xfrm>
                  <a:off x="6015118" y="4545124"/>
                  <a:ext cx="28803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</p:cxnSp>
            <p:cxnSp>
              <p:nvCxnSpPr>
                <p:cNvPr id="58" name="직선 연결선 57"/>
                <p:cNvCxnSpPr/>
                <p:nvPr/>
              </p:nvCxnSpPr>
              <p:spPr bwMode="auto">
                <a:xfrm flipH="1">
                  <a:off x="6069947" y="4735864"/>
                  <a:ext cx="90010" cy="1080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</p:cxnSp>
            <p:cxnSp>
              <p:nvCxnSpPr>
                <p:cNvPr id="59" name="직선 연결선 58"/>
                <p:cNvCxnSpPr/>
                <p:nvPr/>
              </p:nvCxnSpPr>
              <p:spPr bwMode="auto">
                <a:xfrm flipH="1" flipV="1">
                  <a:off x="6159958" y="4735865"/>
                  <a:ext cx="89186" cy="1080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6231142" y="1439617"/>
                <a:ext cx="234026" cy="324036"/>
                <a:chOff x="6015118" y="4221088"/>
                <a:chExt cx="288032" cy="622788"/>
              </a:xfrm>
            </p:grpSpPr>
            <p:sp>
              <p:nvSpPr>
                <p:cNvPr id="39" name="타원 38"/>
                <p:cNvSpPr/>
                <p:nvPr/>
              </p:nvSpPr>
              <p:spPr bwMode="auto">
                <a:xfrm>
                  <a:off x="6069124" y="4221088"/>
                  <a:ext cx="180020" cy="18002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41" name="직선 연결선 40"/>
                <p:cNvCxnSpPr>
                  <a:stCxn id="39" idx="4"/>
                </p:cNvCxnSpPr>
                <p:nvPr/>
              </p:nvCxnSpPr>
              <p:spPr bwMode="auto">
                <a:xfrm>
                  <a:off x="6159134" y="4401108"/>
                  <a:ext cx="0" cy="3600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</p:cxnSp>
            <p:cxnSp>
              <p:nvCxnSpPr>
                <p:cNvPr id="44" name="직선 연결선 43"/>
                <p:cNvCxnSpPr/>
                <p:nvPr/>
              </p:nvCxnSpPr>
              <p:spPr bwMode="auto">
                <a:xfrm>
                  <a:off x="6015118" y="4545124"/>
                  <a:ext cx="28803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</p:cxnSp>
            <p:cxnSp>
              <p:nvCxnSpPr>
                <p:cNvPr id="46" name="직선 연결선 45"/>
                <p:cNvCxnSpPr/>
                <p:nvPr/>
              </p:nvCxnSpPr>
              <p:spPr bwMode="auto">
                <a:xfrm flipH="1">
                  <a:off x="6069947" y="4735864"/>
                  <a:ext cx="90010" cy="108012"/>
                </a:xfrm>
                <a:prstGeom prst="line">
                  <a:avLst/>
                </a:prstGeom>
                <a:ln>
                  <a:headEnd type="none" w="med" len="med"/>
                  <a:tailEnd type="none" w="sm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 bwMode="auto">
                <a:xfrm flipH="1" flipV="1">
                  <a:off x="6159958" y="4735865"/>
                  <a:ext cx="89186" cy="1080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6134399" y="1050909"/>
                <a:ext cx="662240" cy="360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FF0000"/>
                    </a:solidFill>
                  </a:rPr>
                  <a:t>36%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908672" y="2336821"/>
                <a:ext cx="662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accent2"/>
                    </a:solidFill>
                  </a:rPr>
                  <a:t>28%</a:t>
                </a:r>
                <a:endParaRPr lang="ko-KR" altLang="en-US" sz="1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7185248" y="958830"/>
                <a:ext cx="504056" cy="2443024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83461" y="1513230"/>
                <a:ext cx="3240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G</a:t>
                </a:r>
              </a:p>
              <a:p>
                <a:r>
                  <a:rPr lang="en-US" altLang="ko-KR" dirty="0" smtClean="0"/>
                  <a:t>O</a:t>
                </a:r>
              </a:p>
              <a:p>
                <a:r>
                  <a:rPr lang="en-US" altLang="ko-KR" dirty="0" smtClean="0"/>
                  <a:t>A</a:t>
                </a:r>
              </a:p>
              <a:p>
                <a:r>
                  <a:rPr lang="en-US" altLang="ko-KR" dirty="0"/>
                  <a:t>L</a:t>
                </a:r>
                <a:endParaRPr lang="ko-KR" altLang="en-US" dirty="0"/>
              </a:p>
            </p:txBody>
          </p:sp>
        </p:grpSp>
      </p:grpSp>
      <p:sp>
        <p:nvSpPr>
          <p:cNvPr id="90" name="모서리가 둥근 직사각형 89"/>
          <p:cNvSpPr/>
          <p:nvPr/>
        </p:nvSpPr>
        <p:spPr bwMode="auto">
          <a:xfrm>
            <a:off x="2644589" y="5102115"/>
            <a:ext cx="785802" cy="3081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수정하기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5544139" y="3735581"/>
            <a:ext cx="2772308" cy="18835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88155" y="3784643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3. 6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742161" y="4331069"/>
            <a:ext cx="237626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오늘은 운동을 해서 </a:t>
            </a:r>
            <a:endParaRPr lang="en-US" altLang="ko-KR" sz="1400" dirty="0" smtClean="0"/>
          </a:p>
          <a:p>
            <a:r>
              <a:rPr lang="en-US" altLang="ko-KR" sz="1400" dirty="0" smtClean="0"/>
              <a:t>3L</a:t>
            </a:r>
            <a:r>
              <a:rPr lang="ko-KR" altLang="en-US" sz="1400" dirty="0" smtClean="0"/>
              <a:t>는 마신 것 같다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cxnSp>
        <p:nvCxnSpPr>
          <p:cNvPr id="102" name="직선 화살표 연결선 101"/>
          <p:cNvCxnSpPr>
            <a:endCxn id="99" idx="1"/>
          </p:cNvCxnSpPr>
          <p:nvPr/>
        </p:nvCxnSpPr>
        <p:spPr bwMode="auto">
          <a:xfrm>
            <a:off x="3399660" y="3139585"/>
            <a:ext cx="2144479" cy="1537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타원 59"/>
          <p:cNvSpPr/>
          <p:nvPr/>
        </p:nvSpPr>
        <p:spPr bwMode="auto">
          <a:xfrm>
            <a:off x="3296816" y="3174048"/>
            <a:ext cx="72008" cy="749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2864768" y="3174048"/>
            <a:ext cx="72008" cy="749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1676636" y="3498084"/>
            <a:ext cx="72008" cy="749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99870" y="1486558"/>
            <a:ext cx="647189" cy="59428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1244588" y="3138044"/>
            <a:ext cx="72008" cy="749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6405" y="2036107"/>
            <a:ext cx="10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D-100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꺾인 연결선 26"/>
          <p:cNvCxnSpPr/>
          <p:nvPr/>
        </p:nvCxnSpPr>
        <p:spPr bwMode="auto">
          <a:xfrm rot="16200000" flipH="1">
            <a:off x="2940555" y="4901384"/>
            <a:ext cx="1548172" cy="835651"/>
          </a:xfrm>
          <a:prstGeom prst="bentConnector3">
            <a:avLst>
              <a:gd name="adj1" fmla="val 999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213822" y="5913276"/>
            <a:ext cx="286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메모 입력 후 달력에 표시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8859691" y="1544105"/>
            <a:ext cx="3024336" cy="12916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532656" y="1246338"/>
            <a:ext cx="66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80%</a:t>
            </a:r>
            <a:endParaRPr lang="ko-KR" altLang="en-US" sz="12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9530540" y="2277857"/>
            <a:ext cx="325005" cy="517236"/>
            <a:chOff x="9196144" y="2155411"/>
            <a:chExt cx="219939" cy="248957"/>
          </a:xfrm>
        </p:grpSpPr>
        <p:sp>
          <p:nvSpPr>
            <p:cNvPr id="72" name="타원 71"/>
            <p:cNvSpPr/>
            <p:nvPr/>
          </p:nvSpPr>
          <p:spPr bwMode="auto">
            <a:xfrm>
              <a:off x="9237383" y="2155411"/>
              <a:ext cx="137462" cy="7196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>
              <a:off x="9196144" y="2284943"/>
              <a:ext cx="21993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 flipH="1">
              <a:off x="9238011" y="2361191"/>
              <a:ext cx="68731" cy="431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 flipH="1" flipV="1">
              <a:off x="9306743" y="2361191"/>
              <a:ext cx="68102" cy="431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>
              <a:off x="9307038" y="2227373"/>
              <a:ext cx="0" cy="1554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</p:grpSp>
      <p:grpSp>
        <p:nvGrpSpPr>
          <p:cNvPr id="83" name="그룹 82"/>
          <p:cNvGrpSpPr/>
          <p:nvPr/>
        </p:nvGrpSpPr>
        <p:grpSpPr>
          <a:xfrm>
            <a:off x="8741367" y="2305160"/>
            <a:ext cx="325005" cy="517236"/>
            <a:chOff x="9196144" y="2155411"/>
            <a:chExt cx="219939" cy="248957"/>
          </a:xfrm>
        </p:grpSpPr>
        <p:sp>
          <p:nvSpPr>
            <p:cNvPr id="85" name="타원 84"/>
            <p:cNvSpPr/>
            <p:nvPr/>
          </p:nvSpPr>
          <p:spPr bwMode="auto">
            <a:xfrm>
              <a:off x="9237383" y="2155411"/>
              <a:ext cx="137462" cy="7196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 bwMode="auto">
            <a:xfrm>
              <a:off x="9196144" y="2284943"/>
              <a:ext cx="21993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 bwMode="auto">
            <a:xfrm flipH="1">
              <a:off x="9238011" y="2361191"/>
              <a:ext cx="68731" cy="431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 flipH="1" flipV="1">
              <a:off x="9306743" y="2361191"/>
              <a:ext cx="68102" cy="431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9307038" y="2227373"/>
              <a:ext cx="0" cy="1554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</p:grpSp>
      <p:sp>
        <p:nvSpPr>
          <p:cNvPr id="91" name="TextBox 90"/>
          <p:cNvSpPr txBox="1"/>
          <p:nvPr/>
        </p:nvSpPr>
        <p:spPr>
          <a:xfrm>
            <a:off x="8221383" y="1867304"/>
            <a:ext cx="66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or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8502814" y="1998967"/>
            <a:ext cx="96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괴물 </a:t>
            </a:r>
            <a:r>
              <a:rPr lang="en-US" altLang="ko-KR" sz="1200" dirty="0" smtClean="0">
                <a:solidFill>
                  <a:srgbClr val="FF0000"/>
                </a:solidFill>
              </a:rPr>
              <a:t>(20%)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18009" y="1991954"/>
            <a:ext cx="871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51A6"/>
                </a:solidFill>
              </a:rPr>
              <a:t>나 </a:t>
            </a:r>
            <a:r>
              <a:rPr lang="en-US" altLang="ko-KR" sz="1200" dirty="0" smtClean="0">
                <a:solidFill>
                  <a:srgbClr val="0051A6"/>
                </a:solidFill>
              </a:rPr>
              <a:t>(28%)</a:t>
            </a:r>
            <a:endParaRPr lang="ko-KR" altLang="en-US" sz="1200" dirty="0">
              <a:solidFill>
                <a:srgbClr val="0051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0061" y="570726"/>
            <a:ext cx="1139466" cy="356869"/>
          </a:xfrm>
        </p:spPr>
        <p:txBody>
          <a:bodyPr/>
          <a:lstStyle/>
          <a:p>
            <a:r>
              <a:rPr lang="ko-KR" altLang="en-US" dirty="0" smtClean="0"/>
              <a:t>푸시 알림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793927" y="1646362"/>
            <a:ext cx="2340260" cy="4284476"/>
          </a:xfrm>
          <a:prstGeom prst="roundRect">
            <a:avLst>
              <a:gd name="adj" fmla="val 239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882382" y="1651820"/>
            <a:ext cx="2184288" cy="4985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힘드시면 물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번 마시기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는 어떠세요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? (3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회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/ 5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회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00972" y="1037099"/>
            <a:ext cx="272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</a:t>
            </a:r>
            <a:r>
              <a:rPr lang="ko-KR" altLang="en-US" sz="1200" dirty="0" smtClean="0"/>
              <a:t>시간 이후 목표 횟수 반 미만일 경우</a:t>
            </a:r>
            <a:endParaRPr lang="en-US" altLang="ko-KR" sz="1200" dirty="0" smtClean="0"/>
          </a:p>
          <a:p>
            <a:r>
              <a:rPr lang="ko-KR" altLang="en-US" sz="1200" dirty="0" smtClean="0"/>
              <a:t>목표 차선책으로 수정 후 알림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604628" y="1621744"/>
            <a:ext cx="2340260" cy="4284476"/>
          </a:xfrm>
          <a:prstGeom prst="roundRect">
            <a:avLst>
              <a:gd name="adj" fmla="val 426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688592" y="1614712"/>
            <a:ext cx="2184288" cy="4985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오늘도 성공할 수 있을까요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? (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물 마시기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회 </a:t>
            </a:r>
            <a:r>
              <a:rPr lang="en-US" altLang="ko-KR" sz="1200" dirty="0" smtClean="0"/>
              <a:t>/ 10</a:t>
            </a:r>
            <a:r>
              <a:rPr lang="ko-KR" altLang="en-US" sz="1200" dirty="0" smtClean="0"/>
              <a:t>회</a:t>
            </a:r>
            <a:r>
              <a:rPr lang="en-US" altLang="ko-KR" sz="1200" dirty="0" smtClean="0"/>
              <a:t>)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9595" y="1138422"/>
            <a:ext cx="214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정해진 시각 마다 짧은 진동</a:t>
            </a:r>
            <a:endParaRPr lang="ko-KR" altLang="en-US" sz="1200" dirty="0"/>
          </a:p>
        </p:txBody>
      </p:sp>
      <p:sp>
        <p:nvSpPr>
          <p:cNvPr id="25" name="제목 1"/>
          <p:cNvSpPr txBox="1">
            <a:spLocks/>
          </p:cNvSpPr>
          <p:nvPr/>
        </p:nvSpPr>
        <p:spPr bwMode="auto">
          <a:xfrm>
            <a:off x="273050" y="142241"/>
            <a:ext cx="626505" cy="35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1700" b="1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kern="0" dirty="0" smtClean="0"/>
              <a:t>알림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409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42241"/>
            <a:ext cx="626505" cy="356869"/>
          </a:xfrm>
        </p:spPr>
        <p:txBody>
          <a:bodyPr/>
          <a:lstStyle/>
          <a:p>
            <a:r>
              <a:rPr lang="ko-KR" altLang="en-US" dirty="0" smtClean="0"/>
              <a:t>위젯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136575" y="1628800"/>
            <a:ext cx="2808313" cy="3708412"/>
          </a:xfrm>
          <a:prstGeom prst="roundRect">
            <a:avLst>
              <a:gd name="adj" fmla="val 9036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1924027" y="4770255"/>
            <a:ext cx="1192488" cy="39840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반영하기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55226" y="2060942"/>
            <a:ext cx="2321538" cy="701469"/>
            <a:chOff x="1235098" y="1394421"/>
            <a:chExt cx="2017389" cy="701469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1235098" y="1394421"/>
              <a:ext cx="2017389" cy="70146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물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200ml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마시기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(10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회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)    </a:t>
              </a:r>
              <a:r>
                <a:rPr kumimoji="1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D-100</a:t>
              </a:r>
            </a:p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/>
                <a:t> </a:t>
              </a:r>
              <a:r>
                <a:rPr lang="en-US" altLang="ko-KR" sz="1200" dirty="0" smtClean="0"/>
                <a:t>                   </a:t>
              </a:r>
              <a:r>
                <a:rPr lang="en-US" altLang="ko-KR" dirty="0" smtClean="0"/>
                <a:t>6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2479495" y="1670229"/>
              <a:ext cx="291448" cy="36435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+</a:t>
              </a:r>
              <a:endPara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1729379" y="1664600"/>
              <a:ext cx="291448" cy="36117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smtClean="0"/>
                <a:t>-</a:t>
              </a:r>
              <a:endPara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363764" y="2887589"/>
            <a:ext cx="2321538" cy="701469"/>
            <a:chOff x="1235098" y="2167130"/>
            <a:chExt cx="2242966" cy="701469"/>
          </a:xfrm>
        </p:grpSpPr>
        <p:sp>
          <p:nvSpPr>
            <p:cNvPr id="78" name="모서리가 둥근 직사각형 77"/>
            <p:cNvSpPr/>
            <p:nvPr/>
          </p:nvSpPr>
          <p:spPr bwMode="auto">
            <a:xfrm>
              <a:off x="1235098" y="2167130"/>
              <a:ext cx="2242966" cy="70146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3km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달리기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(1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회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)            </a:t>
              </a:r>
              <a:r>
                <a:rPr kumimoji="1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D-18</a:t>
              </a:r>
            </a:p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	</a:t>
              </a:r>
              <a:r>
                <a:rPr lang="en-US" altLang="ko-KR" dirty="0" smtClean="0"/>
                <a:t> </a:t>
              </a: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0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 bwMode="auto">
            <a:xfrm>
              <a:off x="2618639" y="2440983"/>
              <a:ext cx="324036" cy="32959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+</a:t>
              </a:r>
              <a:endPara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 bwMode="auto">
            <a:xfrm>
              <a:off x="1784648" y="2440983"/>
              <a:ext cx="324036" cy="32959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smtClean="0"/>
                <a:t>-</a:t>
              </a:r>
              <a:endPara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 bwMode="auto">
          <a:xfrm>
            <a:off x="1136576" y="1620297"/>
            <a:ext cx="2808312" cy="315468"/>
          </a:xfrm>
          <a:prstGeom prst="roundRect">
            <a:avLst>
              <a:gd name="adj" fmla="val 39059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세 살 습관 여든까지          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2.14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4520952" y="2060942"/>
            <a:ext cx="0" cy="1816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664968" y="259634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 가능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2480326" y="441683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468723" y="4125309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468723" y="3833787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42241"/>
            <a:ext cx="1139466" cy="356869"/>
          </a:xfrm>
        </p:spPr>
        <p:txBody>
          <a:bodyPr/>
          <a:lstStyle/>
          <a:p>
            <a:r>
              <a:rPr lang="ko-KR" altLang="en-US" dirty="0" smtClean="0"/>
              <a:t>고려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88" y="828675"/>
            <a:ext cx="9750425" cy="4718215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습관별로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입력 </a:t>
            </a:r>
            <a:r>
              <a:rPr lang="en-US" altLang="ko-KR" dirty="0" smtClean="0">
                <a:solidFill>
                  <a:srgbClr val="FF0000"/>
                </a:solidFill>
              </a:rPr>
              <a:t>type</a:t>
            </a:r>
            <a:r>
              <a:rPr lang="ko-KR" altLang="en-US" dirty="0" smtClean="0">
                <a:solidFill>
                  <a:srgbClr val="FF0000"/>
                </a:solidFill>
              </a:rPr>
              <a:t>설정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결과 </a:t>
            </a:r>
            <a:r>
              <a:rPr lang="ko-KR" altLang="en-US" dirty="0" err="1" smtClean="0"/>
              <a:t>내려받기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절전 상태로 전환하지 않을 앱 설정</a:t>
            </a:r>
            <a:endParaRPr lang="en-US" altLang="ko-KR" dirty="0" smtClean="0"/>
          </a:p>
          <a:p>
            <a:r>
              <a:rPr lang="ko-KR" altLang="en-US" dirty="0" smtClean="0"/>
              <a:t>완료된 목표 푸시 알림 삭제 및 달력목록에서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목표 기간 끝나고 나면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완료된 목표 맨 밑으로 이동</a:t>
            </a:r>
            <a:endParaRPr lang="en-US" altLang="ko-KR" dirty="0" smtClean="0"/>
          </a:p>
          <a:p>
            <a:r>
              <a:rPr lang="en-US" altLang="ko-KR" dirty="0" smtClean="0"/>
              <a:t>00</a:t>
            </a:r>
            <a:r>
              <a:rPr lang="ko-KR" altLang="en-US" dirty="0" smtClean="0"/>
              <a:t>시 이후에 각 위젯 누르면 새로 고침</a:t>
            </a:r>
            <a:endParaRPr lang="en-US" altLang="ko-KR" dirty="0" smtClean="0"/>
          </a:p>
          <a:p>
            <a:r>
              <a:rPr lang="ko-KR" altLang="en-US" strike="sngStrike" dirty="0" err="1" smtClean="0">
                <a:solidFill>
                  <a:schemeClr val="tx1"/>
                </a:solidFill>
              </a:rPr>
              <a:t>푸시말고</a:t>
            </a:r>
            <a:r>
              <a:rPr lang="ko-KR" altLang="en-US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trike="sngStrike" dirty="0" err="1" smtClean="0">
                <a:solidFill>
                  <a:schemeClr val="tx1"/>
                </a:solidFill>
              </a:rPr>
              <a:t>헤드업</a:t>
            </a:r>
            <a:r>
              <a:rPr lang="ko-KR" altLang="en-US" strike="sngStrike" dirty="0" smtClean="0">
                <a:solidFill>
                  <a:schemeClr val="tx1"/>
                </a:solidFill>
              </a:rPr>
              <a:t> 알림</a:t>
            </a:r>
            <a:r>
              <a:rPr lang="en-US" altLang="ko-KR" strike="sngStrike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위젯 투명도 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날짜 꾹 누르면 메모작성</a:t>
            </a:r>
            <a:endParaRPr lang="en-US" altLang="ko-KR" dirty="0" smtClean="0"/>
          </a:p>
          <a:p>
            <a:r>
              <a:rPr lang="ko-KR" altLang="en-US" dirty="0" smtClean="0"/>
              <a:t>습관 꾹 누르면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공휴일 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chemeClr val="accent2"/>
                </a:solidFill>
              </a:rPr>
              <a:t>횟수 누르면 </a:t>
            </a:r>
            <a:r>
              <a:rPr lang="ko-KR" altLang="en-US" dirty="0" err="1" smtClean="0">
                <a:solidFill>
                  <a:schemeClr val="accent2"/>
                </a:solidFill>
              </a:rPr>
              <a:t>스피너가아니라</a:t>
            </a:r>
            <a:r>
              <a:rPr lang="ko-KR" altLang="en-US" dirty="0" smtClean="0">
                <a:solidFill>
                  <a:schemeClr val="accent2"/>
                </a:solidFill>
              </a:rPr>
              <a:t> 입력도 </a:t>
            </a:r>
            <a:r>
              <a:rPr lang="ko-KR" altLang="en-US" dirty="0" err="1" smtClean="0">
                <a:solidFill>
                  <a:schemeClr val="accent2"/>
                </a:solidFill>
              </a:rPr>
              <a:t>되게하기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습관 </a:t>
            </a:r>
            <a:r>
              <a:rPr lang="ko-KR" altLang="en-US" dirty="0" err="1" smtClean="0">
                <a:solidFill>
                  <a:schemeClr val="accent2"/>
                </a:solidFill>
              </a:rPr>
              <a:t>꾹누르면</a:t>
            </a:r>
            <a:r>
              <a:rPr lang="ko-KR" altLang="en-US" dirty="0" smtClean="0">
                <a:solidFill>
                  <a:schemeClr val="accent2"/>
                </a:solidFill>
              </a:rPr>
              <a:t> 수정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smtClean="0">
                <a:solidFill>
                  <a:schemeClr val="accent2"/>
                </a:solidFill>
              </a:rPr>
              <a:t>삭제하기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습관 누르면 달력으로 넘어가기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0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스터-A3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대내보고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8373</TotalTime>
  <Words>502</Words>
  <Application>Microsoft Office PowerPoint</Application>
  <PresentationFormat>A4 용지(210x297mm)</PresentationFormat>
  <Paragraphs>132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나눔고딕</vt:lpstr>
      <vt:lpstr>맑은 고딕</vt:lpstr>
      <vt:lpstr>Arial</vt:lpstr>
      <vt:lpstr>Times New Roman</vt:lpstr>
      <vt:lpstr>Wingdings</vt:lpstr>
      <vt:lpstr>마스터-A3</vt:lpstr>
      <vt:lpstr>세 살 습관 여든까지 – 습관 들이기</vt:lpstr>
      <vt:lpstr>PowerPoint 프레젠테이션</vt:lpstr>
      <vt:lpstr>메인 화면</vt:lpstr>
      <vt:lpstr>달력 기입</vt:lpstr>
      <vt:lpstr>메모, 목표 달성률</vt:lpstr>
      <vt:lpstr>푸시 알림</vt:lpstr>
      <vt:lpstr>위젯</vt:lpstr>
      <vt:lpstr>고려 사항</vt:lpstr>
    </vt:vector>
  </TitlesOfParts>
  <Company>코오롱베니트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코오롱베니트 문서 서식</dc:title>
  <dc:creator>기예선</dc:creator>
  <cp:lastModifiedBy>이승수</cp:lastModifiedBy>
  <cp:revision>1056</cp:revision>
  <cp:lastPrinted>2000-10-08T13:49:51Z</cp:lastPrinted>
  <dcterms:created xsi:type="dcterms:W3CDTF">1999-11-18T07:23:07Z</dcterms:created>
  <dcterms:modified xsi:type="dcterms:W3CDTF">2021-02-19T09:19:44Z</dcterms:modified>
</cp:coreProperties>
</file>