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3"/>
    <p:sldId id="256" r:id="rId4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240030" y="495300"/>
            <a:ext cx="5398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ORB-SLAM2 RGB-D </a:t>
            </a:r>
            <a:r>
              <a:rPr lang="zh-CN" altLang="en-US" sz="2400" i="1">
                <a:latin typeface="Times New Roman" panose="02020603050405020304" charset="0"/>
                <a:cs typeface="Times New Roman" panose="02020603050405020304" charset="0"/>
              </a:rPr>
              <a:t>稠密建图效果</a:t>
            </a:r>
            <a:endParaRPr lang="zh-CN" altLang="en-US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1194435"/>
            <a:ext cx="11930380" cy="32823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76250" y="4572000"/>
            <a:ext cx="6953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buAutoNum type="arabicPeriod"/>
            </a:pPr>
            <a:r>
              <a:rPr lang="zh-CN" altLang="en-US"/>
              <a:t>下载数据集以及字典文件</a:t>
            </a:r>
            <a:endParaRPr lang="zh-CN" altLang="en-US"/>
          </a:p>
          <a:p>
            <a:pPr marL="342900" indent="-342900" algn="l">
              <a:buAutoNum type="arabicPeriod"/>
            </a:pPr>
            <a:endParaRPr lang="en-US" altLang="zh-CN"/>
          </a:p>
          <a:p>
            <a:pPr marL="342900" indent="-342900" algn="l">
              <a:buAutoNum type="arabicPeriod"/>
            </a:pPr>
            <a:r>
              <a:rPr lang="zh-CN" altLang="en-US"/>
              <a:t>编译</a:t>
            </a:r>
            <a:endParaRPr lang="zh-CN" altLang="en-US"/>
          </a:p>
          <a:p>
            <a:pPr marL="342900" indent="-342900" algn="l">
              <a:buAutoNum type="arabicPeriod"/>
            </a:pP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运行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57745" y="3387090"/>
            <a:ext cx="1902460" cy="14058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533640" y="119634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396355" y="119634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282815" y="240982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3" name="直接连接符 42"/>
          <p:cNvCxnSpPr>
            <a:endCxn id="59" idx="4"/>
          </p:cNvCxnSpPr>
          <p:nvPr/>
        </p:nvCxnSpPr>
        <p:spPr>
          <a:xfrm flipV="1">
            <a:off x="8510270" y="2108200"/>
            <a:ext cx="109220" cy="1256665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8403590" y="3894455"/>
            <a:ext cx="83185" cy="90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2" name="曲线连接符 71"/>
          <p:cNvCxnSpPr/>
          <p:nvPr/>
        </p:nvCxnSpPr>
        <p:spPr>
          <a:xfrm rot="5400000" flipV="1">
            <a:off x="5852160" y="3493770"/>
            <a:ext cx="241300" cy="4463415"/>
          </a:xfrm>
          <a:prstGeom prst="curvedConnector2">
            <a:avLst/>
          </a:prstGeom>
          <a:ln w="28575">
            <a:solidFill>
              <a:srgbClr val="FF33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8529320" y="1928495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7" name="直接连接符 76"/>
          <p:cNvCxnSpPr>
            <a:stCxn id="57" idx="4"/>
            <a:endCxn id="59" idx="4"/>
          </p:cNvCxnSpPr>
          <p:nvPr/>
        </p:nvCxnSpPr>
        <p:spPr>
          <a:xfrm flipV="1">
            <a:off x="3572510" y="2108200"/>
            <a:ext cx="5046980" cy="342709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8300720" y="3978275"/>
            <a:ext cx="148590" cy="176784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3495040" y="4878070"/>
            <a:ext cx="78105" cy="60388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787640" y="4037965"/>
            <a:ext cx="83185" cy="90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967345" y="3560445"/>
            <a:ext cx="83185" cy="90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462520" y="3653155"/>
            <a:ext cx="83185" cy="9080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573145" y="5053965"/>
            <a:ext cx="446405" cy="42799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529320" y="3766820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20" y="3766820"/>
                <a:ext cx="322580" cy="3371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 flipH="1" flipV="1">
            <a:off x="3192145" y="5180330"/>
            <a:ext cx="377190" cy="296545"/>
          </a:xfrm>
          <a:prstGeom prst="line">
            <a:avLst/>
          </a:prstGeom>
          <a:ln>
            <a:headEnd type="non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3053080" y="5430520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80" y="5430520"/>
                <a:ext cx="322580" cy="337185"/>
              </a:xfrm>
              <a:prstGeom prst="rect">
                <a:avLst/>
              </a:prstGeom>
              <a:blipFill rotWithShape="1">
                <a:blip r:embed="rId2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3741420" y="476948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20" y="4769485"/>
                <a:ext cx="322580" cy="337185"/>
              </a:xfrm>
              <a:prstGeom prst="rect">
                <a:avLst/>
              </a:prstGeom>
              <a:blipFill rotWithShape="1">
                <a:blip r:embed="rId3"/>
                <a:stretch>
                  <a:fillRect r="-5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329940" y="451421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40" y="4514215"/>
                <a:ext cx="322580" cy="337185"/>
              </a:xfrm>
              <a:prstGeom prst="rect">
                <a:avLst/>
              </a:prstGeom>
              <a:blipFill rotWithShape="1">
                <a:blip r:embed="rId4"/>
                <a:stretch>
                  <a:fillRect r="-5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769870" y="489648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870" y="4896485"/>
                <a:ext cx="322580" cy="337185"/>
              </a:xfrm>
              <a:prstGeom prst="rect">
                <a:avLst/>
              </a:prstGeom>
              <a:blipFill rotWithShape="1">
                <a:blip r:embed="rId5"/>
                <a:stretch>
                  <a:fillRect r="-8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/>
          <p:cNvCxnSpPr>
            <a:endCxn id="54" idx="1"/>
          </p:cNvCxnSpPr>
          <p:nvPr/>
        </p:nvCxnSpPr>
        <p:spPr>
          <a:xfrm flipV="1">
            <a:off x="8300720" y="5292725"/>
            <a:ext cx="148590" cy="46418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8145145" y="5219700"/>
            <a:ext cx="155575" cy="512445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7816850" y="5624830"/>
            <a:ext cx="483870" cy="121285"/>
          </a:xfrm>
          <a:prstGeom prst="line">
            <a:avLst/>
          </a:prstGeom>
          <a:ln>
            <a:headEnd type="non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8164195" y="591375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195" y="5913755"/>
                <a:ext cx="322580" cy="3371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7870825" y="491807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825" y="4918075"/>
                <a:ext cx="322580" cy="3371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8449310" y="512381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10" y="5123815"/>
                <a:ext cx="322580" cy="3371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/>
          <p:cNvSpPr/>
          <p:nvPr/>
        </p:nvSpPr>
        <p:spPr>
          <a:xfrm>
            <a:off x="8256905" y="5690235"/>
            <a:ext cx="104140" cy="1047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520440" y="5430520"/>
            <a:ext cx="104140" cy="1047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7462520" y="5374640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520" y="5374640"/>
                <a:ext cx="322580" cy="3371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本框 73"/>
          <p:cNvSpPr txBox="1"/>
          <p:nvPr/>
        </p:nvSpPr>
        <p:spPr>
          <a:xfrm>
            <a:off x="6200140" y="4330700"/>
            <a:ext cx="1943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1">
                <a:latin typeface="Times New Roman" panose="02020603050405020304" charset="0"/>
                <a:cs typeface="Times New Roman" panose="02020603050405020304" charset="0"/>
              </a:rPr>
              <a:t>Visiable Image Plane</a:t>
            </a:r>
            <a:endParaRPr lang="en-US" altLang="zh-CN" sz="1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877560" y="545782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𝑐𝑤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𝑐𝑤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560" y="5457825"/>
                <a:ext cx="322580" cy="337185"/>
              </a:xfrm>
              <a:prstGeom prst="rect">
                <a:avLst/>
              </a:prstGeom>
              <a:blipFill rotWithShape="1">
                <a:blip r:embed="rId10"/>
                <a:stretch>
                  <a:fillRect r="-155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文本框 105"/>
          <p:cNvSpPr txBox="1"/>
          <p:nvPr/>
        </p:nvSpPr>
        <p:spPr>
          <a:xfrm>
            <a:off x="240030" y="495300"/>
            <a:ext cx="5398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ORB-SLAM2 RGB-D </a:t>
            </a:r>
            <a:r>
              <a:rPr lang="zh-CN" altLang="en-US" sz="2400" i="1">
                <a:latin typeface="Times New Roman" panose="02020603050405020304" charset="0"/>
                <a:cs typeface="Times New Roman" panose="02020603050405020304" charset="0"/>
              </a:rPr>
              <a:t>稠密建图基本原理</a:t>
            </a:r>
            <a:endParaRPr lang="zh-CN" altLang="en-US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/>
              <p:cNvSpPr txBox="1"/>
              <p:nvPr/>
            </p:nvSpPr>
            <p:spPr>
              <a:xfrm>
                <a:off x="8709025" y="1771015"/>
                <a:ext cx="32258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7" name="文本框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025" y="1771015"/>
                <a:ext cx="322580" cy="337185"/>
              </a:xfrm>
              <a:prstGeom prst="rect">
                <a:avLst/>
              </a:prstGeom>
              <a:blipFill rotWithShape="1">
                <a:blip r:embed="rId11"/>
                <a:stretch>
                  <a:fillRect r="-6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文本框 111"/>
          <p:cNvSpPr txBox="1"/>
          <p:nvPr/>
        </p:nvSpPr>
        <p:spPr>
          <a:xfrm>
            <a:off x="8978900" y="2670810"/>
            <a:ext cx="322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1">
                <a:latin typeface="Cambria Math" panose="02040503050406030204" charset="0"/>
                <a:cs typeface="Cambria Math" panose="02040503050406030204" charset="0"/>
              </a:rPr>
              <a:t>d</a:t>
            </a:r>
            <a:endParaRPr lang="en-US" altLang="zh-CN" sz="1600" i="1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240030" y="495300"/>
            <a:ext cx="5398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ORB-SLAM2 RGB-D </a:t>
            </a:r>
            <a:r>
              <a:rPr lang="zh-CN" altLang="en-US" sz="2400" i="1">
                <a:latin typeface="Times New Roman" panose="02020603050405020304" charset="0"/>
                <a:cs typeface="Times New Roman" panose="02020603050405020304" charset="0"/>
              </a:rPr>
              <a:t>稠密建图模块设计</a:t>
            </a:r>
            <a:endParaRPr lang="zh-CN" altLang="en-US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955675"/>
            <a:ext cx="7071360" cy="49091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7180" y="3023235"/>
            <a:ext cx="13792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插入关键帧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7180" y="3874770"/>
            <a:ext cx="13792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构建</a:t>
            </a:r>
            <a:r>
              <a:rPr lang="en-US" altLang="zh-CN" sz="1600">
                <a:solidFill>
                  <a:schemeClr val="tx1"/>
                </a:solidFill>
              </a:rPr>
              <a:t>PCL</a:t>
            </a:r>
            <a:r>
              <a:rPr lang="zh-CN" altLang="en-US" sz="1600">
                <a:solidFill>
                  <a:schemeClr val="tx1"/>
                </a:solidFill>
              </a:rPr>
              <a:t>点云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7180" y="4816475"/>
            <a:ext cx="13792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点云滤波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56140" y="3874770"/>
            <a:ext cx="13792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点云显示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17180" y="5782945"/>
            <a:ext cx="13792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全局点云调整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1" name="肘形连接符 10"/>
          <p:cNvCxnSpPr>
            <a:endCxn id="9" idx="1"/>
          </p:cNvCxnSpPr>
          <p:nvPr/>
        </p:nvCxnSpPr>
        <p:spPr>
          <a:xfrm>
            <a:off x="1178560" y="5625465"/>
            <a:ext cx="6738620" cy="462280"/>
          </a:xfrm>
          <a:prstGeom prst="bentConnector3">
            <a:avLst>
              <a:gd name="adj1" fmla="val 47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5" idx="0"/>
          </p:cNvCxnSpPr>
          <p:nvPr/>
        </p:nvCxnSpPr>
        <p:spPr>
          <a:xfrm>
            <a:off x="6831965" y="2359660"/>
            <a:ext cx="1774825" cy="66357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3"/>
          </p:cNvCxnSpPr>
          <p:nvPr/>
        </p:nvCxnSpPr>
        <p:spPr>
          <a:xfrm flipV="1">
            <a:off x="9296400" y="4484370"/>
            <a:ext cx="1149350" cy="636905"/>
          </a:xfrm>
          <a:prstGeom prst="bentConnector3">
            <a:avLst>
              <a:gd name="adj1" fmla="val 9988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1">
            <a:off x="8606790" y="5426075"/>
            <a:ext cx="0" cy="3568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6" idx="0"/>
          </p:cNvCxnSpPr>
          <p:nvPr/>
        </p:nvCxnSpPr>
        <p:spPr>
          <a:xfrm>
            <a:off x="8606790" y="3632835"/>
            <a:ext cx="0" cy="2419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>
            <a:off x="8606790" y="4484370"/>
            <a:ext cx="0" cy="332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437755" y="1685290"/>
            <a:ext cx="3882390" cy="48374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01710" y="185483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稠密建图线程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" name="文本框 105"/>
          <p:cNvSpPr txBox="1"/>
          <p:nvPr/>
        </p:nvSpPr>
        <p:spPr>
          <a:xfrm>
            <a:off x="240030" y="495300"/>
            <a:ext cx="5398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</a:rPr>
              <a:t>ORB-SLAM2 RGB-D </a:t>
            </a:r>
            <a:r>
              <a:rPr lang="zh-CN" altLang="en-US" sz="2400" i="1">
                <a:latin typeface="Times New Roman" panose="02020603050405020304" charset="0"/>
                <a:cs typeface="Times New Roman" panose="02020603050405020304" charset="0"/>
              </a:rPr>
              <a:t>稠密建图源码部分</a:t>
            </a:r>
            <a:endParaRPr lang="zh-CN" altLang="en-US" sz="24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9000" y="1597660"/>
            <a:ext cx="43103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AutoNum type="arabicPeriod"/>
            </a:pPr>
            <a:r>
              <a:rPr lang="zh-CN" altLang="en-US"/>
              <a:t>关键帧是如何插入的</a:t>
            </a:r>
            <a:r>
              <a:rPr lang="en-US" altLang="zh-CN"/>
              <a:t>?</a:t>
            </a:r>
            <a:endParaRPr lang="en-US" altLang="zh-CN"/>
          </a:p>
          <a:p>
            <a:pPr marL="342900" indent="-342900" algn="l">
              <a:buAutoNum type="arabicPeriod"/>
            </a:pPr>
            <a:endParaRPr lang="en-US" altLang="zh-CN"/>
          </a:p>
          <a:p>
            <a:pPr marL="342900" indent="-342900" algn="l">
              <a:buAutoNum type="arabicPeriod"/>
            </a:pPr>
            <a:r>
              <a:rPr lang="zh-CN" altLang="en-US"/>
              <a:t>插入的关键帧经过了什么样的处理呢</a:t>
            </a:r>
            <a:r>
              <a:rPr lang="en-US" altLang="zh-CN"/>
              <a:t>?</a:t>
            </a:r>
            <a:endParaRPr lang="en-US" altLang="zh-CN"/>
          </a:p>
          <a:p>
            <a:pPr marL="342900" indent="-342900" algn="l">
              <a:buAutoNum type="arabicPeriod"/>
            </a:pPr>
            <a:endParaRPr lang="en-US" altLang="zh-CN"/>
          </a:p>
          <a:p>
            <a:pPr marL="342900" indent="-342900" algn="l">
              <a:buAutoNum type="arabicPeriod"/>
            </a:pPr>
            <a:r>
              <a:rPr lang="zh-CN" altLang="en-US"/>
              <a:t>回环之后</a:t>
            </a:r>
            <a:r>
              <a:rPr lang="en-US" altLang="zh-CN"/>
              <a:t>, </a:t>
            </a:r>
            <a:r>
              <a:rPr lang="zh-CN" altLang="en-US"/>
              <a:t>怎样去调整点云</a:t>
            </a:r>
            <a:r>
              <a:rPr lang="en-US" altLang="zh-CN"/>
              <a:t>? </a:t>
            </a:r>
            <a:endParaRPr lang="en-US" altLang="zh-CN"/>
          </a:p>
          <a:p>
            <a:pPr marL="342900" indent="-342900" algn="l">
              <a:buAutoNum type="arabicPeriod"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Arial Black</vt:lpstr>
      <vt:lpstr>微软雅黑</vt:lpstr>
      <vt:lpstr>Arial Unicode MS</vt:lpstr>
      <vt:lpstr>Times New Roman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</cp:lastModifiedBy>
  <cp:revision>9</cp:revision>
  <dcterms:created xsi:type="dcterms:W3CDTF">2022-08-20T01:42:10Z</dcterms:created>
  <dcterms:modified xsi:type="dcterms:W3CDTF">2022-08-20T01:42:10Z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