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07F86-168F-4731-A203-A2E2E88D2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D95074-B0DC-4315-89EF-8EAB46F0A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F4B579-BA56-46FB-8ACF-FE5CACBA7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8391-4C0A-49CA-A058-3D6749B32DB7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DA939B-B4E4-4AA1-8BF3-00016E05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625E37-898D-41AE-8AE3-BFC177A8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B551-6CB5-4992-9736-9A67EBA5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38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0D482-8D35-4061-BBB2-825B40DD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959FFB-9254-47DC-8ECC-8256DF6C9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22C6B5-CFDB-4DBF-9B99-54C14D6C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8391-4C0A-49CA-A058-3D6749B32DB7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F11C57-8C45-4480-949A-4D7FD7E29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0B5E7F-A2F2-42F3-B0EF-781660C0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B551-6CB5-4992-9736-9A67EBA5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74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1876C5-402D-40CB-AC1C-D9FC8583D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BE963D-7D53-49E7-B439-0196C61EF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AD095-1FA6-4561-8423-735F7F873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8391-4C0A-49CA-A058-3D6749B32DB7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855C7-452B-4331-9987-5B0F5965E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3C1C9-AB39-4C28-8F98-42C94029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B551-6CB5-4992-9736-9A67EBA5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01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1E682-E831-4C61-BA4D-5D13C1C9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D33336-B4BA-468E-99F7-70089DE95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1504C0-7BC6-4DE8-A926-F4FE8070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8391-4C0A-49CA-A058-3D6749B32DB7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72A3FB-A3AE-460C-AFAF-7222E502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263DD-4C32-4BB9-B2ED-AA386D7F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B551-6CB5-4992-9736-9A67EBA5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58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F6A7E-2E65-416A-923B-AF9C3C49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79241F-C788-4D45-A9FC-BED524808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FFB86-B9AF-4637-A3FE-EF0F344CE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8391-4C0A-49CA-A058-3D6749B32DB7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14E421-90FC-4C16-A985-FC2893A1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6A7E7-5190-4E5E-9AE8-BE9E9B4C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B551-6CB5-4992-9736-9A67EBA5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15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357BE-1ED5-4D44-B3E1-E234402FF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3E81C4-9380-4288-8BDF-A27EE8129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E4BE19-A79B-41B0-A691-C7837A39E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95E244-6545-45AB-8E80-8F4827A3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8391-4C0A-49CA-A058-3D6749B32DB7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D30B7B-A20A-4A41-83A5-FCBCCA8DA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417D9B-519A-4C16-8917-86124171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B551-6CB5-4992-9736-9A67EBA5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52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9E56B-FE6C-4069-868B-4A5C5DA7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BB8293-034A-4B9E-812B-2B8CC68E3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A224D0-F3B2-481E-96F2-663C19E0E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035B2D-8B9B-4B0A-8552-1A95955F9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9BE035-7D91-489F-9873-D1B8FCFF2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21BFC1-3224-4237-8D98-2E4D4D2E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8391-4C0A-49CA-A058-3D6749B32DB7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D5BF8E-7605-48CB-86EA-D30D3971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1D0761-485D-4C96-9AAF-036EF6F3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B551-6CB5-4992-9736-9A67EBA5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30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3C376-97A4-409D-877C-3866051F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8D987D-B095-4B87-BD84-E68A387C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8391-4C0A-49CA-A058-3D6749B32DB7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E60288-4161-4EBA-BE82-D1807C84E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37A8D6-7E7D-4B76-9725-8457A358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B551-6CB5-4992-9736-9A67EBA5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59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4BFBB7-4E1F-4483-886B-A5FCD045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8391-4C0A-49CA-A058-3D6749B32DB7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F23E93-1F7F-409D-81FF-F991E203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3B6A24-FD9B-43FE-8E1A-BE4FFB58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B551-6CB5-4992-9736-9A67EBA5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86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3E942-B46A-4460-B736-1B4758F3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1A51A2-17B3-42B9-B9F5-5B576BAA6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D05761-2269-4D1C-AA3F-FF28E1B61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8E13CE-7A3A-429A-8770-43081AFE4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8391-4C0A-49CA-A058-3D6749B32DB7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13EA7B-0578-440D-8A42-5D3BD2C3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7DAEA5-42CE-4D10-9DFC-429FA11F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B551-6CB5-4992-9736-9A67EBA5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63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ACCD5-53AA-4A12-8561-1BF2FA5DB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5C1542-5861-4A16-B40C-796942B3D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DD227F-DD67-46CE-901E-C78CDD135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0E69E6-083E-491F-83E0-4ED9F3FF7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8391-4C0A-49CA-A058-3D6749B32DB7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8E27C0-569C-47F0-A19A-068D432A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A42F8A-68D6-4659-8B3E-1210ACC7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B551-6CB5-4992-9736-9A67EBA5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99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A35A94-9F50-4B7D-BA40-7235A7FF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19F663-33DE-4B3B-ABD1-2B20421C0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6ED3F-D799-43C7-B929-9D9DB26A1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28391-4C0A-49CA-A058-3D6749B32DB7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C54DE-0255-4063-9987-8C253A187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9893C-BF33-43BE-8C51-3D6A0165B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4B551-6CB5-4992-9736-9A67EBA5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7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234BDE8-FFA0-4717-9FD3-8944BA25F64C}"/>
              </a:ext>
            </a:extLst>
          </p:cNvPr>
          <p:cNvSpPr/>
          <p:nvPr/>
        </p:nvSpPr>
        <p:spPr>
          <a:xfrm>
            <a:off x="1732870" y="2596050"/>
            <a:ext cx="2328921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目标特性</a:t>
            </a:r>
            <a:endParaRPr lang="en-US" altLang="zh-CN" sz="1400" dirty="0"/>
          </a:p>
          <a:p>
            <a:r>
              <a:rPr lang="en-US" altLang="zh-CN" sz="1400" dirty="0"/>
              <a:t>2.</a:t>
            </a:r>
            <a:r>
              <a:rPr lang="zh-CN" altLang="en-US" sz="1400" dirty="0"/>
              <a:t>导弹对目标毁伤能力要求</a:t>
            </a:r>
            <a:endParaRPr lang="en-US" altLang="zh-CN" sz="1400" dirty="0"/>
          </a:p>
          <a:p>
            <a:r>
              <a:rPr lang="en-US" altLang="zh-CN" sz="1400" dirty="0"/>
              <a:t>3. </a:t>
            </a:r>
            <a:r>
              <a:rPr lang="zh-CN" altLang="en-US" sz="1400" dirty="0"/>
              <a:t>战斗部类型</a:t>
            </a:r>
            <a:endParaRPr lang="en-US" altLang="zh-CN" sz="1400" dirty="0"/>
          </a:p>
          <a:p>
            <a:r>
              <a:rPr lang="en-US" altLang="zh-CN" sz="1400" dirty="0"/>
              <a:t>4. </a:t>
            </a:r>
            <a:r>
              <a:rPr lang="zh-CN" altLang="en-US" sz="1400" dirty="0"/>
              <a:t>弹身直径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D570941-EE07-410D-B78D-C03A7050233C}"/>
              </a:ext>
            </a:extLst>
          </p:cNvPr>
          <p:cNvSpPr/>
          <p:nvPr/>
        </p:nvSpPr>
        <p:spPr>
          <a:xfrm>
            <a:off x="4061791" y="2960461"/>
            <a:ext cx="636104" cy="22528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4C6CAD-4236-4C3D-BC21-C910251071F4}"/>
              </a:ext>
            </a:extLst>
          </p:cNvPr>
          <p:cNvSpPr/>
          <p:nvPr/>
        </p:nvSpPr>
        <p:spPr>
          <a:xfrm>
            <a:off x="4697895" y="2919214"/>
            <a:ext cx="1457245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/>
              <a:t>战斗部方案设计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920C7DA2-D895-4CCC-A7F9-2C0DF5EE2E2A}"/>
              </a:ext>
            </a:extLst>
          </p:cNvPr>
          <p:cNvSpPr/>
          <p:nvPr/>
        </p:nvSpPr>
        <p:spPr>
          <a:xfrm>
            <a:off x="6155140" y="2960461"/>
            <a:ext cx="636104" cy="22528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89FA92-7680-4DEC-95CF-CD5630D64FC6}"/>
              </a:ext>
            </a:extLst>
          </p:cNvPr>
          <p:cNvSpPr/>
          <p:nvPr/>
        </p:nvSpPr>
        <p:spPr>
          <a:xfrm>
            <a:off x="6791244" y="2688929"/>
            <a:ext cx="3055616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战斗部舱段质量、质心和转动惯量</a:t>
            </a:r>
            <a:endParaRPr lang="en-US" altLang="zh-CN" sz="1400" dirty="0"/>
          </a:p>
          <a:p>
            <a:r>
              <a:rPr lang="en-US" altLang="zh-CN" sz="1400" dirty="0"/>
              <a:t>2. </a:t>
            </a:r>
            <a:r>
              <a:rPr lang="zh-CN" altLang="en-US" sz="1400" dirty="0"/>
              <a:t>战斗部舱段直径、长度</a:t>
            </a:r>
            <a:endParaRPr lang="en-US" altLang="zh-CN" sz="1400" dirty="0"/>
          </a:p>
          <a:p>
            <a:r>
              <a:rPr lang="en-US" altLang="zh-CN" sz="1400" dirty="0"/>
              <a:t>3. </a:t>
            </a:r>
            <a:r>
              <a:rPr lang="zh-CN" altLang="en-US" sz="1400" dirty="0"/>
              <a:t>串联战斗部和两级战斗部间距要求</a:t>
            </a:r>
          </a:p>
        </p:txBody>
      </p:sp>
    </p:spTree>
    <p:extLst>
      <p:ext uri="{BB962C8B-B14F-4D97-AF65-F5344CB8AC3E}">
        <p14:creationId xmlns:p14="http://schemas.microsoft.com/office/powerpoint/2010/main" val="2413352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234BDE8-FFA0-4717-9FD3-8944BA25F64C}"/>
              </a:ext>
            </a:extLst>
          </p:cNvPr>
          <p:cNvSpPr/>
          <p:nvPr/>
        </p:nvSpPr>
        <p:spPr>
          <a:xfrm>
            <a:off x="1731765" y="1621631"/>
            <a:ext cx="2328921" cy="26776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/>
              <a:t>典型目标运动特性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导引规律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发动机推力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发动机工作时间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发动机质量秒流量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导弹满载质量、空载质量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升力系数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阻力系数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俯仰力矩系数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控制力矩系数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舵机铰链力矩系数</a:t>
            </a:r>
            <a:endParaRPr lang="en-US" altLang="zh-CN" sz="1400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D570941-EE07-410D-B78D-C03A7050233C}"/>
              </a:ext>
            </a:extLst>
          </p:cNvPr>
          <p:cNvSpPr/>
          <p:nvPr/>
        </p:nvSpPr>
        <p:spPr>
          <a:xfrm>
            <a:off x="4061791" y="2848918"/>
            <a:ext cx="636104" cy="22528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4C6CAD-4236-4C3D-BC21-C910251071F4}"/>
              </a:ext>
            </a:extLst>
          </p:cNvPr>
          <p:cNvSpPr/>
          <p:nvPr/>
        </p:nvSpPr>
        <p:spPr>
          <a:xfrm>
            <a:off x="4695686" y="2698849"/>
            <a:ext cx="145724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/>
              <a:t>导引弹道动力学分析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920C7DA2-D895-4CCC-A7F9-2C0DF5EE2E2A}"/>
              </a:ext>
            </a:extLst>
          </p:cNvPr>
          <p:cNvSpPr/>
          <p:nvPr/>
        </p:nvSpPr>
        <p:spPr>
          <a:xfrm>
            <a:off x="6155140" y="2848918"/>
            <a:ext cx="636104" cy="22528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89FA92-7680-4DEC-95CF-CD5630D64FC6}"/>
              </a:ext>
            </a:extLst>
          </p:cNvPr>
          <p:cNvSpPr/>
          <p:nvPr/>
        </p:nvSpPr>
        <p:spPr>
          <a:xfrm>
            <a:off x="6793453" y="1944796"/>
            <a:ext cx="3055616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/>
              <a:t>导弹在攻击区域内的速度变化规律 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导弹的有效射程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需用法向过载变化规律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需用攻角变化规律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需用弹体波束（视线）角变化规律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需用舵偏角变化规律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需用舵机铰链力矩变化规律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204396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234BDE8-FFA0-4717-9FD3-8944BA25F64C}"/>
              </a:ext>
            </a:extLst>
          </p:cNvPr>
          <p:cNvSpPr/>
          <p:nvPr/>
        </p:nvSpPr>
        <p:spPr>
          <a:xfrm>
            <a:off x="1732870" y="759855"/>
            <a:ext cx="2328921" cy="44012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/>
              <a:t>发动机推力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满载质量、空载质量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导弹满载赤道转动惯量、空载赤道转动惯量 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导弹满载极转动惯量、空载极转动惯量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升力系数、侧向力系数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阻力系数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俯仰力矩系数、偏航力矩系数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俯仰阻尼力矩系数导数、偏航阻尼力矩系数导数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控制力系数、控制力矩系数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滚转力矩系数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滚转阻尼力矩系数导数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马格努斯力矩系数导数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离度变化范围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飞行逨度变化范围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飞行攻角变化范围</a:t>
            </a:r>
            <a:endParaRPr lang="en-US" altLang="zh-CN" sz="1400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D570941-EE07-410D-B78D-C03A7050233C}"/>
              </a:ext>
            </a:extLst>
          </p:cNvPr>
          <p:cNvSpPr/>
          <p:nvPr/>
        </p:nvSpPr>
        <p:spPr>
          <a:xfrm>
            <a:off x="4061791" y="2848918"/>
            <a:ext cx="636104" cy="22528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4C6CAD-4236-4C3D-BC21-C910251071F4}"/>
              </a:ext>
            </a:extLst>
          </p:cNvPr>
          <p:cNvSpPr/>
          <p:nvPr/>
        </p:nvSpPr>
        <p:spPr>
          <a:xfrm>
            <a:off x="4695686" y="2698849"/>
            <a:ext cx="145724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/>
              <a:t>弹体动态特性分析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920C7DA2-D895-4CCC-A7F9-2C0DF5EE2E2A}"/>
              </a:ext>
            </a:extLst>
          </p:cNvPr>
          <p:cNvSpPr/>
          <p:nvPr/>
        </p:nvSpPr>
        <p:spPr>
          <a:xfrm>
            <a:off x="6155140" y="2848918"/>
            <a:ext cx="636104" cy="22528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89FA92-7680-4DEC-95CF-CD5630D64FC6}"/>
              </a:ext>
            </a:extLst>
          </p:cNvPr>
          <p:cNvSpPr/>
          <p:nvPr/>
        </p:nvSpPr>
        <p:spPr>
          <a:xfrm>
            <a:off x="6793453" y="2160238"/>
            <a:ext cx="3055616" cy="16004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/>
              <a:t>导弹动力系数 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增益变化规律 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阻尼变化规律 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固有频率变化规律 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最大可用法向过载变化规律 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动态稳定转速边界（对于旋转导弹）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50374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234BDE8-FFA0-4717-9FD3-8944BA25F64C}"/>
              </a:ext>
            </a:extLst>
          </p:cNvPr>
          <p:cNvSpPr/>
          <p:nvPr/>
        </p:nvSpPr>
        <p:spPr>
          <a:xfrm>
            <a:off x="1732870" y="2160238"/>
            <a:ext cx="2328921" cy="16004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/>
              <a:t>命中精度指标要求 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制导体制 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导引规律 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导弹基本控制模式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 需历法向过载变化规律 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特征点动力系数</a:t>
            </a:r>
            <a:endParaRPr lang="en-US" altLang="zh-CN" sz="1400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D570941-EE07-410D-B78D-C03A7050233C}"/>
              </a:ext>
            </a:extLst>
          </p:cNvPr>
          <p:cNvSpPr/>
          <p:nvPr/>
        </p:nvSpPr>
        <p:spPr>
          <a:xfrm>
            <a:off x="4061791" y="2848918"/>
            <a:ext cx="636104" cy="22528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4C6CAD-4236-4C3D-BC21-C910251071F4}"/>
              </a:ext>
            </a:extLst>
          </p:cNvPr>
          <p:cNvSpPr/>
          <p:nvPr/>
        </p:nvSpPr>
        <p:spPr>
          <a:xfrm>
            <a:off x="4697895" y="2786732"/>
            <a:ext cx="1457245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/>
              <a:t>制导回路设计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920C7DA2-D895-4CCC-A7F9-2C0DF5EE2E2A}"/>
              </a:ext>
            </a:extLst>
          </p:cNvPr>
          <p:cNvSpPr/>
          <p:nvPr/>
        </p:nvSpPr>
        <p:spPr>
          <a:xfrm>
            <a:off x="6155140" y="2848918"/>
            <a:ext cx="636104" cy="22528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89FA92-7680-4DEC-95CF-CD5630D64FC6}"/>
              </a:ext>
            </a:extLst>
          </p:cNvPr>
          <p:cNvSpPr/>
          <p:nvPr/>
        </p:nvSpPr>
        <p:spPr>
          <a:xfrm>
            <a:off x="6793453" y="2160238"/>
            <a:ext cx="3055616" cy="16004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/>
              <a:t>控制器结构 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控制器设计参数 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对闭环系统各环节的精度及带宽等指标要求 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自动驾驶仪增益特性要求 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自动驾驶仪阻尼特性要求 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自动驾驶仪带宽特性要求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576653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234BDE8-FFA0-4717-9FD3-8944BA25F64C}"/>
              </a:ext>
            </a:extLst>
          </p:cNvPr>
          <p:cNvSpPr/>
          <p:nvPr/>
        </p:nvSpPr>
        <p:spPr>
          <a:xfrm>
            <a:off x="1732870" y="1945897"/>
            <a:ext cx="2328921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/>
              <a:t>自动驾驶仪类型 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弹上传感器位置 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特征点动力系数 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自动驾驶仪增益特性要求 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自动驾驶仪阻尼特性要求 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自动驾驶仪带宽特性要求</a:t>
            </a:r>
            <a:endParaRPr lang="en-US" altLang="zh-CN" sz="1400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D570941-EE07-410D-B78D-C03A7050233C}"/>
              </a:ext>
            </a:extLst>
          </p:cNvPr>
          <p:cNvSpPr/>
          <p:nvPr/>
        </p:nvSpPr>
        <p:spPr>
          <a:xfrm>
            <a:off x="4061791" y="2848918"/>
            <a:ext cx="636104" cy="22528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4C6CAD-4236-4C3D-BC21-C910251071F4}"/>
              </a:ext>
            </a:extLst>
          </p:cNvPr>
          <p:cNvSpPr/>
          <p:nvPr/>
        </p:nvSpPr>
        <p:spPr>
          <a:xfrm>
            <a:off x="4697895" y="2786732"/>
            <a:ext cx="1457245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/>
              <a:t>自动驾驶仪设计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920C7DA2-D895-4CCC-A7F9-2C0DF5EE2E2A}"/>
              </a:ext>
            </a:extLst>
          </p:cNvPr>
          <p:cNvSpPr/>
          <p:nvPr/>
        </p:nvSpPr>
        <p:spPr>
          <a:xfrm>
            <a:off x="6155140" y="2848918"/>
            <a:ext cx="636104" cy="22528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89FA92-7680-4DEC-95CF-CD5630D64FC6}"/>
              </a:ext>
            </a:extLst>
          </p:cNvPr>
          <p:cNvSpPr/>
          <p:nvPr/>
        </p:nvSpPr>
        <p:spPr>
          <a:xfrm>
            <a:off x="6791244" y="2269063"/>
            <a:ext cx="3055616" cy="13849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/>
              <a:t>自动驾驶仪结构 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自动驾驶仪各环节设计参数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自动驾驶仪增益 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自动驾驶仪阻尼 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自动驾驶仪带宽 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自动驾驶仪传感器精度要求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441643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234BDE8-FFA0-4717-9FD3-8944BA25F64C}"/>
              </a:ext>
            </a:extLst>
          </p:cNvPr>
          <p:cNvSpPr/>
          <p:nvPr/>
        </p:nvSpPr>
        <p:spPr>
          <a:xfrm>
            <a:off x="1732870" y="330071"/>
            <a:ext cx="2328921" cy="526297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/>
              <a:t>典型目标运动特性 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导引规律 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发动机推力 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发动机工作时间 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发动机质量秒流量 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导弹满载质量、空载质量 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导弹满载赤道转动惯量、空载赤道转动惯量 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导弹满载极转动惯量、空载极转动惯量 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升力系数、侧向力系数 阻力系数 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俯仰力矩系数、偏航力矩系数 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俯仰阻尼力矩系数导数、偏航阻尼力矩系数导数 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控制力系数、控制力矩系数 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滚转力矩系数 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滚转阻尼力矩系数导数 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马格努斯力矩系数导数 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初始发射条件 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各种误差及干扰因素</a:t>
            </a:r>
            <a:endParaRPr lang="en-US" altLang="zh-CN" sz="1400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D570941-EE07-410D-B78D-C03A7050233C}"/>
              </a:ext>
            </a:extLst>
          </p:cNvPr>
          <p:cNvSpPr/>
          <p:nvPr/>
        </p:nvSpPr>
        <p:spPr>
          <a:xfrm>
            <a:off x="4061791" y="2848918"/>
            <a:ext cx="636104" cy="22528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4C6CAD-4236-4C3D-BC21-C910251071F4}"/>
              </a:ext>
            </a:extLst>
          </p:cNvPr>
          <p:cNvSpPr/>
          <p:nvPr/>
        </p:nvSpPr>
        <p:spPr>
          <a:xfrm>
            <a:off x="4697895" y="2786732"/>
            <a:ext cx="1457245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/>
              <a:t>有控刚体仿真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920C7DA2-D895-4CCC-A7F9-2C0DF5EE2E2A}"/>
              </a:ext>
            </a:extLst>
          </p:cNvPr>
          <p:cNvSpPr/>
          <p:nvPr/>
        </p:nvSpPr>
        <p:spPr>
          <a:xfrm>
            <a:off x="6155140" y="2848918"/>
            <a:ext cx="636104" cy="22528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89FA92-7680-4DEC-95CF-CD5630D64FC6}"/>
              </a:ext>
            </a:extLst>
          </p:cNvPr>
          <p:cNvSpPr/>
          <p:nvPr/>
        </p:nvSpPr>
        <p:spPr>
          <a:xfrm>
            <a:off x="6791244" y="2463566"/>
            <a:ext cx="3055616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/>
              <a:t>有控状态下导弹弹道特性 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有控状态下弹体姿态运动特性 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导弹命中精度 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有效攻击区域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60893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234BDE8-FFA0-4717-9FD3-8944BA25F64C}"/>
              </a:ext>
            </a:extLst>
          </p:cNvPr>
          <p:cNvSpPr/>
          <p:nvPr/>
        </p:nvSpPr>
        <p:spPr>
          <a:xfrm>
            <a:off x="1732870" y="2057438"/>
            <a:ext cx="2328921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导弹质量限制</a:t>
            </a:r>
            <a:endParaRPr lang="en-US" altLang="zh-CN" sz="1400" dirty="0"/>
          </a:p>
          <a:p>
            <a:r>
              <a:rPr lang="en-US" altLang="zh-CN" sz="1400" dirty="0"/>
              <a:t>2.</a:t>
            </a:r>
            <a:r>
              <a:rPr lang="zh-CN" altLang="en-US" sz="1400" dirty="0"/>
              <a:t>弹身直径</a:t>
            </a:r>
            <a:endParaRPr lang="en-US" altLang="zh-CN" sz="1400" dirty="0"/>
          </a:p>
          <a:p>
            <a:r>
              <a:rPr lang="en-US" altLang="zh-CN" sz="1400" dirty="0"/>
              <a:t>3.</a:t>
            </a:r>
            <a:r>
              <a:rPr lang="zh-CN" altLang="en-US" sz="1400" dirty="0"/>
              <a:t>速度方案</a:t>
            </a:r>
            <a:endParaRPr lang="en-US" altLang="zh-CN" sz="1400" dirty="0"/>
          </a:p>
          <a:p>
            <a:r>
              <a:rPr lang="en-US" altLang="zh-CN" sz="1400" dirty="0"/>
              <a:t>4.</a:t>
            </a:r>
            <a:r>
              <a:rPr lang="zh-CN" altLang="en-US" sz="1400" dirty="0"/>
              <a:t>弹道方案</a:t>
            </a:r>
            <a:endParaRPr lang="en-US" altLang="zh-CN" sz="1400" dirty="0"/>
          </a:p>
          <a:p>
            <a:r>
              <a:rPr lang="en-US" altLang="zh-CN" sz="1400" dirty="0"/>
              <a:t>5.</a:t>
            </a:r>
            <a:r>
              <a:rPr lang="zh-CN" altLang="en-US" sz="1400" dirty="0"/>
              <a:t>动力系统基本形式</a:t>
            </a:r>
            <a:endParaRPr lang="en-US" altLang="zh-CN" sz="1400" dirty="0"/>
          </a:p>
          <a:p>
            <a:r>
              <a:rPr lang="en-US" altLang="zh-CN" sz="1400" dirty="0"/>
              <a:t>6.</a:t>
            </a:r>
            <a:r>
              <a:rPr lang="zh-CN" altLang="en-US" sz="1400" dirty="0"/>
              <a:t>有效载荷</a:t>
            </a:r>
            <a:endParaRPr lang="en-US" altLang="zh-CN" sz="1400" dirty="0"/>
          </a:p>
          <a:p>
            <a:r>
              <a:rPr lang="en-US" altLang="zh-CN" sz="1400" dirty="0"/>
              <a:t>7.</a:t>
            </a:r>
            <a:r>
              <a:rPr lang="zh-CN" altLang="en-US" sz="1400" dirty="0"/>
              <a:t>初步估算阻力系数</a:t>
            </a:r>
            <a:endParaRPr lang="en-US" altLang="zh-CN" sz="1400" dirty="0"/>
          </a:p>
          <a:p>
            <a:r>
              <a:rPr lang="en-US" altLang="zh-CN" sz="1400" dirty="0"/>
              <a:t>8.</a:t>
            </a:r>
            <a:r>
              <a:rPr lang="zh-CN" altLang="en-US" sz="1400" dirty="0"/>
              <a:t>经验性选取弹体结构系数</a:t>
            </a:r>
            <a:endParaRPr lang="en-US" altLang="zh-CN" sz="1400" dirty="0"/>
          </a:p>
          <a:p>
            <a:r>
              <a:rPr lang="en-US" altLang="zh-CN" sz="1400" dirty="0"/>
              <a:t>9.</a:t>
            </a:r>
            <a:r>
              <a:rPr lang="zh-CN" altLang="en-US" sz="1400" dirty="0"/>
              <a:t>发动机质量与比冲</a:t>
            </a:r>
            <a:endParaRPr lang="en-US" altLang="zh-CN" sz="1400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D570941-EE07-410D-B78D-C03A7050233C}"/>
              </a:ext>
            </a:extLst>
          </p:cNvPr>
          <p:cNvSpPr/>
          <p:nvPr/>
        </p:nvSpPr>
        <p:spPr>
          <a:xfrm>
            <a:off x="4061791" y="2960461"/>
            <a:ext cx="636104" cy="22528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4C6CAD-4236-4C3D-BC21-C910251071F4}"/>
              </a:ext>
            </a:extLst>
          </p:cNvPr>
          <p:cNvSpPr/>
          <p:nvPr/>
        </p:nvSpPr>
        <p:spPr>
          <a:xfrm>
            <a:off x="4697895" y="2919214"/>
            <a:ext cx="1457245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/>
              <a:t>起飞质量设计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920C7DA2-D895-4CCC-A7F9-2C0DF5EE2E2A}"/>
              </a:ext>
            </a:extLst>
          </p:cNvPr>
          <p:cNvSpPr/>
          <p:nvPr/>
        </p:nvSpPr>
        <p:spPr>
          <a:xfrm>
            <a:off x="6155140" y="2960461"/>
            <a:ext cx="636104" cy="22528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89FA92-7680-4DEC-95CF-CD5630D64FC6}"/>
              </a:ext>
            </a:extLst>
          </p:cNvPr>
          <p:cNvSpPr/>
          <p:nvPr/>
        </p:nvSpPr>
        <p:spPr>
          <a:xfrm>
            <a:off x="6791244" y="2488326"/>
            <a:ext cx="3055616" cy="11695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导弹满载、空载质量</a:t>
            </a:r>
            <a:endParaRPr lang="en-US" altLang="zh-CN" sz="1400" dirty="0"/>
          </a:p>
          <a:p>
            <a:r>
              <a:rPr lang="en-US" altLang="zh-CN" sz="1400" dirty="0"/>
              <a:t>2. </a:t>
            </a:r>
            <a:r>
              <a:rPr lang="zh-CN" altLang="en-US" sz="1400" dirty="0"/>
              <a:t>弹体结构质量</a:t>
            </a:r>
            <a:endParaRPr lang="en-US" altLang="zh-CN" sz="1400" dirty="0"/>
          </a:p>
          <a:p>
            <a:r>
              <a:rPr lang="en-US" altLang="zh-CN" sz="1400" dirty="0"/>
              <a:t>3. </a:t>
            </a:r>
            <a:r>
              <a:rPr lang="zh-CN" altLang="en-US" sz="1400" dirty="0"/>
              <a:t>发动机质量</a:t>
            </a:r>
            <a:endParaRPr lang="en-US" altLang="zh-CN" sz="1400" dirty="0"/>
          </a:p>
          <a:p>
            <a:r>
              <a:rPr lang="en-US" altLang="zh-CN" sz="1400" dirty="0"/>
              <a:t>4. </a:t>
            </a:r>
            <a:r>
              <a:rPr lang="zh-CN" altLang="en-US" sz="1400" dirty="0"/>
              <a:t>发动机总冲</a:t>
            </a:r>
            <a:endParaRPr lang="en-US" altLang="zh-CN" sz="1400" dirty="0"/>
          </a:p>
          <a:p>
            <a:r>
              <a:rPr lang="en-US" altLang="zh-CN" sz="1400" dirty="0"/>
              <a:t>5. </a:t>
            </a:r>
            <a:r>
              <a:rPr lang="zh-CN" altLang="en-US" sz="1400" dirty="0"/>
              <a:t>发动机工作时间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79931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234BDE8-FFA0-4717-9FD3-8944BA25F64C}"/>
              </a:ext>
            </a:extLst>
          </p:cNvPr>
          <p:cNvSpPr/>
          <p:nvPr/>
        </p:nvSpPr>
        <p:spPr>
          <a:xfrm>
            <a:off x="1732870" y="2272882"/>
            <a:ext cx="2328921" cy="16004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弹身直径</a:t>
            </a:r>
            <a:endParaRPr lang="en-US" altLang="zh-CN" sz="1400" dirty="0"/>
          </a:p>
          <a:p>
            <a:r>
              <a:rPr lang="en-US" altLang="zh-CN" sz="1400" dirty="0"/>
              <a:t>2.</a:t>
            </a:r>
            <a:r>
              <a:rPr lang="zh-CN" altLang="en-US" sz="1400" dirty="0"/>
              <a:t>所选择的动力系统的基本形式</a:t>
            </a:r>
            <a:endParaRPr lang="en-US" altLang="zh-CN" sz="1400" dirty="0"/>
          </a:p>
          <a:p>
            <a:r>
              <a:rPr lang="en-US" altLang="zh-CN" sz="1400" dirty="0"/>
              <a:t>3.</a:t>
            </a:r>
            <a:r>
              <a:rPr lang="zh-CN" altLang="en-US" sz="1400" dirty="0"/>
              <a:t>推进剂性能要求</a:t>
            </a:r>
            <a:endParaRPr lang="en-US" altLang="zh-CN" sz="1400" dirty="0"/>
          </a:p>
          <a:p>
            <a:r>
              <a:rPr lang="en-US" altLang="zh-CN" sz="1400" dirty="0"/>
              <a:t>4.</a:t>
            </a:r>
            <a:r>
              <a:rPr lang="zh-CN" altLang="en-US" sz="1400" dirty="0"/>
              <a:t>发动机质量约束</a:t>
            </a:r>
            <a:endParaRPr lang="en-US" altLang="zh-CN" sz="1400" dirty="0"/>
          </a:p>
          <a:p>
            <a:r>
              <a:rPr lang="en-US" altLang="zh-CN" sz="1400" dirty="0"/>
              <a:t>5.</a:t>
            </a:r>
            <a:r>
              <a:rPr lang="zh-CN" altLang="en-US" sz="1400" dirty="0"/>
              <a:t>发动机总冲要求</a:t>
            </a:r>
            <a:endParaRPr lang="en-US" altLang="zh-CN" sz="1400" dirty="0"/>
          </a:p>
          <a:p>
            <a:r>
              <a:rPr lang="en-US" altLang="zh-CN" sz="1400" dirty="0"/>
              <a:t>6.</a:t>
            </a:r>
            <a:r>
              <a:rPr lang="zh-CN" altLang="en-US" sz="1400" dirty="0"/>
              <a:t>发动机工作时间要求</a:t>
            </a:r>
            <a:endParaRPr lang="en-US" altLang="zh-CN" sz="1400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D570941-EE07-410D-B78D-C03A7050233C}"/>
              </a:ext>
            </a:extLst>
          </p:cNvPr>
          <p:cNvSpPr/>
          <p:nvPr/>
        </p:nvSpPr>
        <p:spPr>
          <a:xfrm>
            <a:off x="4061791" y="2960461"/>
            <a:ext cx="636104" cy="22528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4C6CAD-4236-4C3D-BC21-C910251071F4}"/>
              </a:ext>
            </a:extLst>
          </p:cNvPr>
          <p:cNvSpPr/>
          <p:nvPr/>
        </p:nvSpPr>
        <p:spPr>
          <a:xfrm>
            <a:off x="4697895" y="2919214"/>
            <a:ext cx="1457245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/>
              <a:t>发动机方案设计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920C7DA2-D895-4CCC-A7F9-2C0DF5EE2E2A}"/>
              </a:ext>
            </a:extLst>
          </p:cNvPr>
          <p:cNvSpPr/>
          <p:nvPr/>
        </p:nvSpPr>
        <p:spPr>
          <a:xfrm>
            <a:off x="6155140" y="2960461"/>
            <a:ext cx="636104" cy="22528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89FA92-7680-4DEC-95CF-CD5630D64FC6}"/>
              </a:ext>
            </a:extLst>
          </p:cNvPr>
          <p:cNvSpPr/>
          <p:nvPr/>
        </p:nvSpPr>
        <p:spPr>
          <a:xfrm>
            <a:off x="6791244" y="2272882"/>
            <a:ext cx="3055616" cy="16004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发动机长度</a:t>
            </a:r>
            <a:endParaRPr lang="en-US" altLang="zh-CN" sz="1400" dirty="0"/>
          </a:p>
          <a:p>
            <a:r>
              <a:rPr lang="en-US" altLang="zh-CN" sz="1400" dirty="0"/>
              <a:t>2.</a:t>
            </a:r>
            <a:r>
              <a:rPr lang="zh-CN" altLang="en-US" sz="1400" dirty="0"/>
              <a:t>发动机直径</a:t>
            </a:r>
            <a:endParaRPr lang="en-US" altLang="zh-CN" sz="1400" dirty="0"/>
          </a:p>
          <a:p>
            <a:r>
              <a:rPr lang="en-US" altLang="zh-CN" sz="1400" dirty="0"/>
              <a:t>3.</a:t>
            </a:r>
            <a:r>
              <a:rPr lang="zh-CN" altLang="en-US" sz="1400" dirty="0"/>
              <a:t>发动机满载质量、空载质量</a:t>
            </a:r>
            <a:endParaRPr lang="en-US" altLang="zh-CN" sz="1400" dirty="0"/>
          </a:p>
          <a:p>
            <a:r>
              <a:rPr lang="en-US" altLang="zh-CN" sz="1400" dirty="0"/>
              <a:t>4.</a:t>
            </a:r>
            <a:r>
              <a:rPr lang="zh-CN" altLang="en-US" sz="1400" dirty="0"/>
              <a:t>发动机满载质心、空载转动惯量</a:t>
            </a:r>
            <a:endParaRPr lang="en-US" altLang="zh-CN" sz="1400" dirty="0"/>
          </a:p>
          <a:p>
            <a:r>
              <a:rPr lang="en-US" altLang="zh-CN" sz="1400" dirty="0"/>
              <a:t>5.</a:t>
            </a:r>
            <a:r>
              <a:rPr lang="zh-CN" altLang="en-US" sz="1400" dirty="0"/>
              <a:t>发动机质量秒流量</a:t>
            </a:r>
            <a:endParaRPr lang="en-US" altLang="zh-CN" sz="1400" dirty="0"/>
          </a:p>
          <a:p>
            <a:r>
              <a:rPr lang="en-US" altLang="zh-CN" sz="1400" dirty="0"/>
              <a:t>6.</a:t>
            </a:r>
            <a:r>
              <a:rPr lang="zh-CN" altLang="en-US" sz="1400" dirty="0"/>
              <a:t>发动机推力</a:t>
            </a:r>
            <a:endParaRPr lang="en-US" altLang="zh-CN" sz="1400" dirty="0"/>
          </a:p>
          <a:p>
            <a:r>
              <a:rPr lang="en-US" altLang="zh-CN" sz="1400" dirty="0"/>
              <a:t>7.</a:t>
            </a:r>
            <a:r>
              <a:rPr lang="zh-CN" altLang="en-US" sz="1400" dirty="0"/>
              <a:t>发动机工作时间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566464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234BDE8-FFA0-4717-9FD3-8944BA25F64C}"/>
              </a:ext>
            </a:extLst>
          </p:cNvPr>
          <p:cNvSpPr/>
          <p:nvPr/>
        </p:nvSpPr>
        <p:spPr>
          <a:xfrm>
            <a:off x="1732870" y="2690336"/>
            <a:ext cx="2328921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/>
              <a:t>典型目标运动特性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导弹速度方案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导引规律</a:t>
            </a:r>
            <a:endParaRPr lang="en-US" altLang="zh-CN" sz="1400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D570941-EE07-410D-B78D-C03A7050233C}"/>
              </a:ext>
            </a:extLst>
          </p:cNvPr>
          <p:cNvSpPr/>
          <p:nvPr/>
        </p:nvSpPr>
        <p:spPr>
          <a:xfrm>
            <a:off x="4061791" y="2960461"/>
            <a:ext cx="636104" cy="22528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4C6CAD-4236-4C3D-BC21-C910251071F4}"/>
              </a:ext>
            </a:extLst>
          </p:cNvPr>
          <p:cNvSpPr/>
          <p:nvPr/>
        </p:nvSpPr>
        <p:spPr>
          <a:xfrm>
            <a:off x="4697895" y="2811491"/>
            <a:ext cx="145724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/>
              <a:t>导引弹道运动学分析设计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920C7DA2-D895-4CCC-A7F9-2C0DF5EE2E2A}"/>
              </a:ext>
            </a:extLst>
          </p:cNvPr>
          <p:cNvSpPr/>
          <p:nvPr/>
        </p:nvSpPr>
        <p:spPr>
          <a:xfrm>
            <a:off x="6155140" y="2960461"/>
            <a:ext cx="636104" cy="22528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89FA92-7680-4DEC-95CF-CD5630D64FC6}"/>
              </a:ext>
            </a:extLst>
          </p:cNvPr>
          <p:cNvSpPr/>
          <p:nvPr/>
        </p:nvSpPr>
        <p:spPr>
          <a:xfrm>
            <a:off x="6791244" y="2811491"/>
            <a:ext cx="305561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导弹在攻击区内的需用法向过载变化规律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5848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234BDE8-FFA0-4717-9FD3-8944BA25F64C}"/>
              </a:ext>
            </a:extLst>
          </p:cNvPr>
          <p:cNvSpPr/>
          <p:nvPr/>
        </p:nvSpPr>
        <p:spPr>
          <a:xfrm>
            <a:off x="1732870" y="2272882"/>
            <a:ext cx="2328921" cy="18158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/>
              <a:t>命中精度指标要求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作战高度范围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作战温度范围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导弹速度变化范围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制导体制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导引规律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导弹基本控制模式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导弹需用法向过载</a:t>
            </a:r>
            <a:endParaRPr lang="en-US" altLang="zh-CN" sz="1400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D570941-EE07-410D-B78D-C03A7050233C}"/>
              </a:ext>
            </a:extLst>
          </p:cNvPr>
          <p:cNvSpPr/>
          <p:nvPr/>
        </p:nvSpPr>
        <p:spPr>
          <a:xfrm>
            <a:off x="4061791" y="2960461"/>
            <a:ext cx="636104" cy="22528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4C6CAD-4236-4C3D-BC21-C910251071F4}"/>
              </a:ext>
            </a:extLst>
          </p:cNvPr>
          <p:cNvSpPr/>
          <p:nvPr/>
        </p:nvSpPr>
        <p:spPr>
          <a:xfrm>
            <a:off x="4697895" y="2811491"/>
            <a:ext cx="145724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/>
              <a:t>控制系统概要设计设计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920C7DA2-D895-4CCC-A7F9-2C0DF5EE2E2A}"/>
              </a:ext>
            </a:extLst>
          </p:cNvPr>
          <p:cNvSpPr/>
          <p:nvPr/>
        </p:nvSpPr>
        <p:spPr>
          <a:xfrm>
            <a:off x="6155140" y="2960461"/>
            <a:ext cx="636104" cy="22528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89FA92-7680-4DEC-95CF-CD5630D64FC6}"/>
              </a:ext>
            </a:extLst>
          </p:cNvPr>
          <p:cNvSpPr/>
          <p:nvPr/>
        </p:nvSpPr>
        <p:spPr>
          <a:xfrm>
            <a:off x="6791244" y="2272882"/>
            <a:ext cx="3055616" cy="16004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/>
              <a:t>明确是否要求弹体动力学随攻角变化保持近似线性特性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明确是否采用自动驾驶仪以及自动驾驶仪类型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若采用自驾仪，明确传感器类型以及安放位置</a:t>
            </a:r>
            <a:endParaRPr lang="en-US" altLang="zh-CN" sz="1400" dirty="0"/>
          </a:p>
          <a:p>
            <a:pPr marL="342900" indent="-342900">
              <a:buAutoNum type="arabicPeriod"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876357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234BDE8-FFA0-4717-9FD3-8944BA25F64C}"/>
              </a:ext>
            </a:extLst>
          </p:cNvPr>
          <p:cNvSpPr/>
          <p:nvPr/>
        </p:nvSpPr>
        <p:spPr>
          <a:xfrm>
            <a:off x="1722135" y="764775"/>
            <a:ext cx="2328921" cy="44012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/>
              <a:t>导弹基本气动布局形式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弹身直径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初步估算的舵机舱段尺寸，质量以及转动惯量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电子仓尺寸，质量以及转动惯量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导引头</a:t>
            </a:r>
            <a:r>
              <a:rPr lang="en-US" altLang="zh-CN" sz="1400" dirty="0"/>
              <a:t>~</a:t>
            </a:r>
          </a:p>
          <a:p>
            <a:pPr marL="342900" indent="-342900">
              <a:buAutoNum type="arabicPeriod"/>
            </a:pPr>
            <a:r>
              <a:rPr lang="zh-CN" altLang="en-US" sz="1400" dirty="0"/>
              <a:t>战斗部舱段</a:t>
            </a:r>
            <a:r>
              <a:rPr lang="en-US" altLang="zh-CN" sz="1400" dirty="0"/>
              <a:t>~</a:t>
            </a:r>
          </a:p>
          <a:p>
            <a:pPr marL="342900" indent="-342900">
              <a:buAutoNum type="arabicPeriod"/>
            </a:pPr>
            <a:r>
              <a:rPr lang="zh-CN" altLang="en-US" sz="1400" dirty="0"/>
              <a:t>串联两级战斗部间距要求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发动机长度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发动机直径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发动机满载质量、空载质量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发动机满载空载质心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发动机满载空载转动惯量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导弹需用法向过载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弹上传感器对部位安排的需要</a:t>
            </a:r>
            <a:endParaRPr lang="en-US" altLang="zh-CN" sz="1400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D570941-EE07-410D-B78D-C03A7050233C}"/>
              </a:ext>
            </a:extLst>
          </p:cNvPr>
          <p:cNvSpPr/>
          <p:nvPr/>
        </p:nvSpPr>
        <p:spPr>
          <a:xfrm>
            <a:off x="4051056" y="2852735"/>
            <a:ext cx="636104" cy="22528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4C6CAD-4236-4C3D-BC21-C910251071F4}"/>
              </a:ext>
            </a:extLst>
          </p:cNvPr>
          <p:cNvSpPr/>
          <p:nvPr/>
        </p:nvSpPr>
        <p:spPr>
          <a:xfrm>
            <a:off x="4697895" y="2811491"/>
            <a:ext cx="1457245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/>
              <a:t>第一轮结构设计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920C7DA2-D895-4CCC-A7F9-2C0DF5EE2E2A}"/>
              </a:ext>
            </a:extLst>
          </p:cNvPr>
          <p:cNvSpPr/>
          <p:nvPr/>
        </p:nvSpPr>
        <p:spPr>
          <a:xfrm>
            <a:off x="6144405" y="2852735"/>
            <a:ext cx="636104" cy="22528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89FA92-7680-4DEC-95CF-CD5630D64FC6}"/>
              </a:ext>
            </a:extLst>
          </p:cNvPr>
          <p:cNvSpPr/>
          <p:nvPr/>
        </p:nvSpPr>
        <p:spPr>
          <a:xfrm>
            <a:off x="6791244" y="2236673"/>
            <a:ext cx="3055616" cy="16004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/>
              <a:t>弹身部位安装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初步确定的舵机舱段的位置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关键结构连接件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弹身尺寸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弹身满载空载质量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400" dirty="0"/>
              <a:t>~</a:t>
            </a:r>
            <a:r>
              <a:rPr lang="zh-CN" altLang="en-US" sz="1400" dirty="0"/>
              <a:t>质心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400" dirty="0"/>
              <a:t>~</a:t>
            </a:r>
            <a:r>
              <a:rPr lang="zh-CN" altLang="en-US" sz="1400" dirty="0"/>
              <a:t>转动惯量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90665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234BDE8-FFA0-4717-9FD3-8944BA25F64C}"/>
              </a:ext>
            </a:extLst>
          </p:cNvPr>
          <p:cNvSpPr/>
          <p:nvPr/>
        </p:nvSpPr>
        <p:spPr>
          <a:xfrm>
            <a:off x="1732870" y="1513911"/>
            <a:ext cx="2328921" cy="28931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/>
              <a:t>战术技术要求的导弹外形尺寸的限制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导弹进本气动布局形式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导弹满载空载质量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导弹需用法向过载变化规律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弹体动力学随攻角变化保持近似线性的要求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弹体固有频率</a:t>
            </a:r>
            <a:r>
              <a:rPr lang="en-US" altLang="zh-CN" sz="1400" dirty="0"/>
              <a:t>/</a:t>
            </a:r>
            <a:r>
              <a:rPr lang="zh-CN" altLang="en-US" sz="1400" dirty="0"/>
              <a:t>静稳定度要求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弹体尺寸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部位安排初步确定的舵机舱段的位置</a:t>
            </a:r>
            <a:endParaRPr lang="en-US" altLang="zh-CN" sz="1400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D570941-EE07-410D-B78D-C03A7050233C}"/>
              </a:ext>
            </a:extLst>
          </p:cNvPr>
          <p:cNvSpPr/>
          <p:nvPr/>
        </p:nvSpPr>
        <p:spPr>
          <a:xfrm>
            <a:off x="4061791" y="2848918"/>
            <a:ext cx="636104" cy="22528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4C6CAD-4236-4C3D-BC21-C910251071F4}"/>
              </a:ext>
            </a:extLst>
          </p:cNvPr>
          <p:cNvSpPr/>
          <p:nvPr/>
        </p:nvSpPr>
        <p:spPr>
          <a:xfrm>
            <a:off x="4697895" y="2811491"/>
            <a:ext cx="1457245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/>
              <a:t>第一轮气动设计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920C7DA2-D895-4CCC-A7F9-2C0DF5EE2E2A}"/>
              </a:ext>
            </a:extLst>
          </p:cNvPr>
          <p:cNvSpPr/>
          <p:nvPr/>
        </p:nvSpPr>
        <p:spPr>
          <a:xfrm>
            <a:off x="6155140" y="2848918"/>
            <a:ext cx="636104" cy="22528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89FA92-7680-4DEC-95CF-CD5630D64FC6}"/>
              </a:ext>
            </a:extLst>
          </p:cNvPr>
          <p:cNvSpPr/>
          <p:nvPr/>
        </p:nvSpPr>
        <p:spPr>
          <a:xfrm>
            <a:off x="6791244" y="2160242"/>
            <a:ext cx="3055616" cy="16004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/>
              <a:t>导弹头部形状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初步确定的升力面位置、形状和尺寸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升力系数、侧向力系数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阻力系数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弹体升力特性基本线性的攻角范围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190733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234BDE8-FFA0-4717-9FD3-8944BA25F64C}"/>
              </a:ext>
            </a:extLst>
          </p:cNvPr>
          <p:cNvSpPr/>
          <p:nvPr/>
        </p:nvSpPr>
        <p:spPr>
          <a:xfrm>
            <a:off x="1730661" y="1298467"/>
            <a:ext cx="2328921" cy="33239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/>
              <a:t>弹身部位安排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确定舵机舱段位置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关键结构连接件设计方案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弹身尺寸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弹身满载质量，空载质量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弹身满载质心，空载质心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400" dirty="0"/>
              <a:t>~</a:t>
            </a:r>
            <a:r>
              <a:rPr lang="zh-CN" altLang="en-US" sz="1400" dirty="0"/>
              <a:t>转动惯量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弹头部尺寸、形状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主升力面位置、形状、尺寸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初步确定的舵面位置、形状和尺寸</a:t>
            </a:r>
            <a:endParaRPr lang="en-US" altLang="zh-CN" sz="1400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D570941-EE07-410D-B78D-C03A7050233C}"/>
              </a:ext>
            </a:extLst>
          </p:cNvPr>
          <p:cNvSpPr/>
          <p:nvPr/>
        </p:nvSpPr>
        <p:spPr>
          <a:xfrm>
            <a:off x="4061791" y="2848918"/>
            <a:ext cx="636104" cy="22528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4C6CAD-4236-4C3D-BC21-C910251071F4}"/>
              </a:ext>
            </a:extLst>
          </p:cNvPr>
          <p:cNvSpPr/>
          <p:nvPr/>
        </p:nvSpPr>
        <p:spPr>
          <a:xfrm>
            <a:off x="4697895" y="2811491"/>
            <a:ext cx="1457245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/>
              <a:t>第二轮结构设计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920C7DA2-D895-4CCC-A7F9-2C0DF5EE2E2A}"/>
              </a:ext>
            </a:extLst>
          </p:cNvPr>
          <p:cNvSpPr/>
          <p:nvPr/>
        </p:nvSpPr>
        <p:spPr>
          <a:xfrm>
            <a:off x="6155140" y="2848918"/>
            <a:ext cx="636104" cy="22528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89FA92-7680-4DEC-95CF-CD5630D64FC6}"/>
              </a:ext>
            </a:extLst>
          </p:cNvPr>
          <p:cNvSpPr/>
          <p:nvPr/>
        </p:nvSpPr>
        <p:spPr>
          <a:xfrm>
            <a:off x="6791244" y="2267962"/>
            <a:ext cx="3055616" cy="13849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/>
              <a:t>导弹部位安排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导弹详细外形尺寸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导弹满载空载质量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400" dirty="0"/>
              <a:t>~</a:t>
            </a:r>
            <a:r>
              <a:rPr lang="zh-CN" altLang="en-US" sz="1400" dirty="0"/>
              <a:t>质心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400" dirty="0"/>
              <a:t>~</a:t>
            </a:r>
            <a:r>
              <a:rPr lang="zh-CN" altLang="en-US" sz="1400" dirty="0"/>
              <a:t>赤道转动惯量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400" dirty="0"/>
              <a:t>~</a:t>
            </a:r>
            <a:r>
              <a:rPr lang="zh-CN" altLang="en-US" sz="1400" dirty="0"/>
              <a:t>极转动惯量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33043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箭头: 右 4">
            <a:extLst>
              <a:ext uri="{FF2B5EF4-FFF2-40B4-BE49-F238E27FC236}">
                <a16:creationId xmlns:a16="http://schemas.microsoft.com/office/drawing/2014/main" id="{6D570941-EE07-410D-B78D-C03A7050233C}"/>
              </a:ext>
            </a:extLst>
          </p:cNvPr>
          <p:cNvSpPr/>
          <p:nvPr/>
        </p:nvSpPr>
        <p:spPr>
          <a:xfrm>
            <a:off x="4061791" y="2848918"/>
            <a:ext cx="636104" cy="22528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4C6CAD-4236-4C3D-BC21-C910251071F4}"/>
              </a:ext>
            </a:extLst>
          </p:cNvPr>
          <p:cNvSpPr/>
          <p:nvPr/>
        </p:nvSpPr>
        <p:spPr>
          <a:xfrm>
            <a:off x="4697895" y="2811491"/>
            <a:ext cx="1457245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/>
              <a:t>第二轮气动设计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920C7DA2-D895-4CCC-A7F9-2C0DF5EE2E2A}"/>
              </a:ext>
            </a:extLst>
          </p:cNvPr>
          <p:cNvSpPr/>
          <p:nvPr/>
        </p:nvSpPr>
        <p:spPr>
          <a:xfrm>
            <a:off x="6155140" y="2848918"/>
            <a:ext cx="636104" cy="22528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89FA92-7680-4DEC-95CF-CD5630D64FC6}"/>
              </a:ext>
            </a:extLst>
          </p:cNvPr>
          <p:cNvSpPr/>
          <p:nvPr/>
        </p:nvSpPr>
        <p:spPr>
          <a:xfrm>
            <a:off x="6791244" y="1191846"/>
            <a:ext cx="3055616" cy="35394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/>
              <a:t>确定舵机舱段位置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确定主升力面位置、形状和尺寸确定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舵面位置、形状和尺寸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给出弹体环节保持近似线性特性的攻角 范围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升力系数、侧向力系数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駔力系数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俯仰力矩系数、偏航力矩系数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俯仰阻尼力矩系数导数、偏航阻尼力矩系数导数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控制力系数、控制力矩系数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滚转力矩系数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滚转阻尼力矩系数导数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🐎格努斯施系数导数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舵机铰链力矩系数</a:t>
            </a:r>
            <a:endParaRPr lang="en-US" altLang="zh-CN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82C56A4-3470-443A-B061-C9B56A172138}"/>
              </a:ext>
            </a:extLst>
          </p:cNvPr>
          <p:cNvSpPr/>
          <p:nvPr/>
        </p:nvSpPr>
        <p:spPr>
          <a:xfrm>
            <a:off x="1732870" y="1299567"/>
            <a:ext cx="2328921" cy="33239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/>
              <a:t>战术技术要求的导弹外形尺寸的限制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导弹进本气动布局形式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导弹需用法向过载变化规律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弹体动力学随攻角变化保持近似线性的要求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弹体固有频率</a:t>
            </a:r>
            <a:r>
              <a:rPr lang="en-US" altLang="zh-CN" sz="1400" dirty="0"/>
              <a:t>/</a:t>
            </a:r>
            <a:r>
              <a:rPr lang="zh-CN" altLang="en-US" sz="1400" dirty="0"/>
              <a:t>静稳定度要求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弹体详细外形尺寸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部位安排初步确定的舵机舱段的位置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满载空载质量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400" dirty="0"/>
              <a:t>~</a:t>
            </a:r>
            <a:r>
              <a:rPr lang="zh-CN" altLang="en-US" sz="1400" dirty="0"/>
              <a:t>质心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400" dirty="0"/>
              <a:t>~</a:t>
            </a:r>
            <a:r>
              <a:rPr lang="zh-CN" altLang="en-US" sz="1400" dirty="0"/>
              <a:t>两类转动惯量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181421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2E353D"/>
      </a:dk1>
      <a:lt1>
        <a:sysClr val="window" lastClr="F1F2F6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1099</Words>
  <Application>Microsoft Office PowerPoint</Application>
  <PresentationFormat>宽屏</PresentationFormat>
  <Paragraphs>220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shun Lee</dc:creator>
  <cp:lastModifiedBy>shun Lee</cp:lastModifiedBy>
  <cp:revision>23</cp:revision>
  <dcterms:created xsi:type="dcterms:W3CDTF">2019-12-12T15:44:36Z</dcterms:created>
  <dcterms:modified xsi:type="dcterms:W3CDTF">2019-12-18T02:06:07Z</dcterms:modified>
</cp:coreProperties>
</file>