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1" r:id="rId29"/>
    <p:sldId id="283" r:id="rId30"/>
    <p:sldId id="284" r:id="rId31"/>
    <p:sldId id="285" r:id="rId32"/>
    <p:sldId id="286" r:id="rId33"/>
    <p:sldId id="288" r:id="rId34"/>
    <p:sldId id="289" r:id="rId35"/>
    <p:sldId id="292" r:id="rId3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8" autoAdjust="0"/>
    <p:restoredTop sz="94627" autoAdjust="0"/>
  </p:normalViewPr>
  <p:slideViewPr>
    <p:cSldViewPr snapToGrid="0">
      <p:cViewPr varScale="1">
        <p:scale>
          <a:sx n="78" d="100"/>
          <a:sy n="78" d="100"/>
        </p:scale>
        <p:origin x="834" y="7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30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10C0BE9-C5BC-4054-A2F4-C3E06BD0B6D0}" type="datetime1">
              <a:rPr lang="ko-KR" altLang="en-US"/>
              <a:pPr lvl="0">
                <a:defRPr/>
              </a:pPr>
              <a:t>2020-12-28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C169553-52BC-43F2-9C75-53A8E1E358D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5E265-88A6-4F52-87C5-F4BDE35E4B91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0097E-3045-45DD-8D4C-A372ACC13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392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0097E-3045-45DD-8D4C-A372ACC13E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35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0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-81280" y="1255365"/>
            <a:ext cx="9326879" cy="5053994"/>
          </a:xfrm>
          <a:prstGeom prst="roundRect">
            <a:avLst>
              <a:gd name="adj" fmla="val 2539"/>
            </a:avLst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699206" y="528202"/>
            <a:ext cx="0" cy="72716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 userDrawn="1"/>
        </p:nvSpPr>
        <p:spPr>
          <a:xfrm>
            <a:off x="0" y="-111878"/>
            <a:ext cx="9245600" cy="640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평행 사변형 10"/>
          <p:cNvSpPr/>
          <p:nvPr userDrawn="1"/>
        </p:nvSpPr>
        <p:spPr>
          <a:xfrm>
            <a:off x="613422" y="-11187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평행 사변형 11"/>
          <p:cNvSpPr/>
          <p:nvPr userDrawn="1"/>
        </p:nvSpPr>
        <p:spPr>
          <a:xfrm>
            <a:off x="1848444" y="-111879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/>
          <p:cNvSpPr/>
          <p:nvPr userDrawn="1"/>
        </p:nvSpPr>
        <p:spPr>
          <a:xfrm>
            <a:off x="3083466" y="-11116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/>
          <p:cNvSpPr/>
          <p:nvPr userDrawn="1"/>
        </p:nvSpPr>
        <p:spPr>
          <a:xfrm>
            <a:off x="4318488" y="-11116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평행 사변형 14"/>
          <p:cNvSpPr/>
          <p:nvPr userDrawn="1"/>
        </p:nvSpPr>
        <p:spPr>
          <a:xfrm>
            <a:off x="5553510" y="-110803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/>
          <p:cNvSpPr/>
          <p:nvPr userDrawn="1"/>
        </p:nvSpPr>
        <p:spPr>
          <a:xfrm>
            <a:off x="6788532" y="-110804"/>
            <a:ext cx="864819" cy="640081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평행 사변형 16"/>
          <p:cNvSpPr/>
          <p:nvPr userDrawn="1"/>
        </p:nvSpPr>
        <p:spPr>
          <a:xfrm>
            <a:off x="8023554" y="-110088"/>
            <a:ext cx="864819" cy="640080"/>
          </a:xfrm>
          <a:prstGeom prst="parallelogram">
            <a:avLst>
              <a:gd name="adj" fmla="val 39063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 userDrawn="1"/>
        </p:nvSpPr>
        <p:spPr>
          <a:xfrm>
            <a:off x="99297" y="-288338"/>
            <a:ext cx="1391920" cy="702293"/>
          </a:xfrm>
          <a:prstGeom prst="roundRect">
            <a:avLst>
              <a:gd name="adj" fmla="val 6448"/>
            </a:avLst>
          </a:prstGeom>
          <a:solidFill>
            <a:srgbClr val="9295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 userDrawn="1"/>
        </p:nvSpPr>
        <p:spPr>
          <a:xfrm>
            <a:off x="211589" y="193227"/>
            <a:ext cx="154213" cy="154213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 userDrawn="1"/>
        </p:nvSpPr>
        <p:spPr>
          <a:xfrm>
            <a:off x="1237494" y="193227"/>
            <a:ext cx="156245" cy="156245"/>
          </a:xfrm>
          <a:prstGeom prst="ellipse">
            <a:avLst/>
          </a:prstGeom>
          <a:gradFill flip="none" rotWithShape="1">
            <a:gsLst>
              <a:gs pos="2000">
                <a:srgbClr val="D7E2EA"/>
              </a:gs>
              <a:gs pos="17000">
                <a:srgbClr val="B6BEC5"/>
              </a:gs>
              <a:gs pos="39000">
                <a:srgbClr val="92959B"/>
              </a:gs>
              <a:gs pos="67000">
                <a:schemeClr val="bg1">
                  <a:lumMod val="65000"/>
                </a:schemeClr>
              </a:gs>
              <a:gs pos="76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sx="90000" sy="90000" algn="tl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-81280" y="1255365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-81280" y="6309360"/>
            <a:ext cx="9326879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77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 userDrawn="1"/>
        </p:nvSpPr>
        <p:spPr>
          <a:xfrm>
            <a:off x="0" y="6413700"/>
            <a:ext cx="9144000" cy="230832"/>
          </a:xfrm>
          <a:prstGeom prst="rect">
            <a:avLst/>
          </a:prstGeom>
          <a:noFill/>
          <a:scene3d>
            <a:camera prst="obliqueBottom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Copyright ⓒ </a:t>
            </a:r>
            <a:r>
              <a:rPr lang="en-US" altLang="ko-KR" sz="900" spc="30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D.sual</a:t>
            </a:r>
            <a:r>
              <a:rPr lang="en-US" altLang="ko-KR" sz="900" spc="30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2018. All Rights Reserved</a:t>
            </a:r>
            <a:endParaRPr lang="ko-KR" altLang="en-US" sz="900" spc="30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21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1983184"/>
            <a:ext cx="9144000" cy="1569660"/>
            <a:chOff x="0" y="2215938"/>
            <a:chExt cx="9144000" cy="1569660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156966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spc="3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VOD </a:t>
              </a:r>
            </a:p>
            <a:p>
              <a:pPr algn="ctr"/>
              <a:r>
                <a:rPr lang="en-US" altLang="ko-KR" sz="4800" b="1" spc="300" dirty="0">
                  <a:solidFill>
                    <a:schemeClr val="bg1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rPr>
                <a:t>portal system</a:t>
              </a:r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54591" y="3864574"/>
            <a:ext cx="9144000" cy="815608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</a:t>
            </a:r>
            <a:r>
              <a:rPr lang="ko-KR" altLang="en-US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ㅣ</a:t>
            </a:r>
            <a:r>
              <a:rPr lang="en-US" altLang="ko-KR" sz="2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MovIT</a:t>
            </a:r>
            <a:endParaRPr lang="en-US" altLang="ko-KR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이소희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김민규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손정동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4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7715EC3-C77B-4721-B629-0F5C57ABD9A4}"/>
              </a:ext>
            </a:extLst>
          </p:cNvPr>
          <p:cNvSpPr txBox="1"/>
          <p:nvPr/>
        </p:nvSpPr>
        <p:spPr>
          <a:xfrm>
            <a:off x="175347" y="1876013"/>
            <a:ext cx="55905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0" indent="-495300">
              <a:buFont typeface="Arial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STS(</a:t>
            </a:r>
            <a:r>
              <a:rPr lang="ko-KR" altLang="en-US" dirty="0" err="1">
                <a:latin typeface="맑은 고딕"/>
                <a:ea typeface="맑은 고딕"/>
              </a:rPr>
              <a:t>Spring</a:t>
            </a:r>
            <a:r>
              <a:rPr lang="ko-KR" altLang="en-US" dirty="0">
                <a:latin typeface="맑은 고딕"/>
                <a:ea typeface="맑은 고딕"/>
              </a:rPr>
              <a:t> Tool </a:t>
            </a:r>
            <a:r>
              <a:rPr lang="ko-KR" altLang="en-US" dirty="0" err="1">
                <a:latin typeface="맑은 고딕"/>
                <a:ea typeface="맑은 고딕"/>
              </a:rPr>
              <a:t>Suite</a:t>
            </a:r>
            <a:r>
              <a:rPr lang="ko-KR" altLang="en-US" dirty="0">
                <a:latin typeface="맑은 고딕"/>
                <a:ea typeface="맑은 고딕"/>
              </a:rPr>
              <a:t>) (3.9.11)</a:t>
            </a:r>
          </a:p>
          <a:p>
            <a:pPr marL="711200" indent="0">
              <a:buFont typeface="Arial"/>
              <a:buNone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1206500" indent="-495300">
              <a:buFont typeface="Arial"/>
              <a:buChar char="•"/>
              <a:defRPr/>
            </a:pPr>
            <a:r>
              <a:rPr lang="ko-KR" altLang="en-US" dirty="0" err="1">
                <a:latin typeface="맑은 고딕"/>
                <a:ea typeface="맑은 고딕"/>
              </a:rPr>
              <a:t>Spring-Framwork</a:t>
            </a:r>
            <a:r>
              <a:rPr lang="ko-KR" altLang="en-US" dirty="0">
                <a:latin typeface="맑은 고딕"/>
                <a:ea typeface="맑은 고딕"/>
              </a:rPr>
              <a:t> 3</a:t>
            </a:r>
          </a:p>
          <a:p>
            <a:pPr marL="1206500" indent="-495300">
              <a:buFont typeface="Arial"/>
              <a:buChar char="•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1206500" indent="-495300">
              <a:buFont typeface="Arial"/>
              <a:buChar char="•"/>
              <a:defRPr/>
            </a:pPr>
            <a:r>
              <a:rPr lang="ko-KR" altLang="en-US" dirty="0" err="1">
                <a:latin typeface="맑은 고딕"/>
                <a:ea typeface="맑은 고딕"/>
              </a:rPr>
              <a:t>apache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Tomcat</a:t>
            </a:r>
            <a:r>
              <a:rPr lang="ko-KR" altLang="en-US" dirty="0">
                <a:latin typeface="맑은 고딕"/>
                <a:ea typeface="맑은 고딕"/>
              </a:rPr>
              <a:t> 9</a:t>
            </a:r>
          </a:p>
          <a:p>
            <a:pPr marL="1206500" indent="-495300">
              <a:buFont typeface="Arial"/>
              <a:buChar char="•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1206500" indent="-495300">
              <a:buFont typeface="Arial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JDK (</a:t>
            </a:r>
            <a:r>
              <a:rPr lang="ko-KR" altLang="en-US" dirty="0" err="1">
                <a:latin typeface="맑은 고딕"/>
                <a:ea typeface="맑은 고딕"/>
              </a:rPr>
              <a:t>Java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Development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Kit</a:t>
            </a:r>
            <a:r>
              <a:rPr lang="ko-KR" altLang="en-US" dirty="0">
                <a:latin typeface="맑은 고딕"/>
                <a:ea typeface="맑은 고딕"/>
              </a:rPr>
              <a:t>) 1.8</a:t>
            </a:r>
          </a:p>
          <a:p>
            <a:pPr marL="1206500" indent="-495300">
              <a:buFont typeface="Arial"/>
              <a:buChar char="•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1206500" indent="-495300">
              <a:buFont typeface="Arial"/>
              <a:buChar char="•"/>
              <a:defRPr/>
            </a:pPr>
            <a:r>
              <a:rPr lang="ko-KR" altLang="en-US" dirty="0">
                <a:latin typeface="맑은 고딕"/>
                <a:ea typeface="맑은 고딕"/>
              </a:rPr>
              <a:t>Oracle DB</a:t>
            </a:r>
          </a:p>
          <a:p>
            <a:pPr marL="1206500" indent="-495300">
              <a:buFont typeface="Arial"/>
              <a:buChar char="•"/>
              <a:defRPr/>
            </a:pPr>
            <a:endParaRPr lang="ko-KR" altLang="en-US" dirty="0">
              <a:latin typeface="맑은 고딕"/>
              <a:ea typeface="맑은 고딕"/>
            </a:endParaRPr>
          </a:p>
          <a:p>
            <a:pPr marL="1206500" indent="-495300">
              <a:buFont typeface="Arial"/>
              <a:buChar char="•"/>
              <a:defRPr/>
            </a:pPr>
            <a:r>
              <a:rPr lang="ko-KR" altLang="en-US" dirty="0" err="1">
                <a:latin typeface="맑은 고딕"/>
                <a:ea typeface="맑은 고딕"/>
              </a:rPr>
              <a:t>Github</a:t>
            </a:r>
            <a:r>
              <a:rPr lang="ko-KR" altLang="en-US" dirty="0">
                <a:latin typeface="맑은 고딕"/>
                <a:ea typeface="맑은 고딕"/>
              </a:rPr>
              <a:t> (소스 형상 관리)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5DFA4-0F20-4D33-84B5-131BD88F879E}"/>
              </a:ext>
            </a:extLst>
          </p:cNvPr>
          <p:cNvSpPr txBox="1"/>
          <p:nvPr/>
        </p:nvSpPr>
        <p:spPr>
          <a:xfrm>
            <a:off x="1775534" y="699872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136205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업무역활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C7EB0F4-E463-4229-81B9-1C99CAE08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31238"/>
              </p:ext>
            </p:extLst>
          </p:nvPr>
        </p:nvGraphicFramePr>
        <p:xfrm>
          <a:off x="2421067" y="1824177"/>
          <a:ext cx="4301865" cy="3664601"/>
        </p:xfrm>
        <a:graphic>
          <a:graphicData uri="http://schemas.openxmlformats.org/drawingml/2006/table">
            <a:tbl>
              <a:tblPr firstRow="1" bandRow="1"/>
              <a:tblGrid>
                <a:gridCol w="989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1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이름</a:t>
                      </a:r>
                    </a:p>
                  </a:txBody>
                  <a:tcPr anchor="ctr"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업무 역할</a:t>
                      </a:r>
                    </a:p>
                  </a:txBody>
                  <a:tcPr anchor="ctr"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93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 algn="ctr">
                        <a:defRPr/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이소희</a:t>
                      </a:r>
                    </a:p>
                  </a:txBody>
                  <a:tcPr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발표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화면 </a:t>
                      </a:r>
                      <a:r>
                        <a:rPr lang="en-US" altLang="ko-KR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ui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DB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</a:t>
                      </a:r>
                    </a:p>
                    <a:p>
                      <a:pPr>
                        <a:defRPr/>
                      </a:pP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ERD </a:t>
                      </a: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작성</a:t>
                      </a: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199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 algn="ctr">
                        <a:defRPr/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김민규</a:t>
                      </a:r>
                    </a:p>
                  </a:txBody>
                  <a:tcPr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부트스트랩</a:t>
                      </a:r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</a:p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게시판 관리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– 정보 게시판 </a:t>
                      </a: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CRUD</a:t>
                      </a:r>
                    </a:p>
                    <a:p>
                      <a:pPr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–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CRUD</a:t>
                      </a:r>
                    </a:p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커뮤니티</a:t>
                      </a: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댓글</a:t>
                      </a: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CRUD</a:t>
                      </a:r>
                    </a:p>
                    <a:p>
                      <a:pPr marL="285750" indent="-285750">
                        <a:buFontTx/>
                        <a:buChar char="-"/>
                        <a:defRPr/>
                      </a:pP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015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>
                        <a:defRPr/>
                      </a:pPr>
                      <a:endParaRPr lang="ko-KR" altLang="en-US" sz="1300"/>
                    </a:p>
                    <a:p>
                      <a:pPr algn="ctr">
                        <a:defRPr/>
                      </a:pPr>
                      <a:r>
                        <a:rPr lang="ko-KR" altLang="en-US" sz="1300" b="1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손정동</a:t>
                      </a:r>
                    </a:p>
                  </a:txBody>
                  <a:tcPr>
                    <a:lnL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L>
                    <a:lnR w="8509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09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 정보 관리 </a:t>
                      </a:r>
                      <a:endParaRPr lang="en-US" altLang="ko-KR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로그인</a:t>
                      </a: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회원가입</a:t>
                      </a: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마이페이지</a:t>
                      </a: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  <a:p>
                      <a:pPr>
                        <a:defRPr/>
                      </a:pPr>
                      <a:r>
                        <a:rPr lang="EN-US" altLang="en-US" sz="1300" b="1" i="0" u="none" strike="noStrike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- </a:t>
                      </a:r>
                      <a:r>
                        <a:rPr lang="EN-US" altLang="en-US" sz="13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장바구니</a:t>
                      </a:r>
                      <a:endParaRPr lang="EN-US" altLang="en-US" sz="1300" b="1" i="0" u="none" strike="noStrike" dirty="0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8509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R>
                    <a:lnT w="8509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09">
                      <a:solidFill>
                        <a:srgbClr val="0A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2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진행과정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F8BC46-FDE1-43CB-B925-56FF4D898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95635" y="1711019"/>
            <a:ext cx="6351920" cy="417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91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4030" y="1994178"/>
            <a:ext cx="9144000" cy="1390497"/>
            <a:chOff x="0" y="2215938"/>
            <a:chExt cx="9144000" cy="13904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77719"/>
            <a:ext cx="914400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UI </a:t>
            </a:r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C97D5-2E03-4DC0-B09B-19F24E8525F2}"/>
              </a:ext>
            </a:extLst>
          </p:cNvPr>
          <p:cNvSpPr txBox="1"/>
          <p:nvPr/>
        </p:nvSpPr>
        <p:spPr>
          <a:xfrm>
            <a:off x="-125782" y="2330391"/>
            <a:ext cx="923575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48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766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4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14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UI </a:t>
            </a:r>
            <a:r>
              <a:rPr lang="ko-KR" altLang="en-US" sz="14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  <a:p>
            <a:endParaRPr lang="ko-KR" altLang="en-US" sz="1400" spc="-150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DB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02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373F00-4928-43BB-AF53-EC5FAAF56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104" y="1472400"/>
            <a:ext cx="6472974" cy="4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9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4030" y="1994178"/>
            <a:ext cx="9144000" cy="1390497"/>
            <a:chOff x="0" y="2215938"/>
            <a:chExt cx="9144000" cy="13904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77719"/>
            <a:ext cx="914400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 시연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C97D5-2E03-4DC0-B09B-19F24E8525F2}"/>
              </a:ext>
            </a:extLst>
          </p:cNvPr>
          <p:cNvSpPr txBox="1"/>
          <p:nvPr/>
        </p:nvSpPr>
        <p:spPr>
          <a:xfrm>
            <a:off x="-125782" y="2330391"/>
            <a:ext cx="923575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48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51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Main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3803" y="1737940"/>
            <a:ext cx="7813343" cy="40723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로그인 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68131" y="1664165"/>
            <a:ext cx="4317251" cy="39928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2F89C7-239C-4668-AFEE-6C99A411B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31" y="1664165"/>
            <a:ext cx="2151235" cy="402290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A89EC2BE-E3DE-44A9-ABFD-685F7732C16F}"/>
              </a:ext>
            </a:extLst>
          </p:cNvPr>
          <p:cNvSpPr/>
          <p:nvPr/>
        </p:nvSpPr>
        <p:spPr>
          <a:xfrm>
            <a:off x="1347640" y="3827123"/>
            <a:ext cx="593678" cy="3032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89D67A-E4BC-4044-ABB4-29C4ED1DB62A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1854376" y="2900149"/>
            <a:ext cx="2613755" cy="971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로그인 성공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9761" y="1892364"/>
            <a:ext cx="3042674" cy="23170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80407" y="2373417"/>
            <a:ext cx="1510459" cy="1114621"/>
          </a:xfrm>
          <a:prstGeom prst="rect">
            <a:avLst/>
          </a:prstGeom>
        </p:spPr>
      </p:pic>
      <p:sp>
        <p:nvSpPr>
          <p:cNvPr id="12" name="TextBox 10"/>
          <p:cNvSpPr txBox="1"/>
          <p:nvPr/>
        </p:nvSpPr>
        <p:spPr>
          <a:xfrm>
            <a:off x="5390866" y="4505823"/>
            <a:ext cx="5261835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200" indent="-285750">
              <a:buFont typeface="Arial"/>
              <a:buChar char="•"/>
              <a:defRPr/>
            </a:pPr>
            <a:r>
              <a:rPr lang="ko-KR" altLang="en-US" sz="2000" dirty="0">
                <a:latin typeface="맑은 고딕"/>
                <a:ea typeface="맑은 고딕"/>
              </a:rPr>
              <a:t>로그인 성공 이후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330200" indent="-285750">
              <a:buFont typeface="Arial"/>
              <a:buChar char="•"/>
              <a:defRPr/>
            </a:pPr>
            <a:endParaRPr lang="en-US" altLang="ko-KR" sz="900" dirty="0">
              <a:latin typeface="맑은 고딕"/>
              <a:ea typeface="맑은 고딕"/>
            </a:endParaRPr>
          </a:p>
          <a:p>
            <a:pPr marL="44450">
              <a:defRPr/>
            </a:pPr>
            <a:r>
              <a:rPr lang="en-US" altLang="ko-KR" sz="2000" dirty="0">
                <a:latin typeface="맑은 고딕"/>
                <a:ea typeface="맑은 고딕"/>
              </a:rPr>
              <a:t>     - </a:t>
            </a:r>
            <a:r>
              <a:rPr lang="ko-KR" altLang="en-US" sz="2000" dirty="0">
                <a:latin typeface="맑은 고딕"/>
                <a:ea typeface="맑은 고딕"/>
              </a:rPr>
              <a:t>세션에 등록된 아이디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44450">
              <a:defRPr/>
            </a:pPr>
            <a:r>
              <a:rPr lang="ko-KR" altLang="en-US" sz="2000" dirty="0">
                <a:latin typeface="맑은 고딕"/>
                <a:ea typeface="맑은 고딕"/>
              </a:rPr>
              <a:t>     </a:t>
            </a:r>
            <a:r>
              <a:rPr lang="en-US" altLang="ko-KR" sz="2000" dirty="0">
                <a:latin typeface="맑은 고딕"/>
                <a:ea typeface="맑은 고딕"/>
              </a:rPr>
              <a:t>- </a:t>
            </a:r>
            <a:r>
              <a:rPr lang="ko-KR" altLang="en-US" sz="2000" dirty="0">
                <a:latin typeface="맑은 고딕"/>
                <a:ea typeface="맑은 고딕"/>
              </a:rPr>
              <a:t>아이디와 로그아웃 가능</a:t>
            </a:r>
          </a:p>
          <a:p>
            <a:pPr marL="330200" indent="-285750">
              <a:buFont typeface="Arial"/>
              <a:buChar char="•"/>
              <a:defRPr/>
            </a:pPr>
            <a:endParaRPr lang="ko-KR" altLang="en-US" sz="2000" dirty="0">
              <a:latin typeface="맑은 고딕"/>
              <a:ea typeface="맑은 고딕"/>
            </a:endParaRPr>
          </a:p>
        </p:txBody>
      </p:sp>
      <p:sp>
        <p:nvSpPr>
          <p:cNvPr id="14" name="TextBox 10"/>
          <p:cNvSpPr txBox="1"/>
          <p:nvPr/>
        </p:nvSpPr>
        <p:spPr>
          <a:xfrm>
            <a:off x="368708" y="4520501"/>
            <a:ext cx="4328254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200" indent="-285750">
              <a:buFont typeface="Arial"/>
              <a:buChar char="•"/>
              <a:defRPr/>
            </a:pPr>
            <a:r>
              <a:rPr lang="ko-KR" altLang="en-US" sz="2000" dirty="0">
                <a:latin typeface="+mj-ea"/>
                <a:ea typeface="+mj-ea"/>
              </a:rPr>
              <a:t>로그인 되기 전</a:t>
            </a:r>
            <a:endParaRPr lang="en-US" altLang="ko-KR" sz="2000" dirty="0">
              <a:latin typeface="+mj-ea"/>
              <a:ea typeface="+mj-ea"/>
            </a:endParaRPr>
          </a:p>
          <a:p>
            <a:pPr marL="330200" indent="-285750">
              <a:buFont typeface="Arial"/>
              <a:buChar char="•"/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marL="44450">
              <a:defRPr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D5355F-8D99-4798-A361-1DDAC2C29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8" y="1892365"/>
            <a:ext cx="3042674" cy="2317049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4FA4C3C-BAD5-457B-AE56-3A570534B1BD}"/>
              </a:ext>
            </a:extLst>
          </p:cNvPr>
          <p:cNvSpPr/>
          <p:nvPr/>
        </p:nvSpPr>
        <p:spPr>
          <a:xfrm>
            <a:off x="4287618" y="4390727"/>
            <a:ext cx="696036" cy="696036"/>
          </a:xfrm>
          <a:prstGeom prst="rightArrow">
            <a:avLst>
              <a:gd name="adj1" fmla="val 48039"/>
              <a:gd name="adj2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로그인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 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실패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1957" y="2426883"/>
            <a:ext cx="4900085" cy="20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104867" y="627797"/>
            <a:ext cx="2914194" cy="49562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-18109" y="824132"/>
            <a:ext cx="9235752" cy="92333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6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rPr>
              <a:t>INDEX</a:t>
            </a:r>
            <a:endParaRPr lang="ko-KR" altLang="en-US" sz="5400" b="1" spc="600" dirty="0">
              <a:solidFill>
                <a:schemeClr val="bg1"/>
              </a:solidFill>
              <a:latin typeface="스웨거 TTF" panose="020B0600000101010101" pitchFamily="50" charset="-127"/>
              <a:ea typeface="스웨거 TTF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91752" y="1747462"/>
            <a:ext cx="923575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1752" y="2204747"/>
            <a:ext cx="923575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" y="2584482"/>
            <a:ext cx="923575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01" y="3058643"/>
            <a:ext cx="923575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UI </a:t>
            </a:r>
            <a:r>
              <a:rPr lang="ko-KR" altLang="en-US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01" y="3449415"/>
            <a:ext cx="923575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01" y="4000259"/>
            <a:ext cx="923575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 시연</a:t>
            </a:r>
          </a:p>
        </p:txBody>
      </p:sp>
      <p:sp>
        <p:nvSpPr>
          <p:cNvPr id="22" name="타원 21"/>
          <p:cNvSpPr/>
          <p:nvPr/>
        </p:nvSpPr>
        <p:spPr>
          <a:xfrm>
            <a:off x="3196288" y="806401"/>
            <a:ext cx="111599" cy="118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802328" y="806401"/>
            <a:ext cx="111599" cy="118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252087" y="5331646"/>
            <a:ext cx="111599" cy="118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858127" y="5331646"/>
            <a:ext cx="111599" cy="11823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5DDB0-B94E-4029-BEFA-22980F8699D4}"/>
              </a:ext>
            </a:extLst>
          </p:cNvPr>
          <p:cNvSpPr txBox="1"/>
          <p:nvPr/>
        </p:nvSpPr>
        <p:spPr>
          <a:xfrm>
            <a:off x="5201" y="4348148"/>
            <a:ext cx="9235752" cy="46166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4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24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1FFF0-4350-4CE0-B60F-D432AA97EAFA}"/>
              </a:ext>
            </a:extLst>
          </p:cNvPr>
          <p:cNvSpPr txBox="1"/>
          <p:nvPr/>
        </p:nvSpPr>
        <p:spPr>
          <a:xfrm>
            <a:off x="5201" y="4788370"/>
            <a:ext cx="9235752" cy="369332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 마치며</a:t>
            </a:r>
          </a:p>
        </p:txBody>
      </p:sp>
    </p:spTree>
    <p:extLst>
      <p:ext uri="{BB962C8B-B14F-4D97-AF65-F5344CB8AC3E}">
        <p14:creationId xmlns:p14="http://schemas.microsoft.com/office/powerpoint/2010/main" val="20008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회원가입 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2779" y="1633196"/>
            <a:ext cx="4355377" cy="4116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C41805-BDB6-4CE9-A4E8-21E2F39B28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2" y="1633196"/>
            <a:ext cx="2151235" cy="402290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65BD546-1D5A-4652-9D43-FA2B8FFA9A8C}"/>
              </a:ext>
            </a:extLst>
          </p:cNvPr>
          <p:cNvSpPr/>
          <p:nvPr/>
        </p:nvSpPr>
        <p:spPr>
          <a:xfrm>
            <a:off x="1333703" y="4130524"/>
            <a:ext cx="593678" cy="3032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CE70E0-5964-4D87-A7E5-A853622345C4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840439" y="3203550"/>
            <a:ext cx="2613755" cy="971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회원가입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유효성체크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8091" y="1560703"/>
            <a:ext cx="4294344" cy="4463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5B182C-4B0F-482E-B6CB-54AF72A436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0533" y="1560702"/>
            <a:ext cx="4355377" cy="446337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56E8D9F-6DCD-4797-93B5-5A153EE13938}"/>
              </a:ext>
            </a:extLst>
          </p:cNvPr>
          <p:cNvSpPr/>
          <p:nvPr/>
        </p:nvSpPr>
        <p:spPr>
          <a:xfrm>
            <a:off x="436728" y="5131558"/>
            <a:ext cx="3650776" cy="43672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F1BB2E-386F-44B9-8001-246308F13210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552860" y="2292824"/>
            <a:ext cx="2861588" cy="29026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회원가입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 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아이디 중복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&amp; 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비밀번호 불일치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9802" y="2201569"/>
            <a:ext cx="3727186" cy="13541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09802" y="3979380"/>
            <a:ext cx="3727186" cy="13034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7CFB44-0A9F-4E8A-B747-B23DE4624D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4432" y="1618705"/>
            <a:ext cx="4355377" cy="4463371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2D80913F-23C6-4B0A-A600-81B3B688EAFC}"/>
              </a:ext>
            </a:extLst>
          </p:cNvPr>
          <p:cNvSpPr/>
          <p:nvPr/>
        </p:nvSpPr>
        <p:spPr>
          <a:xfrm>
            <a:off x="833937" y="2685070"/>
            <a:ext cx="1723396" cy="7280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4EA8CE6-9C4E-4991-A2CC-5B70E1727594}"/>
              </a:ext>
            </a:extLst>
          </p:cNvPr>
          <p:cNvCxnSpPr>
            <a:cxnSpLocks/>
            <a:stCxn id="14" idx="7"/>
            <a:endCxn id="6" idx="1"/>
          </p:cNvCxnSpPr>
          <p:nvPr/>
        </p:nvCxnSpPr>
        <p:spPr>
          <a:xfrm>
            <a:off x="2304947" y="2791695"/>
            <a:ext cx="2804855" cy="869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96FD63D-0913-486E-826C-65472C1F0BE0}"/>
              </a:ext>
            </a:extLst>
          </p:cNvPr>
          <p:cNvSpPr/>
          <p:nvPr/>
        </p:nvSpPr>
        <p:spPr>
          <a:xfrm>
            <a:off x="740677" y="4367284"/>
            <a:ext cx="3756259" cy="915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300726D-4ACD-40FA-B1C0-6918D02BA6A6}"/>
              </a:ext>
            </a:extLst>
          </p:cNvPr>
          <p:cNvCxnSpPr>
            <a:cxnSpLocks/>
            <a:stCxn id="16" idx="7"/>
          </p:cNvCxnSpPr>
          <p:nvPr/>
        </p:nvCxnSpPr>
        <p:spPr>
          <a:xfrm>
            <a:off x="3946845" y="4501370"/>
            <a:ext cx="1162957" cy="176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페이지전환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( </a:t>
            </a:r>
            <a:r>
              <a:rPr lang="ko-KR" altLang="en-US" sz="2600" b="0" spc="-150" dirty="0" err="1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개봉순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/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관객순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/</a:t>
            </a:r>
            <a:r>
              <a:rPr lang="ko-KR" altLang="en-US" sz="2600" spc="-150" dirty="0" err="1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평점순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)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833" y="2442185"/>
            <a:ext cx="2970888" cy="353127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99866" y="2442184"/>
            <a:ext cx="2970888" cy="35312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1899" y="2442183"/>
            <a:ext cx="2970888" cy="35312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B0B9CA-922B-4E27-AD9F-799EBB9B1E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791" y="1548091"/>
            <a:ext cx="3529038" cy="614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개발목적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08087" y="1406867"/>
            <a:ext cx="4685787" cy="4557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CBDBB2-1375-4F6A-8B58-8430700EF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0141" y="1406867"/>
            <a:ext cx="3834464" cy="4557746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B1414CD8-9AC8-4276-B2FF-6A08C672474F}"/>
              </a:ext>
            </a:extLst>
          </p:cNvPr>
          <p:cNvSpPr/>
          <p:nvPr/>
        </p:nvSpPr>
        <p:spPr>
          <a:xfrm>
            <a:off x="250141" y="2449773"/>
            <a:ext cx="1338806" cy="30775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BB79C7-CC8E-4B29-A385-09968DE325A6}"/>
              </a:ext>
            </a:extLst>
          </p:cNvPr>
          <p:cNvCxnSpPr>
            <a:cxnSpLocks/>
          </p:cNvCxnSpPr>
          <p:nvPr/>
        </p:nvCxnSpPr>
        <p:spPr>
          <a:xfrm flipV="1">
            <a:off x="1296537" y="1801183"/>
            <a:ext cx="3443718" cy="8942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게시판 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목록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31307" y="1515481"/>
            <a:ext cx="3834013" cy="44579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C73FE6-C9DA-438C-B0C2-4C579AEF8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4356" y="1515481"/>
            <a:ext cx="4030696" cy="44579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3BB1FDDA-5082-4C4B-925D-CBE9A2E62E5A}"/>
              </a:ext>
            </a:extLst>
          </p:cNvPr>
          <p:cNvSpPr/>
          <p:nvPr/>
        </p:nvSpPr>
        <p:spPr>
          <a:xfrm>
            <a:off x="2497479" y="5581933"/>
            <a:ext cx="520917" cy="4514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3F9948-DC07-4595-9F6D-3858C35C60D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2942109" y="2088107"/>
            <a:ext cx="2414637" cy="3559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게시판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글쓰기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98607" y="1541890"/>
            <a:ext cx="3366713" cy="44042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1F009-1E35-4072-83C0-D1F4145EC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7987" y="1541890"/>
            <a:ext cx="3834013" cy="445798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C3A71B7-41D1-4A57-A605-B101AB2B26C8}"/>
              </a:ext>
            </a:extLst>
          </p:cNvPr>
          <p:cNvSpPr/>
          <p:nvPr/>
        </p:nvSpPr>
        <p:spPr>
          <a:xfrm>
            <a:off x="1174718" y="5682519"/>
            <a:ext cx="520917" cy="4514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9FD89F2-A1C1-49C5-8DAB-E61A82A78EA9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619348" y="1832233"/>
            <a:ext cx="4119536" cy="39164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게시판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상세보기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0155" y="1774212"/>
            <a:ext cx="7683690" cy="3964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게시판 </a:t>
            </a:r>
            <a:r>
              <a:rPr lang="en-US" altLang="ko-KR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-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검색</a:t>
            </a:r>
            <a:endParaRPr lang="ko-KR" altLang="en-US" sz="26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6B71C6-3C6E-405A-925C-C89E71A637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7" y="1957316"/>
            <a:ext cx="8250072" cy="3500031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C09D5F5-2EBB-4A38-B8E2-D9A292A2253D}"/>
              </a:ext>
            </a:extLst>
          </p:cNvPr>
          <p:cNvSpPr/>
          <p:nvPr/>
        </p:nvSpPr>
        <p:spPr>
          <a:xfrm>
            <a:off x="7254797" y="2988859"/>
            <a:ext cx="1486595" cy="53842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0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 err="1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찜등록</a:t>
            </a: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  화면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92104" y="2072410"/>
            <a:ext cx="4488569" cy="14098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6BBFFB-B2B6-47E6-AEA5-29A1344CA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1810" y="1728391"/>
            <a:ext cx="3876940" cy="3808474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F159E690-F91D-4076-A050-2403E455C087}"/>
              </a:ext>
            </a:extLst>
          </p:cNvPr>
          <p:cNvSpPr/>
          <p:nvPr/>
        </p:nvSpPr>
        <p:spPr>
          <a:xfrm>
            <a:off x="1736602" y="5233630"/>
            <a:ext cx="593678" cy="30323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7F272B-DD5F-45B9-A848-38280DE620E0}"/>
              </a:ext>
            </a:extLst>
          </p:cNvPr>
          <p:cNvCxnSpPr>
            <a:cxnSpLocks/>
            <a:stCxn id="3" idx="7"/>
            <a:endCxn id="6" idx="1"/>
          </p:cNvCxnSpPr>
          <p:nvPr/>
        </p:nvCxnSpPr>
        <p:spPr>
          <a:xfrm flipV="1">
            <a:off x="2243338" y="2777321"/>
            <a:ext cx="2248766" cy="2500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8403C024-F76C-4161-B981-4F50687F7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104" y="3669196"/>
            <a:ext cx="4488569" cy="1303133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F7AED7-598E-46C9-A055-4EF2FC2C3B7C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2330280" y="4320763"/>
            <a:ext cx="2161824" cy="11115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4030" y="1994178"/>
            <a:ext cx="9144000" cy="1390497"/>
            <a:chOff x="0" y="2215938"/>
            <a:chExt cx="9144000" cy="13904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77719"/>
            <a:ext cx="914400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C97D5-2E03-4DC0-B09B-19F24E8525F2}"/>
              </a:ext>
            </a:extLst>
          </p:cNvPr>
          <p:cNvSpPr txBox="1"/>
          <p:nvPr/>
        </p:nvSpPr>
        <p:spPr>
          <a:xfrm>
            <a:off x="-125782" y="2330391"/>
            <a:ext cx="923575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48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67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찜 목록 화면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964" y="1406867"/>
            <a:ext cx="4456513" cy="4731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43492" y="2613392"/>
            <a:ext cx="37075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">
              <a:defRPr/>
            </a:pPr>
            <a:r>
              <a:rPr lang="ko-KR" altLang="en-US" sz="3200" dirty="0">
                <a:latin typeface="맑은 고딕"/>
                <a:ea typeface="맑은 고딕"/>
              </a:rPr>
              <a:t>찜 목록 화면</a:t>
            </a:r>
            <a:endParaRPr lang="en-US" altLang="ko-KR" sz="3200" dirty="0">
              <a:latin typeface="맑은 고딕"/>
              <a:ea typeface="맑은 고딕"/>
            </a:endParaRPr>
          </a:p>
          <a:p>
            <a:pPr marL="387350" indent="-342900">
              <a:buFont typeface="Arial" panose="020B0604020202020204" pitchFamily="34" charset="0"/>
              <a:buChar char="•"/>
              <a:defRPr/>
            </a:pPr>
            <a:endParaRPr lang="en-US" altLang="ko-KR" sz="2000" dirty="0">
              <a:latin typeface="맑은 고딕"/>
              <a:ea typeface="맑은 고딕"/>
            </a:endParaRPr>
          </a:p>
          <a:p>
            <a:pPr marL="38735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atin typeface="맑은 고딕"/>
                <a:ea typeface="맑은 고딕"/>
              </a:rPr>
              <a:t>리스트보기</a:t>
            </a:r>
            <a:endParaRPr lang="en-US" altLang="ko-KR" sz="2000" dirty="0">
              <a:latin typeface="맑은 고딕"/>
              <a:ea typeface="맑은 고딕"/>
            </a:endParaRPr>
          </a:p>
          <a:p>
            <a:pPr marL="44450">
              <a:defRPr/>
            </a:pPr>
            <a:r>
              <a:rPr lang="en-US" altLang="ko-KR" sz="2000" dirty="0">
                <a:latin typeface="맑은 고딕"/>
                <a:ea typeface="맑은 고딕"/>
              </a:rPr>
              <a:t>   ( </a:t>
            </a:r>
            <a:r>
              <a:rPr lang="ko-KR" altLang="en-US" sz="2000" dirty="0">
                <a:latin typeface="맑은 고딕"/>
                <a:ea typeface="맑은 고딕"/>
              </a:rPr>
              <a:t>제목</a:t>
            </a:r>
            <a:r>
              <a:rPr lang="en-US" altLang="ko-KR" sz="2000" dirty="0">
                <a:latin typeface="맑은 고딕"/>
                <a:ea typeface="맑은 고딕"/>
              </a:rPr>
              <a:t>, </a:t>
            </a:r>
            <a:r>
              <a:rPr lang="ko-KR" altLang="en-US" sz="2000" dirty="0">
                <a:latin typeface="맑은 고딕"/>
                <a:ea typeface="맑은 고딕"/>
              </a:rPr>
              <a:t>구매자</a:t>
            </a:r>
            <a:r>
              <a:rPr lang="en-US" altLang="ko-KR" sz="2000" dirty="0">
                <a:latin typeface="맑은 고딕"/>
                <a:ea typeface="맑은 고딕"/>
              </a:rPr>
              <a:t>, </a:t>
            </a:r>
            <a:r>
              <a:rPr lang="ko-KR" altLang="en-US" sz="2000" dirty="0">
                <a:latin typeface="맑은 고딕"/>
                <a:ea typeface="맑은 고딕"/>
              </a:rPr>
              <a:t>작성일</a:t>
            </a:r>
            <a:r>
              <a:rPr lang="en-US" altLang="ko-KR" sz="2000" dirty="0">
                <a:latin typeface="맑은 고딕"/>
                <a:ea typeface="맑은 고딕"/>
              </a:rPr>
              <a:t>, </a:t>
            </a:r>
            <a:r>
              <a:rPr lang="ko-KR" altLang="en-US" sz="2000" dirty="0">
                <a:latin typeface="맑은 고딕"/>
                <a:ea typeface="맑은 고딕"/>
              </a:rPr>
              <a:t>가격</a:t>
            </a:r>
            <a:r>
              <a:rPr lang="en-US" altLang="ko-KR" sz="2000" dirty="0">
                <a:latin typeface="맑은 고딕"/>
                <a:ea typeface="맑은 고딕"/>
              </a:rPr>
              <a:t>)</a:t>
            </a:r>
          </a:p>
          <a:p>
            <a:pPr marL="38735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atin typeface="맑은 고딕"/>
                <a:ea typeface="맑은 고딕"/>
              </a:rPr>
              <a:t>결제</a:t>
            </a:r>
            <a:r>
              <a:rPr lang="en-US" altLang="ko-KR" sz="2000" dirty="0">
                <a:latin typeface="맑은 고딕"/>
                <a:ea typeface="맑은 고딕"/>
              </a:rPr>
              <a:t>, </a:t>
            </a:r>
            <a:r>
              <a:rPr lang="ko-KR" altLang="en-US" sz="2000" dirty="0">
                <a:latin typeface="맑은 고딕"/>
                <a:ea typeface="맑은 고딕"/>
              </a:rPr>
              <a:t>삭제 가능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결제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5310" y="1406867"/>
            <a:ext cx="4095255" cy="4369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B7391B-C76F-46E9-A825-8B41796E51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3435" y="1406867"/>
            <a:ext cx="4115727" cy="436974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E094257-0CAB-4431-A129-34416105DD31}"/>
              </a:ext>
            </a:extLst>
          </p:cNvPr>
          <p:cNvSpPr/>
          <p:nvPr/>
        </p:nvSpPr>
        <p:spPr>
          <a:xfrm>
            <a:off x="3240981" y="3850286"/>
            <a:ext cx="520917" cy="45148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2B7149A-32C0-460C-8F4C-BD6AF6C88B5D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3685611" y="2149522"/>
            <a:ext cx="1193464" cy="1766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52322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spc="-150" dirty="0">
                <a:solidFill>
                  <a:schemeClr val="bg1"/>
                </a:solidFill>
                <a:latin typeface="나눔바른고딕"/>
                <a:ea typeface="나눔바른고딕"/>
              </a:rPr>
              <a:t>기능실현</a:t>
            </a:r>
            <a:endParaRPr lang="ko-KR" altLang="en-US" sz="1400" b="0" spc="-150" dirty="0">
              <a:solidFill>
                <a:schemeClr val="bg1"/>
              </a:solidFill>
              <a:latin typeface="나눔바른고딕"/>
              <a:ea typeface="나눔바른고딕"/>
            </a:endParaRPr>
          </a:p>
          <a:p>
            <a:pPr lvl="0">
              <a:defRPr/>
            </a:pPr>
            <a:endParaRPr lang="ko-KR" altLang="en-US" sz="1400" b="0" spc="-150" dirty="0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600" b="0" spc="-150" dirty="0">
                <a:solidFill>
                  <a:schemeClr val="bg1">
                    <a:lumMod val="95000"/>
                  </a:schemeClr>
                </a:solidFill>
                <a:latin typeface="배달의민족 한나"/>
                <a:ea typeface="배달의민족 한나"/>
              </a:rPr>
              <a:t>결제 목록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38937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>
                    <a:lumMod val="65000"/>
                  </a:schemeClr>
                </a:solidFill>
                <a:latin typeface="배달의민족 한나"/>
                <a:ea typeface="배달의민족 한나"/>
              </a:rPr>
              <a:t>02</a:t>
            </a:r>
            <a:endParaRPr lang="ko-KR" altLang="en-US" sz="2000" b="1">
              <a:solidFill>
                <a:schemeClr val="bg1">
                  <a:lumMod val="95000"/>
                </a:schemeClr>
              </a:solidFill>
              <a:latin typeface="배달의민족 한나"/>
              <a:ea typeface="배달의민족 한나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6792" y="1654872"/>
            <a:ext cx="8710415" cy="4254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4030" y="1994178"/>
            <a:ext cx="9144000" cy="1390497"/>
            <a:chOff x="0" y="2215938"/>
            <a:chExt cx="9144000" cy="13904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3177719"/>
            <a:ext cx="914400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프로젝트를  마치며</a:t>
            </a:r>
            <a:endParaRPr lang="ko-KR" altLang="en-US" sz="4000" spc="-1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C97D5-2E03-4DC0-B09B-19F24E8525F2}"/>
              </a:ext>
            </a:extLst>
          </p:cNvPr>
          <p:cNvSpPr txBox="1"/>
          <p:nvPr/>
        </p:nvSpPr>
        <p:spPr>
          <a:xfrm>
            <a:off x="-125782" y="2330391"/>
            <a:ext cx="9235752" cy="83099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48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4800" b="1" spc="300" dirty="0"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785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9119" y="1341412"/>
            <a:ext cx="8485763" cy="4175176"/>
          </a:xfrm>
          <a:prstGeom prst="rect">
            <a:avLst/>
          </a:prstGeom>
          <a:noFill/>
          <a:ln w="25400">
            <a:solidFill>
              <a:srgbClr val="56565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62" name="직사각형 61"/>
          <p:cNvSpPr/>
          <p:nvPr/>
        </p:nvSpPr>
        <p:spPr>
          <a:xfrm>
            <a:off x="535782" y="1251585"/>
            <a:ext cx="1455764" cy="20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141" name="TextBox 140"/>
          <p:cNvSpPr txBox="1"/>
          <p:nvPr/>
        </p:nvSpPr>
        <p:spPr>
          <a:xfrm>
            <a:off x="470828" y="1174749"/>
            <a:ext cx="1803955" cy="323165"/>
          </a:xfrm>
          <a:prstGeom prst="rect">
            <a:avLst/>
          </a:prstGeom>
          <a:solidFill>
            <a:srgbClr val="F2F2F2"/>
          </a:solidFill>
          <a:scene3d>
            <a:camera prst="obliqueTopLeft"/>
            <a:lightRig rig="threePt" dir="t"/>
          </a:scene3d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500">
                <a:solidFill>
                  <a:srgbClr val="565658"/>
                </a:solidFill>
                <a:latin typeface="a옛날사진관3"/>
                <a:ea typeface="a옛날사진관3"/>
              </a:rPr>
              <a:t>Bootstrap</a:t>
            </a:r>
            <a:r>
              <a:rPr lang="ko-KR" altLang="en-US" sz="1500">
                <a:solidFill>
                  <a:srgbClr val="565658"/>
                </a:solidFill>
                <a:latin typeface="a옛날사진관3"/>
                <a:ea typeface="a옛날사진관3"/>
              </a:rPr>
              <a:t> 테마</a:t>
            </a:r>
            <a:r>
              <a:rPr lang="en-US" altLang="ko-KR" sz="1500">
                <a:solidFill>
                  <a:srgbClr val="565658"/>
                </a:solidFill>
                <a:latin typeface="a옛날사진관3"/>
                <a:ea typeface="a옛날사진관3"/>
              </a:rPr>
              <a:t> </a:t>
            </a:r>
            <a:r>
              <a:rPr lang="ko-KR" altLang="en-US" sz="1500">
                <a:solidFill>
                  <a:srgbClr val="565658"/>
                </a:solidFill>
                <a:latin typeface="a옛날사진관3"/>
                <a:ea typeface="a옛날사진관3"/>
              </a:rPr>
              <a:t>출처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664369" y="1707669"/>
            <a:ext cx="316708" cy="3147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496435" y="4542234"/>
            <a:ext cx="391320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50">
                <a:ea typeface="KoPubWorld돋움체_Pro Bold"/>
                <a:cs typeface="KoPubWorld돋움체_Pro Bold"/>
              </a:rPr>
              <a:t>https://startbootstrap.com/theme/sb-admin-2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7462" y="4553058"/>
            <a:ext cx="374240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350">
                <a:ea typeface="KoPubWorld돋움체_Pro Bold"/>
                <a:cs typeface="KoPubWorld돋움체_Pro Bold"/>
              </a:rPr>
              <a:t>https://startbootstrap.com/theme/freelancer</a:t>
            </a: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729" y="2285255"/>
            <a:ext cx="4102271" cy="2049365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88450" y="2301623"/>
            <a:ext cx="3774611" cy="1957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-34030" y="1994178"/>
            <a:ext cx="9144000" cy="1390497"/>
            <a:chOff x="0" y="2215938"/>
            <a:chExt cx="9144000" cy="1390497"/>
          </a:xfrm>
        </p:grpSpPr>
        <p:sp>
          <p:nvSpPr>
            <p:cNvPr id="3" name="TextBox 2"/>
            <p:cNvSpPr txBox="1"/>
            <p:nvPr userDrawn="1"/>
          </p:nvSpPr>
          <p:spPr>
            <a:xfrm>
              <a:off x="0" y="27754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  <p:sp>
          <p:nvSpPr>
            <p:cNvPr id="4" name="TextBox 3"/>
            <p:cNvSpPr txBox="1"/>
            <p:nvPr userDrawn="1"/>
          </p:nvSpPr>
          <p:spPr>
            <a:xfrm>
              <a:off x="0" y="2215938"/>
              <a:ext cx="9144000" cy="830997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4800" b="1" spc="300" dirty="0">
                <a:solidFill>
                  <a:schemeClr val="bg1"/>
                </a:solidFill>
                <a:latin typeface="스웨거 TTF" panose="020B0600000101010101" pitchFamily="50" charset="-127"/>
                <a:ea typeface="스웨거 TTF" panose="020B0600000101010101" pitchFamily="50" charset="-127"/>
              </a:endParaRPr>
            </a:p>
          </p:txBody>
        </p:sp>
      </p:grpSp>
      <p:sp>
        <p:nvSpPr>
          <p:cNvPr id="5" name="타원 4"/>
          <p:cNvSpPr/>
          <p:nvPr/>
        </p:nvSpPr>
        <p:spPr>
          <a:xfrm>
            <a:off x="1791977" y="845354"/>
            <a:ext cx="5314567" cy="505665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4030" y="2969176"/>
            <a:ext cx="9144000" cy="707886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063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692258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VOD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포탈 예시 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: WATCHA</a:t>
            </a:r>
            <a:endParaRPr lang="ko-KR" altLang="en-US" sz="26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705637-A30B-4A72-B373-275AFE39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523" y="1514696"/>
            <a:ext cx="2867450" cy="43470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DBFB92-918C-4955-9BFE-C8E2AAD4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36" y="1514696"/>
            <a:ext cx="2950850" cy="433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4B22A15-6468-4625-80D3-5B3E23B597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73" y="1695983"/>
            <a:ext cx="3651628" cy="41590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5F54E1-093D-4E25-BAC9-D3C0648C7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06" y="1698840"/>
            <a:ext cx="3157760" cy="4156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0B1EED-5423-4FA5-9E41-29AE77CFE1E9}"/>
              </a:ext>
            </a:extLst>
          </p:cNvPr>
          <p:cNvSpPr txBox="1"/>
          <p:nvPr/>
        </p:nvSpPr>
        <p:spPr>
          <a:xfrm>
            <a:off x="1775534" y="692258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평점</a:t>
            </a:r>
            <a:r>
              <a:rPr lang="en-US" altLang="ko-KR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리뷰 예시</a:t>
            </a:r>
          </a:p>
        </p:txBody>
      </p:sp>
    </p:spTree>
    <p:extLst>
      <p:ext uri="{BB962C8B-B14F-4D97-AF65-F5344CB8AC3E}">
        <p14:creationId xmlns:p14="http://schemas.microsoft.com/office/powerpoint/2010/main" val="30926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7FD0C9-F79B-4C58-AC46-1B593F3856B7}"/>
              </a:ext>
            </a:extLst>
          </p:cNvPr>
          <p:cNvSpPr txBox="1"/>
          <p:nvPr/>
        </p:nvSpPr>
        <p:spPr>
          <a:xfrm>
            <a:off x="211100" y="1724469"/>
            <a:ext cx="883772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7350" indent="-342900">
              <a:buFont typeface="Arial" panose="020B0604020202020204" pitchFamily="34" charset="0"/>
              <a:buChar char="•"/>
              <a:defRPr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38735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400" dirty="0">
                <a:latin typeface="맑은 고딕"/>
                <a:ea typeface="맑은 고딕"/>
              </a:rPr>
              <a:t>영화 사이트는 컨텐츠 구매 기능과 리뷰 사이트가 분리 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330200" indent="-285750">
              <a:buFont typeface="Arial"/>
              <a:buChar char="•"/>
              <a:defRPr/>
            </a:pPr>
            <a:r>
              <a:rPr lang="ko-KR" altLang="en-US" sz="2400" dirty="0">
                <a:latin typeface="맑은 고딕"/>
                <a:ea typeface="맑은 고딕"/>
              </a:rPr>
              <a:t>사용자가 영화를 보기 위해서는 영화의 평점을 확인하고,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44450">
              <a:defRPr/>
            </a:pPr>
            <a:r>
              <a:rPr lang="en-US" altLang="ko-KR" sz="2400" dirty="0">
                <a:latin typeface="맑은 고딕"/>
                <a:ea typeface="맑은 고딕"/>
              </a:rPr>
              <a:t>  </a:t>
            </a:r>
            <a:r>
              <a:rPr lang="ko-KR" altLang="en-US" sz="2400" dirty="0">
                <a:latin typeface="맑은 고딕"/>
                <a:ea typeface="맑은 고딕"/>
              </a:rPr>
              <a:t> 직접 영화의 리뷰를 따로 읽고 영화를 구매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44450">
              <a:defRPr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330200" indent="-285750">
              <a:buFont typeface="Arial"/>
              <a:buChar char="•"/>
              <a:defRPr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330200" indent="-285750">
              <a:buFont typeface="Arial"/>
              <a:buChar char="•"/>
              <a:defRPr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330200" indent="-285750" algn="ctr">
              <a:buFont typeface="Arial"/>
              <a:buChar char="•"/>
              <a:defRPr/>
            </a:pPr>
            <a:endParaRPr lang="en-US" altLang="ko-KR" sz="2400" dirty="0">
              <a:latin typeface="맑은 고딕"/>
              <a:ea typeface="맑은 고딕"/>
            </a:endParaRPr>
          </a:p>
          <a:p>
            <a:pPr marL="44450" algn="ctr">
              <a:defRPr/>
            </a:pPr>
            <a:r>
              <a:rPr lang="ko-KR" altLang="en-US" sz="2400" dirty="0">
                <a:latin typeface="맑은 고딕"/>
                <a:ea typeface="맑은 고딕"/>
              </a:rPr>
              <a:t>영화 리뷰(정보)와 컨텐츠 구매 사이트의 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44450" algn="ctr">
              <a:defRPr/>
            </a:pPr>
            <a:r>
              <a:rPr lang="en-US" altLang="ko-KR" sz="2400" dirty="0">
                <a:latin typeface="맑은 고딕"/>
                <a:ea typeface="맑은 고딕"/>
              </a:rPr>
              <a:t> </a:t>
            </a:r>
            <a:r>
              <a:rPr lang="ko-KR" altLang="en-US" sz="2400" dirty="0">
                <a:latin typeface="맑은 고딕"/>
                <a:ea typeface="맑은 고딕"/>
              </a:rPr>
              <a:t>불편함을 개선</a:t>
            </a:r>
          </a:p>
          <a:p>
            <a:pPr marL="44450">
              <a:defRPr/>
            </a:pPr>
            <a:endParaRPr lang="ko-KR" altLang="en-US" sz="2400" dirty="0">
              <a:latin typeface="맑은 고딕"/>
              <a:ea typeface="맑은 고딕"/>
            </a:endParaRPr>
          </a:p>
          <a:p>
            <a:pPr marL="44450">
              <a:defRPr/>
            </a:pPr>
            <a:endParaRPr lang="ko-KR" altLang="en-US" sz="2000" dirty="0">
              <a:latin typeface="맑은 고딕"/>
              <a:ea typeface="맑은 고딕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99727-060F-4B21-A4E1-1F1E515BC8F4}"/>
              </a:ext>
            </a:extLst>
          </p:cNvPr>
          <p:cNvSpPr txBox="1"/>
          <p:nvPr/>
        </p:nvSpPr>
        <p:spPr>
          <a:xfrm>
            <a:off x="1775534" y="692258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개발목적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BB4C2F1D-1896-4E4D-B705-3B007E652B6A}"/>
              </a:ext>
            </a:extLst>
          </p:cNvPr>
          <p:cNvSpPr/>
          <p:nvPr/>
        </p:nvSpPr>
        <p:spPr>
          <a:xfrm>
            <a:off x="4179588" y="3667836"/>
            <a:ext cx="900752" cy="719919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25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76CC0FB-C877-4716-B6AE-392DA61B9131}"/>
              </a:ext>
            </a:extLst>
          </p:cNvPr>
          <p:cNvSpPr txBox="1"/>
          <p:nvPr/>
        </p:nvSpPr>
        <p:spPr>
          <a:xfrm>
            <a:off x="382137" y="2089532"/>
            <a:ext cx="85151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200" indent="-285750">
              <a:buFont typeface="Arial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사용자들 간 영화 정보 공유 환경 제공</a:t>
            </a:r>
            <a:endParaRPr lang="en-US" altLang="ko-KR" sz="2400" dirty="0">
              <a:latin typeface="+mj-ea"/>
              <a:ea typeface="+mj-ea"/>
            </a:endParaRPr>
          </a:p>
          <a:p>
            <a:pPr marL="44450">
              <a:defRPr/>
            </a:pPr>
            <a:endParaRPr lang="en-US" altLang="ko-KR" sz="800" dirty="0">
              <a:latin typeface="+mj-ea"/>
              <a:ea typeface="+mj-ea"/>
            </a:endParaRPr>
          </a:p>
          <a:p>
            <a:pPr marL="44450">
              <a:defRPr/>
            </a:pPr>
            <a:r>
              <a:rPr lang="en-US" altLang="ko-KR" sz="2400" dirty="0">
                <a:latin typeface="+mj-ea"/>
                <a:ea typeface="+mj-ea"/>
              </a:rPr>
              <a:t>    - </a:t>
            </a:r>
            <a:r>
              <a:rPr lang="ko-KR" altLang="en-US" sz="2000" dirty="0">
                <a:latin typeface="+mj-ea"/>
                <a:ea typeface="+mj-ea"/>
              </a:rPr>
              <a:t>게시판 </a:t>
            </a:r>
          </a:p>
          <a:p>
            <a:pPr marL="330200" indent="-285750">
              <a:buFont typeface="Arial"/>
              <a:buChar char="•"/>
              <a:defRPr/>
            </a:pPr>
            <a:endParaRPr lang="ko-KR" altLang="en-US" sz="2400" dirty="0">
              <a:latin typeface="+mj-ea"/>
              <a:ea typeface="+mj-ea"/>
            </a:endParaRPr>
          </a:p>
          <a:p>
            <a:pPr marL="330200" indent="-285750">
              <a:buFont typeface="Arial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영화 구매 시스템</a:t>
            </a:r>
            <a:endParaRPr lang="en-US" altLang="ko-KR" sz="2400" dirty="0">
              <a:latin typeface="+mj-ea"/>
              <a:ea typeface="+mj-ea"/>
            </a:endParaRPr>
          </a:p>
          <a:p>
            <a:pPr marL="330200" indent="-285750">
              <a:buFont typeface="Arial"/>
              <a:buChar char="•"/>
              <a:defRPr/>
            </a:pPr>
            <a:endParaRPr lang="en-US" altLang="ko-KR" sz="800" dirty="0">
              <a:latin typeface="+mj-ea"/>
              <a:ea typeface="+mj-ea"/>
            </a:endParaRPr>
          </a:p>
          <a:p>
            <a:pPr marL="44450">
              <a:defRPr/>
            </a:pPr>
            <a:r>
              <a:rPr lang="en-US" altLang="ko-KR" sz="2400" dirty="0">
                <a:latin typeface="+mj-ea"/>
                <a:ea typeface="+mj-ea"/>
              </a:rPr>
              <a:t>    - </a:t>
            </a:r>
            <a:r>
              <a:rPr lang="ko-KR" altLang="en-US" sz="2000" dirty="0">
                <a:latin typeface="+mj-ea"/>
                <a:ea typeface="+mj-ea"/>
              </a:rPr>
              <a:t>사용자가 영화정보를 조회하고 원하는 영화 컨텐츠를</a:t>
            </a:r>
            <a:endParaRPr lang="en-US" altLang="ko-KR" sz="2000" dirty="0">
              <a:latin typeface="+mj-ea"/>
              <a:ea typeface="+mj-ea"/>
            </a:endParaRPr>
          </a:p>
          <a:p>
            <a:pPr marL="44450">
              <a:defRPr/>
            </a:pPr>
            <a:r>
              <a:rPr lang="en-US" altLang="ko-KR" sz="2000" dirty="0">
                <a:latin typeface="+mj-ea"/>
                <a:ea typeface="+mj-ea"/>
              </a:rPr>
              <a:t>     </a:t>
            </a:r>
            <a:r>
              <a:rPr lang="ko-KR" altLang="en-US" sz="2000" dirty="0">
                <a:latin typeface="+mj-ea"/>
                <a:ea typeface="+mj-ea"/>
              </a:rPr>
              <a:t> 선택하여 구입</a:t>
            </a:r>
          </a:p>
          <a:p>
            <a:pPr marL="330200" indent="-285750">
              <a:buFont typeface="Arial"/>
              <a:buChar char="•"/>
              <a:defRPr/>
            </a:pPr>
            <a:endParaRPr lang="ko-KR" altLang="en-US" sz="2400" dirty="0">
              <a:latin typeface="+mj-ea"/>
              <a:ea typeface="+mj-ea"/>
            </a:endParaRPr>
          </a:p>
          <a:p>
            <a:pPr marL="330200" indent="-285750">
              <a:buFont typeface="Arial"/>
              <a:buChar char="•"/>
              <a:defRPr/>
            </a:pPr>
            <a:r>
              <a:rPr lang="ko-KR" altLang="en-US" sz="2400" dirty="0">
                <a:latin typeface="+mj-ea"/>
                <a:ea typeface="+mj-ea"/>
              </a:rPr>
              <a:t>영화 정보 제공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679CE-2904-42D1-8E75-7BAA35E19958}"/>
              </a:ext>
            </a:extLst>
          </p:cNvPr>
          <p:cNvSpPr txBox="1"/>
          <p:nvPr/>
        </p:nvSpPr>
        <p:spPr>
          <a:xfrm>
            <a:off x="1775534" y="692258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424778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기획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34" y="775924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시스템 구성도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배달의민족 한나" panose="02020603020101020101" pitchFamily="18" charset="-127"/>
                <a:ea typeface="배달의민족 한나" panose="02020603020101020101" pitchFamily="18" charset="-127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배달의민족 한나" panose="02020603020101020101" pitchFamily="18" charset="-127"/>
              <a:ea typeface="배달의민족 한나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F8E1AB-8DA5-4268-BB00-3F3DC4E04577}"/>
              </a:ext>
            </a:extLst>
          </p:cNvPr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1285230" y="1913679"/>
            <a:ext cx="6573540" cy="34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5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84538"/>
            <a:ext cx="1695635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기획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637424"/>
            <a:ext cx="585926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0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000" b="1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06" y="637424"/>
            <a:ext cx="494229" cy="494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295F1-DD45-4DB4-B354-6A2DF91F6A24}"/>
              </a:ext>
            </a:extLst>
          </p:cNvPr>
          <p:cNvSpPr txBox="1"/>
          <p:nvPr/>
        </p:nvSpPr>
        <p:spPr>
          <a:xfrm>
            <a:off x="1" y="1719771"/>
            <a:ext cx="89124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139700">
              <a:defRPr/>
            </a:pPr>
            <a:r>
              <a:rPr lang="ko-KR" altLang="en-US" b="1" dirty="0" err="1">
                <a:latin typeface="+mj-ea"/>
                <a:ea typeface="+mj-ea"/>
              </a:rPr>
              <a:t>Client</a:t>
            </a:r>
            <a:r>
              <a:rPr lang="ko-KR" altLang="en-US" b="1" dirty="0">
                <a:latin typeface="+mj-ea"/>
                <a:ea typeface="+mj-ea"/>
              </a:rPr>
              <a:t> (User)</a:t>
            </a:r>
            <a:endParaRPr lang="en-US" altLang="ko-KR" b="1" dirty="0">
              <a:latin typeface="+mj-ea"/>
              <a:ea typeface="+mj-ea"/>
            </a:endParaRPr>
          </a:p>
          <a:p>
            <a:pPr marL="254000" indent="139700">
              <a:defRPr/>
            </a:pPr>
            <a:endParaRPr lang="en-US" altLang="ko-KR" sz="900" b="1" dirty="0">
              <a:latin typeface="+mj-ea"/>
              <a:ea typeface="+mj-ea"/>
            </a:endParaRPr>
          </a:p>
          <a:p>
            <a:pPr marL="539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+mj-ea"/>
                <a:ea typeface="+mj-ea"/>
              </a:rPr>
              <a:t>Web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Browser를</a:t>
            </a:r>
            <a:r>
              <a:rPr lang="ko-KR" altLang="en-US" dirty="0">
                <a:latin typeface="+mj-ea"/>
                <a:ea typeface="+mj-ea"/>
              </a:rPr>
              <a:t> 통해 사용자 </a:t>
            </a:r>
            <a:r>
              <a:rPr lang="ko-KR" altLang="en-US" dirty="0" err="1">
                <a:latin typeface="+mj-ea"/>
                <a:ea typeface="+mj-ea"/>
              </a:rPr>
              <a:t>Request가</a:t>
            </a:r>
            <a:r>
              <a:rPr lang="ko-KR" altLang="en-US" dirty="0">
                <a:latin typeface="+mj-ea"/>
                <a:ea typeface="+mj-ea"/>
              </a:rPr>
              <a:t> 들어오면 해당 </a:t>
            </a:r>
            <a:r>
              <a:rPr lang="ko-KR" altLang="en-US" dirty="0" err="1">
                <a:latin typeface="+mj-ea"/>
                <a:ea typeface="+mj-ea"/>
              </a:rPr>
              <a:t>Request을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WAS에</a:t>
            </a:r>
            <a:r>
              <a:rPr lang="ko-KR" altLang="en-US" dirty="0">
                <a:latin typeface="+mj-ea"/>
                <a:ea typeface="+mj-ea"/>
              </a:rPr>
              <a:t> 전달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78C2D-85C9-4AAF-BC27-1A5FD6B2DB2C}"/>
              </a:ext>
            </a:extLst>
          </p:cNvPr>
          <p:cNvSpPr txBox="1"/>
          <p:nvPr/>
        </p:nvSpPr>
        <p:spPr>
          <a:xfrm>
            <a:off x="98191" y="2784895"/>
            <a:ext cx="88427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0200" indent="-38100">
              <a:defRPr/>
            </a:pPr>
            <a:r>
              <a:rPr lang="en-US" altLang="ko-KR" b="1" dirty="0">
                <a:latin typeface="+mj-ea"/>
                <a:ea typeface="+mj-ea"/>
              </a:rPr>
              <a:t>WAS (Web Application Server)</a:t>
            </a:r>
          </a:p>
          <a:p>
            <a:pPr marL="330200" indent="-38100">
              <a:defRPr/>
            </a:pPr>
            <a:endParaRPr lang="en-US" altLang="ko-KR" sz="900" b="1" dirty="0">
              <a:latin typeface="+mj-ea"/>
              <a:ea typeface="+mj-ea"/>
            </a:endParaRPr>
          </a:p>
          <a:p>
            <a:pPr marL="577850" indent="-285750"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+mj-ea"/>
                <a:ea typeface="+mj-ea"/>
              </a:rPr>
              <a:t>  </a:t>
            </a:r>
            <a:r>
              <a:rPr lang="en-US" altLang="ko-KR" dirty="0" err="1">
                <a:latin typeface="+mj-ea"/>
                <a:ea typeface="+mj-ea"/>
              </a:rPr>
              <a:t>Client로부터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전달된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Request를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컨테이너에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있는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Tomcat에서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받아</a:t>
            </a:r>
            <a:r>
              <a:rPr lang="en-US" altLang="ko-KR" dirty="0">
                <a:latin typeface="+mj-ea"/>
                <a:ea typeface="+mj-ea"/>
              </a:rPr>
              <a:t> </a:t>
            </a:r>
          </a:p>
          <a:p>
            <a:pPr marL="330200" indent="-38100">
              <a:defRPr/>
            </a:pPr>
            <a:r>
              <a:rPr lang="en-US" altLang="ko-KR" dirty="0">
                <a:latin typeface="+mj-ea"/>
                <a:ea typeface="+mj-ea"/>
              </a:rPr>
              <a:t>     Spring-</a:t>
            </a:r>
            <a:r>
              <a:rPr lang="en-US" altLang="ko-KR" dirty="0" err="1">
                <a:latin typeface="+mj-ea"/>
                <a:ea typeface="+mj-ea"/>
              </a:rPr>
              <a:t>Framework의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Controller를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통해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분류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FC9DD-9C49-49AD-B383-0A92B98D4586}"/>
              </a:ext>
            </a:extLst>
          </p:cNvPr>
          <p:cNvSpPr txBox="1"/>
          <p:nvPr/>
        </p:nvSpPr>
        <p:spPr>
          <a:xfrm>
            <a:off x="98192" y="4127018"/>
            <a:ext cx="86745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76200">
              <a:defRPr/>
            </a:pPr>
            <a:r>
              <a:rPr lang="en-US" altLang="ko-KR" b="1" dirty="0">
                <a:latin typeface="+mj-ea"/>
                <a:ea typeface="+mj-ea"/>
              </a:rPr>
              <a:t>DBMS(Database Management System)</a:t>
            </a:r>
          </a:p>
          <a:p>
            <a:pPr marL="254000" indent="76200">
              <a:defRPr/>
            </a:pPr>
            <a:endParaRPr lang="en-US" altLang="ko-KR" sz="900" dirty="0">
              <a:latin typeface="+mj-ea"/>
              <a:ea typeface="+mj-ea"/>
            </a:endParaRPr>
          </a:p>
          <a:p>
            <a:pPr marL="539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latin typeface="+mj-ea"/>
                <a:ea typeface="+mj-ea"/>
              </a:rPr>
              <a:t>사용자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요청에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따를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필요한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데이터를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39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latin typeface="+mj-ea"/>
                <a:ea typeface="+mj-ea"/>
              </a:rPr>
              <a:t>WAS에서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DB에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접근하면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데이터를</a:t>
            </a:r>
            <a:r>
              <a:rPr lang="en-US" altLang="ko-KR" dirty="0">
                <a:latin typeface="+mj-ea"/>
                <a:ea typeface="+mj-ea"/>
              </a:rPr>
              <a:t> CRUD(Create, Read, Update, Delete)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9F58F-F236-4EDC-A97C-0E13D3B3A151}"/>
              </a:ext>
            </a:extLst>
          </p:cNvPr>
          <p:cNvSpPr txBox="1"/>
          <p:nvPr/>
        </p:nvSpPr>
        <p:spPr>
          <a:xfrm>
            <a:off x="1775534" y="687047"/>
            <a:ext cx="7368466" cy="49244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600" spc="-15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시스템 구성도</a:t>
            </a:r>
            <a:endParaRPr lang="ko-KR" altLang="en-US" sz="2600" spc="-15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668199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>
          <a:defRPr spc="-15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432</Words>
  <Application>Microsoft Office PowerPoint</Application>
  <PresentationFormat>화면 슬라이드 쇼(4:3)</PresentationFormat>
  <Paragraphs>186</Paragraphs>
  <Slides>35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a옛날사진관3</vt:lpstr>
      <vt:lpstr>나눔바른고딕</vt:lpstr>
      <vt:lpstr>맑은 고딕</vt:lpstr>
      <vt:lpstr>배달의민족 한나</vt:lpstr>
      <vt:lpstr>스웨거 TTF</vt:lpstr>
      <vt:lpstr>Arial</vt:lpstr>
      <vt:lpstr>Calibri</vt:lpstr>
      <vt:lpstr>1_Default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362</cp:revision>
  <dcterms:created xsi:type="dcterms:W3CDTF">2016-10-31T18:44:21Z</dcterms:created>
  <dcterms:modified xsi:type="dcterms:W3CDTF">2020-12-28T06:56:01Z</dcterms:modified>
  <cp:version>1000.0000.01</cp:version>
</cp:coreProperties>
</file>