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4"/>
  </p:notesMasterIdLst>
  <p:handoutMasterIdLst>
    <p:handoutMasterId r:id="rId15"/>
  </p:handoutMasterIdLst>
  <p:sldIdLst>
    <p:sldId id="263" r:id="rId2"/>
    <p:sldId id="264" r:id="rId3"/>
    <p:sldId id="265" r:id="rId4"/>
    <p:sldId id="266" r:id="rId5"/>
    <p:sldId id="267" r:id="rId6"/>
    <p:sldId id="274" r:id="rId7"/>
    <p:sldId id="268" r:id="rId8"/>
    <p:sldId id="269" r:id="rId9"/>
    <p:sldId id="270" r:id="rId10"/>
    <p:sldId id="271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91" d="100"/>
          <a:sy n="191" d="100"/>
        </p:scale>
        <p:origin x="-86" y="-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E9036-468B-43C5-9323-7E97A97E185C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3556F-130B-49B8-A1A7-CCDC672B1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947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2E670-09C5-42BA-A650-0B6A563991B3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8446B-36AD-4CFF-9F6E-E41E690D8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265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8446B-36AD-4CFF-9F6E-E41E690D82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86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1189096" y="5617774"/>
            <a:ext cx="9843913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19937" y="1016990"/>
            <a:ext cx="9572977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20801" y="1009651"/>
            <a:ext cx="9572977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1026029" y="702069"/>
            <a:ext cx="757108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10568399" y="655232"/>
            <a:ext cx="566928" cy="75590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2934" y="1794935"/>
            <a:ext cx="7631291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2934" y="3736622"/>
            <a:ext cx="761623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27569" y="5357593"/>
            <a:ext cx="1618428" cy="365125"/>
          </a:xfrm>
        </p:spPr>
        <p:txBody>
          <a:bodyPr/>
          <a:lstStyle/>
          <a:p>
            <a:fld id="{0389D23A-49E7-4025-A05F-1EA4FC4E3AB1}" type="datetime1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65393" y="5357593"/>
            <a:ext cx="6713127" cy="365125"/>
          </a:xfrm>
        </p:spPr>
        <p:txBody>
          <a:bodyPr/>
          <a:lstStyle/>
          <a:p>
            <a:r>
              <a:rPr lang="en-US" smtClean="0"/>
              <a:t>IS362 - Fall 2019 - Final Project - Koon Hing Tse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5241" y="5357593"/>
            <a:ext cx="738697" cy="365125"/>
          </a:xfrm>
        </p:spPr>
        <p:txBody>
          <a:bodyPr/>
          <a:lstStyle>
            <a:lvl1pPr algn="ctr">
              <a:defRPr/>
            </a:lvl1pPr>
          </a:lstStyle>
          <a:p>
            <a:fld id="{195C99C2-27E0-4CF6-B650-09E633507D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C9023-F582-42FF-9149-1558DAB5A62F}" type="datetime1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IS362 - Fall 2019 - Final Project - Koon Hing Tse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99C2-27E0-4CF6-B650-09E633507D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2" y="925691"/>
            <a:ext cx="1907823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0962" y="1106313"/>
            <a:ext cx="690503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CD157-062E-4EF0-AAC5-D30E3989A604}" type="datetime1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IS362 - Fall 2019 - Final Project - Koon Hing Tse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99C2-27E0-4CF6-B650-09E633507D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E1BB-C0BD-4193-8831-B74DC2C5B1DE}" type="datetime1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IS362 - Fall 2019 - Final Project - Koon Hing Tse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99C2-27E0-4CF6-B650-09E633507D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639" y="2239431"/>
            <a:ext cx="8338725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690" y="3725335"/>
            <a:ext cx="8308623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DBC81-810D-480B-820C-DB39D1CD048E}" type="datetime1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IS362 - Fall 2019 - Final Project - Koon Hing Tse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99C2-27E0-4CF6-B650-09E633507D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645F-9907-43EB-8844-A584CA6D2F2A}" type="datetime1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IS362 - Fall 2019 - Final Project - Koon Hing Tse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99C2-27E0-4CF6-B650-09E633507D0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731264" y="2121407"/>
            <a:ext cx="42672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217920" y="2119313"/>
            <a:ext cx="42672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7160" y="2122312"/>
            <a:ext cx="391936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47559" y="2122311"/>
            <a:ext cx="3925824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A346-FBA4-48BF-B1AC-B411A6EFE38C}" type="datetime1">
              <a:rPr lang="en-US" smtClean="0"/>
              <a:t>12/8/2019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IS362 - Fall 2019 - Final Project - Koon Hing Tse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99C2-27E0-4CF6-B650-09E633507D0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731264" y="2944368"/>
            <a:ext cx="4303776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3535" y="2944813"/>
            <a:ext cx="4303776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9925-59BC-42E0-A8A6-FB2334E5DD61}" type="datetime1">
              <a:rPr lang="en-US" smtClean="0"/>
              <a:t>12/8/2019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IS362 - Fall 2019 - Final Project - Koon Hing Tse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99C2-27E0-4CF6-B650-09E633507D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0B61-6FBF-4AA5-9019-77584EBFD358}" type="datetime1">
              <a:rPr lang="en-US" smtClean="0"/>
              <a:t>12/8/2019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IS362 - Fall 2019 - Final Project - Koon Hing Tse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99C2-27E0-4CF6-B650-09E633507D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842903" y="6058038"/>
            <a:ext cx="10295468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5958497" y="605163"/>
            <a:ext cx="505192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5961889" y="603504"/>
            <a:ext cx="505192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998940" y="576868"/>
            <a:ext cx="505192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999745" y="576072"/>
            <a:ext cx="505192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3161475" y="293953"/>
            <a:ext cx="757108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8467351" y="238675"/>
            <a:ext cx="566928" cy="75590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478635" y="2020043"/>
            <a:ext cx="4086436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6472388" y="1150993"/>
            <a:ext cx="4027723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530834" y="3623748"/>
            <a:ext cx="4065188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8455598" y="5885673"/>
            <a:ext cx="1618428" cy="365125"/>
          </a:xfrm>
        </p:spPr>
        <p:txBody>
          <a:bodyPr/>
          <a:lstStyle/>
          <a:p>
            <a:fld id="{83FD3634-4260-4286-9DA4-2BEB257CDFE0}" type="datetime1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1219406" y="5829262"/>
            <a:ext cx="4696809" cy="365125"/>
          </a:xfrm>
        </p:spPr>
        <p:txBody>
          <a:bodyPr/>
          <a:lstStyle/>
          <a:p>
            <a:r>
              <a:rPr lang="en-US" smtClean="0"/>
              <a:t>IS362 - Fall 2019 - Final Project - Koon Hing Tse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10076418" y="5896962"/>
            <a:ext cx="738697" cy="365125"/>
          </a:xfrm>
        </p:spPr>
        <p:txBody>
          <a:bodyPr/>
          <a:lstStyle/>
          <a:p>
            <a:fld id="{195C99C2-27E0-4CF6-B650-09E633507D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842903" y="6058038"/>
            <a:ext cx="10295468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998940" y="576868"/>
            <a:ext cx="505192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993412" y="575769"/>
            <a:ext cx="505192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5958497" y="605163"/>
            <a:ext cx="505192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5953025" y="603920"/>
            <a:ext cx="505192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3161475" y="293953"/>
            <a:ext cx="757108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8467351" y="238675"/>
            <a:ext cx="566928" cy="75590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475232" y="2020824"/>
            <a:ext cx="408432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6531487" y="1207272"/>
            <a:ext cx="3885151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536192" y="3621024"/>
            <a:ext cx="4059936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8461249" y="5888738"/>
            <a:ext cx="1618428" cy="365125"/>
          </a:xfrm>
        </p:spPr>
        <p:txBody>
          <a:bodyPr/>
          <a:lstStyle/>
          <a:p>
            <a:fld id="{FBAA3090-6B25-438E-AF9F-6D08C77A4805}" type="datetime1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1219426" y="5831038"/>
            <a:ext cx="4425391" cy="365125"/>
          </a:xfrm>
        </p:spPr>
        <p:txBody>
          <a:bodyPr/>
          <a:lstStyle/>
          <a:p>
            <a:r>
              <a:rPr lang="en-US" smtClean="0"/>
              <a:t>IS362 - Fall 2019 - Final Project - Koon Hing Tse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10082786" y="5900027"/>
            <a:ext cx="738697" cy="365125"/>
          </a:xfrm>
        </p:spPr>
        <p:txBody>
          <a:bodyPr/>
          <a:lstStyle/>
          <a:p>
            <a:fld id="{195C99C2-27E0-4CF6-B650-09E633507D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38201" y="6069330"/>
            <a:ext cx="1056132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75360" y="575310"/>
            <a:ext cx="102616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75360" y="576072"/>
            <a:ext cx="102616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724989" y="273091"/>
            <a:ext cx="757108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10914593" y="203675"/>
            <a:ext cx="566928" cy="755904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0031" y="817583"/>
            <a:ext cx="9286993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0721" y="2119257"/>
            <a:ext cx="8261873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6118" y="5809153"/>
            <a:ext cx="16184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33A761D3-7C6F-4000-AED7-E022C03ACA43}" type="datetime1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9202" y="5809153"/>
            <a:ext cx="73869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r>
              <a:rPr lang="en-US" smtClean="0"/>
              <a:t>IS362 - Fall 2019 - Final Project - Koon Hing Tse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26937" y="5809153"/>
            <a:ext cx="738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195C99C2-27E0-4CF6-B650-09E633507D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ityofnewyork.us/Education/2012-SAT-Results/f9bf-2cp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IS362 – Fall 2019 – Final Project</a:t>
            </a:r>
            <a:br>
              <a:rPr lang="en-US" dirty="0" smtClean="0"/>
            </a:br>
            <a:r>
              <a:rPr lang="en-US" dirty="0" smtClean="0"/>
              <a:t>Koon Hing Tse</a:t>
            </a:r>
            <a:endParaRPr lang="en-US" dirty="0"/>
          </a:p>
        </p:txBody>
      </p:sp>
      <p:pic>
        <p:nvPicPr>
          <p:cNvPr id="1026" name="Picture 2" descr="C:\Program Files\Microsoft Office\MEDIA\CAGCAT10\j0292020.wm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430" y="2160298"/>
            <a:ext cx="3619117" cy="3434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IS362 - Fall 2019 - Final Project - Koon Hing Tse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99C2-27E0-4CF6-B650-09E633507D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46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Highest </a:t>
            </a:r>
            <a:r>
              <a:rPr lang="en-US" dirty="0" smtClean="0"/>
              <a:t>Math </a:t>
            </a:r>
            <a:r>
              <a:rPr lang="en-US" dirty="0"/>
              <a:t>Average Score in a school by Borough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99C2-27E0-4CF6-B650-09E633507D0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IS362 - Fall 2019 - Final Project - Koon Hing Tse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265" y="2700965"/>
            <a:ext cx="3449515" cy="2208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723" y="2140821"/>
            <a:ext cx="3859343" cy="3328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678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Highest </a:t>
            </a:r>
            <a:r>
              <a:rPr lang="en-US" dirty="0" smtClean="0"/>
              <a:t>Writing </a:t>
            </a:r>
            <a:r>
              <a:rPr lang="en-US" dirty="0"/>
              <a:t>Average Score in a school by Borough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99C2-27E0-4CF6-B650-09E633507D0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IS362 - Fall 2019 - Final Project - Koon Hing Tse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054" y="2796262"/>
            <a:ext cx="3425052" cy="2187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014" y="2139386"/>
            <a:ext cx="4060547" cy="3500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678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99C2-27E0-4CF6-B650-09E633507D0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IS362 - Fall 2019 - Final Project - Koon Hing Tse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40255" y="2391815"/>
            <a:ext cx="83853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Based on my analysis of the 2012 New York SAT </a:t>
            </a:r>
            <a:r>
              <a:rPr lang="en-US" dirty="0" smtClean="0"/>
              <a:t>taker data source.  </a:t>
            </a:r>
            <a:r>
              <a:rPr lang="en-US" dirty="0"/>
              <a:t>The borough that has the highest number of schools and highest numbers of SAT </a:t>
            </a:r>
            <a:r>
              <a:rPr lang="en-US" dirty="0" smtClean="0"/>
              <a:t>takers </a:t>
            </a:r>
            <a:r>
              <a:rPr lang="en-US" dirty="0"/>
              <a:t>is in Brooklyn with 138 Schools and 13169 Students that took the SAT.  However, in reviewing the highest </a:t>
            </a:r>
            <a:r>
              <a:rPr lang="en-US" dirty="0" err="1"/>
              <a:t>avg</a:t>
            </a:r>
            <a:r>
              <a:rPr lang="en-US" dirty="0"/>
              <a:t> </a:t>
            </a:r>
            <a:r>
              <a:rPr lang="en-US" dirty="0" smtClean="0"/>
              <a:t>in a school </a:t>
            </a:r>
            <a:r>
              <a:rPr lang="en-US" dirty="0"/>
              <a:t>for each of the 3 tested categories of Reading, Math and Writing, Manhattan </a:t>
            </a:r>
            <a:r>
              <a:rPr lang="en-US" dirty="0" smtClean="0"/>
              <a:t>schools </a:t>
            </a:r>
            <a:r>
              <a:rPr lang="en-US" dirty="0"/>
              <a:t>has the highest average </a:t>
            </a:r>
            <a:r>
              <a:rPr lang="en-US" dirty="0" smtClean="0"/>
              <a:t>even though </a:t>
            </a:r>
            <a:r>
              <a:rPr lang="en-US" dirty="0"/>
              <a:t>Manhattan have 121 schools and 10312 students.   We can easily conclude that higher number of schools and </a:t>
            </a:r>
            <a:r>
              <a:rPr lang="en-US" dirty="0" smtClean="0"/>
              <a:t>SAT </a:t>
            </a:r>
            <a:r>
              <a:rPr lang="en-US" dirty="0"/>
              <a:t>takers does not guarantee </a:t>
            </a:r>
            <a:r>
              <a:rPr lang="en-US" dirty="0" smtClean="0"/>
              <a:t>an </a:t>
            </a:r>
            <a:r>
              <a:rPr lang="en-US" dirty="0"/>
              <a:t>higher SAT score average.</a:t>
            </a:r>
          </a:p>
        </p:txBody>
      </p:sp>
    </p:spTree>
    <p:extLst>
      <p:ext uri="{BB962C8B-B14F-4D97-AF65-F5344CB8AC3E}">
        <p14:creationId xmlns:p14="http://schemas.microsoft.com/office/powerpoint/2010/main" val="132678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IS362 – Final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For my final project, I have selected my data source from NYC Open Data.  The Data Source I have selected is the SAT Scores for NYC.</a:t>
            </a:r>
          </a:p>
          <a:p>
            <a:r>
              <a:rPr lang="en-US" sz="1600" dirty="0" smtClean="0"/>
              <a:t>Data Source: </a:t>
            </a:r>
          </a:p>
          <a:p>
            <a:pPr lvl="1"/>
            <a:r>
              <a:rPr lang="en-US" sz="1600" dirty="0" smtClean="0"/>
              <a:t>SAT </a:t>
            </a:r>
            <a:r>
              <a:rPr lang="en-US" sz="1600" dirty="0"/>
              <a:t>Statistics for 2012 school year from NYC Open </a:t>
            </a:r>
            <a:r>
              <a:rPr lang="en-US" sz="1600" dirty="0" smtClean="0"/>
              <a:t>Data</a:t>
            </a:r>
          </a:p>
          <a:p>
            <a:pPr lvl="1"/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data.cityofnewyork.us/Education/2012-SAT-Results/f9bf-2cp4</a:t>
            </a:r>
            <a:endParaRPr lang="en-US" sz="1600" dirty="0" smtClean="0"/>
          </a:p>
          <a:p>
            <a:r>
              <a:rPr lang="en-US" sz="1800" dirty="0" smtClean="0"/>
              <a:t>Questions for the data set.</a:t>
            </a:r>
          </a:p>
          <a:p>
            <a:pPr lvl="1"/>
            <a:r>
              <a:rPr lang="en-US" sz="1600" dirty="0" smtClean="0"/>
              <a:t>Number of schools for each borough that participated in the SAT examination</a:t>
            </a:r>
          </a:p>
          <a:p>
            <a:pPr lvl="1"/>
            <a:r>
              <a:rPr lang="en-US" sz="1600" dirty="0" smtClean="0"/>
              <a:t>Number of students </a:t>
            </a:r>
            <a:r>
              <a:rPr lang="en-US" sz="1600" dirty="0"/>
              <a:t>for each borough that participated in the SAT examination</a:t>
            </a:r>
          </a:p>
          <a:p>
            <a:pPr lvl="1"/>
            <a:r>
              <a:rPr lang="en-US" sz="1600" dirty="0" smtClean="0"/>
              <a:t>Highest number of test taker in a school for each Borough</a:t>
            </a:r>
          </a:p>
          <a:p>
            <a:pPr lvl="1"/>
            <a:r>
              <a:rPr lang="en-US" sz="1600" dirty="0"/>
              <a:t>Highest Reading Average Score in a school by </a:t>
            </a:r>
            <a:r>
              <a:rPr lang="en-US" sz="1600" dirty="0" smtClean="0"/>
              <a:t>Borough</a:t>
            </a:r>
          </a:p>
          <a:p>
            <a:pPr lvl="1"/>
            <a:r>
              <a:rPr lang="en-US" sz="1600" dirty="0"/>
              <a:t>Highest </a:t>
            </a:r>
            <a:r>
              <a:rPr lang="en-US" sz="1600" dirty="0" smtClean="0"/>
              <a:t>Math </a:t>
            </a:r>
            <a:r>
              <a:rPr lang="en-US" sz="1600" dirty="0"/>
              <a:t>Average Score in a school by </a:t>
            </a:r>
            <a:r>
              <a:rPr lang="en-US" sz="1600" dirty="0" smtClean="0"/>
              <a:t>Borough</a:t>
            </a:r>
          </a:p>
          <a:p>
            <a:pPr lvl="1"/>
            <a:r>
              <a:rPr lang="en-US" sz="1600" dirty="0"/>
              <a:t>Highest </a:t>
            </a:r>
            <a:r>
              <a:rPr lang="en-US" sz="1600" dirty="0" smtClean="0"/>
              <a:t>Writing </a:t>
            </a:r>
            <a:r>
              <a:rPr lang="en-US" sz="1600" dirty="0"/>
              <a:t>Average Score in a school by Borough </a:t>
            </a:r>
            <a:endParaRPr lang="en-US" sz="1600" dirty="0" smtClean="0"/>
          </a:p>
          <a:p>
            <a:pPr lvl="1"/>
            <a:endParaRPr lang="en-US" sz="1600" dirty="0" smtClean="0"/>
          </a:p>
          <a:p>
            <a:pPr marL="365760" lvl="1" indent="0">
              <a:buNone/>
            </a:pPr>
            <a:endParaRPr lang="en-US" sz="1200" dirty="0" smtClean="0"/>
          </a:p>
          <a:p>
            <a:pPr lvl="1"/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IS362 - Fall 2019 - Final Project - Koon Hing Tse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99C2-27E0-4CF6-B650-09E633507D0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248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Once I download the data source, I did a visual inspection to determine if the data source have a consistent format.</a:t>
            </a:r>
          </a:p>
          <a:p>
            <a:r>
              <a:rPr lang="en-US" sz="1800" dirty="0" smtClean="0"/>
              <a:t>The field DBN (District, Borough, Number) was the only field I have to change where I broke the DBN into 3 separate columns and also convert the Borough code to Borough Name.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99C2-27E0-4CF6-B650-09E633507D0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IS362 - Fall 2019 - Final Project - Koon Hing Tse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256" y="3964277"/>
            <a:ext cx="7583971" cy="8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4609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After the data source is ready, I read the data into python panda </a:t>
            </a:r>
            <a:r>
              <a:rPr lang="en-US" sz="1800" dirty="0" err="1" smtClean="0"/>
              <a:t>dataframe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With data validation, I have to check the </a:t>
            </a:r>
            <a:r>
              <a:rPr lang="en-US" sz="1800" dirty="0" err="1" smtClean="0"/>
              <a:t>dataframe</a:t>
            </a:r>
            <a:r>
              <a:rPr lang="en-US" sz="1800" dirty="0" smtClean="0"/>
              <a:t> to ensure the datatype is correct and all rows have data to maintain consistency.</a:t>
            </a:r>
          </a:p>
          <a:p>
            <a:r>
              <a:rPr lang="en-US" sz="1800" dirty="0" smtClean="0"/>
              <a:t>Run the head function to ensure data are read into </a:t>
            </a:r>
            <a:r>
              <a:rPr lang="en-US" sz="1800" dirty="0" err="1" smtClean="0"/>
              <a:t>dataframe</a:t>
            </a:r>
            <a:r>
              <a:rPr lang="en-US" sz="1800" dirty="0" smtClean="0"/>
              <a:t> correctly.</a:t>
            </a:r>
            <a:endParaRPr lang="en-U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119" y="3576308"/>
            <a:ext cx="2037470" cy="1567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99C2-27E0-4CF6-B650-09E633507D0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IS362 - Fall 2019 - Final Project - Koon Hing Tse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92" y="3576308"/>
            <a:ext cx="1885743" cy="1567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370" y="3576308"/>
            <a:ext cx="4017590" cy="1567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8968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Total number of schools and students that </a:t>
            </a:r>
            <a:r>
              <a:rPr lang="en-US" dirty="0"/>
              <a:t>participated in the SAT examination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99C2-27E0-4CF6-B650-09E633507D0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IS362 - Fall 2019 - Final Project - Koon Hing Tse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420" y="3490539"/>
            <a:ext cx="1338213" cy="84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667" y="3490539"/>
            <a:ext cx="1580194" cy="84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095473" y="2862991"/>
            <a:ext cx="14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Total Schools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643667" y="2867650"/>
            <a:ext cx="1578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Total Students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58968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Number of schools for each borough that participated in the SAT examination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99C2-27E0-4CF6-B650-09E633507D0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IS362 - Fall 2019 - Final Project - Koon Hing Tse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521" y="2564535"/>
            <a:ext cx="3020340" cy="20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763" y="2046649"/>
            <a:ext cx="4362450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0206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Number of students for each borough that participated in the SAT examination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99C2-27E0-4CF6-B650-09E633507D0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IS362 - Fall 2019 - Final Project - Koon Hing Tse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084" y="2744604"/>
            <a:ext cx="3568695" cy="2119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345" y="1999357"/>
            <a:ext cx="4362450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678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Highest number of test taker in a school for each Borough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99C2-27E0-4CF6-B650-09E633507D0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IS362 - Fall 2019 - Final Project - Koon Hing Tse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550" y="2765512"/>
            <a:ext cx="3362797" cy="2095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371" y="2231722"/>
            <a:ext cx="3734036" cy="3162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678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Highest Reading Average Score in a school by Borough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99C2-27E0-4CF6-B650-09E633507D0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IS362 - Fall 2019 - Final Project - Koon Hing Tse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664" y="2731955"/>
            <a:ext cx="3391146" cy="2151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006" y="2104886"/>
            <a:ext cx="3975251" cy="3405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6781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3577</TotalTime>
  <Words>572</Words>
  <Application>Microsoft Office PowerPoint</Application>
  <PresentationFormat>Custom</PresentationFormat>
  <Paragraphs>57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Pushpin</vt:lpstr>
      <vt:lpstr>IS362 – Fall 2019 – Final Project Koon Hing Tse</vt:lpstr>
      <vt:lpstr>IS362 – Final Project</vt:lpstr>
      <vt:lpstr>Data Source Analysis</vt:lpstr>
      <vt:lpstr>Data Source Validation</vt:lpstr>
      <vt:lpstr>Total number of schools and students that participated in the SAT examination</vt:lpstr>
      <vt:lpstr>Number of schools for each borough that participated in the SAT examination</vt:lpstr>
      <vt:lpstr>Number of students for each borough that participated in the SAT examination</vt:lpstr>
      <vt:lpstr>Highest number of test taker in a school for each Borough</vt:lpstr>
      <vt:lpstr>Highest Reading Average Score in a school by Borough</vt:lpstr>
      <vt:lpstr>Highest Math Average Score in a school by Borough</vt:lpstr>
      <vt:lpstr>Highest Writing Average Score in a school by Borough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Erica Liz</dc:creator>
  <cp:lastModifiedBy>Daddy</cp:lastModifiedBy>
  <cp:revision>69</cp:revision>
  <dcterms:created xsi:type="dcterms:W3CDTF">2017-12-11T19:14:07Z</dcterms:created>
  <dcterms:modified xsi:type="dcterms:W3CDTF">2019-12-09T05:03:24Z</dcterms:modified>
</cp:coreProperties>
</file>