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4" r:id="rId2"/>
    <p:sldId id="293" r:id="rId3"/>
    <p:sldId id="294" r:id="rId4"/>
    <p:sldId id="299" r:id="rId5"/>
    <p:sldId id="295" r:id="rId6"/>
    <p:sldId id="296" r:id="rId7"/>
    <p:sldId id="297" r:id="rId8"/>
    <p:sldId id="300" r:id="rId9"/>
    <p:sldId id="298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5" autoAdjust="0"/>
    <p:restoredTop sz="94993" autoAdjust="0"/>
  </p:normalViewPr>
  <p:slideViewPr>
    <p:cSldViewPr snapToGrid="0">
      <p:cViewPr>
        <p:scale>
          <a:sx n="100" d="100"/>
          <a:sy n="100" d="100"/>
        </p:scale>
        <p:origin x="3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91EC3-1394-40F3-BF79-7F8705E68C98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E9D6-8E4E-4B80-8E06-49E60042AC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8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D661D-A8C0-4FFE-83F7-98BA8E7A8579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F2D95-B4DD-44A7-88DD-79B38E16DC1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4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주니스에이아이</a:t>
            </a:r>
            <a:r>
              <a:rPr lang="ko-KR" altLang="en-US" dirty="0" smtClean="0"/>
              <a:t> 이준규입니다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제목이 좀 독특한데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배경설명부터 드리면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저에게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는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말 그대로 생존수단입니다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많은 분들이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그래서 이걸로 돈 어떻게 벌어</a:t>
            </a:r>
            <a:r>
              <a:rPr lang="en-US" altLang="ko-KR" dirty="0" smtClean="0"/>
              <a:t>?“ </a:t>
            </a:r>
            <a:r>
              <a:rPr lang="ko-KR" altLang="en-US" dirty="0" smtClean="0"/>
              <a:t>에 관심이 있을</a:t>
            </a:r>
            <a:r>
              <a:rPr lang="ko-KR" altLang="en-US" baseline="0" dirty="0" smtClean="0"/>
              <a:t> 것 같아서 해당 제목을 붙여봤습니다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9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3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66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9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7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4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62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928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67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38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5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2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7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08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96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0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7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6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="" xmlns:a16="http://schemas.microsoft.com/office/drawing/2014/main" id="{9FDD37FB-40EE-487B-B722-864565EB4538}"/>
              </a:ext>
            </a:extLst>
          </p:cNvPr>
          <p:cNvSpPr txBox="1">
            <a:spLocks/>
          </p:cNvSpPr>
          <p:nvPr/>
        </p:nvSpPr>
        <p:spPr>
          <a:xfrm>
            <a:off x="7274820" y="5923066"/>
            <a:ext cx="4466987" cy="46435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23CC92B7-A3BD-4225-A5C6-5077A14F3614}"/>
              </a:ext>
            </a:extLst>
          </p:cNvPr>
          <p:cNvSpPr txBox="1">
            <a:spLocks/>
          </p:cNvSpPr>
          <p:nvPr/>
        </p:nvSpPr>
        <p:spPr>
          <a:xfrm>
            <a:off x="1" y="2168802"/>
            <a:ext cx="12191999" cy="1844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AI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를 이용한 쇼핑몰 </a:t>
            </a:r>
            <a:r>
              <a:rPr lang="ko-KR" altLang="en-US" sz="4000" b="1" dirty="0" err="1" smtClean="0">
                <a:solidFill>
                  <a:srgbClr val="0D1926"/>
                </a:solidFill>
                <a:latin typeface="+mj-ea"/>
                <a:ea typeface="+mj-ea"/>
              </a:rPr>
              <a:t>댓글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 감정분석</a:t>
            </a:r>
            <a:endParaRPr lang="en-US" altLang="ko-KR" sz="4000" b="1" dirty="0">
              <a:solidFill>
                <a:srgbClr val="0D192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2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목차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57157" y="1495301"/>
            <a:ext cx="5399443" cy="32417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개요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프로세스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데이터수집</a:t>
            </a:r>
            <a:r>
              <a:rPr lang="en-US" altLang="ko-KR" sz="2000" dirty="0" smtClean="0">
                <a:solidFill>
                  <a:schemeClr val="tx1"/>
                </a:solidFill>
              </a:rPr>
              <a:t>(web-crawling)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Labeling </a:t>
            </a:r>
            <a:r>
              <a:rPr lang="ko-KR" altLang="en-US" sz="2000" dirty="0" smtClean="0">
                <a:solidFill>
                  <a:schemeClr val="tx1"/>
                </a:solidFill>
              </a:rPr>
              <a:t>및 핵심문장 추출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핵심단어 저장</a:t>
            </a:r>
            <a:r>
              <a:rPr lang="en-US" altLang="ko-KR" sz="2000" dirty="0" smtClean="0">
                <a:solidFill>
                  <a:schemeClr val="tx1"/>
                </a:solidFill>
              </a:rPr>
              <a:t>(one-hot)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학습 및 결과확인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20498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개요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88466" y="1320799"/>
            <a:ext cx="6079067" cy="4334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온라인 쇼핑몰에서 어떤 상품이 잘 팔리는지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품질이 좋은지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전반적으로 만족스러운지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구입 전에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유의해야 할 부분은 없는지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쉽게 알 수 있는 방법은 없을까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회사에서도 신상품 반응이 어떤지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고객들은 만족하고 있는지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보완해야 할 부분은 없는지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파악할 수 있는 방법이 없을까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93662"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 AI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상품평</a:t>
            </a:r>
            <a:r>
              <a:rPr lang="en-US" altLang="ko-KR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댓글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을 분석하여 소비자의 감성이 어떠한지 파악해 보도록 하자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180" y="1320799"/>
            <a:ext cx="2773409" cy="458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프로세스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60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데이터</a:t>
            </a:r>
            <a:r>
              <a:rPr lang="ko-KR" altLang="en-US" sz="2000" dirty="0" smtClean="0"/>
              <a:t>수집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web-crawling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36576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감정 </a:t>
            </a:r>
            <a:r>
              <a:rPr lang="en-US" altLang="ko-KR" sz="2000" dirty="0" smtClean="0"/>
              <a:t>Labeling</a:t>
            </a:r>
          </a:p>
          <a:p>
            <a:pPr algn="ctr"/>
            <a:r>
              <a:rPr lang="ko-KR" altLang="en-US" sz="2000" dirty="0" smtClean="0"/>
              <a:t>핵심문장추출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3119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핵심키워드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추출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89154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AI </a:t>
            </a:r>
            <a:r>
              <a:rPr lang="ko-KR" altLang="en-US" sz="2000" dirty="0" smtClean="0"/>
              <a:t>학습하기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4" idx="3"/>
            <a:endCxn id="5" idx="1"/>
          </p:cNvCxnSpPr>
          <p:nvPr/>
        </p:nvCxnSpPr>
        <p:spPr>
          <a:xfrm>
            <a:off x="3136900" y="3070225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5778500" y="307022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7" idx="1"/>
          </p:cNvCxnSpPr>
          <p:nvPr/>
        </p:nvCxnSpPr>
        <p:spPr>
          <a:xfrm>
            <a:off x="8432800" y="3070225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데이터수집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(web-crawling)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05474" y="4203870"/>
            <a:ext cx="6057901" cy="229861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쇼핑몰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쿠팡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</a:rPr>
              <a:t>선택하고 페이지열기 클릭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chromedriver</a:t>
            </a:r>
            <a:r>
              <a:rPr lang="en-US" altLang="ko-KR" sz="16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selenium</a:t>
            </a:r>
            <a:r>
              <a:rPr lang="ko-KR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이용한 </a:t>
            </a:r>
            <a:r>
              <a:rPr lang="ko-KR" alt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웹크롤링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※ </a:t>
            </a:r>
            <a:r>
              <a:rPr lang="en-US" altLang="ko-KR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chromedriver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본인이 사용하는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chrome version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 맞는 것으로 다운로드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상품 상세페이지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상품평</a:t>
            </a:r>
            <a:r>
              <a:rPr lang="ko-KR" altLang="en-US" sz="1600" dirty="0" smtClean="0">
                <a:solidFill>
                  <a:schemeClr val="tx1"/>
                </a:solidFill>
              </a:rPr>
              <a:t> 있는 페이지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로 이동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43656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리뷰데이터 수집하기 클릭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해당 페이지에 있는 상품평이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엑셀파일로 저장됨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6" y="1179513"/>
            <a:ext cx="3926328" cy="2165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74" y="1076326"/>
            <a:ext cx="4162426" cy="286798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343275" y="1676400"/>
            <a:ext cx="323850" cy="2857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43549" y="1036638"/>
            <a:ext cx="323850" cy="2857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771900" y="2777417"/>
            <a:ext cx="323850" cy="2857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32" y="3785489"/>
            <a:ext cx="4313156" cy="2186867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3709987" y="3195996"/>
            <a:ext cx="447675" cy="36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71900" y="1676400"/>
            <a:ext cx="177164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Labeling </a:t>
            </a:r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및 핵심문장 추출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149" y="1220384"/>
            <a:ext cx="8689975" cy="17272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가장 지난한 단계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상품평들을</a:t>
            </a:r>
            <a:r>
              <a:rPr lang="ko-KR" altLang="en-US" sz="1600" dirty="0" smtClean="0">
                <a:solidFill>
                  <a:schemeClr val="tx1"/>
                </a:solidFill>
              </a:rPr>
              <a:t> 읽으면서 감정 분류 </a:t>
            </a:r>
            <a:r>
              <a:rPr lang="en-US" altLang="ko-KR" sz="1600" dirty="0" smtClean="0">
                <a:solidFill>
                  <a:schemeClr val="tx1"/>
                </a:solidFill>
              </a:rPr>
              <a:t>(ex. </a:t>
            </a:r>
            <a:r>
              <a:rPr lang="ko-KR" altLang="en-US" sz="1600" dirty="0" smtClean="0">
                <a:solidFill>
                  <a:schemeClr val="tx1"/>
                </a:solidFill>
              </a:rPr>
              <a:t>만족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아쉬움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불만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비싸다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해당 감정을 나타내는 문장만 추출</a:t>
            </a:r>
            <a:r>
              <a:rPr lang="en-US" altLang="ko-KR" sz="1600" dirty="0" smtClean="0">
                <a:solidFill>
                  <a:schemeClr val="tx1"/>
                </a:solidFill>
              </a:rPr>
              <a:t>. (</a:t>
            </a:r>
            <a:r>
              <a:rPr lang="ko-KR" altLang="en-US" sz="1600" dirty="0" smtClean="0">
                <a:solidFill>
                  <a:schemeClr val="tx1"/>
                </a:solidFill>
              </a:rPr>
              <a:t>다른 불필요한 문장들은 감정 분석에 혼선만 줌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핵심문장과 그 안의 핵심단어만으로 감정 학습 진행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39" y="3863201"/>
            <a:ext cx="3877735" cy="1966099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>
            <a:off x="4602692" y="3762375"/>
            <a:ext cx="647700" cy="206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310" y="3373435"/>
            <a:ext cx="6229350" cy="261804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633510" y="6121073"/>
            <a:ext cx="6329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 smtClean="0">
                <a:solidFill>
                  <a:srgbClr val="FF0000"/>
                </a:solidFill>
              </a:rPr>
              <a:t>감정</a:t>
            </a:r>
            <a:r>
              <a:rPr lang="en-US" altLang="ko-KR" sz="1200" dirty="0" smtClean="0">
                <a:solidFill>
                  <a:srgbClr val="FF0000"/>
                </a:solidFill>
              </a:rPr>
              <a:t>(sentiments)</a:t>
            </a:r>
            <a:r>
              <a:rPr lang="ko-KR" altLang="en-US" sz="1200" dirty="0" smtClean="0">
                <a:solidFill>
                  <a:srgbClr val="FF0000"/>
                </a:solidFill>
              </a:rPr>
              <a:t>는 복수선택 가능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각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감정별</a:t>
            </a:r>
            <a:r>
              <a:rPr lang="ko-KR" altLang="en-US" sz="1200" dirty="0" smtClean="0">
                <a:solidFill>
                  <a:srgbClr val="FF0000"/>
                </a:solidFill>
              </a:rPr>
              <a:t> 해당 감정을 표현하는 문장 추출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39098" y="3373435"/>
            <a:ext cx="3747561" cy="264389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핵심단어 저장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0150" y="1308491"/>
            <a:ext cx="10029826" cy="15780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한글 형태소 분석 </a:t>
            </a:r>
            <a:r>
              <a:rPr lang="en-US" altLang="ko-KR" dirty="0" smtClean="0">
                <a:solidFill>
                  <a:schemeClr val="tx1"/>
                </a:solidFill>
              </a:rPr>
              <a:t>package </a:t>
            </a:r>
            <a:r>
              <a:rPr lang="ko-KR" altLang="en-US" dirty="0" smtClean="0">
                <a:solidFill>
                  <a:schemeClr val="tx1"/>
                </a:solidFill>
              </a:rPr>
              <a:t>활용해 핵심 단어만 추출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여기서는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komoran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활용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고유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명사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동사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형용사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부사 등을 핵심단어로 추출 </a:t>
            </a:r>
            <a:r>
              <a:rPr lang="en-US" altLang="ko-KR" sz="1600" dirty="0">
                <a:solidFill>
                  <a:schemeClr val="tx1"/>
                </a:solidFill>
              </a:rPr>
              <a:t>('MAG', 'VA', 'VX', 'VV', 'XR', 'NNG', 'NNB', </a:t>
            </a:r>
            <a:r>
              <a:rPr lang="en-US" altLang="ko-KR" sz="1600" dirty="0" smtClean="0">
                <a:solidFill>
                  <a:schemeClr val="tx1"/>
                </a:solidFill>
              </a:rPr>
              <a:t>'NNP‘)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- 10000</a:t>
            </a:r>
            <a:r>
              <a:rPr lang="ko-KR" altLang="en-US" sz="1600" dirty="0" smtClean="0">
                <a:solidFill>
                  <a:schemeClr val="tx1"/>
                </a:solidFill>
              </a:rPr>
              <a:t>개의 키워드 저장할 수 있는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dict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 저장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one_hot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생성을 위해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NUM_KEY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설정 필요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524249"/>
            <a:ext cx="4724400" cy="241935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90525" y="5943599"/>
            <a:ext cx="5638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 smtClean="0"/>
              <a:t>한글 형태소 분석기 종류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성능비교 예시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https://</a:t>
            </a:r>
            <a:r>
              <a:rPr lang="en-US" altLang="ko-KR" sz="1200" dirty="0" smtClean="0"/>
              <a:t>iostream.tistory.com/144)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391275" y="6067424"/>
            <a:ext cx="26003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 err="1" smtClean="0"/>
              <a:t>핵심키워드별</a:t>
            </a:r>
            <a:r>
              <a:rPr lang="ko-KR" altLang="en-US" sz="1200" dirty="0" smtClean="0"/>
              <a:t> 사용 빈도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74" y="3400424"/>
            <a:ext cx="5431651" cy="25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학습 및 결과확인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58922" y="1152626"/>
            <a:ext cx="9023353" cy="3847999"/>
            <a:chOff x="1558922" y="1152626"/>
            <a:chExt cx="9627036" cy="4467124"/>
          </a:xfrm>
        </p:grpSpPr>
        <p:sp>
          <p:nvSpPr>
            <p:cNvPr id="4" name="직사각형 3"/>
            <p:cNvSpPr/>
            <p:nvPr/>
          </p:nvSpPr>
          <p:spPr>
            <a:xfrm>
              <a:off x="6365875" y="1152626"/>
              <a:ext cx="4820083" cy="4467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1920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핵심키워드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: index,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빈도수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1920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1920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tx1"/>
                  </a:solidFill>
                </a:rPr>
                <a:t>0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 아닌 숫자는 빈도수 또는 </a:t>
              </a:r>
              <a:r>
                <a:rPr lang="en-US" altLang="ko-KR" sz="1600" dirty="0">
                  <a:solidFill>
                    <a:schemeClr val="tx1"/>
                  </a:solidFill>
                </a:rPr>
                <a:t>weight. </a:t>
              </a:r>
              <a:r>
                <a:rPr lang="en-US" altLang="ko-KR" dirty="0">
                  <a:solidFill>
                    <a:schemeClr val="tx1"/>
                  </a:solidFill>
                </a:rPr>
                <a:t/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sz="1400" dirty="0" smtClean="0">
                  <a:solidFill>
                    <a:schemeClr val="tx1"/>
                  </a:solidFill>
                </a:rPr>
                <a:t>- 0</a:t>
              </a:r>
              <a:r>
                <a:rPr lang="en-US" altLang="ko-KR" sz="1400" dirty="0">
                  <a:solidFill>
                    <a:schemeClr val="tx1"/>
                  </a:solidFill>
                </a:rPr>
                <a:t>, 1</a:t>
              </a:r>
              <a:r>
                <a:rPr lang="ko-KR" altLang="en-US" sz="1400" dirty="0">
                  <a:solidFill>
                    <a:schemeClr val="tx1"/>
                  </a:solidFill>
                </a:rPr>
                <a:t>로 구분해도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됨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93662">
                <a:lnSpc>
                  <a:spcPct val="150000"/>
                </a:lnSpc>
              </a:pP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1920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1920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err="1" smtClean="0">
                  <a:solidFill>
                    <a:schemeClr val="tx1"/>
                  </a:solidFill>
                </a:rPr>
                <a:t>감정별로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balance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고려하여 데이터 구성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sz="14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편차 심하면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학습시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weight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1920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solidFill>
                    <a:schemeClr val="tx1"/>
                  </a:solidFill>
                </a:rPr>
                <a:t>N_Features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: 10,000, 2-layer DNN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" name="아래쪽 화살표 1"/>
            <p:cNvSpPr/>
            <p:nvPr/>
          </p:nvSpPr>
          <p:spPr>
            <a:xfrm>
              <a:off x="1558923" y="1228724"/>
              <a:ext cx="4024041" cy="740923"/>
            </a:xfrm>
            <a:prstGeom prst="downArrow">
              <a:avLst>
                <a:gd name="adj1" fmla="val 100000"/>
                <a:gd name="adj2" fmla="val 28145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/>
                <a:t>keywords.dict</a:t>
              </a:r>
              <a:endParaRPr lang="ko-KR" altLang="en-US" sz="2000" dirty="0"/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1558922" y="2034294"/>
              <a:ext cx="4024041" cy="1956681"/>
            </a:xfrm>
            <a:prstGeom prst="downArrow">
              <a:avLst>
                <a:gd name="adj1" fmla="val 100000"/>
                <a:gd name="adj2" fmla="val 18664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keyword one-hot</a:t>
              </a:r>
              <a:br>
                <a:rPr lang="en-US" altLang="ko-KR" sz="2000" dirty="0"/>
              </a:br>
              <a:r>
                <a:rPr lang="en-US" altLang="ko-KR" sz="2000" dirty="0"/>
                <a:t>[4, 0, 0, 0, …, 0]</a:t>
              </a:r>
              <a:br>
                <a:rPr lang="en-US" altLang="ko-KR" sz="2000" dirty="0"/>
              </a:br>
              <a:r>
                <a:rPr lang="en-US" altLang="ko-KR" sz="2000" dirty="0"/>
                <a:t>[0, 8, 0, 0, …, 0]</a:t>
              </a:r>
              <a:br>
                <a:rPr lang="en-US" altLang="ko-KR" sz="2000" dirty="0"/>
              </a:br>
              <a:r>
                <a:rPr lang="en-US" altLang="ko-KR" sz="2000" dirty="0"/>
                <a:t>[0, 0, 2, 0, …, 0</a:t>
              </a:r>
              <a:r>
                <a:rPr lang="en-US" altLang="ko-KR" sz="2000" dirty="0" smtClean="0"/>
                <a:t>]</a:t>
              </a:r>
              <a:endParaRPr lang="en-US" altLang="ko-KR" sz="1200" dirty="0"/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1558923" y="4055622"/>
              <a:ext cx="4024041" cy="678303"/>
            </a:xfrm>
            <a:prstGeom prst="downArrow">
              <a:avLst>
                <a:gd name="adj1" fmla="val 100000"/>
                <a:gd name="adj2" fmla="val 28145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train / valid set</a:t>
              </a:r>
              <a:endParaRPr lang="ko-KR" altLang="en-US" sz="2000" dirty="0"/>
            </a:p>
          </p:txBody>
        </p:sp>
        <p:sp>
          <p:nvSpPr>
            <p:cNvPr id="15" name="아래쪽 화살표 14"/>
            <p:cNvSpPr/>
            <p:nvPr/>
          </p:nvSpPr>
          <p:spPr>
            <a:xfrm>
              <a:off x="1558922" y="4798572"/>
              <a:ext cx="4024041" cy="678303"/>
            </a:xfrm>
            <a:prstGeom prst="downArrow">
              <a:avLst>
                <a:gd name="adj1" fmla="val 100000"/>
                <a:gd name="adj2" fmla="val 28145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Model training</a:t>
              </a:r>
              <a:endParaRPr lang="ko-KR" altLang="en-US" sz="2000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42" y="5117277"/>
            <a:ext cx="9329833" cy="15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Prerequisites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4357" y="1872068"/>
            <a:ext cx="5052310" cy="2581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tensorflow1.15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konlpy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Komoran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schemeClr val="tx1"/>
                </a:solidFill>
              </a:rPr>
              <a:t>PyQt5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selenium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15205</TotalTime>
  <Words>1472</Words>
  <Application>Microsoft Office PowerPoint</Application>
  <PresentationFormat>와이드스크린</PresentationFormat>
  <Paragraphs>316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Blogger Strategy</dc:title>
  <dc:creator>Junkyu Lee</dc:creator>
  <cp:lastModifiedBy>Junkyu Lee</cp:lastModifiedBy>
  <cp:revision>284</cp:revision>
  <cp:lastPrinted>2020-06-19T03:28:20Z</cp:lastPrinted>
  <dcterms:created xsi:type="dcterms:W3CDTF">2020-04-09T13:56:43Z</dcterms:created>
  <dcterms:modified xsi:type="dcterms:W3CDTF">2020-11-16T16:36:53Z</dcterms:modified>
</cp:coreProperties>
</file>