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</p:sldMasterIdLst>
  <p:notesMasterIdLst>
    <p:notesMasterId r:id="rId11"/>
  </p:notesMasterIdLst>
  <p:sldIdLst>
    <p:sldId id="1055" r:id="rId3"/>
    <p:sldId id="1040" r:id="rId4"/>
    <p:sldId id="1045" r:id="rId5"/>
    <p:sldId id="1048" r:id="rId6"/>
    <p:sldId id="1052" r:id="rId7"/>
    <p:sldId id="1047" r:id="rId8"/>
    <p:sldId id="1051" r:id="rId9"/>
    <p:sldId id="1054" r:id="rId1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8487" autoAdjust="0"/>
  </p:normalViewPr>
  <p:slideViewPr>
    <p:cSldViewPr snapToGrid="0" snapToObjects="1">
      <p:cViewPr varScale="1">
        <p:scale>
          <a:sx n="85" d="100"/>
          <a:sy n="85" d="100"/>
        </p:scale>
        <p:origin x="96" y="17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4%9C%EC%9A%B8_%EC%A7%80%ED%95%98%EC%B2%A0_2%ED%98%B8%EC%84%A0" TargetMode="External"/><Relationship Id="rId2" Type="http://schemas.openxmlformats.org/officeDocument/2006/relationships/hyperlink" Target="https://ko.wikipedia.org/wiki/%EB%B6%84%EB%8B%B9%EC%84%A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ng.hyundai.com/magazine/trend/detail.do?seq=17764" TargetMode="External"/><Relationship Id="rId4" Type="http://schemas.openxmlformats.org/officeDocument/2006/relationships/hyperlink" Target="https://ko.wikipedia.org/wiki/%EC%88%98%EB%8F%84%EA%B6%8C_%ED%86%B5%ED%95%A9%EC%9A%94%EA%B8%88%EC%A0%9C#cite_not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775" y="4237464"/>
            <a:ext cx="3354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데이터융합</a:t>
            </a:r>
            <a:r>
              <a:rPr lang="en-US" altLang="ko-KR" dirty="0" smtClean="0"/>
              <a:t>SW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Kopo30 </a:t>
            </a:r>
            <a:r>
              <a:rPr lang="ko-KR" altLang="en-US" dirty="0" smtClean="0"/>
              <a:t>이동현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3113" y="2475570"/>
            <a:ext cx="4884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/>
              <a:t>JAVA 1</a:t>
            </a:r>
            <a:r>
              <a:rPr lang="ko-KR" altLang="en-US" sz="4800" dirty="0" smtClean="0"/>
              <a:t>일차 과제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9584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연속된 알파벳 배열</a:t>
            </a:r>
            <a:endParaRPr lang="en-US" altLang="ko-KR" sz="1800" dirty="0"/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498995" y="711983"/>
            <a:ext cx="8105496" cy="4964629"/>
          </a:xfrm>
        </p:spPr>
        <p:txBody>
          <a:bodyPr/>
          <a:lstStyle/>
          <a:p>
            <a:r>
              <a:rPr lang="ko-KR" altLang="en-US" dirty="0" smtClean="0"/>
              <a:t>알고리즘과 코딩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이미 </a:t>
            </a:r>
            <a:r>
              <a:rPr lang="ko-KR" altLang="en-US" dirty="0">
                <a:solidFill>
                  <a:schemeClr val="tx1"/>
                </a:solidFill>
              </a:rPr>
              <a:t>실생활에서 알고리즘이 널리 사용되고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대표적인 알고리즘이 압축 알고리즘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휴대폰이나 카메라로 사진을 찍었을 때 </a:t>
            </a:r>
            <a:r>
              <a:rPr lang="en-US" altLang="ko-KR" dirty="0">
                <a:solidFill>
                  <a:schemeClr val="tx1"/>
                </a:solidFill>
              </a:rPr>
              <a:t>JPG </a:t>
            </a:r>
            <a:r>
              <a:rPr lang="ko-KR" altLang="en-US" dirty="0">
                <a:solidFill>
                  <a:schemeClr val="tx1"/>
                </a:solidFill>
              </a:rPr>
              <a:t>파일로 저장됨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JPG(JPEG)</a:t>
            </a:r>
            <a:r>
              <a:rPr lang="ko-KR" altLang="en-US" dirty="0">
                <a:solidFill>
                  <a:schemeClr val="tx1"/>
                </a:solidFill>
              </a:rPr>
              <a:t>는 사진을 압축해서 저장하는 </a:t>
            </a:r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9" y="2421806"/>
            <a:ext cx="3828084" cy="2022250"/>
          </a:xfrm>
          <a:prstGeom prst="rect">
            <a:avLst/>
          </a:prstGeom>
        </p:spPr>
      </p:pic>
      <p:sp>
        <p:nvSpPr>
          <p:cNvPr id="9" name="내용 개체 틀 4"/>
          <p:cNvSpPr txBox="1">
            <a:spLocks/>
          </p:cNvSpPr>
          <p:nvPr/>
        </p:nvSpPr>
        <p:spPr>
          <a:xfrm>
            <a:off x="4673858" y="2421806"/>
            <a:ext cx="4351808" cy="2992212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600" b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70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35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430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Char char="•"/>
              <a:defRPr sz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" pitchFamily="2" charset="2"/>
              <a:defRPr sz="1200">
                <a:solidFill>
                  <a:srgbClr val="221F1F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연속된 알파벳 배열</a:t>
            </a:r>
            <a:endParaRPr lang="en-US" altLang="ko-KR" kern="0" dirty="0" smtClean="0"/>
          </a:p>
          <a:p>
            <a:r>
              <a:rPr lang="en-US" altLang="ko-KR" b="0" kern="0" dirty="0" smtClean="0">
                <a:solidFill>
                  <a:schemeClr val="tx1"/>
                </a:solidFill>
              </a:rPr>
              <a:t>Ad5369 a</a:t>
            </a:r>
            <a:r>
              <a:rPr lang="ko-KR" altLang="en-US" b="0" kern="0" dirty="0" smtClean="0">
                <a:solidFill>
                  <a:schemeClr val="tx1"/>
                </a:solidFill>
              </a:rPr>
              <a:t>부터 </a:t>
            </a:r>
            <a:r>
              <a:rPr lang="en-US" altLang="ko-KR" b="0" kern="0" dirty="0" smtClean="0">
                <a:solidFill>
                  <a:schemeClr val="tx1"/>
                </a:solidFill>
              </a:rPr>
              <a:t>d</a:t>
            </a:r>
            <a:r>
              <a:rPr lang="ko-KR" altLang="en-US" b="0" kern="0" dirty="0" smtClean="0">
                <a:solidFill>
                  <a:schemeClr val="tx1"/>
                </a:solidFill>
              </a:rPr>
              <a:t>까지 </a:t>
            </a:r>
            <a:r>
              <a:rPr lang="en-US" altLang="ko-KR" b="0" kern="0" dirty="0" smtClean="0">
                <a:solidFill>
                  <a:schemeClr val="tx1"/>
                </a:solidFill>
              </a:rPr>
              <a:t>5</a:t>
            </a:r>
            <a:r>
              <a:rPr lang="ko-KR" altLang="en-US" b="0" kern="0" dirty="0" smtClean="0">
                <a:solidFill>
                  <a:schemeClr val="tx1"/>
                </a:solidFill>
              </a:rPr>
              <a:t>개</a:t>
            </a:r>
            <a:r>
              <a:rPr lang="en-US" altLang="ko-KR" b="0" kern="0" dirty="0" smtClean="0">
                <a:solidFill>
                  <a:schemeClr val="tx1"/>
                </a:solidFill>
              </a:rPr>
              <a:t>, 3</a:t>
            </a:r>
            <a:r>
              <a:rPr lang="ko-KR" altLang="en-US" b="0" kern="0" dirty="0" smtClean="0">
                <a:solidFill>
                  <a:schemeClr val="tx1"/>
                </a:solidFill>
              </a:rPr>
              <a:t>개</a:t>
            </a:r>
            <a:r>
              <a:rPr lang="en-US" altLang="ko-KR" b="0" kern="0" dirty="0" smtClean="0">
                <a:solidFill>
                  <a:schemeClr val="tx1"/>
                </a:solidFill>
              </a:rPr>
              <a:t>, 6</a:t>
            </a:r>
            <a:r>
              <a:rPr lang="ko-KR" altLang="en-US" b="0" kern="0" dirty="0" smtClean="0">
                <a:solidFill>
                  <a:schemeClr val="tx1"/>
                </a:solidFill>
              </a:rPr>
              <a:t>개</a:t>
            </a:r>
            <a:r>
              <a:rPr lang="en-US" altLang="ko-KR" b="0" kern="0" dirty="0" smtClean="0">
                <a:solidFill>
                  <a:schemeClr val="tx1"/>
                </a:solidFill>
              </a:rPr>
              <a:t>, 9</a:t>
            </a:r>
            <a:r>
              <a:rPr lang="ko-KR" altLang="en-US" b="0" kern="0" dirty="0" smtClean="0">
                <a:solidFill>
                  <a:schemeClr val="tx1"/>
                </a:solidFill>
              </a:rPr>
              <a:t>개</a:t>
            </a:r>
            <a:endParaRPr lang="en-US" altLang="ko-KR" b="0" kern="0" dirty="0" smtClean="0">
              <a:solidFill>
                <a:schemeClr val="tx1"/>
              </a:solidFill>
            </a:endParaRPr>
          </a:p>
          <a:p>
            <a:r>
              <a:rPr lang="en-US" altLang="ko-KR" b="0" kern="0" dirty="0" smtClean="0">
                <a:solidFill>
                  <a:schemeClr val="tx1"/>
                </a:solidFill>
              </a:rPr>
              <a:t/>
            </a:r>
            <a:br>
              <a:rPr lang="en-US" altLang="ko-KR" b="0" kern="0" dirty="0" smtClean="0">
                <a:solidFill>
                  <a:schemeClr val="tx1"/>
                </a:solidFill>
              </a:rPr>
            </a:br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</a:endParaRPr>
          </a:p>
          <a:p>
            <a:pPr lvl="1"/>
            <a:endParaRPr lang="en-US" altLang="ko-KR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8603637" cy="2702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여러분들이 집에서 분당융합기술교육원까지 오는 경로에서 요금은 어떻게 결정이 될까요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(</a:t>
            </a:r>
            <a:r>
              <a:rPr lang="ko-KR" altLang="en-US" dirty="0"/>
              <a:t>요금 결정에 대한 절차를 검색하여 상세하게 정리해 봅시다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   =&gt; </a:t>
            </a:r>
            <a:r>
              <a:rPr lang="ko-KR" altLang="en-US" dirty="0" err="1"/>
              <a:t>맵</a:t>
            </a:r>
            <a:r>
              <a:rPr lang="ko-KR" altLang="en-US" dirty="0"/>
              <a:t> 에서 경로 </a:t>
            </a:r>
            <a:r>
              <a:rPr lang="ko-KR" altLang="en-US" dirty="0" err="1"/>
              <a:t>두개</a:t>
            </a:r>
            <a:r>
              <a:rPr lang="ko-KR" altLang="en-US" dirty="0"/>
              <a:t> 이상 지정</a:t>
            </a:r>
            <a:endParaRPr lang="en-US" altLang="ko-KR" dirty="0"/>
          </a:p>
          <a:p>
            <a:r>
              <a:rPr lang="en-US" altLang="ko-KR" dirty="0"/>
              <a:t>   =&gt; </a:t>
            </a:r>
            <a:r>
              <a:rPr lang="ko-KR" altLang="en-US" dirty="0"/>
              <a:t>각종 버스</a:t>
            </a:r>
            <a:r>
              <a:rPr lang="en-US" altLang="ko-KR" dirty="0"/>
              <a:t>, </a:t>
            </a:r>
            <a:r>
              <a:rPr lang="ko-KR" altLang="en-US" dirty="0"/>
              <a:t>지하철 요금 등 정책 검색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어느 시점에서 금액이 증</a:t>
            </a:r>
            <a:r>
              <a:rPr lang="en-US" altLang="ko-KR" dirty="0"/>
              <a:t>/</a:t>
            </a:r>
            <a:r>
              <a:rPr lang="ko-KR" altLang="en-US" dirty="0"/>
              <a:t>감 될까요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   ex) </a:t>
            </a:r>
            <a:r>
              <a:rPr lang="ko-KR" altLang="en-US" dirty="0"/>
              <a:t>첫 번째 버스 탑승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두 </a:t>
            </a:r>
            <a:r>
              <a:rPr lang="ko-KR" altLang="en-US" dirty="0" err="1"/>
              <a:t>번쨰</a:t>
            </a:r>
            <a:r>
              <a:rPr lang="ko-KR" altLang="en-US" dirty="0"/>
              <a:t> </a:t>
            </a:r>
            <a:r>
              <a:rPr lang="ko-KR" altLang="en-US" dirty="0" err="1"/>
              <a:t>환승</a:t>
            </a:r>
            <a:r>
              <a:rPr lang="ko-KR" altLang="en-US" dirty="0"/>
              <a:t> 시 </a:t>
            </a:r>
            <a:r>
              <a:rPr lang="en-US" altLang="ko-KR" dirty="0"/>
              <a:t>(xx</a:t>
            </a:r>
            <a:r>
              <a:rPr lang="ko-KR" altLang="en-US" dirty="0"/>
              <a:t>원 차감</a:t>
            </a:r>
            <a:r>
              <a:rPr lang="en-US" altLang="ko-KR" dirty="0"/>
              <a:t>), </a:t>
            </a:r>
            <a:r>
              <a:rPr lang="ko-KR" altLang="en-US" dirty="0"/>
              <a:t>내릴 때 </a:t>
            </a:r>
            <a:r>
              <a:rPr lang="en-US" altLang="ko-KR" dirty="0"/>
              <a:t>(xx</a:t>
            </a:r>
            <a:r>
              <a:rPr lang="ko-KR" altLang="en-US" dirty="0"/>
              <a:t>원 추가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7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487067"/>
            <a:ext cx="5698275" cy="3705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" y="692150"/>
            <a:ext cx="8401721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지하철 요금계산 방식</a:t>
            </a:r>
            <a:endParaRPr lang="en-US" altLang="ko-KR" dirty="0" smtClean="0"/>
          </a:p>
          <a:p>
            <a:r>
              <a:rPr lang="ko-KR" altLang="en-US" dirty="0" smtClean="0"/>
              <a:t>지하철 요금 체계는 지하철 개찰구를 통과할 때 내는 </a:t>
            </a:r>
            <a:r>
              <a:rPr lang="en-US" altLang="ko-KR" dirty="0" smtClean="0"/>
              <a:t>1250</a:t>
            </a:r>
            <a:r>
              <a:rPr lang="ko-KR" altLang="en-US" dirty="0" smtClean="0"/>
              <a:t>원으로 </a:t>
            </a:r>
            <a:r>
              <a:rPr lang="en-US" altLang="ko-KR" dirty="0" smtClean="0"/>
              <a:t>10km </a:t>
            </a:r>
            <a:r>
              <a:rPr lang="ko-KR" altLang="en-US" dirty="0" smtClean="0"/>
              <a:t>거리까지는 추가 요금 없이 이용이 가능합니다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10km</a:t>
            </a:r>
            <a:r>
              <a:rPr lang="ko-KR" altLang="en-US" dirty="0" smtClean="0"/>
              <a:t>를 넘어가게 되면 추가요금을 지불해야 합니다</a:t>
            </a:r>
            <a:r>
              <a:rPr lang="en-US" altLang="ko-KR" dirty="0" smtClean="0"/>
              <a:t>. 10km~50km </a:t>
            </a:r>
            <a:r>
              <a:rPr lang="ko-KR" altLang="en-US" dirty="0" smtClean="0"/>
              <a:t>구간에서는 </a:t>
            </a:r>
            <a:r>
              <a:rPr lang="en-US" altLang="ko-KR" dirty="0" smtClean="0"/>
              <a:t>5km 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50km</a:t>
            </a:r>
            <a:r>
              <a:rPr lang="ko-KR" altLang="en-US" dirty="0" smtClean="0"/>
              <a:t>를 넘어서는 구간에서는 </a:t>
            </a:r>
            <a:r>
              <a:rPr lang="en-US" altLang="ko-KR" dirty="0" smtClean="0"/>
              <a:t>8km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원이 부과됩니다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지하철은 수도권 내에서의 시외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-</a:t>
            </a:r>
            <a:r>
              <a:rPr lang="ko-KR" altLang="en-US" dirty="0" smtClean="0"/>
              <a:t>경기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인한 추가요금은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7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692150"/>
            <a:ext cx="8401721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버스 요금계산 방식</a:t>
            </a:r>
            <a:endParaRPr lang="en-US" altLang="ko-KR" dirty="0" smtClean="0"/>
          </a:p>
          <a:p>
            <a:r>
              <a:rPr lang="ko-KR" altLang="en-US" dirty="0" smtClean="0"/>
              <a:t>시내버스의 경우 출발지를 기준으로 </a:t>
            </a:r>
            <a:r>
              <a:rPr lang="en-US" altLang="ko-KR" dirty="0" smtClean="0"/>
              <a:t>10km</a:t>
            </a:r>
            <a:r>
              <a:rPr lang="ko-KR" altLang="en-US" dirty="0" smtClean="0"/>
              <a:t>까지는 기본 요금이지만 </a:t>
            </a:r>
            <a:r>
              <a:rPr lang="en-US" altLang="ko-KR" dirty="0" smtClean="0"/>
              <a:t>10km </a:t>
            </a:r>
            <a:r>
              <a:rPr lang="ko-KR" altLang="en-US" dirty="0" smtClean="0"/>
              <a:t>초과 시 </a:t>
            </a:r>
            <a:r>
              <a:rPr lang="en-US" altLang="ko-KR" dirty="0" smtClean="0"/>
              <a:t>5km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원씩 최대 </a:t>
            </a:r>
            <a:r>
              <a:rPr lang="en-US" altLang="ko-KR" dirty="0" smtClean="0"/>
              <a:t>700</a:t>
            </a:r>
            <a:r>
              <a:rPr lang="ko-KR" altLang="en-US" dirty="0" smtClean="0"/>
              <a:t>원까지 추가요금을 부과하고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9" y="1572391"/>
            <a:ext cx="7143048" cy="46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집에서 학교까지 오는 경로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80000" y="894713"/>
            <a:ext cx="655200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집에서 학교로 오는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산성역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모란역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서현역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단순히 지하철을 이용한 경로로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산성역에서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모란역</a:t>
            </a:r>
            <a:r>
              <a:rPr lang="ko-KR" altLang="en-US" sz="1200" dirty="0" smtClean="0"/>
              <a:t> 구간 </a:t>
            </a:r>
            <a:r>
              <a:rPr lang="en-US" altLang="ko-KR" sz="1200" dirty="0" smtClean="0"/>
              <a:t>4.9km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모란역에서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서현역</a:t>
            </a:r>
            <a:r>
              <a:rPr lang="ko-KR" altLang="en-US" sz="1200" dirty="0" smtClean="0"/>
              <a:t> 구간 </a:t>
            </a:r>
            <a:r>
              <a:rPr lang="en-US" altLang="ko-KR" sz="1200" dirty="0" smtClean="0"/>
              <a:t>5.4km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총 </a:t>
            </a:r>
            <a:r>
              <a:rPr lang="en-US" altLang="ko-KR" sz="1200" dirty="0" smtClean="0"/>
              <a:t>10.3km </a:t>
            </a:r>
            <a:r>
              <a:rPr lang="ko-KR" altLang="en-US" sz="1200" dirty="0" smtClean="0"/>
              <a:t>구간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기본요금인 </a:t>
            </a:r>
            <a:r>
              <a:rPr lang="en-US" altLang="ko-KR" sz="1200" dirty="0" smtClean="0"/>
              <a:t>10km</a:t>
            </a:r>
            <a:r>
              <a:rPr lang="ko-KR" altLang="en-US" sz="1200" dirty="0" smtClean="0"/>
              <a:t>를 기준으로 </a:t>
            </a:r>
            <a:r>
              <a:rPr lang="en-US" altLang="ko-KR" sz="1200" dirty="0" smtClean="0"/>
              <a:t>1250</a:t>
            </a:r>
            <a:r>
              <a:rPr lang="ko-KR" altLang="en-US" sz="1200" dirty="0" smtClean="0"/>
              <a:t>원이지만 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0.3km </a:t>
            </a:r>
            <a:r>
              <a:rPr lang="ko-KR" altLang="en-US" sz="1200" dirty="0" smtClean="0"/>
              <a:t>초과해서 </a:t>
            </a:r>
            <a:r>
              <a:rPr lang="en-US" altLang="ko-KR" sz="1200" dirty="0" smtClean="0"/>
              <a:t>1350</a:t>
            </a:r>
            <a:r>
              <a:rPr lang="ko-KR" altLang="en-US" sz="1200" dirty="0" smtClean="0"/>
              <a:t>원이 나왔습니다</a:t>
            </a:r>
            <a:r>
              <a:rPr lang="en-US" altLang="ko-KR" sz="1200" dirty="0"/>
              <a:t>.</a:t>
            </a:r>
            <a:r>
              <a:rPr lang="ko-KR" altLang="en-US" sz="1200" dirty="0" smtClean="0"/>
              <a:t>  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" y="894713"/>
            <a:ext cx="2268611" cy="4905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35" y="3486339"/>
            <a:ext cx="4050924" cy="211566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4118400" y="3916800"/>
            <a:ext cx="547263" cy="2016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792263" y="3862800"/>
            <a:ext cx="873400" cy="3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실습과제 </a:t>
            </a:r>
            <a:r>
              <a:rPr lang="en-US" altLang="ko-KR" sz="1800" dirty="0"/>
              <a:t>1</a:t>
            </a:r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56387" y="1008099"/>
            <a:ext cx="18473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880000" y="894713"/>
            <a:ext cx="6552000" cy="454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친구 집에서 학교로 오는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버스 </a:t>
            </a:r>
            <a:r>
              <a:rPr lang="en-US" altLang="ko-KR" sz="1200" dirty="0" smtClean="0"/>
              <a:t>7612</a:t>
            </a:r>
            <a:r>
              <a:rPr lang="ko-KR" altLang="en-US" sz="1200" dirty="0" smtClean="0"/>
              <a:t>번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홍남교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자전거대여소앞</a:t>
            </a:r>
            <a:r>
              <a:rPr lang="ko-KR" altLang="en-US" sz="1200" dirty="0" smtClean="0"/>
              <a:t> 정류장 승차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홍대입구역</a:t>
            </a:r>
            <a:r>
              <a:rPr lang="ko-KR" altLang="en-US" sz="1200" dirty="0" smtClean="0"/>
              <a:t> 하차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홍대입구역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왕십리역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서현역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버스구간 경로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정거장으로 차로 약 </a:t>
            </a:r>
            <a:r>
              <a:rPr lang="en-US" altLang="ko-KR" sz="1200" dirty="0" smtClean="0"/>
              <a:t>2.3km</a:t>
            </a:r>
            <a:r>
              <a:rPr lang="ko-KR" altLang="en-US" sz="1200" dirty="0" smtClean="0"/>
              <a:t>가 나와 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기본요금인 </a:t>
            </a:r>
            <a:r>
              <a:rPr lang="en-US" altLang="ko-KR" sz="1200" dirty="0" smtClean="0"/>
              <a:t>1300</a:t>
            </a:r>
            <a:r>
              <a:rPr lang="ko-KR" altLang="en-US" sz="1200" dirty="0" smtClean="0"/>
              <a:t>원이 부과 되었고 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지하철로 </a:t>
            </a:r>
            <a:r>
              <a:rPr lang="ko-KR" altLang="en-US" sz="1200" dirty="0" err="1" smtClean="0"/>
              <a:t>환승하였습니다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지하철 구간 경로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홍대입구역에서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왕십리역</a:t>
            </a:r>
            <a:r>
              <a:rPr lang="ko-KR" altLang="en-US" sz="1200" dirty="0" smtClean="0"/>
              <a:t> 구간 </a:t>
            </a:r>
            <a:r>
              <a:rPr lang="en-US" altLang="ko-KR" sz="1200" dirty="0" smtClean="0"/>
              <a:t>10.6km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왕십리역에서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서현역</a:t>
            </a:r>
            <a:r>
              <a:rPr lang="ko-KR" altLang="en-US" sz="1200" dirty="0" smtClean="0"/>
              <a:t> 구간 </a:t>
            </a:r>
            <a:r>
              <a:rPr lang="en-US" altLang="ko-KR" sz="1200" dirty="0" smtClean="0"/>
              <a:t>23.8km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총 </a:t>
            </a:r>
            <a:r>
              <a:rPr lang="en-US" altLang="ko-KR" sz="1200" dirty="0" smtClean="0"/>
              <a:t>34.4km </a:t>
            </a:r>
            <a:r>
              <a:rPr lang="ko-KR" altLang="en-US" sz="1200" dirty="0" smtClean="0"/>
              <a:t>구간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기본요금인 </a:t>
            </a:r>
            <a:r>
              <a:rPr lang="en-US" altLang="ko-KR" sz="1200" dirty="0" smtClean="0"/>
              <a:t>10km</a:t>
            </a:r>
            <a:r>
              <a:rPr lang="ko-KR" altLang="en-US" sz="1200" dirty="0" smtClean="0"/>
              <a:t>를 기준으로 </a:t>
            </a:r>
            <a:r>
              <a:rPr lang="en-US" altLang="ko-KR" sz="1200" dirty="0" smtClean="0"/>
              <a:t>1250</a:t>
            </a:r>
            <a:r>
              <a:rPr lang="ko-KR" altLang="en-US" sz="1200" dirty="0" smtClean="0"/>
              <a:t>원이지만 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24.4km </a:t>
            </a:r>
            <a:r>
              <a:rPr lang="ko-KR" altLang="en-US" sz="1200" dirty="0" smtClean="0"/>
              <a:t>초과해서 </a:t>
            </a:r>
            <a:r>
              <a:rPr lang="en-US" altLang="ko-KR" sz="1200" dirty="0" smtClean="0"/>
              <a:t>5km</a:t>
            </a:r>
            <a:r>
              <a:rPr lang="ko-KR" altLang="en-US" sz="1200" dirty="0" smtClean="0"/>
              <a:t>당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원으로 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총 </a:t>
            </a:r>
            <a:r>
              <a:rPr lang="en-US" altLang="ko-KR" sz="1200" dirty="0" smtClean="0"/>
              <a:t>1750</a:t>
            </a:r>
            <a:r>
              <a:rPr lang="ko-KR" altLang="en-US" sz="1200" dirty="0" smtClean="0"/>
              <a:t>원이 나왔습니다</a:t>
            </a:r>
            <a:r>
              <a:rPr lang="en-US" altLang="ko-KR" sz="1200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7" y="894713"/>
            <a:ext cx="2268611" cy="4905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34791" r="-540" b="4498"/>
          <a:stretch/>
        </p:blipFill>
        <p:spPr>
          <a:xfrm>
            <a:off x="6379285" y="1415032"/>
            <a:ext cx="2421879" cy="3179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285" y="4547727"/>
            <a:ext cx="2751453" cy="184347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6904800" y="4860000"/>
            <a:ext cx="547200" cy="1589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69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참고문헌</a:t>
            </a:r>
            <a:endParaRPr lang="en-US" altLang="ko-KR" sz="1800" dirty="0"/>
          </a:p>
        </p:txBody>
      </p:sp>
      <p:sp>
        <p:nvSpPr>
          <p:cNvPr id="6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3" name="TextBox 2"/>
          <p:cNvSpPr txBox="1"/>
          <p:nvPr/>
        </p:nvSpPr>
        <p:spPr>
          <a:xfrm>
            <a:off x="419619" y="817518"/>
            <a:ext cx="8256381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://ko.wikipedia.org/wiki/%</a:t>
            </a:r>
            <a:r>
              <a:rPr lang="en-US" altLang="ko-KR" dirty="0" smtClean="0">
                <a:hlinkClick r:id="rId2"/>
              </a:rPr>
              <a:t>EB%B6%84%EB%8B%B9%EC%84%A0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분당선 역간 거리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https://ko.wikipedia.org/wiki/%EC%84%9C%EC%9A%B8_%</a:t>
            </a:r>
            <a:r>
              <a:rPr lang="en-US" altLang="ko-KR" dirty="0" smtClean="0">
                <a:hlinkClick r:id="rId3"/>
              </a:rPr>
              <a:t>EC%A7%80%ED%95%98%EC%B2%A0_2%ED%98%B8%EC%84%A0</a:t>
            </a:r>
            <a:r>
              <a:rPr lang="en-US" altLang="ko-KR" dirty="0" smtClean="0"/>
              <a:t> - 2</a:t>
            </a:r>
            <a:r>
              <a:rPr lang="ko-KR" altLang="en-US" dirty="0" smtClean="0"/>
              <a:t>호선 역간 거리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https://ko.wikipedia.org/wiki/%EC%88%98%EB%8F%84%EA%B6%8C_%</a:t>
            </a:r>
            <a:r>
              <a:rPr lang="en-US" altLang="ko-KR" dirty="0" smtClean="0">
                <a:hlinkClick r:id="rId4"/>
              </a:rPr>
              <a:t>ED%86%B5%ED%95%A9%EC%9A%94%EA%B8%88%EC%A0%9C#cite_note-1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버스 거리비례 </a:t>
            </a:r>
            <a:r>
              <a:rPr lang="ko-KR" altLang="en-US" dirty="0" err="1" smtClean="0"/>
              <a:t>요금표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young.hyundai.com/magazine/trend/detail.do?seq=17764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수도권 대중교통 요금 계산법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979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46803</TotalTime>
  <Words>401</Words>
  <Application>Microsoft Office PowerPoint</Application>
  <PresentationFormat>A4 용지(210x297mm)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가는각진제목체</vt:lpstr>
      <vt:lpstr>돋움</vt:lpstr>
      <vt:lpstr>맑은 고딕</vt:lpstr>
      <vt:lpstr>Arial</vt:lpstr>
      <vt:lpstr>Wingdings</vt:lpstr>
      <vt:lpstr>1_Default Design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a</cp:lastModifiedBy>
  <cp:revision>2925</cp:revision>
  <cp:lastPrinted>2015-10-28T04:44:44Z</cp:lastPrinted>
  <dcterms:created xsi:type="dcterms:W3CDTF">2003-10-22T07:02:37Z</dcterms:created>
  <dcterms:modified xsi:type="dcterms:W3CDTF">2021-03-03T09:10:00Z</dcterms:modified>
</cp:coreProperties>
</file>