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7"/>
  </p:notesMasterIdLst>
  <p:handoutMasterIdLst>
    <p:handoutMasterId r:id="rId68"/>
  </p:handoutMasterIdLst>
  <p:sldIdLst>
    <p:sldId id="323" r:id="rId2"/>
    <p:sldId id="321" r:id="rId3"/>
    <p:sldId id="316" r:id="rId4"/>
    <p:sldId id="372" r:id="rId5"/>
    <p:sldId id="324" r:id="rId6"/>
    <p:sldId id="325" r:id="rId7"/>
    <p:sldId id="326" r:id="rId8"/>
    <p:sldId id="327" r:id="rId9"/>
    <p:sldId id="369" r:id="rId10"/>
    <p:sldId id="328" r:id="rId11"/>
    <p:sldId id="329" r:id="rId12"/>
    <p:sldId id="330" r:id="rId13"/>
    <p:sldId id="331" r:id="rId14"/>
    <p:sldId id="357" r:id="rId15"/>
    <p:sldId id="332" r:id="rId16"/>
    <p:sldId id="358" r:id="rId17"/>
    <p:sldId id="334" r:id="rId18"/>
    <p:sldId id="347" r:id="rId19"/>
    <p:sldId id="335" r:id="rId20"/>
    <p:sldId id="348" r:id="rId21"/>
    <p:sldId id="359" r:id="rId22"/>
    <p:sldId id="333" r:id="rId23"/>
    <p:sldId id="349" r:id="rId24"/>
    <p:sldId id="360" r:id="rId25"/>
    <p:sldId id="350" r:id="rId26"/>
    <p:sldId id="338" r:id="rId27"/>
    <p:sldId id="351" r:id="rId28"/>
    <p:sldId id="361" r:id="rId29"/>
    <p:sldId id="339" r:id="rId30"/>
    <p:sldId id="352" r:id="rId31"/>
    <p:sldId id="340" r:id="rId32"/>
    <p:sldId id="362" r:id="rId33"/>
    <p:sldId id="342" r:id="rId34"/>
    <p:sldId id="353" r:id="rId35"/>
    <p:sldId id="363" r:id="rId36"/>
    <p:sldId id="343" r:id="rId37"/>
    <p:sldId id="354" r:id="rId38"/>
    <p:sldId id="364" r:id="rId39"/>
    <p:sldId id="344" r:id="rId40"/>
    <p:sldId id="355" r:id="rId41"/>
    <p:sldId id="365" r:id="rId42"/>
    <p:sldId id="345" r:id="rId43"/>
    <p:sldId id="366" r:id="rId44"/>
    <p:sldId id="341" r:id="rId45"/>
    <p:sldId id="367" r:id="rId46"/>
    <p:sldId id="346" r:id="rId47"/>
    <p:sldId id="356" r:id="rId48"/>
    <p:sldId id="368" r:id="rId49"/>
    <p:sldId id="370" r:id="rId50"/>
    <p:sldId id="371" r:id="rId51"/>
    <p:sldId id="373" r:id="rId52"/>
    <p:sldId id="383" r:id="rId53"/>
    <p:sldId id="384" r:id="rId54"/>
    <p:sldId id="385" r:id="rId55"/>
    <p:sldId id="374" r:id="rId56"/>
    <p:sldId id="375" r:id="rId57"/>
    <p:sldId id="376" r:id="rId58"/>
    <p:sldId id="377" r:id="rId59"/>
    <p:sldId id="380" r:id="rId60"/>
    <p:sldId id="381" r:id="rId61"/>
    <p:sldId id="382" r:id="rId62"/>
    <p:sldId id="378" r:id="rId63"/>
    <p:sldId id="379" r:id="rId64"/>
    <p:sldId id="386" r:id="rId65"/>
    <p:sldId id="271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145D-DBBB-40BD-959D-BCB00F640C7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5D89A-A07E-40C3-8322-51842B34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1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7742585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1048874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프로그래밍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981706159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프로그래밍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9077084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49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3632906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프로그래밍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7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Chapter 02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 프로그램 구조와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 문법 익히기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/>
              <a:t>윤창호</a:t>
            </a:r>
          </a:p>
          <a:p>
            <a:r>
              <a:rPr lang="ko-KR" altLang="en-US" dirty="0" err="1"/>
              <a:t>한국폴리텍대학</a:t>
            </a:r>
            <a:r>
              <a:rPr lang="ko-KR" altLang="en-US" dirty="0"/>
              <a:t> 융합기술교육원 데이터융합</a:t>
            </a:r>
            <a:r>
              <a:rPr lang="en-US" altLang="ko-KR" dirty="0"/>
              <a:t>S/W</a:t>
            </a:r>
            <a:r>
              <a:rPr lang="ko-KR" altLang="en-US" dirty="0"/>
              <a:t>과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5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변수와 </a:t>
            </a:r>
            <a:r>
              <a:rPr lang="ko-KR" altLang="en-US" dirty="0" smtClean="0"/>
              <a:t>메서드는 </a:t>
            </a:r>
            <a:r>
              <a:rPr lang="ko-KR" altLang="en-US" dirty="0"/>
              <a:t>모두 소문자로 </a:t>
            </a:r>
            <a:r>
              <a:rPr lang="ko-KR" altLang="en-US" dirty="0" smtClean="0"/>
              <a:t>표기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</a:t>
            </a:r>
            <a:r>
              <a:rPr lang="ko-KR" altLang="en-US"/>
              <a:t>단어부터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단어의 </a:t>
            </a:r>
            <a:r>
              <a:rPr lang="ko-KR" altLang="en-US" dirty="0" smtClean="0"/>
              <a:t>첫 </a:t>
            </a:r>
            <a:r>
              <a:rPr lang="ko-KR" altLang="en-US" dirty="0"/>
              <a:t>자만 대문자로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dirty="0"/>
              <a:t>클래스와 인터페이스는 첫 자만 </a:t>
            </a:r>
            <a:r>
              <a:rPr lang="ko-KR" altLang="en-US"/>
              <a:t>대문자로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표기하고 </a:t>
            </a:r>
            <a:r>
              <a:rPr lang="ko-KR" altLang="en-US" dirty="0"/>
              <a:t>나머지는 소문자로 </a:t>
            </a:r>
            <a:r>
              <a:rPr lang="ko-KR" altLang="en-US" dirty="0" smtClean="0"/>
              <a:t>표기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</a:t>
            </a:r>
            <a:r>
              <a:rPr lang="ko-KR" altLang="en-US"/>
              <a:t>단어부터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단어의 </a:t>
            </a:r>
            <a:r>
              <a:rPr lang="ko-KR" altLang="en-US" dirty="0" smtClean="0"/>
              <a:t>첫 </a:t>
            </a:r>
            <a:r>
              <a:rPr lang="ko-KR" altLang="en-US" dirty="0"/>
              <a:t>자만 대문자로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dirty="0" smtClean="0"/>
              <a:t>상수는 </a:t>
            </a:r>
            <a:r>
              <a:rPr lang="ko-KR" altLang="en-US" dirty="0"/>
              <a:t>전체를 대문자로 </a:t>
            </a:r>
            <a:r>
              <a:rPr lang="ko-KR" altLang="en-US" dirty="0" smtClean="0"/>
              <a:t>표기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단어를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/>
              <a:t>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관례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식별자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29" y="1052736"/>
            <a:ext cx="2838450" cy="1666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29" y="3103705"/>
            <a:ext cx="3486150" cy="1009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29" y="5048615"/>
            <a:ext cx="3514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프로그램은 </a:t>
            </a:r>
            <a:r>
              <a:rPr lang="ko-KR" altLang="en-US" dirty="0"/>
              <a:t>기억 공간에 데이터를 보관하고</a:t>
            </a:r>
            <a:r>
              <a:rPr lang="en-US" altLang="ko-KR" dirty="0"/>
              <a:t>, </a:t>
            </a:r>
            <a:r>
              <a:rPr lang="ko-KR" altLang="en-US" dirty="0"/>
              <a:t>각 기억 공간을 변수</a:t>
            </a:r>
            <a:r>
              <a:rPr lang="en-US" altLang="ko-KR" dirty="0"/>
              <a:t>Variable</a:t>
            </a:r>
            <a:r>
              <a:rPr lang="ko-KR" altLang="en-US" dirty="0"/>
              <a:t>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smtClean="0"/>
              <a:t>변수는 데이터를 </a:t>
            </a:r>
            <a:r>
              <a:rPr lang="ko-KR" altLang="en-US" dirty="0"/>
              <a:t>담는 상자와 같은 것으로 종류가 다양한데</a:t>
            </a:r>
            <a:r>
              <a:rPr lang="en-US" altLang="ko-KR" dirty="0"/>
              <a:t>, </a:t>
            </a:r>
            <a:r>
              <a:rPr lang="ko-KR" altLang="en-US" dirty="0"/>
              <a:t>이를 구분하려고 데이터 </a:t>
            </a:r>
            <a:r>
              <a:rPr lang="ko-KR" altLang="en-US" dirty="0" smtClean="0"/>
              <a:t>타입을 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변수의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변수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49" y="3045435"/>
            <a:ext cx="4391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데이터 타입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0" y="3489083"/>
            <a:ext cx="6480000" cy="30224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0" y="814520"/>
            <a:ext cx="5400000" cy="26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내부에서 값을 정의해 변수를 초기화할 수 있는데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실수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리터럴</a:t>
            </a:r>
            <a:r>
              <a:rPr lang="en-US" altLang="ko-KR" smtClean="0"/>
              <a:t>, 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1" y="2215278"/>
            <a:ext cx="5292000" cy="19079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44" y="4594645"/>
            <a:ext cx="6732000" cy="19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" y="901691"/>
            <a:ext cx="7164000" cy="5417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37" y="5619018"/>
            <a:ext cx="3312000" cy="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논리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논리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57" y="1041830"/>
            <a:ext cx="6638925" cy="167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57" y="3069332"/>
            <a:ext cx="6981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2" y="890221"/>
            <a:ext cx="80867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자바 프로그램 구조와 기초 문법 익히기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변수 사용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5" y="2020244"/>
            <a:ext cx="5524500" cy="19526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06434" y="4310370"/>
            <a:ext cx="7899914" cy="2253021"/>
            <a:chOff x="578532" y="4017108"/>
            <a:chExt cx="7899914" cy="22530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9448" r="27188" b="11707"/>
            <a:stretch/>
          </p:blipFill>
          <p:spPr>
            <a:xfrm>
              <a:off x="578532" y="4017108"/>
              <a:ext cx="5791007" cy="225302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46968" t="-1267" b="90601"/>
            <a:stretch/>
          </p:blipFill>
          <p:spPr>
            <a:xfrm>
              <a:off x="4260631" y="4212502"/>
              <a:ext cx="4217815" cy="30480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27369"/>
            <a:ext cx="5553075" cy="1000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659" t="88603" r="27188"/>
          <a:stretch/>
        </p:blipFill>
        <p:spPr>
          <a:xfrm>
            <a:off x="3978885" y="6186900"/>
            <a:ext cx="4068373" cy="3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실행 중 변경할 수 없는 데이터를 담는 변수</a:t>
            </a:r>
          </a:p>
          <a:p>
            <a:pPr lvl="1"/>
            <a:r>
              <a:rPr lang="ko-KR" altLang="en-US" dirty="0"/>
              <a:t>예를 들어 원주율 값</a:t>
            </a:r>
            <a:r>
              <a:rPr lang="en-US" altLang="ko-KR" dirty="0"/>
              <a:t>(3.14159)</a:t>
            </a:r>
            <a:r>
              <a:rPr lang="ko-KR" altLang="en-US" dirty="0"/>
              <a:t>이나 빛의 속도</a:t>
            </a:r>
            <a:r>
              <a:rPr lang="en-US" altLang="ko-KR" dirty="0"/>
              <a:t>(3×10</a:t>
            </a:r>
            <a:r>
              <a:rPr lang="en-US" altLang="ko-KR" baseline="30000" dirty="0"/>
              <a:t>8</a:t>
            </a:r>
            <a:r>
              <a:rPr lang="en-US" altLang="ko-KR" dirty="0"/>
              <a:t>m/s)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상수 이름은 변수와 구분하려고 모두 대문자로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final </a:t>
            </a:r>
            <a:r>
              <a:rPr lang="ko-KR" altLang="en-US" dirty="0"/>
              <a:t>키워드로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리터럴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상수</a:t>
            </a:r>
            <a:r>
              <a:rPr lang="en-US" altLang="ko-KR" smtClean="0"/>
              <a:t>, </a:t>
            </a:r>
            <a:r>
              <a:rPr lang="ko-KR" altLang="en-US" smtClean="0"/>
              <a:t>리터럴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8" y="2897065"/>
            <a:ext cx="7277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자동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타입 변환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z="700" smtClean="0"/>
          </a:p>
          <a:p>
            <a:r>
              <a:rPr lang="ko-KR" altLang="en-US" smtClean="0"/>
              <a:t>강제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타입 변환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41" y="1292102"/>
            <a:ext cx="6276975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441" y="2754988"/>
            <a:ext cx="6381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16384" y="606190"/>
            <a:ext cx="1560512" cy="409575"/>
            <a:chOff x="-123824" y="240585"/>
            <a:chExt cx="1560512" cy="409575"/>
          </a:xfrm>
        </p:grpSpPr>
        <p:grpSp>
          <p:nvGrpSpPr>
            <p:cNvPr id="5" name="Group 152"/>
            <p:cNvGrpSpPr>
              <a:grpSpLocks/>
            </p:cNvGrpSpPr>
            <p:nvPr/>
          </p:nvGrpSpPr>
          <p:grpSpPr bwMode="auto">
            <a:xfrm>
              <a:off x="338138" y="427910"/>
              <a:ext cx="1098550" cy="207962"/>
              <a:chOff x="1501" y="3358"/>
              <a:chExt cx="2629" cy="491"/>
            </a:xfrm>
          </p:grpSpPr>
          <p:sp>
            <p:nvSpPr>
              <p:cNvPr id="9" name="Freeform 153"/>
              <p:cNvSpPr>
                <a:spLocks noEditPoints="1"/>
              </p:cNvSpPr>
              <p:nvPr/>
            </p:nvSpPr>
            <p:spPr bwMode="auto">
              <a:xfrm>
                <a:off x="3774" y="3467"/>
                <a:ext cx="356" cy="382"/>
              </a:xfrm>
              <a:custGeom>
                <a:avLst/>
                <a:gdLst>
                  <a:gd name="T0" fmla="*/ 134450 w 151"/>
                  <a:gd name="T1" fmla="*/ 99367 h 162"/>
                  <a:gd name="T2" fmla="*/ 98400 w 151"/>
                  <a:gd name="T3" fmla="*/ 82297 h 162"/>
                  <a:gd name="T4" fmla="*/ 64016 w 151"/>
                  <a:gd name="T5" fmla="*/ 74575 h 162"/>
                  <a:gd name="T6" fmla="*/ 39325 w 151"/>
                  <a:gd name="T7" fmla="*/ 63287 h 162"/>
                  <a:gd name="T8" fmla="*/ 34383 w 151"/>
                  <a:gd name="T9" fmla="*/ 49865 h 162"/>
                  <a:gd name="T10" fmla="*/ 42916 w 151"/>
                  <a:gd name="T11" fmla="*/ 31626 h 162"/>
                  <a:gd name="T12" fmla="*/ 69703 w 151"/>
                  <a:gd name="T13" fmla="*/ 23903 h 162"/>
                  <a:gd name="T14" fmla="*/ 99267 w 151"/>
                  <a:gd name="T15" fmla="*/ 31626 h 162"/>
                  <a:gd name="T16" fmla="*/ 110577 w 151"/>
                  <a:gd name="T17" fmla="*/ 54319 h 162"/>
                  <a:gd name="T18" fmla="*/ 138380 w 151"/>
                  <a:gd name="T19" fmla="*/ 54319 h 162"/>
                  <a:gd name="T20" fmla="*/ 120182 w 151"/>
                  <a:gd name="T21" fmla="*/ 15457 h 162"/>
                  <a:gd name="T22" fmla="*/ 71615 w 151"/>
                  <a:gd name="T23" fmla="*/ 0 h 162"/>
                  <a:gd name="T24" fmla="*/ 36430 w 151"/>
                  <a:gd name="T25" fmla="*/ 6855 h 162"/>
                  <a:gd name="T26" fmla="*/ 13408 w 151"/>
                  <a:gd name="T27" fmla="*/ 26839 h 162"/>
                  <a:gd name="T28" fmla="*/ 5687 w 151"/>
                  <a:gd name="T29" fmla="*/ 53428 h 162"/>
                  <a:gd name="T30" fmla="*/ 16958 w 151"/>
                  <a:gd name="T31" fmla="*/ 83047 h 162"/>
                  <a:gd name="T32" fmla="*/ 56295 w 151"/>
                  <a:gd name="T33" fmla="*/ 101402 h 162"/>
                  <a:gd name="T34" fmla="*/ 82953 w 151"/>
                  <a:gd name="T35" fmla="*/ 107748 h 162"/>
                  <a:gd name="T36" fmla="*/ 107665 w 151"/>
                  <a:gd name="T37" fmla="*/ 118472 h 162"/>
                  <a:gd name="T38" fmla="*/ 116631 w 151"/>
                  <a:gd name="T39" fmla="*/ 133775 h 162"/>
                  <a:gd name="T40" fmla="*/ 106121 w 151"/>
                  <a:gd name="T41" fmla="*/ 152786 h 162"/>
                  <a:gd name="T42" fmla="*/ 104091 w 151"/>
                  <a:gd name="T43" fmla="*/ 154920 h 162"/>
                  <a:gd name="T44" fmla="*/ 137242 w 151"/>
                  <a:gd name="T45" fmla="*/ 154920 h 162"/>
                  <a:gd name="T46" fmla="*/ 144072 w 151"/>
                  <a:gd name="T47" fmla="*/ 127220 h 162"/>
                  <a:gd name="T48" fmla="*/ 134450 w 151"/>
                  <a:gd name="T49" fmla="*/ 99367 h 162"/>
                  <a:gd name="T50" fmla="*/ 33638 w 151"/>
                  <a:gd name="T51" fmla="*/ 144200 h 162"/>
                  <a:gd name="T52" fmla="*/ 28697 w 151"/>
                  <a:gd name="T53" fmla="*/ 125305 h 162"/>
                  <a:gd name="T54" fmla="*/ 0 w 151"/>
                  <a:gd name="T55" fmla="*/ 125305 h 162"/>
                  <a:gd name="T56" fmla="*/ 7721 w 151"/>
                  <a:gd name="T57" fmla="*/ 154059 h 162"/>
                  <a:gd name="T58" fmla="*/ 7721 w 151"/>
                  <a:gd name="T59" fmla="*/ 154920 h 162"/>
                  <a:gd name="T60" fmla="*/ 43783 w 151"/>
                  <a:gd name="T61" fmla="*/ 154920 h 162"/>
                  <a:gd name="T62" fmla="*/ 33638 w 151"/>
                  <a:gd name="T63" fmla="*/ 144200 h 1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1"/>
                  <a:gd name="T97" fmla="*/ 0 h 162"/>
                  <a:gd name="T98" fmla="*/ 151 w 151"/>
                  <a:gd name="T99" fmla="*/ 162 h 16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1" h="162">
                    <a:moveTo>
                      <a:pt x="141" y="104"/>
                    </a:moveTo>
                    <a:cubicBezTo>
                      <a:pt x="134" y="97"/>
                      <a:pt x="121" y="91"/>
                      <a:pt x="103" y="86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55" y="75"/>
                      <a:pt x="46" y="71"/>
                      <a:pt x="41" y="66"/>
                    </a:cubicBezTo>
                    <a:cubicBezTo>
                      <a:pt x="38" y="62"/>
                      <a:pt x="36" y="58"/>
                      <a:pt x="36" y="52"/>
                    </a:cubicBezTo>
                    <a:cubicBezTo>
                      <a:pt x="36" y="44"/>
                      <a:pt x="39" y="38"/>
                      <a:pt x="45" y="33"/>
                    </a:cubicBezTo>
                    <a:cubicBezTo>
                      <a:pt x="51" y="28"/>
                      <a:pt x="61" y="25"/>
                      <a:pt x="73" y="25"/>
                    </a:cubicBezTo>
                    <a:cubicBezTo>
                      <a:pt x="87" y="25"/>
                      <a:pt x="97" y="28"/>
                      <a:pt x="104" y="33"/>
                    </a:cubicBezTo>
                    <a:cubicBezTo>
                      <a:pt x="111" y="39"/>
                      <a:pt x="115" y="47"/>
                      <a:pt x="116" y="5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40"/>
                      <a:pt x="138" y="27"/>
                      <a:pt x="126" y="16"/>
                    </a:cubicBezTo>
                    <a:cubicBezTo>
                      <a:pt x="114" y="5"/>
                      <a:pt x="97" y="0"/>
                      <a:pt x="75" y="0"/>
                    </a:cubicBezTo>
                    <a:cubicBezTo>
                      <a:pt x="61" y="0"/>
                      <a:pt x="49" y="2"/>
                      <a:pt x="38" y="7"/>
                    </a:cubicBezTo>
                    <a:cubicBezTo>
                      <a:pt x="28" y="12"/>
                      <a:pt x="20" y="19"/>
                      <a:pt x="14" y="28"/>
                    </a:cubicBezTo>
                    <a:cubicBezTo>
                      <a:pt x="9" y="37"/>
                      <a:pt x="6" y="47"/>
                      <a:pt x="6" y="56"/>
                    </a:cubicBezTo>
                    <a:cubicBezTo>
                      <a:pt x="6" y="69"/>
                      <a:pt x="10" y="79"/>
                      <a:pt x="18" y="87"/>
                    </a:cubicBezTo>
                    <a:cubicBezTo>
                      <a:pt x="25" y="95"/>
                      <a:pt x="39" y="102"/>
                      <a:pt x="59" y="106"/>
                    </a:cubicBezTo>
                    <a:cubicBezTo>
                      <a:pt x="87" y="113"/>
                      <a:pt x="87" y="113"/>
                      <a:pt x="87" y="113"/>
                    </a:cubicBezTo>
                    <a:cubicBezTo>
                      <a:pt x="99" y="116"/>
                      <a:pt x="108" y="120"/>
                      <a:pt x="113" y="124"/>
                    </a:cubicBezTo>
                    <a:cubicBezTo>
                      <a:pt x="119" y="128"/>
                      <a:pt x="122" y="133"/>
                      <a:pt x="122" y="140"/>
                    </a:cubicBezTo>
                    <a:cubicBezTo>
                      <a:pt x="122" y="148"/>
                      <a:pt x="118" y="154"/>
                      <a:pt x="111" y="160"/>
                    </a:cubicBezTo>
                    <a:cubicBezTo>
                      <a:pt x="110" y="161"/>
                      <a:pt x="110" y="161"/>
                      <a:pt x="109" y="162"/>
                    </a:cubicBezTo>
                    <a:cubicBezTo>
                      <a:pt x="144" y="162"/>
                      <a:pt x="144" y="162"/>
                      <a:pt x="144" y="162"/>
                    </a:cubicBezTo>
                    <a:cubicBezTo>
                      <a:pt x="149" y="153"/>
                      <a:pt x="151" y="143"/>
                      <a:pt x="151" y="133"/>
                    </a:cubicBezTo>
                    <a:cubicBezTo>
                      <a:pt x="151" y="122"/>
                      <a:pt x="148" y="112"/>
                      <a:pt x="141" y="104"/>
                    </a:cubicBezTo>
                    <a:close/>
                    <a:moveTo>
                      <a:pt x="35" y="151"/>
                    </a:moveTo>
                    <a:cubicBezTo>
                      <a:pt x="32" y="145"/>
                      <a:pt x="30" y="139"/>
                      <a:pt x="30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43"/>
                      <a:pt x="4" y="153"/>
                      <a:pt x="8" y="161"/>
                    </a:cubicBezTo>
                    <a:cubicBezTo>
                      <a:pt x="8" y="161"/>
                      <a:pt x="8" y="161"/>
                      <a:pt x="8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41" y="159"/>
                      <a:pt x="38" y="155"/>
                      <a:pt x="35" y="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54"/>
              <p:cNvSpPr>
                <a:spLocks/>
              </p:cNvSpPr>
              <p:nvPr/>
            </p:nvSpPr>
            <p:spPr bwMode="auto">
              <a:xfrm>
                <a:off x="1501" y="3467"/>
                <a:ext cx="402" cy="382"/>
              </a:xfrm>
              <a:custGeom>
                <a:avLst/>
                <a:gdLst>
                  <a:gd name="T0" fmla="*/ 16636 w 170"/>
                  <a:gd name="T1" fmla="*/ 154920 h 162"/>
                  <a:gd name="T2" fmla="*/ 60851 w 170"/>
                  <a:gd name="T3" fmla="*/ 154920 h 162"/>
                  <a:gd name="T4" fmla="*/ 45093 w 170"/>
                  <a:gd name="T5" fmla="*/ 142309 h 162"/>
                  <a:gd name="T6" fmla="*/ 30240 w 170"/>
                  <a:gd name="T7" fmla="*/ 92812 h 162"/>
                  <a:gd name="T8" fmla="*/ 45093 w 170"/>
                  <a:gd name="T9" fmla="*/ 43003 h 162"/>
                  <a:gd name="T10" fmla="*/ 83056 w 170"/>
                  <a:gd name="T11" fmla="*/ 25934 h 162"/>
                  <a:gd name="T12" fmla="*/ 120293 w 170"/>
                  <a:gd name="T13" fmla="*/ 43003 h 162"/>
                  <a:gd name="T14" fmla="*/ 134798 w 170"/>
                  <a:gd name="T15" fmla="*/ 92812 h 162"/>
                  <a:gd name="T16" fmla="*/ 120293 w 170"/>
                  <a:gd name="T17" fmla="*/ 142309 h 162"/>
                  <a:gd name="T18" fmla="*/ 104567 w 170"/>
                  <a:gd name="T19" fmla="*/ 154920 h 162"/>
                  <a:gd name="T20" fmla="*/ 148468 w 170"/>
                  <a:gd name="T21" fmla="*/ 154920 h 162"/>
                  <a:gd name="T22" fmla="*/ 150561 w 170"/>
                  <a:gd name="T23" fmla="*/ 152786 h 162"/>
                  <a:gd name="T24" fmla="*/ 161190 w 170"/>
                  <a:gd name="T25" fmla="*/ 128949 h 162"/>
                  <a:gd name="T26" fmla="*/ 166296 w 170"/>
                  <a:gd name="T27" fmla="*/ 92812 h 162"/>
                  <a:gd name="T28" fmla="*/ 156309 w 170"/>
                  <a:gd name="T29" fmla="*/ 43805 h 162"/>
                  <a:gd name="T30" fmla="*/ 126956 w 170"/>
                  <a:gd name="T31" fmla="*/ 11382 h 162"/>
                  <a:gd name="T32" fmla="*/ 83056 w 170"/>
                  <a:gd name="T33" fmla="*/ 0 h 162"/>
                  <a:gd name="T34" fmla="*/ 21512 w 170"/>
                  <a:gd name="T35" fmla="*/ 25934 h 162"/>
                  <a:gd name="T36" fmla="*/ 0 w 170"/>
                  <a:gd name="T37" fmla="*/ 92812 h 162"/>
                  <a:gd name="T38" fmla="*/ 9970 w 170"/>
                  <a:gd name="T39" fmla="*/ 143545 h 162"/>
                  <a:gd name="T40" fmla="*/ 16636 w 170"/>
                  <a:gd name="T41" fmla="*/ 154920 h 16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0"/>
                  <a:gd name="T64" fmla="*/ 0 h 162"/>
                  <a:gd name="T65" fmla="*/ 170 w 170"/>
                  <a:gd name="T66" fmla="*/ 162 h 16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0" h="162">
                    <a:moveTo>
                      <a:pt x="17" y="162"/>
                    </a:moveTo>
                    <a:cubicBezTo>
                      <a:pt x="62" y="162"/>
                      <a:pt x="62" y="162"/>
                      <a:pt x="62" y="162"/>
                    </a:cubicBezTo>
                    <a:cubicBezTo>
                      <a:pt x="56" y="159"/>
                      <a:pt x="51" y="155"/>
                      <a:pt x="46" y="149"/>
                    </a:cubicBezTo>
                    <a:cubicBezTo>
                      <a:pt x="36" y="138"/>
                      <a:pt x="31" y="120"/>
                      <a:pt x="31" y="97"/>
                    </a:cubicBezTo>
                    <a:cubicBezTo>
                      <a:pt x="31" y="74"/>
                      <a:pt x="36" y="57"/>
                      <a:pt x="46" y="45"/>
                    </a:cubicBezTo>
                    <a:cubicBezTo>
                      <a:pt x="56" y="33"/>
                      <a:pt x="69" y="27"/>
                      <a:pt x="85" y="27"/>
                    </a:cubicBezTo>
                    <a:cubicBezTo>
                      <a:pt x="100" y="27"/>
                      <a:pt x="113" y="33"/>
                      <a:pt x="123" y="45"/>
                    </a:cubicBezTo>
                    <a:cubicBezTo>
                      <a:pt x="133" y="57"/>
                      <a:pt x="138" y="74"/>
                      <a:pt x="138" y="97"/>
                    </a:cubicBezTo>
                    <a:cubicBezTo>
                      <a:pt x="138" y="120"/>
                      <a:pt x="133" y="138"/>
                      <a:pt x="123" y="149"/>
                    </a:cubicBezTo>
                    <a:cubicBezTo>
                      <a:pt x="118" y="155"/>
                      <a:pt x="113" y="159"/>
                      <a:pt x="107" y="162"/>
                    </a:cubicBez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3" y="161"/>
                      <a:pt x="153" y="160"/>
                      <a:pt x="154" y="160"/>
                    </a:cubicBezTo>
                    <a:cubicBezTo>
                      <a:pt x="158" y="153"/>
                      <a:pt x="162" y="144"/>
                      <a:pt x="165" y="135"/>
                    </a:cubicBezTo>
                    <a:cubicBezTo>
                      <a:pt x="168" y="123"/>
                      <a:pt x="170" y="110"/>
                      <a:pt x="170" y="97"/>
                    </a:cubicBezTo>
                    <a:cubicBezTo>
                      <a:pt x="170" y="78"/>
                      <a:pt x="166" y="61"/>
                      <a:pt x="160" y="46"/>
                    </a:cubicBezTo>
                    <a:cubicBezTo>
                      <a:pt x="153" y="31"/>
                      <a:pt x="143" y="20"/>
                      <a:pt x="130" y="12"/>
                    </a:cubicBezTo>
                    <a:cubicBezTo>
                      <a:pt x="117" y="4"/>
                      <a:pt x="102" y="0"/>
                      <a:pt x="85" y="0"/>
                    </a:cubicBezTo>
                    <a:cubicBezTo>
                      <a:pt x="58" y="0"/>
                      <a:pt x="37" y="9"/>
                      <a:pt x="22" y="27"/>
                    </a:cubicBezTo>
                    <a:cubicBezTo>
                      <a:pt x="7" y="44"/>
                      <a:pt x="0" y="68"/>
                      <a:pt x="0" y="97"/>
                    </a:cubicBezTo>
                    <a:cubicBezTo>
                      <a:pt x="0" y="117"/>
                      <a:pt x="3" y="135"/>
                      <a:pt x="10" y="150"/>
                    </a:cubicBezTo>
                    <a:cubicBezTo>
                      <a:pt x="12" y="154"/>
                      <a:pt x="15" y="158"/>
                      <a:pt x="17" y="16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1986" y="3467"/>
                <a:ext cx="351" cy="382"/>
              </a:xfrm>
              <a:custGeom>
                <a:avLst/>
                <a:gdLst>
                  <a:gd name="T0" fmla="*/ 29373 w 149"/>
                  <a:gd name="T1" fmla="*/ 154920 h 162"/>
                  <a:gd name="T2" fmla="*/ 29373 w 149"/>
                  <a:gd name="T3" fmla="*/ 84217 h 162"/>
                  <a:gd name="T4" fmla="*/ 31416 w 149"/>
                  <a:gd name="T5" fmla="*/ 64155 h 162"/>
                  <a:gd name="T6" fmla="*/ 39816 w 149"/>
                  <a:gd name="T7" fmla="*/ 45050 h 162"/>
                  <a:gd name="T8" fmla="*/ 55215 w 149"/>
                  <a:gd name="T9" fmla="*/ 31626 h 162"/>
                  <a:gd name="T10" fmla="*/ 76893 w 149"/>
                  <a:gd name="T11" fmla="*/ 25934 h 162"/>
                  <a:gd name="T12" fmla="*/ 96541 w 149"/>
                  <a:gd name="T13" fmla="*/ 31626 h 162"/>
                  <a:gd name="T14" fmla="*/ 108374 w 149"/>
                  <a:gd name="T15" fmla="*/ 43805 h 162"/>
                  <a:gd name="T16" fmla="*/ 111941 w 149"/>
                  <a:gd name="T17" fmla="*/ 69776 h 162"/>
                  <a:gd name="T18" fmla="*/ 111941 w 149"/>
                  <a:gd name="T19" fmla="*/ 154920 h 162"/>
                  <a:gd name="T20" fmla="*/ 141314 w 149"/>
                  <a:gd name="T21" fmla="*/ 154920 h 162"/>
                  <a:gd name="T22" fmla="*/ 141314 w 149"/>
                  <a:gd name="T23" fmla="*/ 67734 h 162"/>
                  <a:gd name="T24" fmla="*/ 139288 w 149"/>
                  <a:gd name="T25" fmla="*/ 39360 h 162"/>
                  <a:gd name="T26" fmla="*/ 130881 w 149"/>
                  <a:gd name="T27" fmla="*/ 21147 h 162"/>
                  <a:gd name="T28" fmla="*/ 112801 w 149"/>
                  <a:gd name="T29" fmla="*/ 5688 h 162"/>
                  <a:gd name="T30" fmla="*/ 84593 w 149"/>
                  <a:gd name="T31" fmla="*/ 0 h 162"/>
                  <a:gd name="T32" fmla="*/ 59623 w 149"/>
                  <a:gd name="T33" fmla="*/ 3648 h 162"/>
                  <a:gd name="T34" fmla="*/ 39816 w 149"/>
                  <a:gd name="T35" fmla="*/ 16164 h 162"/>
                  <a:gd name="T36" fmla="*/ 27347 w 149"/>
                  <a:gd name="T37" fmla="*/ 29591 h 162"/>
                  <a:gd name="T38" fmla="*/ 27347 w 149"/>
                  <a:gd name="T39" fmla="*/ 5688 h 162"/>
                  <a:gd name="T40" fmla="*/ 0 w 149"/>
                  <a:gd name="T41" fmla="*/ 5688 h 162"/>
                  <a:gd name="T42" fmla="*/ 0 w 149"/>
                  <a:gd name="T43" fmla="*/ 154920 h 162"/>
                  <a:gd name="T44" fmla="*/ 29373 w 149"/>
                  <a:gd name="T45" fmla="*/ 154920 h 1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49"/>
                  <a:gd name="T70" fmla="*/ 0 h 162"/>
                  <a:gd name="T71" fmla="*/ 149 w 149"/>
                  <a:gd name="T72" fmla="*/ 162 h 16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49" h="162">
                    <a:moveTo>
                      <a:pt x="31" y="162"/>
                    </a:move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79"/>
                      <a:pt x="32" y="72"/>
                      <a:pt x="33" y="67"/>
                    </a:cubicBezTo>
                    <a:cubicBezTo>
                      <a:pt x="35" y="60"/>
                      <a:pt x="37" y="53"/>
                      <a:pt x="42" y="47"/>
                    </a:cubicBezTo>
                    <a:cubicBezTo>
                      <a:pt x="46" y="41"/>
                      <a:pt x="51" y="36"/>
                      <a:pt x="58" y="33"/>
                    </a:cubicBezTo>
                    <a:cubicBezTo>
                      <a:pt x="65" y="29"/>
                      <a:pt x="73" y="27"/>
                      <a:pt x="81" y="27"/>
                    </a:cubicBezTo>
                    <a:cubicBezTo>
                      <a:pt x="89" y="27"/>
                      <a:pt x="96" y="29"/>
                      <a:pt x="102" y="33"/>
                    </a:cubicBezTo>
                    <a:cubicBezTo>
                      <a:pt x="108" y="36"/>
                      <a:pt x="112" y="41"/>
                      <a:pt x="114" y="46"/>
                    </a:cubicBezTo>
                    <a:cubicBezTo>
                      <a:pt x="117" y="52"/>
                      <a:pt x="118" y="61"/>
                      <a:pt x="118" y="73"/>
                    </a:cubicBezTo>
                    <a:cubicBezTo>
                      <a:pt x="118" y="162"/>
                      <a:pt x="118" y="162"/>
                      <a:pt x="118" y="162"/>
                    </a:cubicBezTo>
                    <a:cubicBezTo>
                      <a:pt x="149" y="162"/>
                      <a:pt x="149" y="162"/>
                      <a:pt x="149" y="162"/>
                    </a:cubicBezTo>
                    <a:cubicBezTo>
                      <a:pt x="149" y="71"/>
                      <a:pt x="149" y="71"/>
                      <a:pt x="149" y="71"/>
                    </a:cubicBezTo>
                    <a:cubicBezTo>
                      <a:pt x="149" y="58"/>
                      <a:pt x="148" y="48"/>
                      <a:pt x="147" y="41"/>
                    </a:cubicBezTo>
                    <a:cubicBezTo>
                      <a:pt x="145" y="34"/>
                      <a:pt x="142" y="28"/>
                      <a:pt x="138" y="22"/>
                    </a:cubicBezTo>
                    <a:cubicBezTo>
                      <a:pt x="133" y="16"/>
                      <a:pt x="127" y="11"/>
                      <a:pt x="119" y="6"/>
                    </a:cubicBezTo>
                    <a:cubicBezTo>
                      <a:pt x="110" y="2"/>
                      <a:pt x="100" y="0"/>
                      <a:pt x="89" y="0"/>
                    </a:cubicBezTo>
                    <a:cubicBezTo>
                      <a:pt x="80" y="0"/>
                      <a:pt x="71" y="1"/>
                      <a:pt x="63" y="4"/>
                    </a:cubicBezTo>
                    <a:cubicBezTo>
                      <a:pt x="55" y="7"/>
                      <a:pt x="48" y="12"/>
                      <a:pt x="42" y="17"/>
                    </a:cubicBezTo>
                    <a:cubicBezTo>
                      <a:pt x="38" y="20"/>
                      <a:pt x="34" y="25"/>
                      <a:pt x="29" y="3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31" y="16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56"/>
              <p:cNvSpPr>
                <a:spLocks noEditPoints="1"/>
              </p:cNvSpPr>
              <p:nvPr/>
            </p:nvSpPr>
            <p:spPr bwMode="auto">
              <a:xfrm>
                <a:off x="2628" y="3467"/>
                <a:ext cx="397" cy="382"/>
              </a:xfrm>
              <a:custGeom>
                <a:avLst/>
                <a:gdLst>
                  <a:gd name="T0" fmla="*/ 112668 w 168"/>
                  <a:gd name="T1" fmla="*/ 151279 h 162"/>
                  <a:gd name="T2" fmla="*/ 106928 w 168"/>
                  <a:gd name="T3" fmla="*/ 154920 h 162"/>
                  <a:gd name="T4" fmla="*/ 147691 w 168"/>
                  <a:gd name="T5" fmla="*/ 154920 h 162"/>
                  <a:gd name="T6" fmla="*/ 148837 w 168"/>
                  <a:gd name="T7" fmla="*/ 154059 h 162"/>
                  <a:gd name="T8" fmla="*/ 160568 w 168"/>
                  <a:gd name="T9" fmla="*/ 124440 h 162"/>
                  <a:gd name="T10" fmla="*/ 131312 w 168"/>
                  <a:gd name="T11" fmla="*/ 124440 h 162"/>
                  <a:gd name="T12" fmla="*/ 112668 w 168"/>
                  <a:gd name="T13" fmla="*/ 151279 h 162"/>
                  <a:gd name="T14" fmla="*/ 160568 w 168"/>
                  <a:gd name="T15" fmla="*/ 63287 h 162"/>
                  <a:gd name="T16" fmla="*/ 146937 w 168"/>
                  <a:gd name="T17" fmla="*/ 29591 h 162"/>
                  <a:gd name="T18" fmla="*/ 119809 w 168"/>
                  <a:gd name="T19" fmla="*/ 7734 h 162"/>
                  <a:gd name="T20" fmla="*/ 83569 w 168"/>
                  <a:gd name="T21" fmla="*/ 0 h 162"/>
                  <a:gd name="T22" fmla="*/ 24163 w 168"/>
                  <a:gd name="T23" fmla="*/ 24792 h 162"/>
                  <a:gd name="T24" fmla="*/ 0 w 168"/>
                  <a:gd name="T25" fmla="*/ 93680 h 162"/>
                  <a:gd name="T26" fmla="*/ 9951 w 168"/>
                  <a:gd name="T27" fmla="*/ 141510 h 162"/>
                  <a:gd name="T28" fmla="*/ 17775 w 168"/>
                  <a:gd name="T29" fmla="*/ 154920 h 162"/>
                  <a:gd name="T30" fmla="*/ 60439 w 168"/>
                  <a:gd name="T31" fmla="*/ 154920 h 162"/>
                  <a:gd name="T32" fmla="*/ 56440 w 168"/>
                  <a:gd name="T33" fmla="*/ 151918 h 162"/>
                  <a:gd name="T34" fmla="*/ 38984 w 168"/>
                  <a:gd name="T35" fmla="*/ 132908 h 162"/>
                  <a:gd name="T36" fmla="*/ 32925 w 168"/>
                  <a:gd name="T37" fmla="*/ 103293 h 162"/>
                  <a:gd name="T38" fmla="*/ 163366 w 168"/>
                  <a:gd name="T39" fmla="*/ 103293 h 162"/>
                  <a:gd name="T40" fmla="*/ 160568 w 168"/>
                  <a:gd name="T41" fmla="*/ 63287 h 162"/>
                  <a:gd name="T42" fmla="*/ 32925 w 168"/>
                  <a:gd name="T43" fmla="*/ 79390 h 162"/>
                  <a:gd name="T44" fmla="*/ 49800 w 168"/>
                  <a:gd name="T45" fmla="*/ 40039 h 162"/>
                  <a:gd name="T46" fmla="*/ 83569 w 168"/>
                  <a:gd name="T47" fmla="*/ 25934 h 162"/>
                  <a:gd name="T48" fmla="*/ 117682 w 168"/>
                  <a:gd name="T49" fmla="*/ 39360 h 162"/>
                  <a:gd name="T50" fmla="*/ 132184 w 168"/>
                  <a:gd name="T51" fmla="*/ 79390 h 162"/>
                  <a:gd name="T52" fmla="*/ 32925 w 168"/>
                  <a:gd name="T53" fmla="*/ 79390 h 1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8"/>
                  <a:gd name="T82" fmla="*/ 0 h 162"/>
                  <a:gd name="T83" fmla="*/ 168 w 168"/>
                  <a:gd name="T84" fmla="*/ 162 h 1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8" h="162">
                    <a:moveTo>
                      <a:pt x="116" y="158"/>
                    </a:moveTo>
                    <a:cubicBezTo>
                      <a:pt x="114" y="160"/>
                      <a:pt x="112" y="161"/>
                      <a:pt x="110" y="162"/>
                    </a:cubicBez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2" y="161"/>
                      <a:pt x="153" y="161"/>
                      <a:pt x="153" y="161"/>
                    </a:cubicBezTo>
                    <a:cubicBezTo>
                      <a:pt x="158" y="153"/>
                      <a:pt x="162" y="143"/>
                      <a:pt x="16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0" y="143"/>
                      <a:pt x="123" y="153"/>
                      <a:pt x="116" y="158"/>
                    </a:cubicBezTo>
                    <a:close/>
                    <a:moveTo>
                      <a:pt x="165" y="66"/>
                    </a:moveTo>
                    <a:cubicBezTo>
                      <a:pt x="163" y="52"/>
                      <a:pt x="158" y="41"/>
                      <a:pt x="151" y="31"/>
                    </a:cubicBezTo>
                    <a:cubicBezTo>
                      <a:pt x="144" y="21"/>
                      <a:pt x="135" y="13"/>
                      <a:pt x="123" y="8"/>
                    </a:cubicBezTo>
                    <a:cubicBezTo>
                      <a:pt x="112" y="3"/>
                      <a:pt x="99" y="0"/>
                      <a:pt x="86" y="0"/>
                    </a:cubicBezTo>
                    <a:cubicBezTo>
                      <a:pt x="62" y="0"/>
                      <a:pt x="41" y="9"/>
                      <a:pt x="25" y="26"/>
                    </a:cubicBezTo>
                    <a:cubicBezTo>
                      <a:pt x="8" y="44"/>
                      <a:pt x="0" y="68"/>
                      <a:pt x="0" y="98"/>
                    </a:cubicBezTo>
                    <a:cubicBezTo>
                      <a:pt x="0" y="117"/>
                      <a:pt x="3" y="133"/>
                      <a:pt x="10" y="148"/>
                    </a:cubicBezTo>
                    <a:cubicBezTo>
                      <a:pt x="12" y="153"/>
                      <a:pt x="15" y="157"/>
                      <a:pt x="18" y="162"/>
                    </a:cubicBezTo>
                    <a:cubicBezTo>
                      <a:pt x="62" y="162"/>
                      <a:pt x="62" y="162"/>
                      <a:pt x="62" y="162"/>
                    </a:cubicBezTo>
                    <a:cubicBezTo>
                      <a:pt x="61" y="161"/>
                      <a:pt x="59" y="160"/>
                      <a:pt x="58" y="159"/>
                    </a:cubicBezTo>
                    <a:cubicBezTo>
                      <a:pt x="50" y="155"/>
                      <a:pt x="44" y="148"/>
                      <a:pt x="40" y="139"/>
                    </a:cubicBezTo>
                    <a:cubicBezTo>
                      <a:pt x="36" y="130"/>
                      <a:pt x="34" y="120"/>
                      <a:pt x="34" y="108"/>
                    </a:cubicBezTo>
                    <a:cubicBezTo>
                      <a:pt x="168" y="108"/>
                      <a:pt x="168" y="108"/>
                      <a:pt x="168" y="108"/>
                    </a:cubicBezTo>
                    <a:cubicBezTo>
                      <a:pt x="168" y="88"/>
                      <a:pt x="167" y="74"/>
                      <a:pt x="165" y="66"/>
                    </a:cubicBezTo>
                    <a:close/>
                    <a:moveTo>
                      <a:pt x="34" y="83"/>
                    </a:moveTo>
                    <a:cubicBezTo>
                      <a:pt x="35" y="65"/>
                      <a:pt x="41" y="52"/>
                      <a:pt x="51" y="42"/>
                    </a:cubicBezTo>
                    <a:cubicBezTo>
                      <a:pt x="60" y="32"/>
                      <a:pt x="72" y="27"/>
                      <a:pt x="86" y="27"/>
                    </a:cubicBezTo>
                    <a:cubicBezTo>
                      <a:pt x="101" y="27"/>
                      <a:pt x="112" y="32"/>
                      <a:pt x="121" y="41"/>
                    </a:cubicBezTo>
                    <a:cubicBezTo>
                      <a:pt x="130" y="51"/>
                      <a:pt x="135" y="65"/>
                      <a:pt x="136" y="83"/>
                    </a:cubicBezTo>
                    <a:lnTo>
                      <a:pt x="34" y="8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57"/>
              <p:cNvSpPr>
                <a:spLocks/>
              </p:cNvSpPr>
              <p:nvPr/>
            </p:nvSpPr>
            <p:spPr bwMode="auto">
              <a:xfrm>
                <a:off x="3110" y="3467"/>
                <a:ext cx="352" cy="382"/>
              </a:xfrm>
              <a:custGeom>
                <a:avLst/>
                <a:gdLst>
                  <a:gd name="T0" fmla="*/ 29875 w 149"/>
                  <a:gd name="T1" fmla="*/ 154920 h 162"/>
                  <a:gd name="T2" fmla="*/ 29875 w 149"/>
                  <a:gd name="T3" fmla="*/ 84217 h 162"/>
                  <a:gd name="T4" fmla="*/ 32025 w 149"/>
                  <a:gd name="T5" fmla="*/ 64155 h 162"/>
                  <a:gd name="T6" fmla="*/ 40674 w 149"/>
                  <a:gd name="T7" fmla="*/ 45050 h 162"/>
                  <a:gd name="T8" fmla="*/ 56285 w 149"/>
                  <a:gd name="T9" fmla="*/ 31626 h 162"/>
                  <a:gd name="T10" fmla="*/ 78368 w 149"/>
                  <a:gd name="T11" fmla="*/ 25934 h 162"/>
                  <a:gd name="T12" fmla="*/ 98895 w 149"/>
                  <a:gd name="T13" fmla="*/ 31626 h 162"/>
                  <a:gd name="T14" fmla="*/ 111794 w 149"/>
                  <a:gd name="T15" fmla="*/ 43805 h 162"/>
                  <a:gd name="T16" fmla="*/ 114561 w 149"/>
                  <a:gd name="T17" fmla="*/ 69776 h 162"/>
                  <a:gd name="T18" fmla="*/ 114561 w 149"/>
                  <a:gd name="T19" fmla="*/ 154920 h 162"/>
                  <a:gd name="T20" fmla="*/ 144677 w 149"/>
                  <a:gd name="T21" fmla="*/ 154920 h 162"/>
                  <a:gd name="T22" fmla="*/ 144677 w 149"/>
                  <a:gd name="T23" fmla="*/ 67734 h 162"/>
                  <a:gd name="T24" fmla="*/ 142527 w 149"/>
                  <a:gd name="T25" fmla="*/ 39360 h 162"/>
                  <a:gd name="T26" fmla="*/ 133838 w 149"/>
                  <a:gd name="T27" fmla="*/ 21147 h 162"/>
                  <a:gd name="T28" fmla="*/ 115461 w 149"/>
                  <a:gd name="T29" fmla="*/ 5688 h 162"/>
                  <a:gd name="T30" fmla="*/ 86254 w 149"/>
                  <a:gd name="T31" fmla="*/ 0 h 162"/>
                  <a:gd name="T32" fmla="*/ 61241 w 149"/>
                  <a:gd name="T33" fmla="*/ 3648 h 162"/>
                  <a:gd name="T34" fmla="*/ 40674 w 149"/>
                  <a:gd name="T35" fmla="*/ 16164 h 162"/>
                  <a:gd name="T36" fmla="*/ 28347 w 149"/>
                  <a:gd name="T37" fmla="*/ 29591 h 162"/>
                  <a:gd name="T38" fmla="*/ 28347 w 149"/>
                  <a:gd name="T39" fmla="*/ 5688 h 162"/>
                  <a:gd name="T40" fmla="*/ 0 w 149"/>
                  <a:gd name="T41" fmla="*/ 5688 h 162"/>
                  <a:gd name="T42" fmla="*/ 0 w 149"/>
                  <a:gd name="T43" fmla="*/ 154920 h 162"/>
                  <a:gd name="T44" fmla="*/ 29875 w 149"/>
                  <a:gd name="T45" fmla="*/ 154920 h 1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49"/>
                  <a:gd name="T70" fmla="*/ 0 h 162"/>
                  <a:gd name="T71" fmla="*/ 149 w 149"/>
                  <a:gd name="T72" fmla="*/ 162 h 16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49" h="162">
                    <a:moveTo>
                      <a:pt x="31" y="162"/>
                    </a:move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79"/>
                      <a:pt x="32" y="72"/>
                      <a:pt x="33" y="67"/>
                    </a:cubicBezTo>
                    <a:cubicBezTo>
                      <a:pt x="35" y="60"/>
                      <a:pt x="38" y="53"/>
                      <a:pt x="42" y="47"/>
                    </a:cubicBezTo>
                    <a:cubicBezTo>
                      <a:pt x="46" y="41"/>
                      <a:pt x="51" y="36"/>
                      <a:pt x="58" y="33"/>
                    </a:cubicBezTo>
                    <a:cubicBezTo>
                      <a:pt x="65" y="29"/>
                      <a:pt x="73" y="27"/>
                      <a:pt x="81" y="27"/>
                    </a:cubicBezTo>
                    <a:cubicBezTo>
                      <a:pt x="90" y="27"/>
                      <a:pt x="96" y="29"/>
                      <a:pt x="102" y="33"/>
                    </a:cubicBezTo>
                    <a:cubicBezTo>
                      <a:pt x="108" y="36"/>
                      <a:pt x="112" y="41"/>
                      <a:pt x="115" y="46"/>
                    </a:cubicBezTo>
                    <a:cubicBezTo>
                      <a:pt x="117" y="52"/>
                      <a:pt x="118" y="61"/>
                      <a:pt x="118" y="73"/>
                    </a:cubicBezTo>
                    <a:cubicBezTo>
                      <a:pt x="118" y="162"/>
                      <a:pt x="118" y="162"/>
                      <a:pt x="118" y="162"/>
                    </a:cubicBezTo>
                    <a:cubicBezTo>
                      <a:pt x="149" y="162"/>
                      <a:pt x="149" y="162"/>
                      <a:pt x="149" y="162"/>
                    </a:cubicBezTo>
                    <a:cubicBezTo>
                      <a:pt x="149" y="71"/>
                      <a:pt x="149" y="71"/>
                      <a:pt x="149" y="71"/>
                    </a:cubicBezTo>
                    <a:cubicBezTo>
                      <a:pt x="149" y="58"/>
                      <a:pt x="148" y="48"/>
                      <a:pt x="147" y="41"/>
                    </a:cubicBezTo>
                    <a:cubicBezTo>
                      <a:pt x="145" y="34"/>
                      <a:pt x="142" y="28"/>
                      <a:pt x="138" y="22"/>
                    </a:cubicBezTo>
                    <a:cubicBezTo>
                      <a:pt x="134" y="16"/>
                      <a:pt x="127" y="11"/>
                      <a:pt x="119" y="6"/>
                    </a:cubicBezTo>
                    <a:cubicBezTo>
                      <a:pt x="111" y="2"/>
                      <a:pt x="101" y="0"/>
                      <a:pt x="89" y="0"/>
                    </a:cubicBezTo>
                    <a:cubicBezTo>
                      <a:pt x="80" y="0"/>
                      <a:pt x="71" y="1"/>
                      <a:pt x="63" y="4"/>
                    </a:cubicBezTo>
                    <a:cubicBezTo>
                      <a:pt x="55" y="7"/>
                      <a:pt x="48" y="12"/>
                      <a:pt x="42" y="17"/>
                    </a:cubicBezTo>
                    <a:cubicBezTo>
                      <a:pt x="38" y="20"/>
                      <a:pt x="34" y="25"/>
                      <a:pt x="29" y="3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31" y="16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58"/>
              <p:cNvSpPr>
                <a:spLocks/>
              </p:cNvSpPr>
              <p:nvPr/>
            </p:nvSpPr>
            <p:spPr bwMode="auto">
              <a:xfrm>
                <a:off x="3526" y="3358"/>
                <a:ext cx="200" cy="491"/>
              </a:xfrm>
              <a:custGeom>
                <a:avLst/>
                <a:gdLst>
                  <a:gd name="T0" fmla="*/ 23562 w 85"/>
                  <a:gd name="T1" fmla="*/ 190652 h 208"/>
                  <a:gd name="T2" fmla="*/ 23562 w 85"/>
                  <a:gd name="T3" fmla="*/ 200559 h 208"/>
                  <a:gd name="T4" fmla="*/ 56339 w 85"/>
                  <a:gd name="T5" fmla="*/ 200559 h 208"/>
                  <a:gd name="T6" fmla="*/ 56339 w 85"/>
                  <a:gd name="T7" fmla="*/ 199662 h 208"/>
                  <a:gd name="T8" fmla="*/ 52784 w 85"/>
                  <a:gd name="T9" fmla="*/ 189103 h 208"/>
                  <a:gd name="T10" fmla="*/ 52784 w 85"/>
                  <a:gd name="T11" fmla="*/ 74396 h 208"/>
                  <a:gd name="T12" fmla="*/ 79906 w 85"/>
                  <a:gd name="T13" fmla="*/ 74396 h 208"/>
                  <a:gd name="T14" fmla="*/ 79906 w 85"/>
                  <a:gd name="T15" fmla="*/ 50207 h 208"/>
                  <a:gd name="T16" fmla="*/ 52784 w 85"/>
                  <a:gd name="T17" fmla="*/ 50207 h 208"/>
                  <a:gd name="T18" fmla="*/ 52784 w 85"/>
                  <a:gd name="T19" fmla="*/ 0 h 208"/>
                  <a:gd name="T20" fmla="*/ 23562 w 85"/>
                  <a:gd name="T21" fmla="*/ 0 h 208"/>
                  <a:gd name="T22" fmla="*/ 23562 w 85"/>
                  <a:gd name="T23" fmla="*/ 50207 h 208"/>
                  <a:gd name="T24" fmla="*/ 0 w 85"/>
                  <a:gd name="T25" fmla="*/ 50207 h 208"/>
                  <a:gd name="T26" fmla="*/ 0 w 85"/>
                  <a:gd name="T27" fmla="*/ 74396 h 208"/>
                  <a:gd name="T28" fmla="*/ 23562 w 85"/>
                  <a:gd name="T29" fmla="*/ 74396 h 208"/>
                  <a:gd name="T30" fmla="*/ 23562 w 85"/>
                  <a:gd name="T31" fmla="*/ 190652 h 2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208"/>
                  <a:gd name="T50" fmla="*/ 85 w 85"/>
                  <a:gd name="T51" fmla="*/ 208 h 2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208">
                    <a:moveTo>
                      <a:pt x="25" y="198"/>
                    </a:moveTo>
                    <a:cubicBezTo>
                      <a:pt x="25" y="201"/>
                      <a:pt x="25" y="205"/>
                      <a:pt x="25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208"/>
                      <a:pt x="60" y="207"/>
                      <a:pt x="60" y="207"/>
                    </a:cubicBezTo>
                    <a:cubicBezTo>
                      <a:pt x="57" y="205"/>
                      <a:pt x="56" y="201"/>
                      <a:pt x="56" y="196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52"/>
                      <a:pt x="85" y="52"/>
                      <a:pt x="85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5" y="77"/>
                      <a:pt x="25" y="77"/>
                      <a:pt x="25" y="77"/>
                    </a:cubicBezTo>
                    <a:lnTo>
                      <a:pt x="25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59"/>
              <p:cNvSpPr>
                <a:spLocks/>
              </p:cNvSpPr>
              <p:nvPr/>
            </p:nvSpPr>
            <p:spPr bwMode="auto">
              <a:xfrm>
                <a:off x="2387" y="3358"/>
                <a:ext cx="201" cy="491"/>
              </a:xfrm>
              <a:custGeom>
                <a:avLst/>
                <a:gdLst>
                  <a:gd name="T0" fmla="*/ 24487 w 85"/>
                  <a:gd name="T1" fmla="*/ 190652 h 208"/>
                  <a:gd name="T2" fmla="*/ 25203 w 85"/>
                  <a:gd name="T3" fmla="*/ 200559 h 208"/>
                  <a:gd name="T4" fmla="*/ 58787 w 85"/>
                  <a:gd name="T5" fmla="*/ 200559 h 208"/>
                  <a:gd name="T6" fmla="*/ 58787 w 85"/>
                  <a:gd name="T7" fmla="*/ 199662 h 208"/>
                  <a:gd name="T8" fmla="*/ 54558 w 85"/>
                  <a:gd name="T9" fmla="*/ 189103 h 208"/>
                  <a:gd name="T10" fmla="*/ 54558 w 85"/>
                  <a:gd name="T11" fmla="*/ 74396 h 208"/>
                  <a:gd name="T12" fmla="*/ 83056 w 85"/>
                  <a:gd name="T13" fmla="*/ 74396 h 208"/>
                  <a:gd name="T14" fmla="*/ 83056 w 85"/>
                  <a:gd name="T15" fmla="*/ 50207 h 208"/>
                  <a:gd name="T16" fmla="*/ 54558 w 85"/>
                  <a:gd name="T17" fmla="*/ 50207 h 208"/>
                  <a:gd name="T18" fmla="*/ 54558 w 85"/>
                  <a:gd name="T19" fmla="*/ 0 h 208"/>
                  <a:gd name="T20" fmla="*/ 24487 w 85"/>
                  <a:gd name="T21" fmla="*/ 0 h 208"/>
                  <a:gd name="T22" fmla="*/ 24487 w 85"/>
                  <a:gd name="T23" fmla="*/ 50207 h 208"/>
                  <a:gd name="T24" fmla="*/ 0 w 85"/>
                  <a:gd name="T25" fmla="*/ 50207 h 208"/>
                  <a:gd name="T26" fmla="*/ 0 w 85"/>
                  <a:gd name="T27" fmla="*/ 74396 h 208"/>
                  <a:gd name="T28" fmla="*/ 24487 w 85"/>
                  <a:gd name="T29" fmla="*/ 74396 h 208"/>
                  <a:gd name="T30" fmla="*/ 24487 w 85"/>
                  <a:gd name="T31" fmla="*/ 190652 h 2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208"/>
                  <a:gd name="T50" fmla="*/ 85 w 85"/>
                  <a:gd name="T51" fmla="*/ 208 h 2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208">
                    <a:moveTo>
                      <a:pt x="25" y="198"/>
                    </a:moveTo>
                    <a:cubicBezTo>
                      <a:pt x="25" y="201"/>
                      <a:pt x="25" y="205"/>
                      <a:pt x="26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208"/>
                      <a:pt x="60" y="207"/>
                      <a:pt x="60" y="207"/>
                    </a:cubicBezTo>
                    <a:cubicBezTo>
                      <a:pt x="57" y="205"/>
                      <a:pt x="56" y="201"/>
                      <a:pt x="56" y="196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52"/>
                      <a:pt x="85" y="52"/>
                      <a:pt x="85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5" y="77"/>
                      <a:pt x="25" y="77"/>
                      <a:pt x="25" y="77"/>
                    </a:cubicBezTo>
                    <a:lnTo>
                      <a:pt x="25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25C1C"/>
                  </a:gs>
                  <a:gs pos="100000">
                    <a:srgbClr val="F36B2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Freeform 160"/>
            <p:cNvSpPr>
              <a:spLocks noEditPoints="1"/>
            </p:cNvSpPr>
            <p:nvPr/>
          </p:nvSpPr>
          <p:spPr bwMode="auto">
            <a:xfrm>
              <a:off x="-123824" y="240585"/>
              <a:ext cx="434975" cy="409575"/>
            </a:xfrm>
            <a:custGeom>
              <a:avLst/>
              <a:gdLst>
                <a:gd name="T0" fmla="*/ 2147483647 w 337"/>
                <a:gd name="T1" fmla="*/ 2147483647 h 315"/>
                <a:gd name="T2" fmla="*/ 2147483647 w 337"/>
                <a:gd name="T3" fmla="*/ 2147483647 h 315"/>
                <a:gd name="T4" fmla="*/ 2147483647 w 337"/>
                <a:gd name="T5" fmla="*/ 2147483647 h 315"/>
                <a:gd name="T6" fmla="*/ 2147483647 w 337"/>
                <a:gd name="T7" fmla="*/ 2147483647 h 315"/>
                <a:gd name="T8" fmla="*/ 2147483647 w 337"/>
                <a:gd name="T9" fmla="*/ 2147483647 h 315"/>
                <a:gd name="T10" fmla="*/ 2147483647 w 337"/>
                <a:gd name="T11" fmla="*/ 2147483647 h 315"/>
                <a:gd name="T12" fmla="*/ 2147483647 w 337"/>
                <a:gd name="T13" fmla="*/ 2147483647 h 315"/>
                <a:gd name="T14" fmla="*/ 2147483647 w 337"/>
                <a:gd name="T15" fmla="*/ 2147483647 h 315"/>
                <a:gd name="T16" fmla="*/ 2147483647 w 337"/>
                <a:gd name="T17" fmla="*/ 2147483647 h 315"/>
                <a:gd name="T18" fmla="*/ 2147483647 w 337"/>
                <a:gd name="T19" fmla="*/ 0 h 315"/>
                <a:gd name="T20" fmla="*/ 2147483647 w 337"/>
                <a:gd name="T21" fmla="*/ 2147483647 h 315"/>
                <a:gd name="T22" fmla="*/ 2147483647 w 337"/>
                <a:gd name="T23" fmla="*/ 2147483647 h 315"/>
                <a:gd name="T24" fmla="*/ 0 w 337"/>
                <a:gd name="T25" fmla="*/ 2147483647 h 315"/>
                <a:gd name="T26" fmla="*/ 2147483647 w 337"/>
                <a:gd name="T27" fmla="*/ 2147483647 h 315"/>
                <a:gd name="T28" fmla="*/ 2147483647 w 337"/>
                <a:gd name="T29" fmla="*/ 2147483647 h 315"/>
                <a:gd name="T30" fmla="*/ 2147483647 w 337"/>
                <a:gd name="T31" fmla="*/ 2147483647 h 315"/>
                <a:gd name="T32" fmla="*/ 2147483647 w 337"/>
                <a:gd name="T33" fmla="*/ 2147483647 h 315"/>
                <a:gd name="T34" fmla="*/ 2147483647 w 337"/>
                <a:gd name="T35" fmla="*/ 2147483647 h 315"/>
                <a:gd name="T36" fmla="*/ 2147483647 w 337"/>
                <a:gd name="T37" fmla="*/ 2147483647 h 315"/>
                <a:gd name="T38" fmla="*/ 2147483647 w 337"/>
                <a:gd name="T39" fmla="*/ 2147483647 h 315"/>
                <a:gd name="T40" fmla="*/ 2147483647 w 337"/>
                <a:gd name="T41" fmla="*/ 2147483647 h 315"/>
                <a:gd name="T42" fmla="*/ 2147483647 w 337"/>
                <a:gd name="T43" fmla="*/ 2147483647 h 315"/>
                <a:gd name="T44" fmla="*/ 2147483647 w 337"/>
                <a:gd name="T45" fmla="*/ 2147483647 h 3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7"/>
                <a:gd name="T70" fmla="*/ 0 h 315"/>
                <a:gd name="T71" fmla="*/ 337 w 337"/>
                <a:gd name="T72" fmla="*/ 315 h 31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7" h="315">
                  <a:moveTo>
                    <a:pt x="287" y="255"/>
                  </a:moveTo>
                  <a:cubicBezTo>
                    <a:pt x="283" y="279"/>
                    <a:pt x="275" y="299"/>
                    <a:pt x="262" y="315"/>
                  </a:cubicBezTo>
                  <a:cubicBezTo>
                    <a:pt x="319" y="315"/>
                    <a:pt x="319" y="315"/>
                    <a:pt x="319" y="315"/>
                  </a:cubicBezTo>
                  <a:cubicBezTo>
                    <a:pt x="328" y="298"/>
                    <a:pt x="334" y="278"/>
                    <a:pt x="337" y="255"/>
                  </a:cubicBezTo>
                  <a:lnTo>
                    <a:pt x="287" y="255"/>
                  </a:lnTo>
                  <a:close/>
                  <a:moveTo>
                    <a:pt x="284" y="123"/>
                  </a:moveTo>
                  <a:cubicBezTo>
                    <a:pt x="334" y="123"/>
                    <a:pt x="334" y="123"/>
                    <a:pt x="334" y="123"/>
                  </a:cubicBezTo>
                  <a:cubicBezTo>
                    <a:pt x="331" y="100"/>
                    <a:pt x="324" y="81"/>
                    <a:pt x="314" y="65"/>
                  </a:cubicBezTo>
                  <a:cubicBezTo>
                    <a:pt x="300" y="44"/>
                    <a:pt x="280" y="27"/>
                    <a:pt x="257" y="17"/>
                  </a:cubicBezTo>
                  <a:cubicBezTo>
                    <a:pt x="233" y="6"/>
                    <a:pt x="207" y="0"/>
                    <a:pt x="179" y="0"/>
                  </a:cubicBezTo>
                  <a:cubicBezTo>
                    <a:pt x="143" y="0"/>
                    <a:pt x="112" y="8"/>
                    <a:pt x="85" y="24"/>
                  </a:cubicBezTo>
                  <a:cubicBezTo>
                    <a:pt x="57" y="40"/>
                    <a:pt x="36" y="64"/>
                    <a:pt x="22" y="96"/>
                  </a:cubicBezTo>
                  <a:cubicBezTo>
                    <a:pt x="7" y="127"/>
                    <a:pt x="0" y="163"/>
                    <a:pt x="0" y="204"/>
                  </a:cubicBezTo>
                  <a:cubicBezTo>
                    <a:pt x="0" y="235"/>
                    <a:pt x="5" y="264"/>
                    <a:pt x="14" y="291"/>
                  </a:cubicBezTo>
                  <a:cubicBezTo>
                    <a:pt x="17" y="299"/>
                    <a:pt x="21" y="307"/>
                    <a:pt x="25" y="315"/>
                  </a:cubicBezTo>
                  <a:cubicBezTo>
                    <a:pt x="87" y="315"/>
                    <a:pt x="87" y="315"/>
                    <a:pt x="87" y="315"/>
                  </a:cubicBezTo>
                  <a:cubicBezTo>
                    <a:pt x="64" y="288"/>
                    <a:pt x="52" y="250"/>
                    <a:pt x="52" y="201"/>
                  </a:cubicBezTo>
                  <a:cubicBezTo>
                    <a:pt x="52" y="168"/>
                    <a:pt x="57" y="140"/>
                    <a:pt x="68" y="117"/>
                  </a:cubicBezTo>
                  <a:cubicBezTo>
                    <a:pt x="80" y="93"/>
                    <a:pt x="95" y="75"/>
                    <a:pt x="114" y="63"/>
                  </a:cubicBezTo>
                  <a:cubicBezTo>
                    <a:pt x="133" y="51"/>
                    <a:pt x="155" y="45"/>
                    <a:pt x="180" y="45"/>
                  </a:cubicBezTo>
                  <a:cubicBezTo>
                    <a:pt x="199" y="45"/>
                    <a:pt x="216" y="49"/>
                    <a:pt x="231" y="56"/>
                  </a:cubicBezTo>
                  <a:cubicBezTo>
                    <a:pt x="246" y="64"/>
                    <a:pt x="258" y="74"/>
                    <a:pt x="267" y="86"/>
                  </a:cubicBezTo>
                  <a:cubicBezTo>
                    <a:pt x="274" y="95"/>
                    <a:pt x="280" y="108"/>
                    <a:pt x="284" y="123"/>
                  </a:cubicBezTo>
                  <a:close/>
                </a:path>
              </a:pathLst>
            </a:custGeom>
            <a:solidFill>
              <a:srgbClr val="DE610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959689" y="2052905"/>
            <a:ext cx="6657975" cy="503237"/>
            <a:chOff x="1258" y="1919"/>
            <a:chExt cx="4194" cy="317"/>
          </a:xfrm>
        </p:grpSpPr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smtClean="0">
                  <a:latin typeface="+mn-lt"/>
                  <a:ea typeface="+mn-ea"/>
                </a:rPr>
                <a:t>식별자</a:t>
              </a:r>
              <a:endParaRPr kumimoji="0" lang="en-US" altLang="en-US" b="1" dirty="0">
                <a:latin typeface="+mn-lt"/>
                <a:ea typeface="+mn-ea"/>
              </a:endParaRPr>
            </a:p>
          </p:txBody>
        </p:sp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2000" smtClean="0">
                  <a:solidFill>
                    <a:srgbClr val="F8F8F8"/>
                  </a:solidFill>
                  <a:ea typeface="맑은 고딕" pitchFamily="50" charset="-127"/>
                </a:rPr>
                <a:t>02</a:t>
              </a:r>
              <a:endParaRPr kumimoji="0" lang="en-US" altLang="ko-KR" sz="20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20" name="Group 122"/>
          <p:cNvGrpSpPr>
            <a:grpSpLocks/>
          </p:cNvGrpSpPr>
          <p:nvPr/>
        </p:nvGrpSpPr>
        <p:grpSpPr bwMode="auto">
          <a:xfrm>
            <a:off x="959689" y="1376741"/>
            <a:ext cx="6654800" cy="503237"/>
            <a:chOff x="1258" y="1541"/>
            <a:chExt cx="4192" cy="317"/>
          </a:xfrm>
        </p:grpSpPr>
        <p:sp>
          <p:nvSpPr>
            <p:cNvPr id="21" name="Rectangle 63"/>
            <p:cNvSpPr>
              <a:spLocks noChangeArrowheads="1"/>
            </p:cNvSpPr>
            <p:nvPr/>
          </p:nvSpPr>
          <p:spPr bwMode="auto">
            <a:xfrm>
              <a:off x="1338" y="1559"/>
              <a:ext cx="4112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smtClean="0">
                  <a:latin typeface="+mn-lt"/>
                  <a:ea typeface="+mn-ea"/>
                </a:rPr>
                <a:t>자바 프로그램 기본 구조</a:t>
              </a:r>
              <a:endParaRPr kumimoji="0" lang="en-US" altLang="en-US" b="1" dirty="0">
                <a:latin typeface="+mn-lt"/>
                <a:ea typeface="+mn-ea"/>
              </a:endParaRPr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1258" y="1541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2000" smtClean="0">
                  <a:solidFill>
                    <a:srgbClr val="F8F8F8"/>
                  </a:solidFill>
                  <a:ea typeface="맑은 고딕" pitchFamily="50" charset="-127"/>
                </a:rPr>
                <a:t>01</a:t>
              </a:r>
              <a:endParaRPr kumimoji="0" lang="en-US" altLang="ko-KR" b="1" dirty="0">
                <a:latin typeface="굴림" charset="-127"/>
                <a:ea typeface="맑은 고딕" pitchFamily="50" charset="-127"/>
              </a:endParaRPr>
            </a:p>
          </p:txBody>
        </p:sp>
      </p:grpSp>
      <p:grpSp>
        <p:nvGrpSpPr>
          <p:cNvPr id="23" name="Group 123"/>
          <p:cNvGrpSpPr>
            <a:grpSpLocks/>
          </p:cNvGrpSpPr>
          <p:nvPr/>
        </p:nvGrpSpPr>
        <p:grpSpPr bwMode="auto">
          <a:xfrm>
            <a:off x="959689" y="2729069"/>
            <a:ext cx="6657975" cy="503238"/>
            <a:chOff x="1258" y="1919"/>
            <a:chExt cx="4194" cy="317"/>
          </a:xfrm>
        </p:grpSpPr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smtClean="0">
                  <a:latin typeface="+mn-lt"/>
                  <a:ea typeface="+mn-ea"/>
                </a:rPr>
                <a:t>변수</a:t>
              </a:r>
              <a:endParaRPr kumimoji="0" lang="en-US" altLang="en-US" b="1" dirty="0">
                <a:latin typeface="+mn-lt"/>
                <a:ea typeface="+mn-ea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2000" smtClean="0">
                  <a:solidFill>
                    <a:srgbClr val="F8F8F8"/>
                  </a:solidFill>
                  <a:ea typeface="맑은 고딕" pitchFamily="50" charset="-127"/>
                </a:rPr>
                <a:t>03</a:t>
              </a:r>
              <a:endParaRPr kumimoji="0" lang="en-US" altLang="ko-KR" sz="20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959689" y="3405234"/>
            <a:ext cx="6657975" cy="503238"/>
            <a:chOff x="1258" y="1919"/>
            <a:chExt cx="4194" cy="317"/>
          </a:xfrm>
        </p:grpSpPr>
        <p:sp>
          <p:nvSpPr>
            <p:cNvPr id="27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mtClean="0"/>
                <a:t>자바 기본 입출력</a:t>
              </a:r>
              <a:endParaRPr kumimoji="0" lang="en-US" altLang="en-US" b="1" dirty="0">
                <a:latin typeface="+mn-lt"/>
                <a:ea typeface="+mn-ea"/>
              </a:endParaRPr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2000" smtClean="0">
                  <a:solidFill>
                    <a:srgbClr val="F8F8F8"/>
                  </a:solidFill>
                  <a:ea typeface="맑은 고딕" pitchFamily="50" charset="-127"/>
                </a:rPr>
                <a:t>04</a:t>
              </a:r>
              <a:endParaRPr kumimoji="0" lang="en-US" altLang="ko-KR" sz="20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29" name="Group 123"/>
          <p:cNvGrpSpPr>
            <a:grpSpLocks/>
          </p:cNvGrpSpPr>
          <p:nvPr/>
        </p:nvGrpSpPr>
        <p:grpSpPr bwMode="auto">
          <a:xfrm>
            <a:off x="959689" y="4081399"/>
            <a:ext cx="6657975" cy="503238"/>
            <a:chOff x="1258" y="1919"/>
            <a:chExt cx="4194" cy="317"/>
          </a:xfrm>
        </p:grpSpPr>
        <p:sp>
          <p:nvSpPr>
            <p:cNvPr id="30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mtClean="0"/>
                <a:t>연산자</a:t>
              </a:r>
              <a:endParaRPr lang="en-US" altLang="en-US" b="1" dirty="0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2000" smtClean="0">
                  <a:solidFill>
                    <a:srgbClr val="F8F8F8"/>
                  </a:solidFill>
                  <a:ea typeface="맑은 고딕" pitchFamily="50" charset="-127"/>
                </a:rPr>
                <a:t>05</a:t>
              </a:r>
              <a:endParaRPr kumimoji="0" lang="en-US" altLang="ko-KR" sz="20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1086689" y="5995596"/>
            <a:ext cx="6530975" cy="446088"/>
          </a:xfrm>
          <a:prstGeom prst="roundRect">
            <a:avLst>
              <a:gd name="adj" fmla="val 16667"/>
            </a:avLst>
          </a:prstGeom>
          <a:solidFill>
            <a:srgbClr val="242424"/>
          </a:solidFill>
          <a:ln w="19050" algn="ctr">
            <a:noFill/>
            <a:round/>
            <a:headEnd/>
            <a:tailEnd/>
          </a:ln>
          <a:effectLst>
            <a:outerShdw dist="17961" dir="18900000" algn="ctr" rotWithShape="0">
              <a:schemeClr val="bg1">
                <a:lumMod val="75000"/>
              </a:schemeClr>
            </a:outerShdw>
          </a:effectLst>
        </p:spPr>
        <p:txBody>
          <a:bodyPr lIns="683629" tIns="45696" rIns="91390" bIns="4569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bg1"/>
                </a:solidFill>
                <a:latin typeface="+mn-lt"/>
                <a:ea typeface="+mn-ea"/>
              </a:rPr>
              <a:t>프로그래밍 문제</a:t>
            </a:r>
            <a:endParaRPr kumimoji="0" lang="en-US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1085101" y="4757564"/>
            <a:ext cx="6530975" cy="446088"/>
          </a:xfrm>
          <a:prstGeom prst="roundRect">
            <a:avLst>
              <a:gd name="adj" fmla="val 16667"/>
            </a:avLst>
          </a:prstGeom>
          <a:solidFill>
            <a:srgbClr val="242424"/>
          </a:solidFill>
          <a:ln w="19050" algn="ctr">
            <a:noFill/>
            <a:round/>
            <a:headEnd/>
            <a:tailEnd/>
          </a:ln>
          <a:effectLst>
            <a:outerShdw dist="17961" dir="18900000" algn="ctr" rotWithShape="0">
              <a:schemeClr val="bg1">
                <a:lumMod val="75000"/>
              </a:schemeClr>
            </a:outerShdw>
          </a:effectLst>
        </p:spPr>
        <p:txBody>
          <a:bodyPr lIns="683629" tIns="45696" rIns="91390" bIns="4569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bg1"/>
                </a:solidFill>
                <a:latin typeface="+mn-lt"/>
                <a:ea typeface="+mn-ea"/>
              </a:rPr>
              <a:t>도전 과제</a:t>
            </a:r>
            <a:endParaRPr kumimoji="0" lang="en-US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1085100" y="5376579"/>
            <a:ext cx="6530975" cy="446088"/>
          </a:xfrm>
          <a:prstGeom prst="roundRect">
            <a:avLst>
              <a:gd name="adj" fmla="val 16667"/>
            </a:avLst>
          </a:prstGeom>
          <a:solidFill>
            <a:srgbClr val="242424"/>
          </a:solidFill>
          <a:ln w="19050" algn="ctr">
            <a:noFill/>
            <a:round/>
            <a:headEnd/>
            <a:tailEnd/>
          </a:ln>
          <a:effectLst>
            <a:outerShdw dist="17961" dir="18900000" algn="ctr" rotWithShape="0">
              <a:schemeClr val="bg1">
                <a:lumMod val="75000"/>
              </a:schemeClr>
            </a:outerShdw>
          </a:effectLst>
        </p:spPr>
        <p:txBody>
          <a:bodyPr lIns="683629" tIns="45696" rIns="91390" bIns="4569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bg1"/>
                </a:solidFill>
                <a:latin typeface="+mn-lt"/>
                <a:ea typeface="+mn-ea"/>
              </a:rPr>
              <a:t>연습 문제</a:t>
            </a:r>
            <a:endParaRPr kumimoji="0" lang="en-US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39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타입의 표현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기초 타입의 표현 범위와 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485777"/>
            <a:ext cx="4886325" cy="1666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9" y="4008315"/>
            <a:ext cx="5800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1063870"/>
            <a:ext cx="9018955" cy="4921495"/>
            <a:chOff x="39077" y="-42985"/>
            <a:chExt cx="9018955" cy="49214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7" y="-42985"/>
              <a:ext cx="6753225" cy="41148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r="12485"/>
            <a:stretch/>
          </p:blipFill>
          <p:spPr>
            <a:xfrm>
              <a:off x="3197920" y="1773360"/>
              <a:ext cx="5860112" cy="310515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930" y="4836504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기본 입출력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1" y="1524977"/>
            <a:ext cx="8153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println</a:t>
            </a:r>
            <a:r>
              <a:rPr lang="en-US" altLang="ko-KR" dirty="0"/>
              <a:t>() : () </a:t>
            </a:r>
            <a:r>
              <a:rPr lang="ko-KR" altLang="en-US" dirty="0"/>
              <a:t>내부의 내용을 출력한 후 행을 바꾼다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() : () </a:t>
            </a:r>
            <a:r>
              <a:rPr lang="ko-KR" altLang="en-US" dirty="0"/>
              <a:t>내부의 내용을 출력만 하고 행은 바꾸지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 smtClean="0"/>
              <a:t>printf</a:t>
            </a:r>
            <a:r>
              <a:rPr lang="en-US" altLang="ko-KR" dirty="0"/>
              <a:t>() : </a:t>
            </a:r>
            <a:r>
              <a:rPr lang="ko-KR" altLang="en-US" dirty="0"/>
              <a:t>포맷을 지정해서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화면에 데이터 출력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04 </a:t>
            </a:r>
            <a:r>
              <a:rPr lang="ko-KR" altLang="en-US"/>
              <a:t>자바 기본 입출력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9" y="4960307"/>
            <a:ext cx="1000125" cy="3632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3" y="2565540"/>
            <a:ext cx="5760000" cy="5468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71854" y="3462337"/>
            <a:ext cx="6324600" cy="2075356"/>
            <a:chOff x="471854" y="3462337"/>
            <a:chExt cx="6324600" cy="207535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54" y="3462337"/>
              <a:ext cx="6324600" cy="17621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9929" y="5185268"/>
              <a:ext cx="2676525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73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76505" y="845039"/>
            <a:ext cx="5760000" cy="5949630"/>
            <a:chOff x="576505" y="845039"/>
            <a:chExt cx="5760000" cy="594963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b="3730"/>
            <a:stretch/>
          </p:blipFill>
          <p:spPr>
            <a:xfrm>
              <a:off x="576505" y="845039"/>
              <a:ext cx="5760000" cy="572769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68145" t="34794" r="3361"/>
            <a:stretch/>
          </p:blipFill>
          <p:spPr>
            <a:xfrm>
              <a:off x="4572000" y="2915139"/>
              <a:ext cx="1641231" cy="3879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7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printf</a:t>
            </a:r>
            <a:r>
              <a:rPr lang="en-US" altLang="ko-KR"/>
              <a:t>()</a:t>
            </a:r>
            <a:r>
              <a:rPr lang="ko-KR" altLang="en-US"/>
              <a:t>의 포맷과 실행 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1039204"/>
            <a:ext cx="7200000" cy="54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프로그램의 </a:t>
            </a:r>
            <a:r>
              <a:rPr lang="ko-KR" altLang="en-US" dirty="0"/>
              <a:t>첫 행에 다음을 추가해 </a:t>
            </a:r>
            <a:r>
              <a:rPr lang="en-US" altLang="ko-KR" dirty="0"/>
              <a:t>Scanner </a:t>
            </a:r>
            <a:r>
              <a:rPr lang="ko-KR" altLang="en-US" dirty="0"/>
              <a:t>클래스의 경로 </a:t>
            </a:r>
            <a:r>
              <a:rPr lang="ko-KR" altLang="en-US"/>
              <a:t>이름을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컴파일러에 </a:t>
            </a:r>
            <a:r>
              <a:rPr lang="ko-KR" altLang="en-US" dirty="0"/>
              <a:t>알린다</a:t>
            </a:r>
            <a:r>
              <a:rPr lang="en-US" altLang="ko-KR"/>
              <a:t>. </a:t>
            </a:r>
            <a:endParaRPr lang="en-US" altLang="ko-KR" smtClean="0"/>
          </a:p>
          <a:p>
            <a:pPr marL="360362" lvl="1" indent="0">
              <a:buNone/>
            </a:pPr>
            <a:r>
              <a:rPr lang="en-US" altLang="ko-KR" smtClean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키보드로 </a:t>
            </a:r>
            <a:r>
              <a:rPr lang="ko-KR" altLang="en-US" dirty="0"/>
              <a:t>데이터를 </a:t>
            </a:r>
            <a:r>
              <a:rPr lang="ko-KR" altLang="en-US" dirty="0" err="1"/>
              <a:t>입력받으려고</a:t>
            </a:r>
            <a:r>
              <a:rPr lang="ko-KR" altLang="en-US" dirty="0"/>
              <a:t> </a:t>
            </a:r>
            <a:r>
              <a:rPr lang="en-US" altLang="ko-KR" dirty="0"/>
              <a:t>System.in </a:t>
            </a:r>
            <a:r>
              <a:rPr lang="ko-KR" altLang="en-US" dirty="0"/>
              <a:t>객체와 연결된 </a:t>
            </a:r>
            <a:r>
              <a:rPr lang="en-US" altLang="ko-KR"/>
              <a:t>Scanner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객체를 </a:t>
            </a:r>
            <a:r>
              <a:rPr lang="ko-KR" altLang="en-US" dirty="0"/>
              <a:t>생성한다</a:t>
            </a:r>
            <a:r>
              <a:rPr lang="en-US" altLang="ko-KR"/>
              <a:t>. </a:t>
            </a:r>
            <a:endParaRPr lang="en-US" altLang="ko-KR" smtClean="0"/>
          </a:p>
          <a:p>
            <a:pPr marL="360362" lvl="1" indent="0">
              <a:buNone/>
            </a:pPr>
            <a:r>
              <a:rPr lang="en-US" altLang="ko-KR" smtClean="0"/>
              <a:t>Scanner </a:t>
            </a:r>
            <a:r>
              <a:rPr lang="en-US" altLang="ko-KR" dirty="0"/>
              <a:t>in = new Scanner(System.in);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/>
              <a:t>클래스가 제공하는 다양한 메서드를 이용해 </a:t>
            </a:r>
            <a:r>
              <a:rPr lang="ko-KR" altLang="en-US"/>
              <a:t>키보드로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데이터를 </a:t>
            </a:r>
            <a:r>
              <a:rPr lang="ko-KR" altLang="en-US" dirty="0" err="1"/>
              <a:t>입력받는다</a:t>
            </a:r>
            <a:r>
              <a:rPr lang="en-US" altLang="ko-KR"/>
              <a:t>. </a:t>
            </a:r>
            <a:endParaRPr lang="en-US" altLang="ko-KR" smtClean="0"/>
          </a:p>
          <a:p>
            <a:pPr marL="360362" lvl="1" indent="0">
              <a:buNone/>
            </a:pPr>
            <a:r>
              <a:rPr lang="en-US" altLang="ko-KR" smtClean="0"/>
              <a:t>int</a:t>
            </a:r>
            <a:r>
              <a:rPr lang="ko-KR" altLang="en-US" smtClean="0"/>
              <a:t> </a:t>
            </a:r>
            <a:r>
              <a:rPr lang="en-US" altLang="ko-KR" dirty="0"/>
              <a:t>x = </a:t>
            </a:r>
            <a:r>
              <a:rPr lang="en-US" altLang="ko-KR" dirty="0" err="1"/>
              <a:t>in.nextInt</a:t>
            </a:r>
            <a:r>
              <a:rPr lang="en-US" altLang="ko-KR" dirty="0"/>
              <a:t>(); // </a:t>
            </a:r>
            <a:r>
              <a:rPr lang="ko-KR" altLang="en-US" dirty="0"/>
              <a:t>정수를 읽어 변수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키보드로 데이터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04 </a:t>
            </a:r>
            <a:r>
              <a:rPr lang="ko-KR" altLang="en-US"/>
              <a:t>자바 기본 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Scanner </a:t>
            </a:r>
            <a:r>
              <a:rPr lang="ko-KR" altLang="en-US" dirty="0" smtClean="0"/>
              <a:t>클래스가 제공하는 데이터 입력 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키보드로 데이터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자바 프로그램 구조와 기초 문법 익히기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4" y="1478694"/>
            <a:ext cx="3143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0" y="1064235"/>
            <a:ext cx="8058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기본적으로 </a:t>
            </a:r>
            <a:r>
              <a:rPr lang="en-US" altLang="ko-KR" dirty="0"/>
              <a:t>32</a:t>
            </a:r>
            <a:r>
              <a:rPr lang="ko-KR" altLang="en-US" dirty="0"/>
              <a:t>비트 단위로 계산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연산자와 연산식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05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0" y="1509619"/>
            <a:ext cx="3295650" cy="1295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6" y="3454400"/>
            <a:ext cx="3819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Hello</a:t>
            </a:r>
            <a:r>
              <a:rPr lang="ko-KR" altLang="en-US" smtClean="0"/>
              <a:t> 프로그램 구조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자바 프로그램 기본 구조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5" y="891056"/>
            <a:ext cx="3467100" cy="2733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98" y="2602394"/>
            <a:ext cx="7200000" cy="36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연산자의 종류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9" y="1035172"/>
            <a:ext cx="8048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피연산자의 </a:t>
            </a:r>
            <a:r>
              <a:rPr lang="ko-KR" altLang="en-US" dirty="0"/>
              <a:t>데이터 타입에 따라 결과 값이 다른데</a:t>
            </a:r>
            <a:r>
              <a:rPr lang="en-US" altLang="ko-KR" dirty="0"/>
              <a:t>, </a:t>
            </a:r>
            <a:r>
              <a:rPr lang="ko-KR" altLang="en-US" dirty="0"/>
              <a:t>연산할 두 </a:t>
            </a:r>
            <a:r>
              <a:rPr lang="ko-KR" altLang="en-US" dirty="0" err="1"/>
              <a:t>피연산자의</a:t>
            </a:r>
            <a:r>
              <a:rPr lang="ko-KR" altLang="en-US" dirty="0"/>
              <a:t> 데이터 타입이 다르면 큰 범위의 타입으로 일치시킨 후 </a:t>
            </a:r>
            <a:r>
              <a:rPr lang="ko-KR" altLang="en-US" dirty="0" smtClean="0"/>
              <a:t>연산 수행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r>
              <a:rPr lang="ko-KR" altLang="en-US" dirty="0" smtClean="0"/>
              <a:t>논리 </a:t>
            </a:r>
            <a:r>
              <a:rPr lang="ko-KR" altLang="en-US" dirty="0"/>
              <a:t>타입을 제외한 기초 타입을 </a:t>
            </a:r>
            <a:r>
              <a:rPr lang="ko-KR" altLang="en-US" dirty="0" err="1"/>
              <a:t>피연산자로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% </a:t>
            </a:r>
            <a:r>
              <a:rPr lang="ko-KR" altLang="en-US" dirty="0"/>
              <a:t>연산자는 정수 타입만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r>
              <a:rPr lang="ko-KR" altLang="en-US" dirty="0" smtClean="0"/>
              <a:t>덧셈 </a:t>
            </a:r>
            <a:r>
              <a:rPr lang="ko-KR" altLang="en-US" dirty="0"/>
              <a:t>연산자는 문자열을 연결하는 데도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문자열과 덧셈을 하는 데이터는 먼저 문자열로 변환한 후 서로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산술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52" y="3349014"/>
            <a:ext cx="5810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79012"/>
            <a:ext cx="8105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비교 </a:t>
            </a:r>
            <a:r>
              <a:rPr lang="ko-KR" altLang="en-US" dirty="0"/>
              <a:t>연산자는 논리 타입에만 사용할 수 있는데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</a:t>
            </a:r>
            <a:r>
              <a:rPr lang="ko-KR" altLang="en-US" dirty="0"/>
              <a:t>는 모든 기초 타입에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비교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3" y="2240938"/>
            <a:ext cx="533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논리 </a:t>
            </a:r>
            <a:r>
              <a:rPr lang="ko-KR" altLang="en-US" dirty="0"/>
              <a:t>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조건을 결합해서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를 조사하며</a:t>
            </a:r>
            <a:r>
              <a:rPr lang="en-US" altLang="ko-KR" dirty="0"/>
              <a:t>, </a:t>
            </a:r>
            <a:r>
              <a:rPr lang="ko-KR" altLang="en-US" dirty="0"/>
              <a:t>논리 타입에만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쇼트서킷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논리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42" y="2213272"/>
            <a:ext cx="7258050" cy="1847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4" y="4649542"/>
            <a:ext cx="8058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논리 연산자 예제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56540" y="1086704"/>
            <a:ext cx="7835583" cy="4998422"/>
            <a:chOff x="573771" y="1493104"/>
            <a:chExt cx="7835583" cy="499842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771" y="1493104"/>
              <a:ext cx="7596000" cy="475203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642708" y="5455138"/>
              <a:ext cx="2766646" cy="992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229" y="5259262"/>
              <a:ext cx="1728000" cy="1232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7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비트 </a:t>
            </a:r>
            <a:r>
              <a:rPr lang="ko-KR" altLang="en-US" dirty="0"/>
              <a:t>연산자와 시프트 연산자는 정수 타입에만 사용</a:t>
            </a:r>
          </a:p>
          <a:p>
            <a:r>
              <a:rPr lang="ko-KR" altLang="en-US" smtClean="0"/>
              <a:t>종류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</a:t>
            </a:r>
            <a:r>
              <a:rPr lang="en-US" altLang="ko-KR"/>
              <a:t>·</a:t>
            </a:r>
            <a:r>
              <a:rPr lang="ko-KR" altLang="en-US"/>
              <a:t>시프트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자바 프로그램 구조와 기초 문법 익히기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2" y="1891818"/>
            <a:ext cx="5600700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2" y="4410718"/>
            <a:ext cx="6296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시프트 </a:t>
            </a:r>
            <a:r>
              <a:rPr lang="ko-KR" altLang="en-US" dirty="0"/>
              <a:t>연산자의 종류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</a:t>
            </a:r>
            <a:r>
              <a:rPr lang="en-US" altLang="ko-KR"/>
              <a:t>·</a:t>
            </a:r>
            <a:r>
              <a:rPr lang="ko-KR" altLang="en-US"/>
              <a:t>시프트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7" y="1451550"/>
            <a:ext cx="7972425" cy="252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1" y="4714086"/>
            <a:ext cx="4333875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786" y="4771236"/>
            <a:ext cx="4324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비트</a:t>
            </a:r>
            <a:r>
              <a:rPr lang="en-US" altLang="ko-KR"/>
              <a:t>·</a:t>
            </a:r>
            <a:r>
              <a:rPr lang="ko-KR" altLang="en-US"/>
              <a:t>시프트 </a:t>
            </a:r>
            <a:r>
              <a:rPr lang="ko-KR" altLang="en-US" smtClean="0"/>
              <a:t>연산자 예제</a:t>
            </a:r>
            <a:endParaRPr lang="en-US" altLang="ko-KR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974583"/>
            <a:ext cx="6084000" cy="5155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10" y="3029547"/>
            <a:ext cx="2196000" cy="31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대입 </a:t>
            </a:r>
            <a:r>
              <a:rPr lang="ko-KR" altLang="en-US" dirty="0"/>
              <a:t>연산자는 오른쪽에 있는 </a:t>
            </a:r>
            <a:r>
              <a:rPr lang="ko-KR" altLang="en-US" dirty="0" err="1"/>
              <a:t>연산식의</a:t>
            </a:r>
            <a:r>
              <a:rPr lang="ko-KR" altLang="en-US" dirty="0"/>
              <a:t> 결과 값을 왼쪽에 있는 변수에 대입</a:t>
            </a:r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대입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85" y="1811588"/>
            <a:ext cx="2457450" cy="971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86" y="3061173"/>
            <a:ext cx="5905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/>
              <a:t>객체 지향 언어에서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개발하는 단위</a:t>
            </a:r>
          </a:p>
          <a:p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/>
              <a:t>수행할 작업을 나열한 코드의 모임</a:t>
            </a:r>
          </a:p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작업을 지시하는 변수 선언</a:t>
            </a:r>
            <a:r>
              <a:rPr lang="en-US" altLang="ko-KR" dirty="0"/>
              <a:t>, </a:t>
            </a:r>
            <a:r>
              <a:rPr lang="ko-KR" altLang="en-US" dirty="0"/>
              <a:t>값 저장</a:t>
            </a:r>
            <a:r>
              <a:rPr lang="en-US" altLang="ko-KR" dirty="0"/>
              <a:t>, </a:t>
            </a:r>
            <a:r>
              <a:rPr lang="ko-KR" altLang="en-US" dirty="0"/>
              <a:t>메서드 호출 등의 코드</a:t>
            </a:r>
          </a:p>
          <a:p>
            <a:r>
              <a:rPr lang="ko-KR" altLang="en-US" smtClean="0"/>
              <a:t>주석문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Hello</a:t>
            </a:r>
            <a:r>
              <a:rPr lang="ko-KR" altLang="en-US"/>
              <a:t> 프로그램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자바 프로그램 기본 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673101"/>
            <a:ext cx="8244000" cy="12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종류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대입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84" y="1333500"/>
            <a:ext cx="350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대입 연산자 예제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8" y="1058007"/>
            <a:ext cx="6804000" cy="54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숫자를 </a:t>
            </a:r>
            <a:r>
              <a:rPr lang="ko-KR" altLang="en-US" dirty="0"/>
              <a:t>나타내는 기초 타입에 사용하며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그대로 유지하거나 </a:t>
            </a:r>
            <a:r>
              <a:rPr lang="ko-KR" altLang="en-US" dirty="0" smtClean="0"/>
              <a:t>반전</a:t>
            </a:r>
            <a:endParaRPr lang="en-US" altLang="ko-KR" dirty="0" smtClean="0"/>
          </a:p>
          <a:p>
            <a:r>
              <a:rPr lang="ko-KR" altLang="en-US" dirty="0"/>
              <a:t>증감 연산자는 변수의 위치에 따라 의미가 다르다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부호</a:t>
            </a:r>
            <a:r>
              <a:rPr lang="en-US" altLang="ko-KR"/>
              <a:t>·</a:t>
            </a:r>
            <a:r>
              <a:rPr lang="ko-KR" altLang="en-US"/>
              <a:t>증감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2579078"/>
            <a:ext cx="807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부호</a:t>
            </a:r>
            <a:r>
              <a:rPr lang="en-US" altLang="ko-KR"/>
              <a:t>·</a:t>
            </a:r>
            <a:r>
              <a:rPr lang="ko-KR" altLang="en-US"/>
              <a:t>증감 </a:t>
            </a:r>
            <a:r>
              <a:rPr lang="ko-KR" altLang="en-US" smtClean="0"/>
              <a:t>연산자 예제</a:t>
            </a:r>
            <a:endParaRPr lang="en-US" altLang="ko-KR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51520" y="1039943"/>
            <a:ext cx="8358234" cy="5033856"/>
            <a:chOff x="533286" y="1438527"/>
            <a:chExt cx="8358234" cy="50338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86" y="1438527"/>
              <a:ext cx="7524000" cy="503385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20129"/>
            <a:stretch/>
          </p:blipFill>
          <p:spPr>
            <a:xfrm>
              <a:off x="6907512" y="1897577"/>
              <a:ext cx="1984008" cy="189760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b="38433"/>
            <a:stretch/>
          </p:blipFill>
          <p:spPr>
            <a:xfrm>
              <a:off x="5042016" y="5867119"/>
              <a:ext cx="2857500" cy="604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조건 </a:t>
            </a:r>
            <a:r>
              <a:rPr lang="ko-KR" altLang="en-US" dirty="0"/>
              <a:t>연산자</a:t>
            </a:r>
            <a:r>
              <a:rPr lang="en-US" altLang="ko-KR" dirty="0"/>
              <a:t>(?:)</a:t>
            </a:r>
            <a:r>
              <a:rPr lang="ko-KR" altLang="en-US" dirty="0"/>
              <a:t>는 </a:t>
            </a:r>
            <a:r>
              <a:rPr lang="ko-KR" altLang="en-US" dirty="0" smtClean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이면 결과 값은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1</a:t>
            </a:r>
            <a:r>
              <a:rPr lang="ko-KR" altLang="en-US" dirty="0"/>
              <a:t>의 값이 되고 </a:t>
            </a:r>
            <a:r>
              <a:rPr lang="en-US" altLang="ko-KR" dirty="0"/>
              <a:t>false</a:t>
            </a:r>
            <a:r>
              <a:rPr lang="ko-KR" altLang="en-US" dirty="0"/>
              <a:t>이면 결과 값은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2</a:t>
            </a:r>
            <a:r>
              <a:rPr lang="ko-KR" altLang="en-US" dirty="0"/>
              <a:t>의 값이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92075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ko-KR" altLang="en-US" dirty="0"/>
              <a:t>연산자도 </a:t>
            </a:r>
            <a:r>
              <a:rPr lang="ko-KR" altLang="en-US" dirty="0" err="1"/>
              <a:t>쇼트서킷</a:t>
            </a:r>
            <a:r>
              <a:rPr lang="ko-KR" altLang="en-US" dirty="0"/>
              <a:t> </a:t>
            </a:r>
            <a:r>
              <a:rPr lang="ko-KR" altLang="en-US" dirty="0" err="1"/>
              <a:t>로직을</a:t>
            </a:r>
            <a:r>
              <a:rPr lang="ko-KR" altLang="en-US" dirty="0"/>
              <a:t> 이용하기 때문에 조건식에 따라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1</a:t>
            </a:r>
            <a:r>
              <a:rPr lang="ko-KR" altLang="en-US" dirty="0"/>
              <a:t>과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2 </a:t>
            </a:r>
            <a:r>
              <a:rPr lang="ko-KR" altLang="en-US" dirty="0"/>
              <a:t>중 하나만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92075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조건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7" y="1875813"/>
            <a:ext cx="2790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조건 연산자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</a:p>
          <a:p>
            <a:r>
              <a:rPr lang="ko-KR" altLang="en-US" smtClean="0"/>
              <a:t>익히기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9" y="1031631"/>
            <a:ext cx="80962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9" y="1119535"/>
            <a:ext cx="6768000" cy="514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 우선순위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72" y="3190184"/>
            <a:ext cx="247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 결합 규칙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05 </a:t>
            </a:r>
            <a:r>
              <a:rPr lang="ko-KR" altLang="en-US"/>
              <a:t>연산자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69" y="1467094"/>
            <a:ext cx="7239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 </a:t>
            </a:r>
            <a:r>
              <a:rPr lang="ko-KR" altLang="en-US"/>
              <a:t>결합 </a:t>
            </a:r>
            <a:r>
              <a:rPr lang="ko-KR" altLang="en-US" smtClean="0"/>
              <a:t>규칙 예제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6" y="986080"/>
            <a:ext cx="8048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6" y="1079379"/>
            <a:ext cx="7920000" cy="47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/>
              <a:t>객체 지향 언어에서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개발하는 단위</a:t>
            </a:r>
          </a:p>
          <a:p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/>
              <a:t>수행할 작업을 나열한 코드의 모임</a:t>
            </a:r>
          </a:p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작업을 지시하는 변수 선언</a:t>
            </a:r>
            <a:r>
              <a:rPr lang="en-US" altLang="ko-KR" dirty="0"/>
              <a:t>, </a:t>
            </a:r>
            <a:r>
              <a:rPr lang="ko-KR" altLang="en-US" dirty="0"/>
              <a:t>값 저장</a:t>
            </a:r>
            <a:r>
              <a:rPr lang="en-US" altLang="ko-KR" dirty="0"/>
              <a:t>, </a:t>
            </a:r>
            <a:r>
              <a:rPr lang="ko-KR" altLang="en-US" dirty="0"/>
              <a:t>메서드 호출 등의 코드</a:t>
            </a:r>
          </a:p>
          <a:p>
            <a:r>
              <a:rPr lang="ko-KR" altLang="en-US" smtClean="0"/>
              <a:t>주석문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Hello</a:t>
            </a:r>
            <a:r>
              <a:rPr lang="ko-KR" altLang="en-US"/>
              <a:t> 프로그램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자바 프로그램 기본 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673101"/>
            <a:ext cx="8244000" cy="12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도전 과제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7" y="995361"/>
            <a:ext cx="7920000" cy="44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01- </a:t>
            </a:r>
            <a:r>
              <a:rPr lang="ko-KR" altLang="en-US" dirty="0" smtClean="0"/>
              <a:t>변수 이름으로 사용할 수 있는 것을 모두 고르시오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 smtClean="0"/>
              <a:t>byte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 smtClean="0"/>
              <a:t>batman_1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 err="1" smtClean="0"/>
              <a:t>doublePlus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 smtClean="0"/>
              <a:t>$value</a:t>
            </a:r>
          </a:p>
          <a:p>
            <a:pPr marL="0" indent="0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_name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17313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02- &amp;&amp;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AND </a:t>
            </a:r>
            <a:r>
              <a:rPr lang="ko-KR" altLang="en-US" sz="2800" dirty="0" smtClean="0"/>
              <a:t>연산자로 비트 연산을 하는 데 사용한다</a:t>
            </a:r>
            <a:r>
              <a:rPr lang="en-US" altLang="ko-KR" sz="2800" dirty="0" smtClean="0"/>
              <a:t>. (O, X)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03- byte </a:t>
            </a:r>
            <a:r>
              <a:rPr lang="ko-KR" altLang="en-US" sz="2800" dirty="0" smtClean="0"/>
              <a:t>타입의 연산 결과는 </a:t>
            </a:r>
            <a:r>
              <a:rPr lang="en-US" altLang="ko-KR" sz="2800" dirty="0" smtClean="0"/>
              <a:t>byte </a:t>
            </a:r>
            <a:r>
              <a:rPr lang="ko-KR" altLang="en-US" sz="2800" dirty="0" smtClean="0"/>
              <a:t>타입이다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(O, X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04- x &gt; y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true</a:t>
            </a:r>
            <a:r>
              <a:rPr lang="ko-KR" altLang="en-US" sz="2800" dirty="0" smtClean="0"/>
              <a:t>이거나 </a:t>
            </a:r>
            <a:r>
              <a:rPr lang="en-US" altLang="ko-KR" sz="2800" dirty="0" smtClean="0"/>
              <a:t>a &lt; b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true</a:t>
            </a:r>
            <a:r>
              <a:rPr lang="ko-KR" altLang="en-US" sz="2800" dirty="0" smtClean="0"/>
              <a:t>이라면</a:t>
            </a:r>
            <a:r>
              <a:rPr lang="en-US" altLang="ko-KR" sz="2800" dirty="0" smtClean="0"/>
              <a:t>,</a:t>
            </a:r>
          </a:p>
          <a:p>
            <a:pPr marL="0" indent="0">
              <a:buNone/>
            </a:pPr>
            <a:r>
              <a:rPr lang="en-US" altLang="ko-KR" sz="2800" dirty="0" smtClean="0"/>
              <a:t>x &gt; y &amp;&amp; a &lt; b</a:t>
            </a:r>
            <a:r>
              <a:rPr lang="ko-KR" altLang="en-US" sz="2800" dirty="0" smtClean="0"/>
              <a:t>도 </a:t>
            </a:r>
            <a:r>
              <a:rPr lang="en-US" altLang="ko-KR" sz="2800" dirty="0" smtClean="0"/>
              <a:t>true</a:t>
            </a:r>
            <a:r>
              <a:rPr lang="ko-KR" altLang="en-US" sz="2800" dirty="0" smtClean="0"/>
              <a:t>이다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(O, X)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05- </a:t>
            </a:r>
            <a:r>
              <a:rPr lang="ko-KR" altLang="en-US" sz="2800" dirty="0" smtClean="0"/>
              <a:t>모든 변수는 선언될 때 타입을 지정해야 한다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(O, X)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71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06- hello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HeLLO</a:t>
            </a:r>
            <a:r>
              <a:rPr lang="ko-KR" altLang="en-US" sz="2800" dirty="0" smtClean="0"/>
              <a:t>는 동일한 변수이다</a:t>
            </a:r>
            <a:r>
              <a:rPr lang="en-US" altLang="ko-KR" sz="2800" dirty="0" smtClean="0"/>
              <a:t>. (O, X)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07- byte </a:t>
            </a:r>
            <a:r>
              <a:rPr lang="ko-KR" altLang="en-US" sz="2800" dirty="0" smtClean="0"/>
              <a:t>타입 변수에 </a:t>
            </a:r>
            <a:r>
              <a:rPr lang="en-US" altLang="ko-KR" sz="2800" dirty="0" smtClean="0"/>
              <a:t>300</a:t>
            </a:r>
            <a:r>
              <a:rPr lang="ko-KR" altLang="en-US" sz="2800" dirty="0" smtClean="0"/>
              <a:t>을 대입할 수 있다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(O, X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08- </a:t>
            </a:r>
            <a:r>
              <a:rPr lang="ko-KR" altLang="en-US" sz="2800" dirty="0" smtClean="0"/>
              <a:t>모듈로 연산자</a:t>
            </a:r>
            <a:r>
              <a:rPr lang="en-US" altLang="ko-KR" sz="2800" dirty="0" smtClean="0"/>
              <a:t>(%)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double </a:t>
            </a:r>
            <a:r>
              <a:rPr lang="ko-KR" altLang="en-US" sz="2800" dirty="0" smtClean="0"/>
              <a:t>타입도 사용할 수 있다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(O, X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09- </a:t>
            </a:r>
            <a:r>
              <a:rPr lang="ko-KR" altLang="en-US" sz="2800" dirty="0" smtClean="0"/>
              <a:t>모든 자바 애플리케이션은 </a:t>
            </a:r>
            <a:r>
              <a:rPr lang="en-US" altLang="ko-KR" sz="2800" dirty="0" smtClean="0"/>
              <a:t>_________ </a:t>
            </a:r>
            <a:r>
              <a:rPr lang="ko-KR" altLang="en-US" sz="2800" dirty="0" err="1" smtClean="0"/>
              <a:t>메서드에서</a:t>
            </a:r>
            <a:r>
              <a:rPr lang="ko-KR" altLang="en-US" sz="2800" dirty="0" smtClean="0"/>
              <a:t> 실행을 시작한다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559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10- </a:t>
            </a:r>
            <a:r>
              <a:rPr lang="ko-KR" altLang="en-US" sz="2800" dirty="0" smtClean="0"/>
              <a:t>모든 자바 </a:t>
            </a:r>
            <a:r>
              <a:rPr lang="ko-KR" altLang="en-US" sz="2800" dirty="0" err="1" smtClean="0"/>
              <a:t>실행문은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_________</a:t>
            </a:r>
            <a:r>
              <a:rPr lang="ko-KR" altLang="en-US" sz="2800" dirty="0" smtClean="0"/>
              <a:t>로 끝난다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11- __________</a:t>
            </a:r>
            <a:r>
              <a:rPr lang="ko-KR" altLang="en-US" sz="2800" dirty="0" smtClean="0"/>
              <a:t>는 행 주석의 시작을 나타낸다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3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01-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이용해 다음 형태의 피라미드를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2854719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23" y="3209073"/>
            <a:ext cx="1055163" cy="10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02- </a:t>
            </a:r>
            <a:r>
              <a:rPr lang="ko-KR" altLang="en-US" dirty="0" smtClean="0"/>
              <a:t>키보드로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정수의 제곱 값을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2854719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10" y="3245337"/>
            <a:ext cx="1811282" cy="5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03- </a:t>
            </a:r>
            <a:r>
              <a:rPr lang="ko-KR" altLang="en-US" dirty="0" smtClean="0"/>
              <a:t>원기둥의 부피를 구하는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2854719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81" y="3212207"/>
            <a:ext cx="2056204" cy="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04-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(Second)</a:t>
            </a:r>
            <a:r>
              <a:rPr lang="ko-KR" altLang="en-US" dirty="0" smtClean="0"/>
              <a:t>를 입력하면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초로 환산해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2854719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40" y="3273911"/>
            <a:ext cx="2281399" cy="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05- </a:t>
            </a:r>
            <a:r>
              <a:rPr lang="ko-KR" altLang="en-US" dirty="0" smtClean="0"/>
              <a:t>임의의 소문자로 초기화된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 변수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대문자로 변환해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3132511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1"/>
          <p:cNvSpPr txBox="1">
            <a:spLocks/>
          </p:cNvSpPr>
          <p:nvPr/>
        </p:nvSpPr>
        <p:spPr>
          <a:xfrm>
            <a:off x="1250066" y="3495554"/>
            <a:ext cx="6609144" cy="19366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ASCII </a:t>
            </a:r>
            <a:r>
              <a:rPr lang="ko-KR" altLang="en-US" sz="1600" dirty="0" smtClean="0"/>
              <a:t>테이블에서는 대문자가 소문자 앞에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대문자와 소문자의 정수 값 차이는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)’A’ –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)’a’</a:t>
            </a:r>
            <a:r>
              <a:rPr lang="ko-KR" altLang="en-US" sz="1600" dirty="0" smtClean="0"/>
              <a:t>를 이용한다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5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Hello </a:t>
            </a:r>
            <a:r>
              <a:rPr lang="ko-KR" altLang="en-US"/>
              <a:t>프로그램의 확장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3" y="1087067"/>
            <a:ext cx="7884000" cy="45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06- </a:t>
            </a:r>
            <a:r>
              <a:rPr lang="ko-KR" altLang="en-US" dirty="0" smtClean="0"/>
              <a:t>키보드로 화씨온도</a:t>
            </a:r>
            <a:r>
              <a:rPr lang="en-US" altLang="ko-KR" dirty="0" smtClean="0"/>
              <a:t>(F)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섭씨온도</a:t>
            </a:r>
            <a:r>
              <a:rPr lang="en-US" altLang="ko-KR" dirty="0" smtClean="0"/>
              <a:t>(C)</a:t>
            </a:r>
            <a:r>
              <a:rPr lang="ko-KR" altLang="en-US" dirty="0" smtClean="0"/>
              <a:t>로 환산해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3132511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1"/>
          <p:cNvSpPr txBox="1">
            <a:spLocks/>
          </p:cNvSpPr>
          <p:nvPr/>
        </p:nvSpPr>
        <p:spPr>
          <a:xfrm>
            <a:off x="1250066" y="3495554"/>
            <a:ext cx="6609144" cy="19366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화시온도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를 섭씨온도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로 바꾸는 수식 </a:t>
            </a:r>
            <a:r>
              <a:rPr lang="en-US" altLang="ko-KR" sz="1600" dirty="0" smtClean="0"/>
              <a:t>: C = 5/9(F-32)</a:t>
            </a:r>
          </a:p>
          <a:p>
            <a:r>
              <a:rPr lang="ko-KR" altLang="en-US" sz="1600" dirty="0" smtClean="0"/>
              <a:t>정수 타입을 사용하면 </a:t>
            </a:r>
            <a:r>
              <a:rPr lang="en-US" altLang="ko-KR" sz="1600" dirty="0" smtClean="0"/>
              <a:t>5/9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되므로 정확한 결과를 얻을 수 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40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07- </a:t>
            </a:r>
            <a:r>
              <a:rPr lang="ko-KR" altLang="en-US" sz="2800" dirty="0" smtClean="0"/>
              <a:t>키보드로 정수를 </a:t>
            </a:r>
            <a:r>
              <a:rPr lang="ko-KR" altLang="en-US" sz="2800" dirty="0" err="1" smtClean="0"/>
              <a:t>입력받아</a:t>
            </a:r>
            <a:r>
              <a:rPr lang="ko-KR" altLang="en-US" sz="2800" dirty="0" smtClean="0"/>
              <a:t> ①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로 나누어지는지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② </a:t>
            </a:r>
            <a:r>
              <a:rPr lang="en-US" altLang="ko-KR" sz="2800" dirty="0" smtClean="0"/>
              <a:t>4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로 나누어지는지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③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나 </a:t>
            </a:r>
            <a:r>
              <a:rPr lang="en-US" altLang="ko-KR" sz="2800" dirty="0" smtClean="0"/>
              <a:t>5 </a:t>
            </a:r>
            <a:r>
              <a:rPr lang="ko-KR" altLang="en-US" sz="2800" dirty="0" smtClean="0"/>
              <a:t>중 하나로 나누어지지만 두 수 모두로는 나누어지지 않는지를 </a:t>
            </a:r>
            <a:r>
              <a:rPr lang="en-US" altLang="ko-KR" sz="2800" dirty="0" smtClean="0"/>
              <a:t>true/false</a:t>
            </a:r>
            <a:r>
              <a:rPr lang="ko-KR" altLang="en-US" sz="2800" dirty="0" smtClean="0"/>
              <a:t>로 출력하는 프로그램을 작성하시오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3132511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1"/>
          <p:cNvSpPr txBox="1">
            <a:spLocks/>
          </p:cNvSpPr>
          <p:nvPr/>
        </p:nvSpPr>
        <p:spPr>
          <a:xfrm>
            <a:off x="1250066" y="3495554"/>
            <a:ext cx="6609144" cy="19366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나누어지면 </a:t>
            </a:r>
            <a:r>
              <a:rPr lang="en-US" altLang="ko-KR" sz="1600" dirty="0" smtClean="0"/>
              <a:t>x % 4 == 0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3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08- </a:t>
            </a:r>
            <a:r>
              <a:rPr lang="ko-KR" altLang="en-US" dirty="0" smtClean="0"/>
              <a:t>키보드로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999 </a:t>
            </a:r>
            <a:r>
              <a:rPr lang="ko-KR" altLang="en-US" dirty="0" smtClean="0"/>
              <a:t>사이의 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각 자릿수를 더한 결과를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2854719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00" y="3273912"/>
            <a:ext cx="2681055" cy="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09- </a:t>
            </a:r>
            <a:r>
              <a:rPr lang="ko-KR" altLang="en-US" sz="2800" dirty="0" smtClean="0"/>
              <a:t>대학을 졸업하려면 최소 </a:t>
            </a:r>
            <a:r>
              <a:rPr lang="en-US" altLang="ko-KR" sz="2800" dirty="0" smtClean="0"/>
              <a:t>140</a:t>
            </a:r>
            <a:r>
              <a:rPr lang="ko-KR" altLang="en-US" sz="2800" dirty="0" smtClean="0"/>
              <a:t>학점을 이수해야 한다고 하자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이수한 학점 중 전공은 </a:t>
            </a:r>
            <a:r>
              <a:rPr lang="en-US" altLang="ko-KR" sz="2800" dirty="0" smtClean="0"/>
              <a:t>70</a:t>
            </a:r>
            <a:r>
              <a:rPr lang="ko-KR" altLang="en-US" sz="2800" dirty="0" smtClean="0"/>
              <a:t>학점 이상이어야 하며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교양과 일반은 각각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학점 이상이거나 총점이 </a:t>
            </a:r>
            <a:r>
              <a:rPr lang="en-US" altLang="ko-KR" sz="2800" dirty="0" smtClean="0"/>
              <a:t>80</a:t>
            </a:r>
            <a:r>
              <a:rPr lang="ko-KR" altLang="en-US" sz="2800" dirty="0" smtClean="0"/>
              <a:t>학점 이상이어야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이수한 학점을 각각 키보드로 </a:t>
            </a:r>
            <a:r>
              <a:rPr lang="ko-KR" altLang="en-US" sz="2800" dirty="0" err="1" smtClean="0"/>
              <a:t>입력받아</a:t>
            </a:r>
            <a:r>
              <a:rPr lang="ko-KR" altLang="en-US" sz="2800" dirty="0" smtClean="0"/>
              <a:t> 졸업 여부를 출력하는 프로그램을 작성하시오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3939070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89" y="4305815"/>
            <a:ext cx="1414830" cy="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51520" y="1052736"/>
            <a:ext cx="86400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10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항상 이기는 가위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바위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보 프로그램을 작성하시오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입력은 가위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바위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보만 가능합니다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04902" y="3939070"/>
            <a:ext cx="6933235" cy="2442258"/>
            <a:chOff x="740779" y="3497393"/>
            <a:chExt cx="6933235" cy="2442258"/>
          </a:xfrm>
        </p:grpSpPr>
        <p:sp>
          <p:nvSpPr>
            <p:cNvPr id="2" name="직사각형 1"/>
            <p:cNvSpPr/>
            <p:nvPr/>
          </p:nvSpPr>
          <p:spPr>
            <a:xfrm>
              <a:off x="740779" y="3497393"/>
              <a:ext cx="6933235" cy="219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0779" y="3497393"/>
              <a:ext cx="6933235" cy="2442258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89" y="4305815"/>
            <a:ext cx="1414830" cy="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7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Hello </a:t>
            </a:r>
            <a:r>
              <a:rPr lang="ko-KR" altLang="en-US"/>
              <a:t>프로그램의 확장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8" y="1113692"/>
            <a:ext cx="7467600" cy="228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8" y="3507398"/>
            <a:ext cx="7467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(_), $</a:t>
            </a:r>
            <a:r>
              <a:rPr lang="ko-KR" altLang="en-US" dirty="0"/>
              <a:t>로 시작해야 한다</a:t>
            </a:r>
            <a:r>
              <a:rPr lang="en-US" altLang="ko-KR" dirty="0"/>
              <a:t>. </a:t>
            </a:r>
            <a:r>
              <a:rPr lang="ko-KR" altLang="en-US" dirty="0"/>
              <a:t>한글도 가능하며</a:t>
            </a:r>
            <a:r>
              <a:rPr lang="en-US" altLang="ko-KR" dirty="0"/>
              <a:t>, </a:t>
            </a:r>
            <a:r>
              <a:rPr lang="ko-KR" altLang="en-US" dirty="0"/>
              <a:t>영문자는 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+, </a:t>
            </a:r>
            <a:r>
              <a:rPr lang="en-US" altLang="ko-KR" dirty="0"/>
              <a:t>- </a:t>
            </a:r>
            <a:r>
              <a:rPr lang="ko-KR" altLang="en-US" dirty="0"/>
              <a:t>등 연산자를 포함하면 안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자바 </a:t>
            </a:r>
            <a:r>
              <a:rPr lang="ko-KR" altLang="en-US" dirty="0"/>
              <a:t>키워드를 사용하면 안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길이에 </a:t>
            </a:r>
            <a:r>
              <a:rPr lang="ko-KR" altLang="en-US" dirty="0"/>
              <a:t>제한이 </a:t>
            </a:r>
            <a:r>
              <a:rPr lang="ko-KR" altLang="en-US"/>
              <a:t>없다</a:t>
            </a:r>
            <a:r>
              <a:rPr lang="en-US" altLang="ko-KR" smtClean="0"/>
              <a:t>.</a:t>
            </a:r>
          </a:p>
          <a:p>
            <a:pPr lvl="1"/>
            <a:endParaRPr lang="en-US" altLang="ko-KR" sz="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규칙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식별자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4633" y="2686259"/>
            <a:ext cx="302198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잘못된 </a:t>
            </a:r>
            <a:r>
              <a:rPr lang="ko-KR" altLang="en-US" sz="1600" dirty="0" err="1" smtClean="0"/>
              <a:t>식별자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%5, </a:t>
            </a:r>
            <a:r>
              <a:rPr lang="en-US" altLang="ko-KR" sz="1600" dirty="0" err="1" smtClean="0"/>
              <a:t>a+b</a:t>
            </a:r>
            <a:r>
              <a:rPr lang="en-US" altLang="ko-KR" sz="1600" dirty="0" smtClean="0"/>
              <a:t>, 1b</a:t>
            </a:r>
          </a:p>
          <a:p>
            <a:r>
              <a:rPr lang="ko-KR" altLang="en-US" sz="1600" dirty="0" smtClean="0"/>
              <a:t>올바른 </a:t>
            </a:r>
            <a:r>
              <a:rPr lang="ko-KR" altLang="en-US" sz="1600" dirty="0" err="1" smtClean="0"/>
              <a:t>식별자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radius, $a, _</a:t>
            </a:r>
            <a:r>
              <a:rPr lang="en-US" altLang="ko-KR" sz="1600" dirty="0" err="1" smtClean="0"/>
              <a:t>int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76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식별자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자바 키워드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" y="1066258"/>
            <a:ext cx="7668000" cy="27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1150</Words>
  <Application>Microsoft Office PowerPoint</Application>
  <PresentationFormat>화면 슬라이드 쇼(4:3)</PresentationFormat>
  <Paragraphs>335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HY견명조</vt:lpstr>
      <vt:lpstr>HY헤드라인M</vt:lpstr>
      <vt:lpstr>굴림</vt:lpstr>
      <vt:lpstr>나눔고딕</vt:lpstr>
      <vt:lpstr>맑은 고딕</vt:lpstr>
      <vt:lpstr>Arial</vt:lpstr>
      <vt:lpstr>2_Office 테마</vt:lpstr>
      <vt:lpstr>Chapter 02 자바 프로그램 구조와  기본 문법 익히기</vt:lpstr>
      <vt:lpstr>PowerPoint 프레젠테이션</vt:lpstr>
      <vt:lpstr>Hello 프로그램 구조</vt:lpstr>
      <vt:lpstr>Hello 프로그램 구조</vt:lpstr>
      <vt:lpstr>Hello 프로그램 구조</vt:lpstr>
      <vt:lpstr>Hello 프로그램의 확장</vt:lpstr>
      <vt:lpstr>Hello 프로그램의 확장</vt:lpstr>
      <vt:lpstr>규칙</vt:lpstr>
      <vt:lpstr>자바 키워드</vt:lpstr>
      <vt:lpstr>관례</vt:lpstr>
      <vt:lpstr>변수의 개념</vt:lpstr>
      <vt:lpstr>데이터 타입</vt:lpstr>
      <vt:lpstr>리터럴, 정수, 실수</vt:lpstr>
      <vt:lpstr>예제</vt:lpstr>
      <vt:lpstr>문자, 논리</vt:lpstr>
      <vt:lpstr>예제</vt:lpstr>
      <vt:lpstr>변수 사용</vt:lpstr>
      <vt:lpstr>상수, 리터럴</vt:lpstr>
      <vt:lpstr>타입 변환</vt:lpstr>
      <vt:lpstr>기초 타입의 표현 범위와 예</vt:lpstr>
      <vt:lpstr>예제</vt:lpstr>
      <vt:lpstr>자바 기본 입출력</vt:lpstr>
      <vt:lpstr>화면에 데이터 출력</vt:lpstr>
      <vt:lpstr>예제</vt:lpstr>
      <vt:lpstr>printf()의 포맷과 실행 결과</vt:lpstr>
      <vt:lpstr>키보드로 데이터 입력</vt:lpstr>
      <vt:lpstr>키보드로 데이터 입력</vt:lpstr>
      <vt:lpstr>예제</vt:lpstr>
      <vt:lpstr>연산자와 연산식</vt:lpstr>
      <vt:lpstr>연산자의 종류</vt:lpstr>
      <vt:lpstr>산술 연산자</vt:lpstr>
      <vt:lpstr>예제</vt:lpstr>
      <vt:lpstr>비교 연산자</vt:lpstr>
      <vt:lpstr>논리 연산자</vt:lpstr>
      <vt:lpstr>논리 연산자 예제</vt:lpstr>
      <vt:lpstr>비트·시프트 연산자</vt:lpstr>
      <vt:lpstr>비트·시프트 연산자</vt:lpstr>
      <vt:lpstr>비트·시프트 연산자 예제</vt:lpstr>
      <vt:lpstr>대입 연산자</vt:lpstr>
      <vt:lpstr>대입 연산자</vt:lpstr>
      <vt:lpstr>대입 연산자 예제</vt:lpstr>
      <vt:lpstr>부호·증감 연산자</vt:lpstr>
      <vt:lpstr>부호·증감 연산자 예제</vt:lpstr>
      <vt:lpstr>조건 연산자</vt:lpstr>
      <vt:lpstr>조건 연산자 예제</vt:lpstr>
      <vt:lpstr>연산자 우선순위</vt:lpstr>
      <vt:lpstr>연산자 결합 규칙</vt:lpstr>
      <vt:lpstr>연산자 결합 규칙 예제</vt:lpstr>
      <vt:lpstr>도전 과제</vt:lpstr>
      <vt:lpstr>도전 과제</vt:lpstr>
      <vt:lpstr>연습 문제</vt:lpstr>
      <vt:lpstr>연습 문제</vt:lpstr>
      <vt:lpstr>연습 문제</vt:lpstr>
      <vt:lpstr>연습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4</cp:lastModifiedBy>
  <cp:revision>216</cp:revision>
  <dcterms:created xsi:type="dcterms:W3CDTF">2017-01-09T05:29:11Z</dcterms:created>
  <dcterms:modified xsi:type="dcterms:W3CDTF">2018-04-16T00:22:54Z</dcterms:modified>
</cp:coreProperties>
</file>