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29"/>
  </p:notesMasterIdLst>
  <p:sldIdLst>
    <p:sldId id="694" r:id="rId5"/>
    <p:sldId id="961" r:id="rId6"/>
    <p:sldId id="977" r:id="rId7"/>
    <p:sldId id="978" r:id="rId8"/>
    <p:sldId id="1098" r:id="rId9"/>
    <p:sldId id="1099" r:id="rId10"/>
    <p:sldId id="1100" r:id="rId11"/>
    <p:sldId id="1101" r:id="rId12"/>
    <p:sldId id="1102" r:id="rId13"/>
    <p:sldId id="1103" r:id="rId14"/>
    <p:sldId id="1104" r:id="rId15"/>
    <p:sldId id="1105" r:id="rId16"/>
    <p:sldId id="1075" r:id="rId17"/>
    <p:sldId id="1077" r:id="rId18"/>
    <p:sldId id="1078" r:id="rId19"/>
    <p:sldId id="1106" r:id="rId20"/>
    <p:sldId id="1107" r:id="rId21"/>
    <p:sldId id="1108" r:id="rId22"/>
    <p:sldId id="1109" r:id="rId23"/>
    <p:sldId id="1110" r:id="rId24"/>
    <p:sldId id="1111" r:id="rId25"/>
    <p:sldId id="1022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05580-E466-45E0-B51B-1FBD64B6EA4A}" v="5" dt="2021-02-16T14:31:5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83D05580-E466-45E0-B51B-1FBD64B6EA4A}"/>
    <pc:docChg chg="custSel modSld modMainMaster">
      <pc:chgData name="필두 홍" userId="a613eac9-2ee1-4936-8d5c-6f3d69f7b146" providerId="ADAL" clId="{83D05580-E466-45E0-B51B-1FBD64B6EA4A}" dt="2021-02-16T14:31:56.907" v="8" actId="1076"/>
      <pc:docMkLst>
        <pc:docMk/>
      </pc:docMkLst>
      <pc:sldChg chg="addSp delSp modSp mod">
        <pc:chgData name="필두 홍" userId="a613eac9-2ee1-4936-8d5c-6f3d69f7b146" providerId="ADAL" clId="{83D05580-E466-45E0-B51B-1FBD64B6EA4A}" dt="2021-02-16T14:31:56.907" v="8" actId="1076"/>
        <pc:sldMkLst>
          <pc:docMk/>
          <pc:sldMk cId="0" sldId="694"/>
        </pc:sldMkLst>
        <pc:spChg chg="add mod">
          <ac:chgData name="필두 홍" userId="a613eac9-2ee1-4936-8d5c-6f3d69f7b146" providerId="ADAL" clId="{83D05580-E466-45E0-B51B-1FBD64B6EA4A}" dt="2021-02-16T14:31:56.907" v="8" actId="1076"/>
          <ac:spMkLst>
            <pc:docMk/>
            <pc:sldMk cId="0" sldId="694"/>
            <ac:spMk id="5" creationId="{572AD506-CA01-4839-9A83-7123D80FF927}"/>
          </ac:spMkLst>
        </pc:spChg>
        <pc:spChg chg="del">
          <ac:chgData name="필두 홍" userId="a613eac9-2ee1-4936-8d5c-6f3d69f7b146" providerId="ADAL" clId="{83D05580-E466-45E0-B51B-1FBD64B6EA4A}" dt="2021-02-16T14:31:50.907" v="5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필두 홍" userId="a613eac9-2ee1-4936-8d5c-6f3d69f7b146" providerId="ADAL" clId="{83D05580-E466-45E0-B51B-1FBD64B6EA4A}" dt="2021-02-16T14:31:52.704" v="6" actId="478"/>
          <ac:picMkLst>
            <pc:docMk/>
            <pc:sldMk cId="0" sldId="694"/>
            <ac:picMk id="4" creationId="{00000000-0000-0000-0000-000000000000}"/>
          </ac:picMkLst>
        </pc:picChg>
      </pc:sldChg>
      <pc:sldMasterChg chg="addSp delSp modSp mod">
        <pc:chgData name="필두 홍" userId="a613eac9-2ee1-4936-8d5c-6f3d69f7b146" providerId="ADAL" clId="{83D05580-E466-45E0-B51B-1FBD64B6EA4A}" dt="2021-02-16T14:24:15.288" v="4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3D05580-E466-45E0-B51B-1FBD64B6EA4A}" dt="2021-02-16T14:24:15.288" v="4"/>
          <ac:spMkLst>
            <pc:docMk/>
            <pc:sldMasterMk cId="0" sldId="2147483659"/>
            <ac:spMk id="11" creationId="{6CA7705F-5EB7-4373-98F3-8811FAC1D5DF}"/>
          </ac:spMkLst>
        </pc:spChg>
        <pc:picChg chg="del">
          <ac:chgData name="필두 홍" userId="a613eac9-2ee1-4936-8d5c-6f3d69f7b146" providerId="ADAL" clId="{83D05580-E466-45E0-B51B-1FBD64B6EA4A}" dt="2021-02-16T14:24:04.894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3D05580-E466-45E0-B51B-1FBD64B6EA4A}" dt="2021-02-16T14:24:09.808" v="3"/>
          <ac:picMkLst>
            <pc:docMk/>
            <pc:sldMasterMk cId="0" sldId="2147483659"/>
            <ac:picMk id="10" creationId="{C7FC3294-0565-4527-8A8E-92105241E350}"/>
          </ac:picMkLst>
        </pc:picChg>
      </pc:sldMasterChg>
      <pc:sldMasterChg chg="addSp delSp modSp mod">
        <pc:chgData name="필두 홍" userId="a613eac9-2ee1-4936-8d5c-6f3d69f7b146" providerId="ADAL" clId="{83D05580-E466-45E0-B51B-1FBD64B6EA4A}" dt="2021-02-16T14:23:54.435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83D05580-E466-45E0-B51B-1FBD64B6EA4A}" dt="2021-02-16T14:23:54.087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3D05580-E466-45E0-B51B-1FBD64B6EA4A}" dt="2021-02-16T14:23:54.435" v="1"/>
          <ac:picMkLst>
            <pc:docMk/>
            <pc:sldMasterMk cId="0" sldId="2147484008"/>
            <ac:picMk id="5" creationId="{83DC74FE-DF9C-4259-B4E1-F2C54E0A8AB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2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880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448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208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9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7FC3294-0565-4527-8A8E-92105241E35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7705F-5EB7-4373-98F3-8811FAC1D5DF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42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C74FE-DF9C-4259-B4E1-F2C54E0A8AB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3/26/2021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9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0.100.100.100:800/serverstatus.html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10.</a:t>
            </a:r>
            <a:r>
              <a:rPr lang="ko-KR" altLang="en-US" sz="2400" dirty="0"/>
              <a:t>시스템 모니터링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0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7209020" cy="360678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fsck,</a:t>
            </a:r>
            <a:r>
              <a:rPr sz="1377" b="0" spc="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 파일 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system check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파일시스템의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크래시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부서짐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복구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파일시스템을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unmount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단일사용자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것이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효과적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실행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크래시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주의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파일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복구 불능 장애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발생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du(disk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usage):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스페이스의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사용량을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279" b="0" spc="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 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스페이스 사용량을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보이는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실크기와 디스크에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할당된 크기는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차이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3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시스템이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1024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할당되지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않은 경우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4307386"/>
            <a:ext cx="4959246" cy="14669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49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du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./kopoctc/.cache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32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du</a:t>
            </a:r>
            <a:r>
              <a:rPr sz="984" b="0" spc="-12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-k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./kopoctc/.cache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32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038" y="5884842"/>
            <a:ext cx="1255426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Ⅳ-29&gt;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du</a:t>
            </a:r>
            <a:r>
              <a:rPr sz="885" b="0" spc="-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481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3888074" cy="559633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총정리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시스템에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옵션이 조금씩 차이가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6874" y="1296624"/>
          <a:ext cx="4800599" cy="51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13"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구분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31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1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jobs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id,prompt</a:t>
                      </a:r>
                      <a:r>
                        <a:rPr sz="1100" spc="-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수행되는</a:t>
                      </a:r>
                      <a:r>
                        <a:rPr sz="1100" spc="-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job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ps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각종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pstree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트리구조로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프로세스가 </a:t>
                      </a: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차지하는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순서로</a:t>
                      </a:r>
                      <a:r>
                        <a:rPr sz="1100" spc="-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ulimit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ulimit </a:t>
                      </a:r>
                      <a:r>
                        <a:rPr sz="1300" spc="6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a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 자원한도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/proc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수행중인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프로세스는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/proc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디렉토리에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26699"/>
                        </a:lnSpc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정보파일로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존재함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대부분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리눅스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유닉스는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아님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vmstat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활동상황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45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sar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순간적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할당률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디스크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(sar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9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d)i/o</a:t>
                      </a:r>
                      <a:r>
                        <a:rPr sz="1100" spc="-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/proc/cpuinfo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설치된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자세한 상황을</a:t>
                      </a:r>
                      <a:r>
                        <a:rPr sz="1100" spc="2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Memory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562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메모리 상황도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free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31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메모리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상황보기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4809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317" y="3122478"/>
            <a:ext cx="165204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Ⅳ-5&gt;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모니터링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3764942"/>
            <a:ext cx="431591" cy="762000"/>
          </a:xfrm>
          <a:custGeom>
            <a:avLst/>
            <a:gdLst/>
            <a:ahLst/>
            <a:cxnLst/>
            <a:rect l="l" t="t" r="r" b="b"/>
            <a:pathLst>
              <a:path w="438785" h="774700">
                <a:moveTo>
                  <a:pt x="438581" y="0"/>
                </a:moveTo>
                <a:lnTo>
                  <a:pt x="0" y="0"/>
                </a:lnTo>
                <a:lnTo>
                  <a:pt x="0" y="774357"/>
                </a:lnTo>
                <a:lnTo>
                  <a:pt x="438581" y="77435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464" y="3764942"/>
            <a:ext cx="4452079" cy="762000"/>
          </a:xfrm>
          <a:custGeom>
            <a:avLst/>
            <a:gdLst/>
            <a:ahLst/>
            <a:cxnLst/>
            <a:rect l="l" t="t" r="r" b="b"/>
            <a:pathLst>
              <a:path w="4526280" h="774700">
                <a:moveTo>
                  <a:pt x="4525924" y="0"/>
                </a:moveTo>
                <a:lnTo>
                  <a:pt x="0" y="0"/>
                </a:lnTo>
                <a:lnTo>
                  <a:pt x="0" y="774357"/>
                </a:lnTo>
                <a:lnTo>
                  <a:pt x="4525924" y="774357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4" y="3888637"/>
            <a:ext cx="3588270" cy="52494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425342" defTabSz="899404" eaLnBrk="1" fontAlgn="auto" latinLnBrk="1" hangingPunct="1">
              <a:lnSpc>
                <a:spcPts val="1018"/>
              </a:lnSpc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명령어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들은 시스템 모니터링을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엄선된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명령이이다.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25342" marR="372878" indent="-413476" defTabSz="899404" eaLnBrk="1" fontAlgn="auto" latinLnBrk="1" hangingPunct="1">
              <a:lnSpc>
                <a:spcPts val="1446"/>
              </a:lnSpc>
              <a:spcBef>
                <a:spcPts val="177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옵션을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활용함에 따라 모니터링의 활용도가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높아진다.  반드시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명령어를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찾아보자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6874" y="722014"/>
          <a:ext cx="4800599" cy="238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90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Disk</a:t>
                      </a:r>
                      <a:r>
                        <a:rPr sz="1300" spc="-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df</a:t>
                      </a:r>
                      <a:r>
                        <a:rPr sz="1300" spc="-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5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7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마운트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크기가</a:t>
                      </a:r>
                      <a:r>
                        <a:rPr sz="1100" spc="1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임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185" dirty="0">
                          <a:latin typeface="Consolas" panose="020B0609020204030204" pitchFamily="49" charset="0"/>
                          <a:cs typeface="Book Antiqua"/>
                        </a:rPr>
                        <a:t>du</a:t>
                      </a: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-a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스페이스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사용량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iostat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io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발생상황을</a:t>
                      </a:r>
                      <a:r>
                        <a:rPr sz="1100" spc="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</a:t>
                      </a:r>
                      <a:r>
                        <a:rPr sz="1100" spc="-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ifconfig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랜카드등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네트워크연결설정을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보는 기본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netstat-na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Tcp/ip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어플리케이션차원의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서비스 상태를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1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sar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sysstat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1 100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sar</a:t>
            </a:r>
            <a:r>
              <a:rPr lang="en-US" altLang="ko-KR" dirty="0"/>
              <a:t> -d 1 100</a:t>
            </a:r>
            <a:r>
              <a:rPr lang="ko-KR" altLang="en-US" dirty="0"/>
              <a:t>실행으로 디스크 </a:t>
            </a:r>
            <a:r>
              <a:rPr lang="en-US" altLang="ko-KR" dirty="0" err="1"/>
              <a:t>io</a:t>
            </a:r>
            <a:r>
              <a:rPr lang="ko-KR" altLang="en-US" dirty="0"/>
              <a:t>정보 조사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top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fsck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-k 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9) </a:t>
            </a:r>
            <a:r>
              <a:rPr lang="ko-KR" altLang="en-US" dirty="0"/>
              <a:t>메모리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(4)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8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10) </a:t>
            </a:r>
            <a:r>
              <a:rPr lang="ko-KR" altLang="en-US" dirty="0"/>
              <a:t>디스크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df</a:t>
            </a:r>
            <a:r>
              <a:rPr lang="en-US" altLang="ko-KR" dirty="0"/>
              <a:t> -k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-a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iostat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11) </a:t>
            </a:r>
            <a:r>
              <a:rPr lang="ko-KR" altLang="en-US" dirty="0"/>
              <a:t>네트워크 관련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ping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–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(5)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37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eaLnBrk="1" fontAlgn="auto" hangingPunct="1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요건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5580374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/>
              <a:t>리눅스</a:t>
            </a:r>
            <a:r>
              <a:rPr lang="ko-KR" altLang="en-US" sz="1100" dirty="0"/>
              <a:t> 서버의 </a:t>
            </a:r>
            <a:r>
              <a:rPr lang="en-US" altLang="ko-KR" sz="1100" dirty="0"/>
              <a:t>CPU,</a:t>
            </a:r>
            <a:r>
              <a:rPr lang="ko-KR" altLang="en-US" sz="1100" dirty="0"/>
              <a:t>메모리</a:t>
            </a:r>
            <a:r>
              <a:rPr lang="en-US" altLang="ko-KR" sz="1100" dirty="0"/>
              <a:t>,</a:t>
            </a:r>
            <a:r>
              <a:rPr lang="ko-KR" altLang="en-US" sz="1100" dirty="0"/>
              <a:t>디스크 상태를 시각적으로 볼 수 있는 웹 페이지를 작성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프로그래머가 이미 </a:t>
            </a:r>
            <a:r>
              <a:rPr lang="ko-KR" altLang="en-US" sz="1100" dirty="0" err="1"/>
              <a:t>웹페이지를</a:t>
            </a:r>
            <a:r>
              <a:rPr lang="ko-KR" altLang="en-US" sz="1100" dirty="0"/>
              <a:t> 작성하였음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당신은 이 페이지를 웹 서버에 게시하고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err="1"/>
              <a:t>리눅스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프로그램으로 실시간으로 데이터가 연결되도록 작성 운영할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6" y="2617838"/>
            <a:ext cx="6620344" cy="33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8133958" cy="871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파일서버에 교안 </a:t>
            </a:r>
            <a:r>
              <a:rPr lang="ko-KR" altLang="en-US" sz="1100" dirty="0" err="1"/>
              <a:t>디렉토리에</a:t>
            </a:r>
            <a:r>
              <a:rPr lang="ko-KR" altLang="en-US" sz="1100" dirty="0"/>
              <a:t> 있는 </a:t>
            </a:r>
            <a:r>
              <a:rPr lang="en-US" altLang="ko-KR" sz="1100" dirty="0"/>
              <a:t>serverstatus.html </a:t>
            </a:r>
            <a:r>
              <a:rPr lang="ko-KR" altLang="en-US" sz="1100" dirty="0"/>
              <a:t>과 </a:t>
            </a:r>
            <a:r>
              <a:rPr lang="en-US" altLang="ko-KR" sz="1100" dirty="0" err="1"/>
              <a:t>ChartNew</a:t>
            </a:r>
            <a:r>
              <a:rPr lang="ko-KR" altLang="en-US" sz="1100" dirty="0" err="1"/>
              <a:t>디렉토리를</a:t>
            </a:r>
            <a:r>
              <a:rPr lang="ko-KR" altLang="en-US" sz="1100" dirty="0"/>
              <a:t> 당신의 서버의 웹 서버 기본 </a:t>
            </a:r>
            <a:r>
              <a:rPr lang="ko-KR" altLang="en-US" sz="1100" dirty="0" err="1"/>
              <a:t>디렉토리로</a:t>
            </a:r>
            <a:r>
              <a:rPr lang="ko-KR" altLang="en-US" sz="1100" dirty="0"/>
              <a:t> 옮김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>
                <a:hlinkClick r:id="rId2"/>
              </a:rPr>
              <a:t>http://100.100.100.100:800/serverstatus.html</a:t>
            </a:r>
            <a:r>
              <a:rPr lang="ko-KR" altLang="en-US" sz="1100" dirty="0"/>
              <a:t>을 실행시켜서 화면을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단 </a:t>
            </a:r>
            <a:r>
              <a:rPr lang="en-US" altLang="ko-KR" sz="1100" dirty="0"/>
              <a:t>PC</a:t>
            </a:r>
            <a:r>
              <a:rPr lang="ko-KR" altLang="en-US" sz="1100" dirty="0"/>
              <a:t>하단 시간이 같이 보이도록 할 것</a:t>
            </a:r>
            <a:r>
              <a:rPr lang="en-US" altLang="ko-KR" sz="11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Hint: </a:t>
            </a:r>
            <a:r>
              <a:rPr lang="ko-KR" altLang="en-US" sz="1100" dirty="0"/>
              <a:t>권한</a:t>
            </a:r>
            <a:r>
              <a:rPr lang="en-US" altLang="ko-KR" sz="1100" dirty="0"/>
              <a:t> </a:t>
            </a:r>
            <a:r>
              <a:rPr lang="ko-KR" altLang="en-US" sz="1100" dirty="0"/>
              <a:t>주의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8" y="2319815"/>
            <a:ext cx="7353717" cy="400046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3584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766870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CPU </a:t>
            </a:r>
            <a:r>
              <a:rPr lang="ko-KR" altLang="en-US" sz="1100" dirty="0"/>
              <a:t>사용 </a:t>
            </a:r>
            <a:r>
              <a:rPr lang="en-US" altLang="ko-KR" sz="1100" dirty="0"/>
              <a:t>55.5 ,CPU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44.5 </a:t>
            </a:r>
            <a:r>
              <a:rPr lang="ko-KR" altLang="en-US" sz="1100" dirty="0"/>
              <a:t>메모리사용 </a:t>
            </a:r>
            <a:r>
              <a:rPr lang="en-US" altLang="ko-KR" sz="1100" dirty="0"/>
              <a:t>1562464, </a:t>
            </a:r>
            <a:r>
              <a:rPr lang="ko-KR" altLang="en-US" sz="1100" dirty="0"/>
              <a:t>메모리 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1123212, </a:t>
            </a:r>
            <a:r>
              <a:rPr lang="ko-KR" altLang="en-US" sz="1100" dirty="0"/>
              <a:t>디스크사용</a:t>
            </a:r>
            <a:r>
              <a:rPr lang="en-US" altLang="ko-KR" sz="1100" dirty="0"/>
              <a:t>123232,</a:t>
            </a:r>
            <a:r>
              <a:rPr lang="ko-KR" altLang="en-US" sz="1100" dirty="0" err="1"/>
              <a:t>디스크프리</a:t>
            </a:r>
            <a:r>
              <a:rPr lang="ko-KR" altLang="en-US" sz="1100" dirty="0"/>
              <a:t> </a:t>
            </a:r>
            <a:r>
              <a:rPr lang="en-US" altLang="ko-KR" sz="1100" dirty="0"/>
              <a:t>1231244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 수치로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3077" y="2508822"/>
            <a:ext cx="7673465" cy="1886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</a:t>
            </a:r>
            <a:r>
              <a:rPr lang="en-US" altLang="ko-KR" sz="1100" dirty="0"/>
              <a:t>CPU</a:t>
            </a:r>
            <a:r>
              <a:rPr lang="ko-KR" altLang="en-US" sz="1100" dirty="0"/>
              <a:t>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메모리상황을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디스크상황을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위의 </a:t>
            </a:r>
            <a:r>
              <a:rPr lang="ko-KR" altLang="en-US" sz="1100" dirty="0" err="1"/>
              <a:t>해당값으로</a:t>
            </a:r>
            <a:r>
              <a:rPr lang="ko-KR" altLang="en-US" sz="1100" dirty="0"/>
              <a:t>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4355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987817" cy="2496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tx1"/>
                </a:solidFill>
              </a:rPr>
              <a:t>task4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다음 </a:t>
            </a:r>
            <a:r>
              <a:rPr lang="ko-KR" altLang="en-US" sz="1100" dirty="0" err="1">
                <a:solidFill>
                  <a:schemeClr val="tx1"/>
                </a:solidFill>
              </a:rPr>
              <a:t>쉘</a:t>
            </a:r>
            <a:r>
              <a:rPr lang="ko-KR" altLang="en-US" sz="1100" dirty="0">
                <a:solidFill>
                  <a:schemeClr val="tx1"/>
                </a:solidFill>
              </a:rPr>
              <a:t> 명령어를 하나씩 실행해보고 결과화면과 간단한 설명을 덧붙여서 </a:t>
            </a:r>
            <a:r>
              <a:rPr lang="ko-KR" altLang="en-US" sz="1100" dirty="0" err="1">
                <a:solidFill>
                  <a:schemeClr val="tx1"/>
                </a:solidFill>
              </a:rPr>
              <a:t>캡처하시오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시간표시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1-1)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1-2)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 grep Average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1-3)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 grep Average| 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'{print $</a:t>
            </a:r>
            <a:r>
              <a:rPr lang="en-US" altLang="ko" sz="1100">
                <a:solidFill>
                  <a:schemeClr val="tx1"/>
                </a:solidFill>
              </a:rPr>
              <a:t>8 }’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1-4)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1|grep Average |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 print "CPU_FREE=" $8 ";\n CPU_USED=“ 100-$8 “;”}’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2-1)free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3-1)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 dirty="0">
                <a:solidFill>
                  <a:schemeClr val="tx1"/>
                </a:solidFill>
              </a:rPr>
              <a:t> -k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3-2)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 dirty="0">
                <a:solidFill>
                  <a:schemeClr val="tx1"/>
                </a:solidFill>
              </a:rPr>
              <a:t> -k | grep -v Filesystem 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3-3)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 dirty="0">
                <a:solidFill>
                  <a:schemeClr val="tx1"/>
                </a:solidFill>
              </a:rPr>
              <a:t> -k | grep -v Filesystem | 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'{sum += $4} END { print "DSK_FREE=" sum ";" }'</a:t>
            </a:r>
            <a:endParaRPr lang="ko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1755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/>
              <a:t>시스템 측정 및 모니터링 명령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en-US" altLang="ko-KR" sz="2000" dirty="0" err="1"/>
              <a:t>sar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2)top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en-US" altLang="ko-KR" sz="2000" dirty="0" err="1"/>
              <a:t>fsck,du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4) </a:t>
            </a:r>
            <a:r>
              <a:rPr lang="ko-KR" altLang="en-US" sz="2000" dirty="0"/>
              <a:t>명령어 총정리</a:t>
            </a:r>
            <a:endParaRPr lang="en-US" altLang="ko-KR" sz="2400" dirty="0"/>
          </a:p>
          <a:p>
            <a:pPr>
              <a:spcBef>
                <a:spcPct val="0"/>
              </a:spcBef>
            </a:pP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 err="1"/>
              <a:t>굿바이</a:t>
            </a:r>
            <a:r>
              <a:rPr lang="ko-KR" altLang="en-US" sz="2400" dirty="0"/>
              <a:t> 프로젝트</a:t>
            </a:r>
            <a:endParaRPr lang="en-US" altLang="ko-KR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구현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941" y="1279789"/>
            <a:ext cx="7987817" cy="371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task5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처음 지시한 최종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프로그램을 </a:t>
            </a:r>
            <a:r>
              <a:rPr lang="ko-KR" altLang="en-US" sz="1100" dirty="0" err="1"/>
              <a:t>작성한후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내용과 실행파일을 </a:t>
            </a:r>
            <a:r>
              <a:rPr lang="ko-KR" altLang="en-US" sz="1100" dirty="0" err="1"/>
              <a:t>캡처하시오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시간표시</a:t>
            </a:r>
            <a:r>
              <a:rPr lang="en-US" altLang="ko-KR" sz="1100" dirty="0"/>
              <a:t>)</a:t>
            </a:r>
          </a:p>
          <a:p>
            <a:endParaRPr lang="ko" altLang="en-US" sz="1100" dirty="0"/>
          </a:p>
          <a:p>
            <a:r>
              <a:rPr lang="en-US" altLang="ko" sz="1100" dirty="0"/>
              <a:t>1)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 힌트</a:t>
            </a:r>
            <a:endParaRPr lang="en-US" altLang="ko-KR" sz="1100" dirty="0"/>
          </a:p>
          <a:p>
            <a:endParaRPr lang="en-US" altLang="ko" sz="1100" dirty="0"/>
          </a:p>
          <a:p>
            <a:r>
              <a:rPr lang="en-US" altLang="ko" sz="1100" dirty="0"/>
              <a:t>- serverstatus.html  </a:t>
            </a:r>
            <a:r>
              <a:rPr lang="ko-KR" altLang="en-US" sz="1100" dirty="0"/>
              <a:t>파일을 해당 고칠 부분 위와 아래의 파일로 분리 </a:t>
            </a:r>
            <a:r>
              <a:rPr lang="en-US" altLang="ko-KR" sz="1100" dirty="0"/>
              <a:t>(t1, t2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  <a:endParaRPr lang="ko" altLang="en-US" sz="1100" dirty="0"/>
          </a:p>
          <a:p>
            <a:r>
              <a:rPr lang="en-US" altLang="ko" sz="1100" dirty="0"/>
              <a:t>- </a:t>
            </a:r>
            <a:r>
              <a:rPr lang="ko-KR" altLang="en-US" sz="1100" dirty="0"/>
              <a:t>작업</a:t>
            </a:r>
            <a:r>
              <a:rPr lang="en-US" altLang="ko" sz="1100" dirty="0"/>
              <a:t> </a:t>
            </a:r>
            <a:r>
              <a:rPr lang="ko-KR" altLang="en-US" sz="1100" dirty="0"/>
              <a:t>임시파일 </a:t>
            </a:r>
            <a:r>
              <a:rPr lang="en-US" altLang="ko-KR" sz="1100" dirty="0" err="1"/>
              <a:t>tt</a:t>
            </a:r>
            <a:r>
              <a:rPr lang="en-US" altLang="ko" sz="1100" dirty="0"/>
              <a:t> </a:t>
            </a:r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ko" altLang="en-US" sz="11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095153" y="2901189"/>
            <a:ext cx="3115339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" sz="1000" dirty="0"/>
              <a:t>while :</a:t>
            </a:r>
            <a:endParaRPr lang="ko" altLang="en-US" sz="1000" dirty="0"/>
          </a:p>
          <a:p>
            <a:r>
              <a:rPr lang="en-US" altLang="ko" sz="1000" dirty="0"/>
              <a:t>do</a:t>
            </a:r>
            <a:endParaRPr lang="ko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t1</a:t>
            </a:r>
            <a:r>
              <a:rPr lang="ko-KR" altLang="en-US" sz="1000" dirty="0"/>
              <a:t> </a:t>
            </a:r>
            <a:r>
              <a:rPr lang="en-US" altLang="ko" sz="1000" dirty="0"/>
              <a:t>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CPU</a:t>
            </a:r>
            <a:r>
              <a:rPr lang="ko-KR" altLang="en-US" sz="1000" dirty="0"/>
              <a:t>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메모리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디스크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</a:t>
            </a:r>
            <a:r>
              <a:rPr lang="en-US" altLang="ko-KR" sz="1000" dirty="0"/>
              <a:t>t2</a:t>
            </a:r>
            <a:r>
              <a:rPr lang="ko-KR" altLang="en-US" sz="1000" dirty="0"/>
              <a:t>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 err="1"/>
              <a:t>cp</a:t>
            </a:r>
            <a:r>
              <a:rPr lang="en-US" altLang="ko" sz="1000" dirty="0"/>
              <a:t> </a:t>
            </a:r>
            <a:r>
              <a:rPr lang="en-US" altLang="ko-KR" sz="1000" dirty="0" err="1"/>
              <a:t>tt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인터넷디렉토리에</a:t>
            </a:r>
            <a:r>
              <a:rPr lang="ko-KR" altLang="en-US" sz="1000" dirty="0"/>
              <a:t> 파일</a:t>
            </a:r>
          </a:p>
          <a:p>
            <a:r>
              <a:rPr lang="en-US" altLang="ko" sz="1000" dirty="0"/>
              <a:t>done</a:t>
            </a:r>
            <a:endParaRPr lang="ko" alt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5172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리눅스 최종 프로젝트를 </a:t>
            </a:r>
            <a:r>
              <a:rPr lang="ko-KR" altLang="en-US" dirty="0" err="1"/>
              <a:t>수행하시오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ko-KR" altLang="en-US" dirty="0" err="1"/>
              <a:t>제공파일</a:t>
            </a:r>
            <a:r>
              <a:rPr lang="ko-KR" altLang="en-US" dirty="0"/>
              <a:t> 참고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(5)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65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(6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시스템 측정 및 모니터링 </a:t>
            </a:r>
            <a:r>
              <a:rPr lang="ko-KR" altLang="en-US" sz="1400" dirty="0" err="1"/>
              <a:t>명령등</a:t>
            </a:r>
            <a:r>
              <a:rPr lang="ko-KR" altLang="en-US" sz="1400" dirty="0"/>
              <a:t> 명령어 </a:t>
            </a:r>
            <a:r>
              <a:rPr lang="ko-KR" altLang="en-US" sz="1400" dirty="0" err="1"/>
              <a:t>총정리표를</a:t>
            </a:r>
            <a:r>
              <a:rPr lang="ko-KR" altLang="en-US" sz="1400" dirty="0"/>
              <a:t> 작성하시오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본인 마지막 프로젝트를 </a:t>
            </a:r>
            <a:r>
              <a:rPr lang="ko-KR" altLang="en-US" sz="1400" dirty="0" err="1"/>
              <a:t>리뷰하시오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굿바이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다음과목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중대한 업무를 수행하는데 필요한 서버 시스템은 </a:t>
            </a:r>
            <a:r>
              <a:rPr lang="en-US" altLang="ko-KR" sz="1200" dirty="0"/>
              <a:t>365</a:t>
            </a:r>
            <a:r>
              <a:rPr lang="ko-KR" altLang="en-US" sz="1200" dirty="0"/>
              <a:t>일 </a:t>
            </a:r>
            <a:r>
              <a:rPr lang="en-US" altLang="ko-KR" sz="1200" dirty="0"/>
              <a:t>24</a:t>
            </a:r>
            <a:r>
              <a:rPr lang="ko-KR" altLang="en-US" sz="1200" dirty="0"/>
              <a:t>시간 가동되며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시스템이 이상이 발생하는 경우 대체 시스템으로 복구되거나 현 시스템이 지체 없이 복구되어야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은행업무라든지 군사시스템과 같은 중대한 시스템이 정지한다면 그 피해가 막대하기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그렇기 때문에 시스템 관리를 위하여 시스템 상황을 상시 모니터링하고 관리하는 업무는 매우 중요하다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시스템을 </a:t>
            </a:r>
            <a:r>
              <a:rPr lang="ko-KR" altLang="en-US" sz="1200" dirty="0" err="1"/>
              <a:t>모니터링하는</a:t>
            </a:r>
            <a:r>
              <a:rPr lang="ko-KR" altLang="en-US" sz="1200" dirty="0"/>
              <a:t> 방법에 대하여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주요 관리 명령어를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최종 프로젝트를 수행한다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PC</a:t>
            </a:r>
            <a:r>
              <a:rPr lang="ko-KR" altLang="en-US" sz="1200" dirty="0"/>
              <a:t>를 부팅하는 과정에서 </a:t>
            </a:r>
            <a:r>
              <a:rPr lang="en-US" altLang="ko-KR" sz="1200" dirty="0"/>
              <a:t>Bios</a:t>
            </a:r>
            <a:r>
              <a:rPr lang="ko-KR" altLang="en-US" sz="1200" dirty="0"/>
              <a:t>설정</a:t>
            </a:r>
            <a:r>
              <a:rPr lang="en-US" altLang="ko-KR" sz="1200" dirty="0"/>
              <a:t>(Setup)</a:t>
            </a:r>
            <a:r>
              <a:rPr lang="ko-KR" altLang="en-US" sz="1200" dirty="0"/>
              <a:t>을 실행해 보고 내용에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제어판</a:t>
            </a:r>
            <a:r>
              <a:rPr lang="en-US" altLang="ko-KR" sz="1200" dirty="0"/>
              <a:t>-</a:t>
            </a:r>
            <a:r>
              <a:rPr lang="ko-KR" altLang="en-US" sz="1200" dirty="0"/>
              <a:t>컴퓨터</a:t>
            </a:r>
            <a:r>
              <a:rPr lang="en-US" altLang="ko-KR" sz="1200" dirty="0"/>
              <a:t>-</a:t>
            </a:r>
            <a:r>
              <a:rPr lang="ko-KR" altLang="en-US" sz="1200" dirty="0"/>
              <a:t>작업스케줄러에 대하여 알아보고 설정방법을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/>
              <a:t>…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2937448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lang="en-US"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1.</a:t>
            </a: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시스템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측정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및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모니터링</a:t>
            </a:r>
            <a:r>
              <a:rPr sz="1279" spc="-17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명령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서버가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정상적으로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 점검을 위하여 수시로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모니터링을 수행하여야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  터링 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sar(sar(System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Activity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Reporter)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9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대상이 상당히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넓은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편이며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기본값은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활동에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통계를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활동에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통계를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(sysstat)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저장하고 통계치를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리포팅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명령어가 실행되지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경우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sysstat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설치하여야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3668418"/>
            <a:ext cx="4959246" cy="9656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sar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84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program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'sar'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found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packages: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62884" indent="-111176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buFontTx/>
              <a:buChar char="*"/>
              <a:tabLst>
                <a:tab pos="363509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sysstat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62884" indent="-111176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buFontTx/>
              <a:buChar char="*"/>
              <a:tabLst>
                <a:tab pos="363509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atsar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2605148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Try: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apt-get install &lt;selected</a:t>
            </a:r>
            <a:r>
              <a:rPr sz="984" b="0" spc="-27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package&gt; 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 install</a:t>
            </a:r>
            <a:r>
              <a:rPr sz="984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sysstat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715645"/>
            <a:ext cx="5080416" cy="1521853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L="2864351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Ⅳ-25&gt;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sysstat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설치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보여지는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항목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%user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(application)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082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%nice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nice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priority(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job)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가진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%system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level(kernel)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79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0750"/>
            <a:ext cx="7209020" cy="1684520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%iowait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디스크등의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i/o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속도차로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인하여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쉬게 되는 시간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%steal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(cpu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실행단위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바꾸거나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잡이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들어오거나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순간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시간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%idle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널널한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(100-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(%user+%nice+%system))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1 5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사용량을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간격으로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5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03518"/>
              </p:ext>
            </p:extLst>
          </p:nvPr>
        </p:nvGraphicFramePr>
        <p:xfrm>
          <a:off x="1507848" y="2380025"/>
          <a:ext cx="4956745" cy="1765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170">
                <a:tc gridSpan="8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root@kopoctc:~#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sar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438400" algn="l"/>
                          <a:tab pos="3335654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Linux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3.13.0-74-generic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(kopoctc)	01/13/20</a:t>
                      </a:r>
                      <a:r>
                        <a:rPr lang="en-US" altLang="ko-KR"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25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	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_i686_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(1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CPU)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marL="200025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04:57:35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CPU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%user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%n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sy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%i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te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%idle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04:57:37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04:57:38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04:57:39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04:57:40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Average: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99.80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717">
                <a:tc>
                  <a:txBody>
                    <a:bodyPr/>
                    <a:lstStyle/>
                    <a:p>
                      <a:pPr marL="200025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root@kopoctc:~#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132" y="4227818"/>
            <a:ext cx="4107930" cy="477811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R="4997" algn="r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Ⅳ-26&gt;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sar 1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279" b="0" spc="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1 1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disk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정보를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 간격으로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07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5990200" cy="3078605"/>
          </a:xfrm>
          <a:custGeom>
            <a:avLst/>
            <a:gdLst/>
            <a:ahLst/>
            <a:cxnLst/>
            <a:rect l="l" t="t" r="r" b="b"/>
            <a:pathLst>
              <a:path w="5036185" h="3129915">
                <a:moveTo>
                  <a:pt x="5036083" y="0"/>
                </a:moveTo>
                <a:lnTo>
                  <a:pt x="0" y="0"/>
                </a:lnTo>
                <a:lnTo>
                  <a:pt x="0" y="3129394"/>
                </a:lnTo>
                <a:lnTo>
                  <a:pt x="5036083" y="3129394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1843166" cy="34539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-d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84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Linux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3.13.0-74-generic</a:t>
            </a:r>
            <a:r>
              <a:rPr sz="984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(kopoctc)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236" y="870388"/>
            <a:ext cx="578995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01/13/20</a:t>
            </a:r>
            <a:r>
              <a:rPr lang="en-US"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94" y="870388"/>
            <a:ext cx="85443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_i686_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</a:t>
            </a:r>
            <a:r>
              <a:rPr sz="984" b="0" spc="-19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CPU)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761" y="1165879"/>
          <a:ext cx="5383959" cy="110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856">
                <a:tc>
                  <a:txBody>
                    <a:bodyPr/>
                    <a:lstStyle/>
                    <a:p>
                      <a:pPr marL="63500" algn="ctr">
                        <a:lnSpc>
                          <a:spcPts val="9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05:02:38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5240" algn="ctr">
                        <a:lnSpc>
                          <a:spcPts val="1090"/>
                        </a:lnSpc>
                        <a:tabLst>
                          <a:tab pos="575310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svctm	%util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055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055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tps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rd_sec/s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wr_sec/s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rq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z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ts val="105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vg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q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z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16">
                <a:tc>
                  <a:txBody>
                    <a:bodyPr/>
                    <a:lstStyle/>
                    <a:p>
                      <a:pPr marL="60960" algn="ctr">
                        <a:lnSpc>
                          <a:spcPts val="10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1080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dev8-0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6">
                <a:tc>
                  <a:txBody>
                    <a:bodyPr/>
                    <a:lstStyle/>
                    <a:p>
                      <a:pPr marL="60960" algn="ctr">
                        <a:lnSpc>
                          <a:spcPts val="10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1080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dev252-0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56">
                <a:tc>
                  <a:txBody>
                    <a:bodyPr/>
                    <a:lstStyle/>
                    <a:p>
                      <a:pPr marL="60960" algn="ctr">
                        <a:lnSpc>
                          <a:spcPts val="110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944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dev252-1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61829" y="2490995"/>
            <a:ext cx="193623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977" y="2490995"/>
            <a:ext cx="2454015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tps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rd_sec/s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wr_sec/s avgrq-sz</a:t>
            </a:r>
            <a:r>
              <a:rPr sz="984" b="0" spc="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avgqu-sz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6622" y="2490995"/>
            <a:ext cx="30480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ai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2017" y="2490994"/>
            <a:ext cx="855689" cy="298554"/>
          </a:xfrm>
          <a:prstGeom prst="rect">
            <a:avLst/>
          </a:prstGeom>
        </p:spPr>
        <p:txBody>
          <a:bodyPr vert="horz" wrap="square" lIns="0" tIns="37475" rIns="0" bIns="0" rtlCol="0">
            <a:spAutoFit/>
          </a:bodyPr>
          <a:lstStyle/>
          <a:p>
            <a:pPr marL="12492" marR="4997" indent="129914" defTabSz="899404" eaLnBrk="1" fontAlgn="auto" latinLnBrk="1" hangingPunct="1">
              <a:lnSpc>
                <a:spcPts val="974"/>
              </a:lnSpc>
              <a:spcBef>
                <a:spcPts val="295"/>
              </a:spcBef>
              <a:spcAft>
                <a:spcPts val="0"/>
              </a:spcAft>
              <a:buClrTx/>
              <a:tabLst>
                <a:tab pos="563377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Average:  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vc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984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ti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8702" y="2805391"/>
          <a:ext cx="4832448" cy="87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360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990"/>
                        </a:lnSpc>
                        <a:spcBef>
                          <a:spcPts val="60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4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844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055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105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13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1010"/>
                        </a:lnSpc>
                        <a:spcBef>
                          <a:spcPts val="190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2373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31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52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43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990"/>
                        </a:lnSpc>
                        <a:spcBef>
                          <a:spcPts val="204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25607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52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92334" y="3629760"/>
            <a:ext cx="85443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0096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63621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8597" y="3802354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 flipH="1">
            <a:off x="7455327" y="724262"/>
            <a:ext cx="4497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0096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8597" y="3802354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3075" y="3936522"/>
            <a:ext cx="131101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Ⅳ-27&gt;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sar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–d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</a:t>
            </a:r>
            <a:r>
              <a:rPr sz="885" b="0" spc="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472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193623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복습해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프로세스상황을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자원을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순서대로 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메모리상황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swap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메모리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리소스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082" b="0" spc="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처리시간을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얼마나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있는가를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7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처리시간을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잡아먹고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프로세스가 있다면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hang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무한루프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있으며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kill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job#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처리해주는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3843102"/>
          </a:xfrm>
          <a:custGeom>
            <a:avLst/>
            <a:gdLst/>
            <a:ahLst/>
            <a:cxnLst/>
            <a:rect l="l" t="t" r="r" b="b"/>
            <a:pathLst>
              <a:path w="5036185" h="3907154">
                <a:moveTo>
                  <a:pt x="5036083" y="0"/>
                </a:moveTo>
                <a:lnTo>
                  <a:pt x="0" y="0"/>
                </a:lnTo>
                <a:lnTo>
                  <a:pt x="0" y="3906799"/>
                </a:lnTo>
                <a:lnTo>
                  <a:pt x="5036083" y="390679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3939914" cy="50591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top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17:08:57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min,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load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average: 0.00, 0.01,</a:t>
            </a:r>
            <a:r>
              <a:rPr sz="984" b="0" spc="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0.05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1114261" algn="l"/>
                <a:tab pos="2600152" algn="l"/>
                <a:tab pos="3316552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Tasks:</a:t>
            </a:r>
            <a:r>
              <a:rPr sz="984" b="0" spc="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80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running,</a:t>
            </a:r>
            <a:r>
              <a:rPr sz="984" b="0" spc="31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79</a:t>
            </a:r>
            <a:r>
              <a:rPr sz="984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sleeping,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stopped,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zombie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%Cpu(s):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0.3 us, 0.3 sy, 0.0 ni, 99.3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id, 0.0 wa, 0.0 hi, 0.0</a:t>
            </a:r>
            <a:r>
              <a:rPr sz="984" b="0" spc="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si,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2677" y="1030504"/>
            <a:ext cx="36038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0.0</a:t>
            </a:r>
            <a:r>
              <a:rPr sz="984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3596" y="1220697"/>
          <a:ext cx="4197866" cy="284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KiB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Mem: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766352</a:t>
                      </a:r>
                      <a:r>
                        <a:rPr sz="1000" spc="-1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total,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354120</a:t>
                      </a:r>
                      <a:r>
                        <a:rPr sz="1000" spc="-1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used,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412232</a:t>
                      </a:r>
                      <a:r>
                        <a:rPr sz="1000" spc="-1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free,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32000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buffers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KiB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Swap: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782332</a:t>
                      </a:r>
                      <a:r>
                        <a:rPr sz="1000" spc="-1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total,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used,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782332</a:t>
                      </a:r>
                      <a:r>
                        <a:rPr sz="1000" spc="-17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free.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193332 cached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Mem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04819" y="1702907"/>
            <a:ext cx="4441461" cy="124292"/>
          </a:xfrm>
          <a:custGeom>
            <a:avLst/>
            <a:gdLst/>
            <a:ahLst/>
            <a:cxnLst/>
            <a:rect l="l" t="t" r="r" b="b"/>
            <a:pathLst>
              <a:path w="4515485" h="126364">
                <a:moveTo>
                  <a:pt x="4515269" y="0"/>
                </a:moveTo>
                <a:lnTo>
                  <a:pt x="0" y="0"/>
                </a:lnTo>
                <a:lnTo>
                  <a:pt x="0" y="126263"/>
                </a:lnTo>
                <a:lnTo>
                  <a:pt x="4515269" y="126263"/>
                </a:lnTo>
                <a:lnTo>
                  <a:pt x="4515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6066" y="1702907"/>
            <a:ext cx="59961" cy="124292"/>
          </a:xfrm>
          <a:custGeom>
            <a:avLst/>
            <a:gdLst/>
            <a:ahLst/>
            <a:cxnLst/>
            <a:rect l="l" t="t" r="r" b="b"/>
            <a:pathLst>
              <a:path w="60960" h="126364">
                <a:moveTo>
                  <a:pt x="60921" y="0"/>
                </a:moveTo>
                <a:lnTo>
                  <a:pt x="0" y="0"/>
                </a:lnTo>
                <a:lnTo>
                  <a:pt x="0" y="126263"/>
                </a:lnTo>
                <a:lnTo>
                  <a:pt x="60921" y="126263"/>
                </a:lnTo>
                <a:lnTo>
                  <a:pt x="60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0096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3621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3621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0096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07847" y="1505014"/>
          <a:ext cx="4952372" cy="3069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3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4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2289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ts val="1055"/>
                        </a:lnSpc>
                        <a:tabLst>
                          <a:tab pos="1098550" algn="l"/>
                          <a:tab pos="1660525" algn="l"/>
                          <a:tab pos="2108200" algn="l"/>
                          <a:tab pos="2500630" algn="l"/>
                          <a:tab pos="3622040" algn="l"/>
                        </a:tabLst>
                      </a:pPr>
                      <a:r>
                        <a:rPr sz="1000" spc="-50" dirty="0">
                          <a:latin typeface="바탕체"/>
                          <a:cs typeface="바탕체"/>
                        </a:rPr>
                        <a:t>PID</a:t>
                      </a:r>
                      <a:r>
                        <a:rPr sz="1000" spc="-10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USER	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PR</a:t>
                      </a:r>
                      <a:r>
                        <a:rPr sz="1000" spc="3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NI	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VIRT	</a:t>
                      </a:r>
                      <a:r>
                        <a:rPr sz="1000" spc="-50" dirty="0">
                          <a:latin typeface="바탕체"/>
                          <a:cs typeface="바탕체"/>
                        </a:rPr>
                        <a:t>RES	SHR </a:t>
                      </a:r>
                      <a:r>
                        <a:rPr sz="1000" spc="-30" dirty="0"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1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%CPU</a:t>
                      </a:r>
                      <a:r>
                        <a:rPr sz="1000" spc="-9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%MEM	</a:t>
                      </a:r>
                      <a:r>
                        <a:rPr sz="1000" spc="-60" dirty="0">
                          <a:latin typeface="바탕체"/>
                          <a:cs typeface="바탕체"/>
                        </a:rPr>
                        <a:t>TIME+</a:t>
                      </a:r>
                      <a:r>
                        <a:rPr sz="1000" spc="-9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latin typeface="바탕체"/>
                          <a:cs typeface="바탕체"/>
                        </a:rPr>
                        <a:t>COMMAND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4997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260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0:01.36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1162</a:t>
                      </a:r>
                      <a:r>
                        <a:rPr sz="10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tomcat7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39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9648</a:t>
                      </a:r>
                      <a:r>
                        <a:rPr sz="1000" spc="-1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0:04.62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java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1386</a:t>
                      </a:r>
                      <a:r>
                        <a:rPr sz="10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kopoctc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948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sshd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23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1392</a:t>
                      </a:r>
                      <a:r>
                        <a:rPr sz="1000" spc="-1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0:00.88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init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kthreadd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0:00.01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ksoftirqd/0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kworker/0:0H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kworker/u2:0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rcu_sched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rcu_bh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migration/0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0:00.01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watchdog/0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khelper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kdevtmpfs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netns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14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writeback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370565" y="4699689"/>
            <a:ext cx="129415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Ⅳ-28&gt;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top</a:t>
            </a:r>
            <a:r>
              <a:rPr sz="885" b="0" spc="-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9888262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45528</TotalTime>
  <Words>2184</Words>
  <Application>Microsoft Office PowerPoint</Application>
  <PresentationFormat>A4 용지(210x297mm)</PresentationFormat>
  <Paragraphs>587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43" baseType="lpstr">
      <vt:lpstr>가는각진제목체</vt:lpstr>
      <vt:lpstr>굴림</vt:lpstr>
      <vt:lpstr>나눔명조</vt:lpstr>
      <vt:lpstr>돋움</vt:lpstr>
      <vt:lpstr>맑은 고딕</vt:lpstr>
      <vt:lpstr>바탕체</vt:lpstr>
      <vt:lpstr>새굴림</vt:lpstr>
      <vt:lpstr>함초롬바탕</vt:lpstr>
      <vt:lpstr>Arial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10.시스템 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김유두</cp:lastModifiedBy>
  <cp:revision>2827</cp:revision>
  <cp:lastPrinted>2015-10-28T04:44:44Z</cp:lastPrinted>
  <dcterms:created xsi:type="dcterms:W3CDTF">2003-10-22T07:02:37Z</dcterms:created>
  <dcterms:modified xsi:type="dcterms:W3CDTF">2021-03-26T00:04:08Z</dcterms:modified>
</cp:coreProperties>
</file>