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34"/>
  </p:notesMasterIdLst>
  <p:sldIdLst>
    <p:sldId id="694" r:id="rId5"/>
    <p:sldId id="961" r:id="rId6"/>
    <p:sldId id="977" r:id="rId7"/>
    <p:sldId id="978" r:id="rId8"/>
    <p:sldId id="1101" r:id="rId9"/>
    <p:sldId id="1102" r:id="rId10"/>
    <p:sldId id="1103" r:id="rId11"/>
    <p:sldId id="1104" r:id="rId12"/>
    <p:sldId id="1105" r:id="rId13"/>
    <p:sldId id="1106" r:id="rId14"/>
    <p:sldId id="1118" r:id="rId15"/>
    <p:sldId id="1107" r:id="rId16"/>
    <p:sldId id="1108" r:id="rId17"/>
    <p:sldId id="1109" r:id="rId18"/>
    <p:sldId id="1110" r:id="rId19"/>
    <p:sldId id="1111" r:id="rId20"/>
    <p:sldId id="1112" r:id="rId21"/>
    <p:sldId id="1113" r:id="rId22"/>
    <p:sldId id="1119" r:id="rId23"/>
    <p:sldId id="1120" r:id="rId24"/>
    <p:sldId id="1114" r:id="rId25"/>
    <p:sldId id="1115" r:id="rId26"/>
    <p:sldId id="1116" r:id="rId27"/>
    <p:sldId id="1117" r:id="rId28"/>
    <p:sldId id="1077" r:id="rId29"/>
    <p:sldId id="1022" r:id="rId30"/>
    <p:sldId id="1076" r:id="rId31"/>
    <p:sldId id="991" r:id="rId32"/>
    <p:sldId id="984" r:id="rId3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E86E3-6557-4559-81B7-F49E9F034724}" v="4" dt="2021-02-16T14:30:02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 autoAdjust="0"/>
    <p:restoredTop sz="98487" autoAdjust="0"/>
  </p:normalViewPr>
  <p:slideViewPr>
    <p:cSldViewPr snapToGrid="0" snapToObjects="1">
      <p:cViewPr varScale="1">
        <p:scale>
          <a:sx n="77" d="100"/>
          <a:sy n="77" d="100"/>
        </p:scale>
        <p:origin x="604" y="6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860E86E3-6557-4559-81B7-F49E9F034724}"/>
    <pc:docChg chg="custSel modSld modMainMaster">
      <pc:chgData name="필두 홍" userId="a613eac9-2ee1-4936-8d5c-6f3d69f7b146" providerId="ADAL" clId="{860E86E3-6557-4559-81B7-F49E9F034724}" dt="2021-02-16T14:30:06.579" v="7" actId="1076"/>
      <pc:docMkLst>
        <pc:docMk/>
      </pc:docMkLst>
      <pc:sldChg chg="addSp delSp modSp mod">
        <pc:chgData name="필두 홍" userId="a613eac9-2ee1-4936-8d5c-6f3d69f7b146" providerId="ADAL" clId="{860E86E3-6557-4559-81B7-F49E9F034724}" dt="2021-02-16T14:30:06.579" v="7" actId="1076"/>
        <pc:sldMkLst>
          <pc:docMk/>
          <pc:sldMk cId="0" sldId="694"/>
        </pc:sldMkLst>
        <pc:spChg chg="add mod">
          <ac:chgData name="필두 홍" userId="a613eac9-2ee1-4936-8d5c-6f3d69f7b146" providerId="ADAL" clId="{860E86E3-6557-4559-81B7-F49E9F034724}" dt="2021-02-16T14:30:06.579" v="7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860E86E3-6557-4559-81B7-F49E9F034724}" dt="2021-02-16T14:30:02.659" v="5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860E86E3-6557-4559-81B7-F49E9F034724}" dt="2021-02-16T14:15:51.758" v="2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860E86E3-6557-4559-81B7-F49E9F034724}" dt="2021-02-16T14:15:48.093" v="1"/>
          <ac:spMkLst>
            <pc:docMk/>
            <pc:sldMasterMk cId="0" sldId="2147483659"/>
            <ac:spMk id="10" creationId="{6B695B88-5366-4F75-B2E0-39A79B7CD990}"/>
          </ac:spMkLst>
        </pc:spChg>
        <pc:picChg chg="del">
          <ac:chgData name="필두 홍" userId="a613eac9-2ee1-4936-8d5c-6f3d69f7b146" providerId="ADAL" clId="{860E86E3-6557-4559-81B7-F49E9F034724}" dt="2021-02-16T14:15:45.210" v="0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860E86E3-6557-4559-81B7-F49E9F034724}" dt="2021-02-16T14:15:51.758" v="2"/>
          <ac:picMkLst>
            <pc:docMk/>
            <pc:sldMasterMk cId="0" sldId="2147483659"/>
            <ac:picMk id="11" creationId="{8C5CD633-F22C-4105-8B15-A37BF05475CE}"/>
          </ac:picMkLst>
        </pc:picChg>
      </pc:sldMasterChg>
      <pc:sldMasterChg chg="addSp delSp modSp mod">
        <pc:chgData name="필두 홍" userId="a613eac9-2ee1-4936-8d5c-6f3d69f7b146" providerId="ADAL" clId="{860E86E3-6557-4559-81B7-F49E9F034724}" dt="2021-02-16T14:16:03.740" v="4"/>
        <pc:sldMasterMkLst>
          <pc:docMk/>
          <pc:sldMasterMk cId="0" sldId="2147484008"/>
        </pc:sldMasterMkLst>
        <pc:picChg chg="del">
          <ac:chgData name="필두 홍" userId="a613eac9-2ee1-4936-8d5c-6f3d69f7b146" providerId="ADAL" clId="{860E86E3-6557-4559-81B7-F49E9F034724}" dt="2021-02-16T14:16:02.948" v="3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860E86E3-6557-4559-81B7-F49E9F034724}" dt="2021-02-16T14:16:03.740" v="4"/>
          <ac:picMkLst>
            <pc:docMk/>
            <pc:sldMasterMk cId="0" sldId="2147484008"/>
            <ac:picMk id="5" creationId="{22A2AFD1-99B0-49AC-882E-2809CDD0E74C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3/18/2021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680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3/18/2021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0487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3/18/2021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6756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3/18/2021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5511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3/18/2021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867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5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695B88-5366-4F75-B2E0-39A79B7CD990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5CD633-F22C-4105-8B15-A37BF05475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A2AFD1-99B0-49AC-882E-2809CDD0E74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68385" y="305424"/>
            <a:ext cx="6900733" cy="2863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30428" y="6386634"/>
            <a:ext cx="7645144" cy="2618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2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3/18/2021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896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5. </a:t>
            </a:r>
            <a:r>
              <a:rPr lang="ko-KR" altLang="en-US" sz="2400" dirty="0"/>
              <a:t>권한관리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8613" y="5339486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60751"/>
            <a:ext cx="7209020" cy="1402205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44279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3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3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gid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사용자아이디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그룹아이디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80"/>
              </a:spcBef>
              <a:spcAft>
                <a:spcPts val="0"/>
              </a:spcAft>
              <a:buClrTx/>
            </a:pPr>
            <a:r>
              <a:rPr sz="1279" b="0" spc="-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gecos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General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Electric 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Comprehensive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Operating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System 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9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예전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Unix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호환성을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갖추기 위하여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필드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 넣은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값들이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homedir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shell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사용자가 사용하는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Unix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shell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082" b="0" spc="-9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종류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153325"/>
            <a:ext cx="431591" cy="343095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9915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1023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2153325"/>
            <a:ext cx="4452079" cy="40290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874" rIns="0" bIns="0" rtlCol="0">
            <a:spAutoFit/>
          </a:bodyPr>
          <a:lstStyle/>
          <a:p>
            <a:pPr defTabSz="899404" eaLnBrk="1" fontAlgn="auto" latinLnBrk="1" hangingPunct="1">
              <a:spcBef>
                <a:spcPts val="15"/>
              </a:spcBef>
              <a:spcAft>
                <a:spcPts val="0"/>
              </a:spcAft>
              <a:buClrTx/>
            </a:pPr>
            <a:endParaRPr sz="836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8086" indent="23734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tabLst>
                <a:tab pos="1400322" algn="l"/>
              </a:tabLst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모든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시스템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정보파일은	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root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수정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및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쓰기 권한을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갖을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있도록 권한이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제한되어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있다.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그러므로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해당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파일을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조회할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때도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수정되지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않도록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주의를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기울인다.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5968" y="3126723"/>
            <a:ext cx="4960495" cy="173707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root:x:0:0:root:/root:/bin/bash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1909984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daemon:x:1:1:daemon:/usr/sbin:/usr/sbin/nologin  bin:x:2:2:bin:/bin:/usr/sbin/nologin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sys:x:3:3:sys:/dev:/</a:t>
            </a:r>
            <a:r>
              <a:rPr sz="1082" b="0" spc="-6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usr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082" b="0" spc="-6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sbin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082" b="0" spc="-6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nologin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082" b="0" spc="-6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nobody:x:65534:65534:nobody:/nonexistent:/usr/sbin/nologin  libuuid:x:100:101::/var/lib/libuuid:/bin/</a:t>
            </a:r>
            <a:r>
              <a:rPr sz="1082" b="0" spc="-6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sh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082" b="0" spc="-6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syslog:x:101:103::/home/syslog:/bin/false  </a:t>
            </a:r>
            <a:endParaRPr lang="en-US" sz="1082" b="0" spc="-6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mysql:x:102:105:MySQL Server,,,:/nonexistent:/bin/false  </a:t>
            </a:r>
            <a:endParaRPr lang="en-US" sz="1082" b="0" spc="-6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messagebus:x:103:106::/var/run/dbus:/bin/false  </a:t>
            </a:r>
            <a:endParaRPr lang="en-US" sz="1082" b="0" spc="-6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1246049" defTabSz="899404" eaLnBrk="1" fontAlgn="auto" latinLnBrk="1" hangingPunct="1">
              <a:lnSpc>
                <a:spcPct val="1047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"/etc/passwd"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[readonly]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29L,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1415C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7780" y="4915171"/>
            <a:ext cx="1493395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Ⅱ-4&gt;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</a:t>
            </a:r>
            <a:r>
              <a:rPr sz="885" b="0" spc="-16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정보파일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8949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 관리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etc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passwd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(cat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으로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캡처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각 위치의 내용을 확인하고 앞 설명과 일치하는 지 확인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생략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사용자 생성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삭제를 통한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passwd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 변경확인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패스워드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변경전후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캡쳐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해당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로그인 한 후 해당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속하는 그룹과 홈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디렉토리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등을 확인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두개이상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로그인후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기본디렉토리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캡쳐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그룹조회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그룹생성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그룹변경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그룹삭제 과정 실습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⑥ 각 절차 별로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etc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/group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파일을 조회하여 변경유무를 확인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⑦ 사용자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(user)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속하는 그룹을 변경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추가함에 따라 권한이 변경되는지 확인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⑧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etc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/shadow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 조회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캡쳐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35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209020" cy="3184161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(2)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권한의 </a:t>
            </a:r>
            <a:r>
              <a:rPr sz="1279" spc="-9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이해 </a:t>
            </a:r>
            <a:r>
              <a:rPr sz="1279" spc="-74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및</a:t>
            </a:r>
            <a:r>
              <a:rPr sz="1279" spc="30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표기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다중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운영체계인 유닉스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리눅스에서는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권한을 주어서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 권한을 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표기하거나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방법에 대하여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180" spc="20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파일</a:t>
            </a:r>
            <a:r>
              <a:rPr sz="1377" b="0" spc="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디렉토리의</a:t>
            </a:r>
            <a:r>
              <a:rPr sz="1180" spc="167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소유자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소유자가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해당사용권한을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가지고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있으며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root)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한을 바꿀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생성한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소유로</a:t>
            </a:r>
            <a:r>
              <a:rPr sz="1082" b="0" spc="-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사용자로 접속하여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만들었다면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소유권을</a:t>
            </a:r>
            <a:r>
              <a:rPr sz="1082" b="0" spc="20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082" b="0" spc="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chown 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또는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소유사용자를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바꿈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3969944"/>
            <a:ext cx="431591" cy="25858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46220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364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3969945"/>
            <a:ext cx="4452079" cy="25101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249" rIns="0" bIns="0" rtlCol="0">
            <a:spAutoFit/>
          </a:bodyPr>
          <a:lstStyle/>
          <a:p>
            <a:pPr defTabSz="899404" eaLnBrk="1" fontAlgn="auto" latinLnBrk="1" hangingPunct="1">
              <a:spcBef>
                <a:spcPts val="10"/>
              </a:spcBef>
              <a:spcAft>
                <a:spcPts val="0"/>
              </a:spcAft>
              <a:buClrTx/>
            </a:pPr>
            <a:endParaRPr sz="738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chown kopoctc 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aa파일을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라는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소유로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바꿈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1132" y="4307751"/>
            <a:ext cx="2800662" cy="750896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 그룹 권한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chgrp 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또는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</a:t>
            </a:r>
            <a:r>
              <a:rPr sz="1082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바꿈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8072" y="5089260"/>
            <a:ext cx="431591" cy="25858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46220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364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9464" y="5089260"/>
            <a:ext cx="4452079" cy="25101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249" rIns="0" bIns="0" rtlCol="0">
            <a:spAutoFit/>
          </a:bodyPr>
          <a:lstStyle/>
          <a:p>
            <a:pPr defTabSz="899404" eaLnBrk="1" fontAlgn="auto" latinLnBrk="1" hangingPunct="1">
              <a:spcBef>
                <a:spcPts val="10"/>
              </a:spcBef>
              <a:spcAft>
                <a:spcPts val="0"/>
              </a:spcAft>
              <a:buClrTx/>
            </a:pPr>
            <a:endParaRPr sz="738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chgrp kopoctc 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aa파일을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kopoctc라는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소유로</a:t>
            </a:r>
            <a:r>
              <a:rPr sz="885" b="0" spc="-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바꿈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49875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1"/>
            <a:ext cx="6623154" cy="1323698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권한의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이해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사용자와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(permission)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표기하고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관리하는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방법에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알아본다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단계권한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</a:t>
            </a:r>
            <a:r>
              <a:rPr sz="1082" b="0" spc="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권한은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 </a:t>
            </a:r>
            <a:r>
              <a:rPr sz="1279" b="0" spc="-192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-5&gt;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권한의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단계뢰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나누어짐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36508" y="2105431"/>
            <a:ext cx="4763287" cy="2023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9316" y="4262738"/>
            <a:ext cx="7209020" cy="180631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6791" algn="ctr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Ⅱ-5&gt;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3단계</a:t>
            </a:r>
            <a:r>
              <a:rPr sz="885" b="0" spc="-9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34"/>
              </a:spcBef>
              <a:spcAft>
                <a:spcPts val="0"/>
              </a:spcAft>
              <a:buClrTx/>
            </a:pPr>
            <a:endParaRPr sz="1279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44279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부여는 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소유자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(user), 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(group),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(other)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부여함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89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즉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소유자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외에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실행하기의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718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 </a:t>
            </a: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al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22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1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 </a:t>
            </a: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al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보여지는 내용으로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각각의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 수</a:t>
            </a:r>
            <a:r>
              <a:rPr sz="1082" b="0" spc="21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51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9895" y="1003329"/>
            <a:ext cx="4959246" cy="24858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r>
              <a:rPr sz="1082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-al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total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44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drwxr-xr-x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4096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11:16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  <a:tabLst>
                <a:tab pos="1465279" algn="l"/>
                <a:tab pos="1949333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drwxr-xr-x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root	4096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11:09</a:t>
            </a:r>
            <a:r>
              <a:rPr sz="1082" b="0" spc="-28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-rw-------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 kopoctc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577 Jan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11:11</a:t>
            </a:r>
            <a:r>
              <a:rPr sz="1082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.bash_history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 kopoctc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220 Dec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23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11:44</a:t>
            </a:r>
            <a:r>
              <a:rPr sz="1082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.bash_logout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3486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23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11:44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.bashrc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drwx------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4096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23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11:45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.cache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  <a:tabLst>
                <a:tab pos="1465279" algn="l"/>
                <a:tab pos="2130463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root	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7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10:50</a:t>
            </a:r>
            <a:r>
              <a:rPr sz="1082" b="0" spc="-3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  <a:tabLst>
                <a:tab pos="1465279" algn="l"/>
                <a:tab pos="2130463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	root	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7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10:50</a:t>
            </a:r>
            <a:r>
              <a:rPr sz="1082" b="0" spc="-3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hepl3.txt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drwxrwxr-x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4096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11:06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-rw-r--r--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 kopoctc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675 Dec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23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11:44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.profile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1425930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-rw-------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3001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18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11:16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.viminfo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3561" y="3535485"/>
            <a:ext cx="1289779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Ⅱ-6&gt;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ls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–al</a:t>
            </a:r>
            <a:r>
              <a:rPr sz="885" b="0" spc="17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132" y="4024212"/>
            <a:ext cx="5248431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</a:t>
            </a:r>
            <a:r>
              <a:rPr sz="1082" b="0" spc="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나타내는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라인의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필드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자리는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의미를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35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8073" y="742213"/>
            <a:ext cx="4883670" cy="274626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4246" defTabSz="899404" eaLnBrk="1" fontAlgn="auto" latinLnBrk="1" hangingPunct="1">
              <a:lnSpc>
                <a:spcPts val="130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파일종류나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임을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(d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(w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(x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⑤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⑥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(w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⑦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(x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⑧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사람의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⑨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사람의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(w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94246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⑩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사람의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(x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082" b="0" spc="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2717" y="3605816"/>
            <a:ext cx="1511508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Ⅱ-7&gt;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10자리</a:t>
            </a:r>
            <a:r>
              <a:rPr sz="885" b="0" spc="-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권한표시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8072" y="3943012"/>
            <a:ext cx="431591" cy="1911246"/>
          </a:xfrm>
          <a:custGeom>
            <a:avLst/>
            <a:gdLst/>
            <a:ahLst/>
            <a:cxnLst/>
            <a:rect l="l" t="t" r="r" b="b"/>
            <a:pathLst>
              <a:path w="438785" h="1943100">
                <a:moveTo>
                  <a:pt x="438581" y="0"/>
                </a:moveTo>
                <a:lnTo>
                  <a:pt x="0" y="0"/>
                </a:lnTo>
                <a:lnTo>
                  <a:pt x="0" y="1942757"/>
                </a:lnTo>
                <a:lnTo>
                  <a:pt x="438581" y="1942757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933" y="4758199"/>
            <a:ext cx="242340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9464" y="3943012"/>
            <a:ext cx="4452079" cy="1911246"/>
          </a:xfrm>
          <a:custGeom>
            <a:avLst/>
            <a:gdLst/>
            <a:ahLst/>
            <a:cxnLst/>
            <a:rect l="l" t="t" r="r" b="b"/>
            <a:pathLst>
              <a:path w="4526280" h="1943100">
                <a:moveTo>
                  <a:pt x="4525924" y="0"/>
                </a:moveTo>
                <a:lnTo>
                  <a:pt x="0" y="0"/>
                </a:lnTo>
                <a:lnTo>
                  <a:pt x="0" y="1942757"/>
                </a:lnTo>
                <a:lnTo>
                  <a:pt x="4525924" y="1942757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5352" y="3993385"/>
            <a:ext cx="4073577" cy="1134256"/>
          </a:xfrm>
          <a:prstGeom prst="rect">
            <a:avLst/>
          </a:prstGeom>
        </p:spPr>
        <p:txBody>
          <a:bodyPr vert="horz" wrap="square" lIns="0" tIns="6308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497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예)처음 10개의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필드가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drwxr—r—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표기되었다고</a:t>
            </a:r>
            <a:r>
              <a:rPr sz="885" b="0" spc="-8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가정한다면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398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ls에서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조회되는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처음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10개의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문자는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(1,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3,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3,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3)으로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나누어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보면(d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rwx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r-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r--</a:t>
            </a:r>
            <a:r>
              <a:rPr sz="885" b="0" spc="-17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)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31588" indent="-154897" defTabSz="899404" eaLnBrk="1" fontAlgn="auto" latinLnBrk="1" hangingPunct="1">
              <a:spcBef>
                <a:spcPts val="389"/>
              </a:spcBef>
              <a:spcAft>
                <a:spcPts val="0"/>
              </a:spcAft>
              <a:buClrTx/>
              <a:buFontTx/>
              <a:buAutoNum type="alphaLcParenR"/>
              <a:tabLst>
                <a:tab pos="432214" algn="l"/>
              </a:tabLst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처음 비트는 파일이면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-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디렉토리이면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d로</a:t>
            </a:r>
            <a:r>
              <a:rPr sz="885" b="0" spc="9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32838" indent="-156147" defTabSz="899404" eaLnBrk="1" fontAlgn="auto" latinLnBrk="1" hangingPunct="1">
              <a:spcBef>
                <a:spcPts val="384"/>
              </a:spcBef>
              <a:spcAft>
                <a:spcPts val="0"/>
              </a:spcAft>
              <a:buClrTx/>
              <a:buFontTx/>
              <a:buAutoNum type="alphaLcParenR"/>
              <a:tabLst>
                <a:tab pos="433463" algn="l"/>
              </a:tabLst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3자리는 소유자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(user)의</a:t>
            </a:r>
            <a:r>
              <a:rPr sz="885" b="0" spc="-12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허가권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28465" indent="-151774" defTabSz="899404" eaLnBrk="1" fontAlgn="auto" latinLnBrk="1" hangingPunct="1">
              <a:spcBef>
                <a:spcPts val="398"/>
              </a:spcBef>
              <a:spcAft>
                <a:spcPts val="0"/>
              </a:spcAft>
              <a:buClrTx/>
              <a:buFontTx/>
              <a:buAutoNum type="alphaLcParenR"/>
              <a:tabLst>
                <a:tab pos="429091" algn="l"/>
              </a:tabLst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3자리는 그룹의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허가권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32838" indent="-156147" defTabSz="899404" eaLnBrk="1" fontAlgn="auto" latinLnBrk="1" hangingPunct="1">
              <a:spcBef>
                <a:spcPts val="389"/>
              </a:spcBef>
              <a:spcAft>
                <a:spcPts val="0"/>
              </a:spcAft>
              <a:buClrTx/>
              <a:buFontTx/>
              <a:buAutoNum type="alphaLcParenR"/>
              <a:tabLst>
                <a:tab pos="433463" algn="l"/>
              </a:tabLst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3자리는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소유자도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그룹도 아닌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자(other)의</a:t>
            </a:r>
            <a:r>
              <a:rPr sz="885" b="0" spc="18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허가권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1385" y="5337159"/>
            <a:ext cx="4346523" cy="429093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marR="4997" indent="23734" algn="just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그러므로 해당내용은 먼저 해당파일은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디렉토리이며,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소유자는 읽고 쓰고 실행하는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  이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가능하고,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같은 그룹의 사용자는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읽기는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가능하지만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쓰거나 실행할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없고,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관련없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는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사용자는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읽기는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가능하지만,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쓰거나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실행할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없음을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의미함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64636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0"/>
            <a:ext cx="7209020" cy="1936230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권한의 숫자</a:t>
            </a:r>
            <a:r>
              <a:rPr sz="1180" spc="7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표기법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앞서서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(permission)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자리로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방법을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알아보았다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관리하는데</a:t>
            </a:r>
            <a:r>
              <a:rPr sz="1082" b="0" spc="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413"/>
              </a:spcBef>
              <a:spcAft>
                <a:spcPts val="0"/>
              </a:spcAft>
              <a:buClrTx/>
            </a:pP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표기법과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나타내는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있는데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알아보도록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권한에</a:t>
            </a:r>
            <a:r>
              <a:rPr sz="1082" b="0" spc="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대상자와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결합하여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같이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숫자로 나타냄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순서대로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같은그룹사용자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다른사용자를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읽기</a:t>
            </a:r>
            <a:r>
              <a:rPr sz="1279" b="0" spc="-2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(4),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쓰기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(2),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실행하기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(1)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각각의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더한 값을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</a:t>
            </a:r>
            <a:r>
              <a:rPr sz="1082" b="0" spc="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II-1&gt;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0608" y="3444204"/>
            <a:ext cx="1354111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II-1&gt;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10자리</a:t>
            </a:r>
            <a:r>
              <a:rPr sz="885" b="0" spc="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권한표시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8072" y="3781406"/>
            <a:ext cx="431591" cy="676431"/>
          </a:xfrm>
          <a:custGeom>
            <a:avLst/>
            <a:gdLst/>
            <a:ahLst/>
            <a:cxnLst/>
            <a:rect l="l" t="t" r="r" b="b"/>
            <a:pathLst>
              <a:path w="438785" h="687704">
                <a:moveTo>
                  <a:pt x="438581" y="0"/>
                </a:moveTo>
                <a:lnTo>
                  <a:pt x="0" y="0"/>
                </a:lnTo>
                <a:lnTo>
                  <a:pt x="0" y="687641"/>
                </a:lnTo>
                <a:lnTo>
                  <a:pt x="438581" y="687641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933" y="3980068"/>
            <a:ext cx="242340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9464" y="3781406"/>
            <a:ext cx="4452079" cy="676431"/>
          </a:xfrm>
          <a:custGeom>
            <a:avLst/>
            <a:gdLst/>
            <a:ahLst/>
            <a:cxnLst/>
            <a:rect l="l" t="t" r="r" b="b"/>
            <a:pathLst>
              <a:path w="4526280" h="687704">
                <a:moveTo>
                  <a:pt x="4525924" y="0"/>
                </a:moveTo>
                <a:lnTo>
                  <a:pt x="0" y="0"/>
                </a:lnTo>
                <a:lnTo>
                  <a:pt x="0" y="687641"/>
                </a:lnTo>
                <a:lnTo>
                  <a:pt x="4525924" y="687641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1385" y="3837760"/>
            <a:ext cx="4346523" cy="527779"/>
          </a:xfrm>
          <a:prstGeom prst="rect">
            <a:avLst/>
          </a:prstGeom>
        </p:spPr>
        <p:txBody>
          <a:bodyPr vert="horz" wrap="square" lIns="0" tIns="61210" rIns="0" bIns="0" rtlCol="0">
            <a:spAutoFit/>
          </a:bodyPr>
          <a:lstStyle/>
          <a:p>
            <a:pPr marL="36226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사용자가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rx의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그룹이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wx의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사람은 아무</a:t>
            </a:r>
            <a:r>
              <a:rPr sz="885" b="0" spc="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권한을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marR="4997" indent="23734" defTabSz="899404" eaLnBrk="1" fontAlgn="auto" latinLnBrk="1" hangingPunct="1">
              <a:spcBef>
                <a:spcPts val="389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가지지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않는다면,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r(4)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＋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x(1) = 5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w(2)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＋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x(1)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= 3,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사람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0으로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보고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파일은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530의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가지고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있다고</a:t>
            </a:r>
            <a:r>
              <a:rPr sz="885" b="0" spc="-13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표현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6784" y="2648625"/>
          <a:ext cx="5599896" cy="805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9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5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91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1314">
                <a:tc rowSpan="2">
                  <a:txBody>
                    <a:bodyPr/>
                    <a:lstStyle/>
                    <a:p>
                      <a:pPr marL="132080" marR="114935">
                        <a:lnSpc>
                          <a:spcPct val="170600"/>
                        </a:lnSpc>
                        <a:spcBef>
                          <a:spcPts val="445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파</a:t>
                      </a:r>
                      <a:r>
                        <a:rPr sz="1100" b="1" dirty="0">
                          <a:latin typeface="나눔명조"/>
                          <a:cs typeface="나눔명조"/>
                        </a:rPr>
                        <a:t>일  </a:t>
                      </a: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속</a:t>
                      </a:r>
                      <a:r>
                        <a:rPr sz="1100" b="1" dirty="0">
                          <a:latin typeface="나눔명조"/>
                          <a:cs typeface="나눔명조"/>
                        </a:rPr>
                        <a:t>성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5558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125" dirty="0">
                          <a:latin typeface="나눔명조"/>
                          <a:cs typeface="나눔명조"/>
                        </a:rPr>
                        <a:t>소유자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(User)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140" dirty="0">
                          <a:latin typeface="나눔명조"/>
                          <a:cs typeface="나눔명조"/>
                        </a:rPr>
                        <a:t>그룹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(Group)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다른</a:t>
                      </a:r>
                      <a:r>
                        <a:rPr sz="1100" b="1" spc="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130" dirty="0">
                          <a:latin typeface="나눔명조"/>
                          <a:cs typeface="나눔명조"/>
                        </a:rPr>
                        <a:t>사람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(Other)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7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9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961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620"/>
            <a:ext cx="3442116" cy="1406577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4)</a:t>
            </a:r>
            <a:r>
              <a:rPr sz="1180" spc="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권한설정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상대모드와 절대모드가</a:t>
            </a:r>
            <a:r>
              <a:rPr sz="1082" b="0" spc="19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상대모드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기준으로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제거하거나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부여하는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상대모드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표현시 아래와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방식으로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8072" y="3859218"/>
            <a:ext cx="431591" cy="464070"/>
          </a:xfrm>
          <a:custGeom>
            <a:avLst/>
            <a:gdLst/>
            <a:ahLst/>
            <a:cxnLst/>
            <a:rect l="l" t="t" r="r" b="b"/>
            <a:pathLst>
              <a:path w="438785" h="471804">
                <a:moveTo>
                  <a:pt x="438581" y="0"/>
                </a:moveTo>
                <a:lnTo>
                  <a:pt x="0" y="0"/>
                </a:lnTo>
                <a:lnTo>
                  <a:pt x="0" y="471614"/>
                </a:lnTo>
                <a:lnTo>
                  <a:pt x="438581" y="471614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9464" y="3859218"/>
            <a:ext cx="4452079" cy="464070"/>
          </a:xfrm>
          <a:custGeom>
            <a:avLst/>
            <a:gdLst/>
            <a:ahLst/>
            <a:cxnLst/>
            <a:rect l="l" t="t" r="r" b="b"/>
            <a:pathLst>
              <a:path w="4526280" h="471804">
                <a:moveTo>
                  <a:pt x="4525924" y="0"/>
                </a:moveTo>
                <a:lnTo>
                  <a:pt x="0" y="0"/>
                </a:lnTo>
                <a:lnTo>
                  <a:pt x="0" y="471614"/>
                </a:lnTo>
                <a:lnTo>
                  <a:pt x="4525924" y="471614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933" y="3498076"/>
            <a:ext cx="4195372" cy="66285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608271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Ⅱ-8&gt;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상대모드</a:t>
            </a:r>
            <a:r>
              <a:rPr sz="885" b="0" spc="-1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권한표시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25"/>
              </a:spcBef>
              <a:spcAft>
                <a:spcPts val="0"/>
              </a:spcAft>
              <a:buClrTx/>
            </a:pPr>
            <a:endParaRPr sz="1082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tabLst>
                <a:tab pos="425342" algn="l"/>
              </a:tabLst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	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chmod g-w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aaa파일에서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그룹의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쓰기권한을</a:t>
            </a:r>
            <a:r>
              <a:rPr sz="885" b="0" spc="-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제거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8072" y="4538585"/>
            <a:ext cx="431591" cy="394116"/>
          </a:xfrm>
          <a:custGeom>
            <a:avLst/>
            <a:gdLst/>
            <a:ahLst/>
            <a:cxnLst/>
            <a:rect l="l" t="t" r="r" b="b"/>
            <a:pathLst>
              <a:path w="438785" h="400685">
                <a:moveTo>
                  <a:pt x="438581" y="0"/>
                </a:moveTo>
                <a:lnTo>
                  <a:pt x="0" y="0"/>
                </a:lnTo>
                <a:lnTo>
                  <a:pt x="0" y="400113"/>
                </a:lnTo>
                <a:lnTo>
                  <a:pt x="438581" y="400113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9464" y="4538585"/>
            <a:ext cx="4452079" cy="394116"/>
          </a:xfrm>
          <a:custGeom>
            <a:avLst/>
            <a:gdLst/>
            <a:ahLst/>
            <a:cxnLst/>
            <a:rect l="l" t="t" r="r" b="b"/>
            <a:pathLst>
              <a:path w="4526280" h="400685">
                <a:moveTo>
                  <a:pt x="4525924" y="0"/>
                </a:moveTo>
                <a:lnTo>
                  <a:pt x="0" y="0"/>
                </a:lnTo>
                <a:lnTo>
                  <a:pt x="0" y="400113"/>
                </a:lnTo>
                <a:lnTo>
                  <a:pt x="4525924" y="400113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1933" y="4596586"/>
            <a:ext cx="3620125" cy="228940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  <a:tabLst>
                <a:tab pos="425342" algn="l"/>
              </a:tabLst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	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chmod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g+rw aaa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aaa파일에서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그룹의 읽기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쓰기권한 부여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8072" y="5147610"/>
            <a:ext cx="431591" cy="429718"/>
          </a:xfrm>
          <a:custGeom>
            <a:avLst/>
            <a:gdLst/>
            <a:ahLst/>
            <a:cxnLst/>
            <a:rect l="l" t="t" r="r" b="b"/>
            <a:pathLst>
              <a:path w="438785" h="436879">
                <a:moveTo>
                  <a:pt x="438581" y="0"/>
                </a:moveTo>
                <a:lnTo>
                  <a:pt x="0" y="0"/>
                </a:lnTo>
                <a:lnTo>
                  <a:pt x="0" y="436625"/>
                </a:lnTo>
                <a:lnTo>
                  <a:pt x="438581" y="436625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59464" y="5147610"/>
            <a:ext cx="4452079" cy="429718"/>
          </a:xfrm>
          <a:custGeom>
            <a:avLst/>
            <a:gdLst/>
            <a:ahLst/>
            <a:cxnLst/>
            <a:rect l="l" t="t" r="r" b="b"/>
            <a:pathLst>
              <a:path w="4526280" h="436879">
                <a:moveTo>
                  <a:pt x="4525924" y="0"/>
                </a:moveTo>
                <a:lnTo>
                  <a:pt x="0" y="0"/>
                </a:lnTo>
                <a:lnTo>
                  <a:pt x="0" y="436625"/>
                </a:lnTo>
                <a:lnTo>
                  <a:pt x="4525924" y="436625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1933" y="5223580"/>
            <a:ext cx="3296586" cy="228940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  <a:tabLst>
                <a:tab pos="425342" algn="l"/>
              </a:tabLst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	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chmod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a+x aaa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aaa파일에서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모두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실행권한을</a:t>
            </a:r>
            <a:r>
              <a:rPr sz="885" b="0" spc="-12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부여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8072" y="5792561"/>
            <a:ext cx="431591" cy="429718"/>
          </a:xfrm>
          <a:custGeom>
            <a:avLst/>
            <a:gdLst/>
            <a:ahLst/>
            <a:cxnLst/>
            <a:rect l="l" t="t" r="r" b="b"/>
            <a:pathLst>
              <a:path w="438785" h="436879">
                <a:moveTo>
                  <a:pt x="438581" y="0"/>
                </a:moveTo>
                <a:lnTo>
                  <a:pt x="0" y="0"/>
                </a:lnTo>
                <a:lnTo>
                  <a:pt x="0" y="436625"/>
                </a:lnTo>
                <a:lnTo>
                  <a:pt x="438581" y="436625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1933" y="5868531"/>
            <a:ext cx="337730" cy="228946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59464" y="5792561"/>
            <a:ext cx="4452079" cy="429718"/>
          </a:xfrm>
          <a:custGeom>
            <a:avLst/>
            <a:gdLst/>
            <a:ahLst/>
            <a:cxnLst/>
            <a:rect l="l" t="t" r="r" b="b"/>
            <a:pathLst>
              <a:path w="4526280" h="436879">
                <a:moveTo>
                  <a:pt x="4525924" y="0"/>
                </a:moveTo>
                <a:lnTo>
                  <a:pt x="0" y="0"/>
                </a:lnTo>
                <a:lnTo>
                  <a:pt x="0" y="436625"/>
                </a:lnTo>
                <a:lnTo>
                  <a:pt x="4525924" y="436625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5351" y="5793562"/>
            <a:ext cx="3811873" cy="383100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2492" marR="4997" defTabSz="899404" eaLnBrk="1" fontAlgn="auto" latinLnBrk="1" hangingPunct="1">
              <a:lnSpc>
                <a:spcPct val="136400"/>
              </a:lnSpc>
              <a:spcBef>
                <a:spcPts val="98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chmod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o-rwx aaa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aaa파일은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사람은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읽거나, 쓰거나,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실행하지도  못하도록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함.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375285" y="2118897"/>
          <a:ext cx="5751289" cy="1366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15">
                <a:tc>
                  <a:txBody>
                    <a:bodyPr/>
                    <a:lstStyle/>
                    <a:p>
                      <a:pPr marL="13589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Operator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의미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Access_class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의미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652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+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권한부여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u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15">
                <a:tc>
                  <a:txBody>
                    <a:bodyPr/>
                    <a:lstStyle/>
                    <a:p>
                      <a:pPr marL="13652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-</a:t>
                      </a:r>
                    </a:p>
                  </a:txBody>
                  <a:tcPr marL="0" marR="0" marT="81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권한제거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g</a:t>
                      </a:r>
                    </a:p>
                  </a:txBody>
                  <a:tcPr marL="0" marR="0" marT="8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그룹의</a:t>
                      </a:r>
                      <a:r>
                        <a:rPr sz="1100" spc="-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멤버들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310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16">
                <a:tc>
                  <a:txBody>
                    <a:bodyPr/>
                    <a:lstStyle/>
                    <a:p>
                      <a:pPr marL="13652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=</a:t>
                      </a:r>
                    </a:p>
                  </a:txBody>
                  <a:tcPr marL="0" marR="0" marT="62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권한유지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o</a:t>
                      </a:r>
                    </a:p>
                  </a:txBody>
                  <a:tcPr marL="0" marR="0" marT="624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다른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54"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S</a:t>
                      </a:r>
                    </a:p>
                  </a:txBody>
                  <a:tcPr marL="0" marR="0" marT="830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사용자와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그룹만</a:t>
                      </a:r>
                      <a:r>
                        <a:rPr sz="1100" spc="-1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0805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a</a:t>
                      </a:r>
                    </a:p>
                  </a:txBody>
                  <a:tcPr marL="0" marR="0" marT="83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1230"/>
                        </a:lnSpc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그룹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다른</a:t>
                      </a:r>
                      <a:r>
                        <a:rPr sz="1100" spc="-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493395">
                        <a:lnSpc>
                          <a:spcPts val="1205"/>
                        </a:lnSpc>
                        <a:spcBef>
                          <a:spcPts val="61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모두</a:t>
                      </a:r>
                      <a:r>
                        <a:rPr sz="1100" spc="-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권한부여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65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845068"/>
            <a:ext cx="7077230" cy="1317510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절대모드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숫자표기법을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부여된 권한은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무시되며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새롭게 지정된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권한으로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재</a:t>
            </a:r>
            <a:r>
              <a:rPr sz="1082" b="0" spc="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설명된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숫자표기 방식대로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r(4)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w(2)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x(1),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r(4)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w(2)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x(1),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다른사람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r(4)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w(2)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x(1)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으로 </a:t>
            </a:r>
            <a:r>
              <a:rPr sz="1082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표시한</a:t>
            </a:r>
            <a:r>
              <a:rPr sz="1082" b="0" spc="-26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값을</a:t>
            </a:r>
            <a:r>
              <a:rPr lang="en-US"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각	</a:t>
            </a:r>
            <a:r>
              <a:rPr lang="ko-KR" altLang="en-US" sz="1082" b="0" spc="-128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권한</a:t>
            </a:r>
            <a:r>
              <a:rPr lang="ko-KR" altLang="en-US" sz="1082" b="0" spc="-44" dirty="0" err="1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자</a:t>
            </a:r>
            <a:r>
              <a:rPr lang="ko-KR" altLang="en-US" sz="1082" b="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1082" b="0" spc="-12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별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  <a:r>
              <a:rPr lang="ko-KR" altLang="en-US" sz="1082" b="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1082" b="0" spc="-12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더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한</a:t>
            </a:r>
            <a:r>
              <a:rPr lang="ko-KR" altLang="en-US" sz="1082" b="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1082" b="0" spc="-12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값으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  <a:r>
              <a:rPr lang="ko-KR" altLang="en-US" sz="1082" b="0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1082" b="0" spc="-12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나타</a:t>
            </a:r>
            <a:r>
              <a:rPr lang="ko-KR" altLang="en-US" sz="1082" b="0" spc="-44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냄</a:t>
            </a:r>
            <a:endParaRPr lang="ko-KR" altLang="en-US" sz="1082" b="0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7873" y="2014817"/>
            <a:ext cx="1642303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  <a:tabLst>
                <a:tab pos="1018700" algn="l"/>
              </a:tabLst>
            </a:pP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림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	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II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6783" y="2343363"/>
          <a:ext cx="6349392" cy="805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5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9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1314">
                <a:tc rowSpan="2">
                  <a:txBody>
                    <a:bodyPr/>
                    <a:lstStyle/>
                    <a:p>
                      <a:pPr marL="132080" marR="114935">
                        <a:lnSpc>
                          <a:spcPct val="171500"/>
                        </a:lnSpc>
                        <a:spcBef>
                          <a:spcPts val="434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파</a:t>
                      </a:r>
                      <a:r>
                        <a:rPr sz="1100" b="1" dirty="0">
                          <a:latin typeface="나눔명조"/>
                          <a:cs typeface="나눔명조"/>
                        </a:rPr>
                        <a:t>일  </a:t>
                      </a: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속</a:t>
                      </a:r>
                      <a:r>
                        <a:rPr sz="1100" b="1" dirty="0">
                          <a:latin typeface="나눔명조"/>
                          <a:cs typeface="나눔명조"/>
                        </a:rPr>
                        <a:t>성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543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125" dirty="0">
                          <a:latin typeface="나눔명조"/>
                          <a:cs typeface="나눔명조"/>
                        </a:rPr>
                        <a:t>소유자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(User)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140" dirty="0">
                          <a:latin typeface="나눔명조"/>
                          <a:cs typeface="나눔명조"/>
                        </a:rPr>
                        <a:t>그룹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(Group)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다른</a:t>
                      </a:r>
                      <a:r>
                        <a:rPr sz="1100" b="1" spc="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130" dirty="0">
                          <a:latin typeface="나눔명조"/>
                          <a:cs typeface="나눔명조"/>
                        </a:rPr>
                        <a:t>사람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(Other)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62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7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읽기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r(4)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쓰기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w(2)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x(1)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15144" y="3284089"/>
            <a:ext cx="1404703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Ⅱ-2&gt; 10자리</a:t>
            </a:r>
            <a:r>
              <a:rPr sz="885" b="0" spc="-15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권한표시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76597" y="3622785"/>
            <a:ext cx="431591" cy="1186721"/>
          </a:xfrm>
          <a:custGeom>
            <a:avLst/>
            <a:gdLst/>
            <a:ahLst/>
            <a:cxnLst/>
            <a:rect l="l" t="t" r="r" b="b"/>
            <a:pathLst>
              <a:path w="438785" h="1206500">
                <a:moveTo>
                  <a:pt x="438581" y="0"/>
                </a:moveTo>
                <a:lnTo>
                  <a:pt x="0" y="0"/>
                </a:lnTo>
                <a:lnTo>
                  <a:pt x="0" y="1206423"/>
                </a:lnTo>
                <a:lnTo>
                  <a:pt x="438581" y="1206423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0458" y="4075838"/>
            <a:ext cx="242340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07988" y="3622785"/>
            <a:ext cx="4453328" cy="1186721"/>
          </a:xfrm>
          <a:custGeom>
            <a:avLst/>
            <a:gdLst/>
            <a:ahLst/>
            <a:cxnLst/>
            <a:rect l="l" t="t" r="r" b="b"/>
            <a:pathLst>
              <a:path w="4527550" h="1206500">
                <a:moveTo>
                  <a:pt x="4527448" y="0"/>
                </a:moveTo>
                <a:lnTo>
                  <a:pt x="0" y="0"/>
                </a:lnTo>
                <a:lnTo>
                  <a:pt x="0" y="1206423"/>
                </a:lnTo>
                <a:lnTo>
                  <a:pt x="4527448" y="1206423"/>
                </a:lnTo>
                <a:lnTo>
                  <a:pt x="4527448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9910" y="3740493"/>
            <a:ext cx="4346523" cy="70141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marR="4997" indent="23734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사용자가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읽고,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실행하고, 그룹 멤버는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쓰고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실행할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있는데,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사람은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실행할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없게 하는</a:t>
            </a:r>
            <a:r>
              <a:rPr sz="885" b="0" spc="-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권한은?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42406" defTabSz="899404" eaLnBrk="1" fontAlgn="auto" latinLnBrk="1" hangingPunct="1">
              <a:lnSpc>
                <a:spcPts val="150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r(4)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＋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x(1) = 5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w(2)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＋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x(1)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= 3,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사람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0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이므로 권한의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숫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639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자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표현은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530임.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0226" y="4488097"/>
            <a:ext cx="3081103" cy="211985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15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15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이런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aa파일에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부여한다면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[chmod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530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aa]로</a:t>
            </a:r>
            <a:r>
              <a:rPr sz="885" b="0" spc="-16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76597" y="5024914"/>
            <a:ext cx="431591" cy="905656"/>
          </a:xfrm>
          <a:custGeom>
            <a:avLst/>
            <a:gdLst/>
            <a:ahLst/>
            <a:cxnLst/>
            <a:rect l="l" t="t" r="r" b="b"/>
            <a:pathLst>
              <a:path w="438785" h="920750">
                <a:moveTo>
                  <a:pt x="438581" y="0"/>
                </a:moveTo>
                <a:lnTo>
                  <a:pt x="0" y="0"/>
                </a:lnTo>
                <a:lnTo>
                  <a:pt x="0" y="920407"/>
                </a:lnTo>
                <a:lnTo>
                  <a:pt x="438581" y="920407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0458" y="5338804"/>
            <a:ext cx="242340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07988" y="5024914"/>
            <a:ext cx="4453328" cy="905656"/>
          </a:xfrm>
          <a:custGeom>
            <a:avLst/>
            <a:gdLst/>
            <a:ahLst/>
            <a:cxnLst/>
            <a:rect l="l" t="t" r="r" b="b"/>
            <a:pathLst>
              <a:path w="4527550" h="920750">
                <a:moveTo>
                  <a:pt x="4527448" y="0"/>
                </a:moveTo>
                <a:lnTo>
                  <a:pt x="0" y="0"/>
                </a:lnTo>
                <a:lnTo>
                  <a:pt x="0" y="920407"/>
                </a:lnTo>
                <a:lnTo>
                  <a:pt x="4527448" y="920407"/>
                </a:lnTo>
                <a:lnTo>
                  <a:pt x="4527448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9910" y="5011062"/>
            <a:ext cx="4346523" cy="783469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42406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시스템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설정 파일 등은 관리자 이외에는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읽기,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쓰기,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실행하기 등을 제한하여야</a:t>
            </a:r>
            <a:r>
              <a:rPr sz="885" b="0" spc="-1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marR="4997" indent="129914" defTabSz="899404" eaLnBrk="1" fontAlgn="auto" latinLnBrk="1" hangingPunct="1">
              <a:lnSpc>
                <a:spcPct val="141600"/>
              </a:lnSpc>
              <a:spcBef>
                <a:spcPts val="54"/>
              </a:spcBef>
              <a:spcAft>
                <a:spcPts val="0"/>
              </a:spcAft>
              <a:buClrTx/>
            </a:pPr>
            <a:r>
              <a:rPr sz="1279" b="0" spc="15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15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일반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시스템 설정을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마음대로 바꿔서는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안 되며,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사용하다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실수로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바뀌어  서도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안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627793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2) </a:t>
            </a:r>
            <a:r>
              <a:rPr lang="en-US" altLang="ko-KR" dirty="0" err="1"/>
              <a:t>chown</a:t>
            </a:r>
            <a:r>
              <a:rPr lang="en-US" altLang="ko-KR" dirty="0"/>
              <a:t>, </a:t>
            </a:r>
            <a:r>
              <a:rPr lang="en-US" altLang="ko-KR" dirty="0" err="1"/>
              <a:t>chgrp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kopoctc</a:t>
            </a:r>
            <a:r>
              <a:rPr lang="en-US" altLang="ko-KR" dirty="0"/>
              <a:t> </a:t>
            </a:r>
            <a:r>
              <a:rPr lang="ko-KR" altLang="en-US" dirty="0"/>
              <a:t>사용자로 접속하여 파일을 생성 </a:t>
            </a:r>
            <a:r>
              <a:rPr lang="en-US" altLang="ko-KR" dirty="0"/>
              <a:t>: </a:t>
            </a:r>
            <a:r>
              <a:rPr lang="en-US" altLang="ko-KR" dirty="0" err="1"/>
              <a:t>kopoctc</a:t>
            </a:r>
            <a:r>
              <a:rPr lang="ko-KR" altLang="en-US" dirty="0"/>
              <a:t>의 소유권</a:t>
            </a:r>
            <a:r>
              <a:rPr lang="en-US" altLang="ko-KR" dirty="0"/>
              <a:t>. (</a:t>
            </a:r>
            <a:r>
              <a:rPr lang="ko-KR" altLang="en-US" dirty="0"/>
              <a:t>각자의 </a:t>
            </a:r>
            <a:r>
              <a:rPr lang="en-US" altLang="ko-KR" dirty="0"/>
              <a:t>id)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chown</a:t>
            </a:r>
            <a:r>
              <a:rPr lang="en-US" altLang="ko-KR" dirty="0"/>
              <a:t> s1111111 aa : aa</a:t>
            </a:r>
            <a:r>
              <a:rPr lang="ko-KR" altLang="en-US" dirty="0"/>
              <a:t>파일을 </a:t>
            </a:r>
            <a:r>
              <a:rPr lang="en-US" altLang="ko-KR" dirty="0"/>
              <a:t>s1111111 </a:t>
            </a:r>
            <a:r>
              <a:rPr lang="ko-KR" altLang="en-US" dirty="0"/>
              <a:t>라는 사용자의 소유로 바꿈 </a:t>
            </a:r>
            <a:r>
              <a:rPr lang="en-US" altLang="ko-KR" dirty="0"/>
              <a:t>(id</a:t>
            </a:r>
            <a:r>
              <a:rPr lang="ko-KR" altLang="en-US" dirty="0"/>
              <a:t>하나생성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chgrp</a:t>
            </a:r>
            <a:r>
              <a:rPr lang="en-US" altLang="ko-KR" dirty="0"/>
              <a:t> s1111111 aa : aa</a:t>
            </a:r>
            <a:r>
              <a:rPr lang="ko-KR" altLang="en-US" dirty="0"/>
              <a:t>파일을 </a:t>
            </a:r>
            <a:r>
              <a:rPr lang="en-US" altLang="ko-KR" dirty="0"/>
              <a:t>s1111111 </a:t>
            </a:r>
            <a:r>
              <a:rPr lang="ko-KR" altLang="en-US" dirty="0"/>
              <a:t>라는 그룹의 소유로 바꿈</a:t>
            </a:r>
          </a:p>
          <a:p>
            <a:pPr latinLnBrk="1"/>
            <a:r>
              <a:rPr lang="ko-KR" altLang="en-US" dirty="0"/>
              <a:t>④ 앞 실습을 하며 </a:t>
            </a:r>
            <a:r>
              <a:rPr lang="en-US" altLang="ko-KR" dirty="0"/>
              <a:t>ls –al</a:t>
            </a:r>
            <a:r>
              <a:rPr lang="ko-KR" altLang="en-US" dirty="0"/>
              <a:t>명령으로 각 파일의 권한을 조회하고 어떤 권한이 있는지 확인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3) </a:t>
            </a:r>
            <a:r>
              <a:rPr lang="ko-KR" altLang="en-US" dirty="0"/>
              <a:t>상대모드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chmod</a:t>
            </a:r>
            <a:r>
              <a:rPr lang="en-US" altLang="ko-KR" dirty="0"/>
              <a:t> g-w </a:t>
            </a:r>
            <a:r>
              <a:rPr lang="en-US" altLang="ko-KR" dirty="0" err="1"/>
              <a:t>aaa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g+rw</a:t>
            </a:r>
            <a:r>
              <a:rPr lang="en-US" altLang="ko-KR" dirty="0"/>
              <a:t> </a:t>
            </a:r>
            <a:r>
              <a:rPr lang="en-US" altLang="ko-KR" dirty="0" err="1"/>
              <a:t>aaa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a+x</a:t>
            </a:r>
            <a:r>
              <a:rPr lang="en-US" altLang="ko-KR" dirty="0"/>
              <a:t> </a:t>
            </a:r>
            <a:r>
              <a:rPr lang="en-US" altLang="ko-KR" dirty="0" err="1"/>
              <a:t>aaa</a:t>
            </a:r>
            <a:endParaRPr lang="ko-KR" altLang="en-US" dirty="0"/>
          </a:p>
          <a:p>
            <a:pPr latinLnBrk="1"/>
            <a:r>
              <a:rPr lang="ko-KR" altLang="en-US" dirty="0"/>
              <a:t>④ </a:t>
            </a:r>
            <a:r>
              <a:rPr lang="en-US" altLang="ko-KR" dirty="0" err="1"/>
              <a:t>chmod</a:t>
            </a:r>
            <a:r>
              <a:rPr lang="en-US" altLang="ko-KR" dirty="0"/>
              <a:t> o-</a:t>
            </a:r>
            <a:r>
              <a:rPr lang="en-US" altLang="ko-KR" dirty="0" err="1"/>
              <a:t>rwx</a:t>
            </a:r>
            <a:r>
              <a:rPr lang="en-US" altLang="ko-KR" dirty="0"/>
              <a:t> </a:t>
            </a:r>
            <a:r>
              <a:rPr lang="en-US" altLang="ko-KR" dirty="0" err="1"/>
              <a:t>aaa</a:t>
            </a:r>
            <a:endParaRPr lang="ko-KR" altLang="en-US" dirty="0"/>
          </a:p>
          <a:p>
            <a:pPr latinLnBrk="1"/>
            <a:r>
              <a:rPr lang="ko-KR" altLang="en-US" dirty="0"/>
              <a:t>⑤ 실행 후 </a:t>
            </a:r>
            <a:r>
              <a:rPr lang="en-US" altLang="ko-KR" dirty="0"/>
              <a:t>ls –al</a:t>
            </a:r>
            <a:r>
              <a:rPr lang="ko-KR" altLang="en-US" dirty="0"/>
              <a:t>로 권한설정 변경 확인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531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 </a:t>
            </a:r>
            <a:r>
              <a:rPr lang="ko-KR" altLang="en-US" sz="2400" dirty="0"/>
              <a:t>사용자 그룹관리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/>
              <a:t>사용자</a:t>
            </a:r>
            <a:r>
              <a:rPr lang="en-US" altLang="ko-KR" sz="2000" dirty="0"/>
              <a:t>,</a:t>
            </a:r>
            <a:r>
              <a:rPr lang="ko-KR" altLang="en-US" sz="2000" dirty="0"/>
              <a:t>그룹</a:t>
            </a:r>
            <a:r>
              <a:rPr lang="en-US" altLang="ko-KR" sz="2000" dirty="0"/>
              <a:t>, </a:t>
            </a:r>
            <a:r>
              <a:rPr lang="ko-KR" altLang="en-US" sz="2000" dirty="0"/>
              <a:t>권한관리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/>
              <a:t>그룹관리 명령어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3)</a:t>
            </a:r>
            <a:r>
              <a:rPr lang="ko-KR" altLang="en-US" sz="2000" dirty="0"/>
              <a:t>패스워드</a:t>
            </a:r>
            <a:r>
              <a:rPr lang="en-US" altLang="ko-KR" sz="2000" dirty="0"/>
              <a:t>, </a:t>
            </a:r>
            <a:r>
              <a:rPr lang="ko-KR" altLang="en-US" sz="2000" dirty="0"/>
              <a:t>그룹관련 설정 파일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 </a:t>
            </a:r>
            <a:r>
              <a:rPr lang="ko-KR" altLang="en-US" sz="2400" dirty="0"/>
              <a:t>권한의 이해 및 표시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/>
              <a:t>파일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디렉토리의</a:t>
            </a:r>
            <a:r>
              <a:rPr lang="ko-KR" altLang="en-US" sz="2000" dirty="0"/>
              <a:t> 소유자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/>
              <a:t>권한의 이해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3)</a:t>
            </a:r>
            <a:r>
              <a:rPr lang="ko-KR" altLang="en-US" sz="2000" dirty="0"/>
              <a:t>권한의 숫자 표기법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4)</a:t>
            </a:r>
            <a:r>
              <a:rPr lang="ko-KR" altLang="en-US" sz="2000" dirty="0"/>
              <a:t>권한설정</a:t>
            </a:r>
          </a:p>
          <a:p>
            <a:pPr>
              <a:spcBef>
                <a:spcPct val="0"/>
              </a:spcBef>
            </a:pPr>
            <a:endParaRPr lang="ko-KR" altLang="en-US" sz="20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3.</a:t>
            </a:r>
            <a:r>
              <a:rPr lang="ko-KR" altLang="en-US" sz="2400" dirty="0"/>
              <a:t>링크파일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/>
              <a:t>하드링크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 err="1"/>
              <a:t>심볼릭링크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4)</a:t>
            </a:r>
            <a:r>
              <a:rPr lang="ko-KR" altLang="en-US" dirty="0"/>
              <a:t>절대모드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chmod</a:t>
            </a:r>
            <a:r>
              <a:rPr lang="en-US" altLang="ko-KR" dirty="0"/>
              <a:t> 744 </a:t>
            </a:r>
            <a:r>
              <a:rPr lang="en-US" altLang="ko-KR" dirty="0" err="1"/>
              <a:t>aaa</a:t>
            </a:r>
            <a:r>
              <a:rPr lang="en-US" altLang="ko-KR" dirty="0"/>
              <a:t> (</a:t>
            </a:r>
            <a:r>
              <a:rPr lang="ko-KR" altLang="en-US" dirty="0"/>
              <a:t>어떤 명령일까요</a:t>
            </a:r>
            <a:r>
              <a:rPr lang="en-US" altLang="ko-KR" dirty="0"/>
              <a:t>?)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chmod</a:t>
            </a:r>
            <a:r>
              <a:rPr lang="en-US" altLang="ko-KR" dirty="0"/>
              <a:t> 553 </a:t>
            </a:r>
            <a:r>
              <a:rPr lang="en-US" altLang="ko-KR" dirty="0" err="1"/>
              <a:t>aaa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chmod</a:t>
            </a:r>
            <a:r>
              <a:rPr lang="en-US" altLang="ko-KR" dirty="0"/>
              <a:t> a-x </a:t>
            </a:r>
            <a:r>
              <a:rPr lang="en-US" altLang="ko-KR" dirty="0" err="1"/>
              <a:t>aaa</a:t>
            </a:r>
            <a:r>
              <a:rPr lang="ko-KR" altLang="en-US" dirty="0"/>
              <a:t>를 절대모드로 변경하면</a:t>
            </a:r>
            <a:r>
              <a:rPr lang="en-US" altLang="ko-KR" dirty="0"/>
              <a:t>?</a:t>
            </a:r>
            <a:endParaRPr lang="ko-KR" altLang="en-US" dirty="0"/>
          </a:p>
          <a:p>
            <a:pPr latinLnBrk="1"/>
            <a:r>
              <a:rPr lang="ko-KR" altLang="en-US" dirty="0"/>
              <a:t>④ </a:t>
            </a:r>
            <a:r>
              <a:rPr lang="en-US" altLang="ko-KR" dirty="0" err="1"/>
              <a:t>chmod</a:t>
            </a:r>
            <a:r>
              <a:rPr lang="en-US" altLang="ko-KR" dirty="0"/>
              <a:t> o-</a:t>
            </a:r>
            <a:r>
              <a:rPr lang="en-US" altLang="ko-KR" dirty="0" err="1"/>
              <a:t>rwx</a:t>
            </a:r>
            <a:r>
              <a:rPr lang="en-US" altLang="ko-KR" dirty="0"/>
              <a:t> </a:t>
            </a:r>
            <a:r>
              <a:rPr lang="en-US" altLang="ko-KR" dirty="0" err="1"/>
              <a:t>aaa</a:t>
            </a:r>
            <a:r>
              <a:rPr lang="en-US" altLang="ko-KR" dirty="0"/>
              <a:t> : </a:t>
            </a:r>
            <a:r>
              <a:rPr lang="ko-KR" altLang="en-US" dirty="0"/>
              <a:t>절대모드로 어떻게 변경해야 하나</a:t>
            </a:r>
            <a:r>
              <a:rPr lang="en-US" altLang="ko-KR" dirty="0"/>
              <a:t>? </a:t>
            </a:r>
            <a:endParaRPr lang="ko-KR" altLang="en-US" dirty="0"/>
          </a:p>
          <a:p>
            <a:pPr latinLnBrk="1"/>
            <a:r>
              <a:rPr lang="en-US" altLang="ko-KR" dirty="0"/>
              <a:t>(</a:t>
            </a:r>
            <a:r>
              <a:rPr lang="ko-KR" altLang="en-US" dirty="0"/>
              <a:t>권한 조회를 하고 사용자와 그룹의 권한은 그대로 주어야 함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⑤ </a:t>
            </a:r>
            <a:r>
              <a:rPr lang="en-US" altLang="ko-KR" dirty="0" err="1"/>
              <a:t>chmod</a:t>
            </a:r>
            <a:r>
              <a:rPr lang="en-US" altLang="ko-KR" dirty="0"/>
              <a:t> –</a:t>
            </a:r>
            <a:r>
              <a:rPr lang="en-US" altLang="ko-KR"/>
              <a:t>R 555 </a:t>
            </a:r>
            <a:r>
              <a:rPr lang="ko-KR" altLang="en-US"/>
              <a:t>디렉토리명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하위 </a:t>
            </a:r>
            <a:r>
              <a:rPr lang="ko-KR" altLang="en-US" dirty="0" err="1"/>
              <a:t>디렉토리에</a:t>
            </a:r>
            <a:r>
              <a:rPr lang="ko-KR" altLang="en-US" dirty="0"/>
              <a:t> 모든 파일들의 권한을 바꿈</a:t>
            </a:r>
          </a:p>
          <a:p>
            <a:pPr latinLnBrk="1"/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040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209020" cy="4967990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(3)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링크</a:t>
            </a:r>
            <a:r>
              <a:rPr sz="1279" spc="-9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파일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algn="just" defTabSz="899404" eaLnBrk="1" fontAlgn="auto" latinLnBrk="1" hangingPunct="1">
              <a:lnSpc>
                <a:spcPct val="105600"/>
              </a:lnSpc>
              <a:spcBef>
                <a:spcPts val="536"/>
              </a:spcBef>
              <a:spcAft>
                <a:spcPts val="0"/>
              </a:spcAft>
              <a:buClrTx/>
            </a:pP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시스템을 운영하다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파일을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가져다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예를 들면 아이  콘이 이와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비슷한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바탕화면에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브라우저 아이콘은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바탕화면의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아이콘을 클릭하여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되지만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바탕화면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프로그램의 익스플로러 디렉토리의 실행파일이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연결되어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경우이  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바탕화면의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아이콘을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삭제한다고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지워지는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연결만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지워지는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리눅스에도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있는데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링크파일이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그러한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역할을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이번에는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링크파일에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하드링크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(hard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link)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데이터를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가리키며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특징이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특징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데이터를</a:t>
            </a:r>
            <a:r>
              <a:rPr sz="1082" b="0" spc="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가리킴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원본파일과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완전히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동일하고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부가적인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 공간을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차지하지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marR="2377174" defTabSz="899404" eaLnBrk="1" fontAlgn="auto" latinLnBrk="1" hangingPunct="1">
              <a:lnSpc>
                <a:spcPts val="2213"/>
              </a:lnSpc>
              <a:spcBef>
                <a:spcPts val="201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원본과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지우면 </a:t>
            </a:r>
            <a:r>
              <a:rPr sz="1082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원본도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삭제</a:t>
            </a:r>
            <a:r>
              <a:rPr lang="ko-KR" altLang="en-US"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될</a:t>
            </a:r>
            <a:r>
              <a:rPr lang="en-US" altLang="ko-KR"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ko-KR" altLang="en-US"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있음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en-US"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.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윈도우운영체계에는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없는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507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연결하기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abc2: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하드링크파일로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파일상태를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 </a:t>
            </a:r>
            <a:r>
              <a:rPr sz="1279" b="0" spc="-167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-9&gt;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l_abc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l_abc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동일한 파일이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연결되어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 수</a:t>
            </a:r>
            <a:r>
              <a:rPr sz="1082" b="0" spc="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465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2144" y="724262"/>
            <a:ext cx="4953625" cy="3279098"/>
          </a:xfrm>
          <a:custGeom>
            <a:avLst/>
            <a:gdLst/>
            <a:ahLst/>
            <a:cxnLst/>
            <a:rect l="l" t="t" r="r" b="b"/>
            <a:pathLst>
              <a:path w="5036184" h="3333750">
                <a:moveTo>
                  <a:pt x="5036083" y="0"/>
                </a:moveTo>
                <a:lnTo>
                  <a:pt x="0" y="0"/>
                </a:lnTo>
                <a:lnTo>
                  <a:pt x="0" y="3333254"/>
                </a:lnTo>
                <a:lnTo>
                  <a:pt x="5036083" y="3333254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4382" y="698899"/>
            <a:ext cx="1662659" cy="362325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33661" marR="4997" indent="-121794" defTabSz="899404" eaLnBrk="1" fontAlgn="auto" latinLnBrk="1" hangingPunct="1">
              <a:lnSpc>
                <a:spcPct val="105300"/>
              </a:lnSpc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stat</a:t>
            </a:r>
            <a:r>
              <a:rPr sz="1082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abc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‘abc’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05644" y="1084935"/>
          <a:ext cx="4417725" cy="309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878">
                <a:tc>
                  <a:txBody>
                    <a:bodyPr/>
                    <a:lstStyle/>
                    <a:p>
                      <a:pPr marL="15494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Size:</a:t>
                      </a:r>
                      <a:r>
                        <a:rPr sz="11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Blocks: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140"/>
                        </a:lnSpc>
                      </a:pPr>
                      <a:r>
                        <a:rPr sz="11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IO 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Block:</a:t>
                      </a:r>
                      <a:r>
                        <a:rPr sz="1100" spc="-2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4096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regular</a:t>
                      </a:r>
                      <a:r>
                        <a:rPr sz="1100" spc="-1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file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78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Device: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7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fc00h/64512d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Inode:</a:t>
                      </a:r>
                      <a:r>
                        <a:rPr sz="1100" spc="-1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261898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Links: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05546" y="1398618"/>
            <a:ext cx="1299772" cy="179134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31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4382" y="1398618"/>
            <a:ext cx="2931202" cy="1248528"/>
          </a:xfrm>
          <a:prstGeom prst="rect">
            <a:avLst/>
          </a:prstGeom>
        </p:spPr>
        <p:txBody>
          <a:bodyPr vert="horz" wrap="square" lIns="0" tIns="4997" rIns="0" bIns="0" rtlCol="0">
            <a:spAutoFit/>
          </a:bodyPr>
          <a:lstStyle/>
          <a:p>
            <a:pPr marL="12492" marR="4997" defTabSz="899404" eaLnBrk="1" fontAlgn="auto" latinLnBrk="1" hangingPunct="1">
              <a:lnSpc>
                <a:spcPct val="104400"/>
              </a:lnSpc>
              <a:spcBef>
                <a:spcPts val="3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Access: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(0644/-rw-r--r--)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  Access: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21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11:17:24.532815359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Modify: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21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11:17:24.532815359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Change: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21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11:17:32.516815359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1827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Birth: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33661" marR="1153610" indent="-121794" defTabSz="899404" eaLnBrk="1" fontAlgn="auto" latinLnBrk="1" hangingPunct="1">
              <a:lnSpc>
                <a:spcPts val="1367"/>
              </a:lnSpc>
              <a:spcBef>
                <a:spcPts val="49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stat</a:t>
            </a:r>
            <a:r>
              <a:rPr sz="1082" b="0" spc="-15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l_abc  File: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‘l_abc’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05644" y="2638204"/>
          <a:ext cx="4417725" cy="309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878">
                <a:tc>
                  <a:txBody>
                    <a:bodyPr/>
                    <a:lstStyle/>
                    <a:p>
                      <a:pPr marL="15494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Size:</a:t>
                      </a:r>
                      <a:r>
                        <a:rPr sz="11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Blocks: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140"/>
                        </a:lnSpc>
                      </a:pPr>
                      <a:r>
                        <a:rPr sz="11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IO 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Block:</a:t>
                      </a:r>
                      <a:r>
                        <a:rPr sz="1100" spc="-2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4096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regular</a:t>
                      </a:r>
                      <a:r>
                        <a:rPr sz="1100" spc="-1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file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78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Device: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7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fc00h/64512d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Inode:</a:t>
                      </a:r>
                      <a:r>
                        <a:rPr sz="1100" spc="-1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261898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140"/>
                        </a:lnSpc>
                      </a:pPr>
                      <a:r>
                        <a:rPr sz="11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Links: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1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805546" y="2951888"/>
            <a:ext cx="1299772" cy="179134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31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4382" y="2951889"/>
            <a:ext cx="2931202" cy="1052434"/>
          </a:xfrm>
          <a:prstGeom prst="rect">
            <a:avLst/>
          </a:prstGeom>
        </p:spPr>
        <p:txBody>
          <a:bodyPr vert="horz" wrap="square" lIns="0" tIns="4997" rIns="0" bIns="0" rtlCol="0">
            <a:spAutoFit/>
          </a:bodyPr>
          <a:lstStyle/>
          <a:p>
            <a:pPr marL="12492" marR="4997" defTabSz="899404" eaLnBrk="1" fontAlgn="auto" latinLnBrk="1" hangingPunct="1">
              <a:lnSpc>
                <a:spcPct val="104400"/>
              </a:lnSpc>
              <a:spcBef>
                <a:spcPts val="3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Access: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(0644/-rw-r--r--)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  Access: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11:17:24.532815359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Modify: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11:17:24.532815359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Change: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11:17:32.516815359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marR="1816920" indent="59336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Birth: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2144" y="724262"/>
            <a:ext cx="0" cy="3279098"/>
          </a:xfrm>
          <a:custGeom>
            <a:avLst/>
            <a:gdLst/>
            <a:ahLst/>
            <a:cxnLst/>
            <a:rect l="l" t="t" r="r" b="b"/>
            <a:pathLst>
              <a:path h="3333750">
                <a:moveTo>
                  <a:pt x="0" y="0"/>
                </a:moveTo>
                <a:lnTo>
                  <a:pt x="0" y="333325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95668" y="724262"/>
            <a:ext cx="0" cy="3279098"/>
          </a:xfrm>
          <a:custGeom>
            <a:avLst/>
            <a:gdLst/>
            <a:ahLst/>
            <a:cxnLst/>
            <a:rect l="l" t="t" r="r" b="b"/>
            <a:pathLst>
              <a:path h="3333750">
                <a:moveTo>
                  <a:pt x="0" y="0"/>
                </a:moveTo>
                <a:lnTo>
                  <a:pt x="0" y="333325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0646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0646" y="4002873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95668" y="724262"/>
            <a:ext cx="0" cy="3279098"/>
          </a:xfrm>
          <a:custGeom>
            <a:avLst/>
            <a:gdLst/>
            <a:ahLst/>
            <a:cxnLst/>
            <a:rect l="l" t="t" r="r" b="b"/>
            <a:pathLst>
              <a:path h="3333750">
                <a:moveTo>
                  <a:pt x="0" y="0"/>
                </a:moveTo>
                <a:lnTo>
                  <a:pt x="0" y="333325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2144" y="724262"/>
            <a:ext cx="0" cy="3279098"/>
          </a:xfrm>
          <a:custGeom>
            <a:avLst/>
            <a:gdLst/>
            <a:ahLst/>
            <a:cxnLst/>
            <a:rect l="l" t="t" r="r" b="b"/>
            <a:pathLst>
              <a:path h="3333750">
                <a:moveTo>
                  <a:pt x="0" y="0"/>
                </a:moveTo>
                <a:lnTo>
                  <a:pt x="0" y="333325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0646" y="4002873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40646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85966" y="4116091"/>
            <a:ext cx="186315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Ⅱ-9&gt;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하드링크 파일</a:t>
            </a:r>
            <a:r>
              <a:rPr sz="885" b="0" spc="8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상태조회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8072" y="4736104"/>
            <a:ext cx="431591" cy="34940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36161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1072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9464" y="4736104"/>
            <a:ext cx="5679932" cy="22068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6239" rIns="0" bIns="0" rtlCol="0">
            <a:spAutoFit/>
          </a:bodyPr>
          <a:lstStyle/>
          <a:p>
            <a:pPr marL="64332" marR="58086" indent="129914" defTabSz="899404" eaLnBrk="1" fontAlgn="auto" latinLnBrk="1" hangingPunct="1">
              <a:lnSpc>
                <a:spcPct val="149700"/>
              </a:lnSpc>
              <a:spcBef>
                <a:spcPts val="128"/>
              </a:spcBef>
              <a:spcAft>
                <a:spcPts val="0"/>
              </a:spcAft>
              <a:buClrTx/>
            </a:pP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하드링크로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생성된 파일은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단순링크가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아니라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이름의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동일한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파일이므로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삭제등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작업을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주의할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606801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620"/>
            <a:ext cx="6293370" cy="3330016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심볼릭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링크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심볼릭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(symbolic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link)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연결해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주는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단순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파일이며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특징이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특징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심볼릭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링크는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존재하고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링크된 파일을</a:t>
            </a:r>
            <a:r>
              <a:rPr sz="1082" b="0" spc="21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가리킴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윈도우에서</a:t>
            </a:r>
            <a:r>
              <a:rPr sz="1082" b="0" spc="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바탕화면의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바로가기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아이콘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아이콘을 지운다고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지워지지는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심볼릭 링크로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연결하기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 </a:t>
            </a:r>
            <a:r>
              <a:rPr sz="1279" b="0" spc="7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</a:t>
            </a:r>
            <a:r>
              <a:rPr sz="1279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-s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abc2: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하드링크파일로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abc2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</a:t>
            </a:r>
            <a:r>
              <a:rPr sz="1082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파일상태를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 </a:t>
            </a:r>
            <a:r>
              <a:rPr sz="1279" b="0" spc="-167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-10&gt;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ln </a:t>
            </a:r>
            <a:r>
              <a:rPr sz="1279" b="0" spc="7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efg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l_efg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심볼릭 링크를 실행한</a:t>
            </a:r>
            <a:r>
              <a:rPr sz="1082" b="0" spc="-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03615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efg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l_efg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전혀 다른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파일임을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 수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599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2144" y="724262"/>
            <a:ext cx="4953625" cy="3450861"/>
          </a:xfrm>
          <a:custGeom>
            <a:avLst/>
            <a:gdLst/>
            <a:ahLst/>
            <a:cxnLst/>
            <a:rect l="l" t="t" r="r" b="b"/>
            <a:pathLst>
              <a:path w="5036184" h="3508375">
                <a:moveTo>
                  <a:pt x="5036083" y="0"/>
                </a:moveTo>
                <a:lnTo>
                  <a:pt x="0" y="0"/>
                </a:lnTo>
                <a:lnTo>
                  <a:pt x="0" y="3508209"/>
                </a:lnTo>
                <a:lnTo>
                  <a:pt x="5036083" y="3508209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6874" y="698899"/>
            <a:ext cx="2253521" cy="900742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R="186127" defTabSz="899404" eaLnBrk="1" fontAlgn="auto" latinLnBrk="1" hangingPunct="1">
              <a:lnSpc>
                <a:spcPct val="105300"/>
              </a:lnSpc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ln -s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efg</a:t>
            </a:r>
            <a:r>
              <a:rPr sz="1082" b="0" spc="-3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l_efg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stat</a:t>
            </a:r>
            <a:r>
              <a:rPr sz="1082" b="0" spc="-16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efg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1169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‘efg’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997" indent="121169" defTabSz="899404" eaLnBrk="1" fontAlgn="auto" latinLnBrk="1" hangingPunct="1">
              <a:lnSpc>
                <a:spcPts val="1367"/>
              </a:lnSpc>
              <a:spcBef>
                <a:spcPts val="44"/>
              </a:spcBef>
              <a:spcAft>
                <a:spcPts val="0"/>
              </a:spcAft>
              <a:buClrTx/>
              <a:tabLst>
                <a:tab pos="1449664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Size: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7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Blocks: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8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Device:</a:t>
            </a:r>
            <a:r>
              <a:rPr sz="1082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fc00h/64512d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Inode:</a:t>
            </a:r>
            <a:r>
              <a:rPr sz="1082" b="0" spc="-16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263076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218" y="1216656"/>
            <a:ext cx="1771338" cy="362325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R="4997" defTabSz="899404" eaLnBrk="1" fontAlgn="auto" latinLnBrk="1" hangingPunct="1">
              <a:lnSpc>
                <a:spcPct val="105300"/>
              </a:lnSpc>
              <a:spcBef>
                <a:spcPts val="98"/>
              </a:spcBef>
              <a:spcAft>
                <a:spcPts val="0"/>
              </a:spcAft>
              <a:buClrTx/>
              <a:tabLst>
                <a:tab pos="1027444" algn="l"/>
              </a:tabLst>
            </a:pP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IO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Block:</a:t>
            </a:r>
            <a:r>
              <a:rPr sz="1082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4096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regular</a:t>
            </a:r>
            <a:r>
              <a:rPr sz="1082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Links: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6873" y="1570705"/>
            <a:ext cx="4368384" cy="1226070"/>
          </a:xfrm>
          <a:prstGeom prst="rect">
            <a:avLst/>
          </a:prstGeom>
        </p:spPr>
        <p:txBody>
          <a:bodyPr vert="horz" wrap="square" lIns="0" tIns="4997" rIns="0" bIns="0" rtlCol="0">
            <a:spAutoFit/>
          </a:bodyPr>
          <a:lstStyle/>
          <a:p>
            <a:pPr marR="4997" defTabSz="899404" eaLnBrk="1" fontAlgn="auto" latinLnBrk="1" hangingPunct="1">
              <a:lnSpc>
                <a:spcPct val="104400"/>
              </a:lnSpc>
              <a:spcBef>
                <a:spcPts val="39"/>
              </a:spcBef>
              <a:spcAft>
                <a:spcPts val="0"/>
              </a:spcAft>
              <a:buClrTx/>
              <a:tabLst>
                <a:tab pos="3081083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Access: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(0644/-rw-r--r--) 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	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31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  Access: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11:18:17.332815359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Modify: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11:18:17.332815359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Change: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11:18:17.332815359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59336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Birth: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1169" marR="2603274" indent="-121794" defTabSz="899404" eaLnBrk="1" fontAlgn="auto" latinLnBrk="1" hangingPunct="1">
              <a:lnSpc>
                <a:spcPct val="104400"/>
              </a:lnSpc>
              <a:spcBef>
                <a:spcPts val="15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stat</a:t>
            </a:r>
            <a:r>
              <a:rPr sz="1082" b="0" spc="-15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l_efg  File: </a:t>
            </a:r>
            <a:r>
              <a:rPr sz="1082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‘l_efg’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-&gt;</a:t>
            </a:r>
            <a:r>
              <a:rPr sz="1082" b="0" spc="-23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‘efg’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6874" y="2769925"/>
            <a:ext cx="2253521" cy="362325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R="4997" indent="121169" defTabSz="899404" eaLnBrk="1" fontAlgn="auto" latinLnBrk="1" hangingPunct="1">
              <a:lnSpc>
                <a:spcPct val="105300"/>
              </a:lnSpc>
              <a:spcBef>
                <a:spcPts val="98"/>
              </a:spcBef>
              <a:spcAft>
                <a:spcPts val="0"/>
              </a:spcAft>
              <a:buClrTx/>
              <a:tabLst>
                <a:tab pos="1449664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Size: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Blocks: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Device:</a:t>
            </a:r>
            <a:r>
              <a:rPr sz="1082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fc00h/64512d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Inode:</a:t>
            </a:r>
            <a:r>
              <a:rPr sz="1082" b="0" spc="-16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263078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219" y="2769925"/>
            <a:ext cx="1831298" cy="362325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R="4997" defTabSz="899404" eaLnBrk="1" fontAlgn="auto" latinLnBrk="1" hangingPunct="1">
              <a:lnSpc>
                <a:spcPct val="105300"/>
              </a:lnSpc>
              <a:spcBef>
                <a:spcPts val="98"/>
              </a:spcBef>
              <a:spcAft>
                <a:spcPts val="0"/>
              </a:spcAft>
              <a:buClrTx/>
              <a:tabLst>
                <a:tab pos="1027444" algn="l"/>
              </a:tabLst>
            </a:pP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IO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Block:</a:t>
            </a:r>
            <a:r>
              <a:rPr sz="1082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4096	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symbolic</a:t>
            </a:r>
            <a:r>
              <a:rPr sz="1082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link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Links: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2144" y="724262"/>
            <a:ext cx="0" cy="3450861"/>
          </a:xfrm>
          <a:custGeom>
            <a:avLst/>
            <a:gdLst/>
            <a:ahLst/>
            <a:cxnLst/>
            <a:rect l="l" t="t" r="r" b="b"/>
            <a:pathLst>
              <a:path h="3508375">
                <a:moveTo>
                  <a:pt x="0" y="0"/>
                </a:moveTo>
                <a:lnTo>
                  <a:pt x="0" y="350820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95668" y="724262"/>
            <a:ext cx="0" cy="3450861"/>
          </a:xfrm>
          <a:custGeom>
            <a:avLst/>
            <a:gdLst/>
            <a:ahLst/>
            <a:cxnLst/>
            <a:rect l="l" t="t" r="r" b="b"/>
            <a:pathLst>
              <a:path h="3508375">
                <a:moveTo>
                  <a:pt x="0" y="0"/>
                </a:moveTo>
                <a:lnTo>
                  <a:pt x="0" y="350820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0646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40646" y="417496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95668" y="724262"/>
            <a:ext cx="0" cy="3450861"/>
          </a:xfrm>
          <a:custGeom>
            <a:avLst/>
            <a:gdLst/>
            <a:ahLst/>
            <a:cxnLst/>
            <a:rect l="l" t="t" r="r" b="b"/>
            <a:pathLst>
              <a:path h="3508375">
                <a:moveTo>
                  <a:pt x="0" y="0"/>
                </a:moveTo>
                <a:lnTo>
                  <a:pt x="0" y="350820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2144" y="724262"/>
            <a:ext cx="0" cy="3450861"/>
          </a:xfrm>
          <a:custGeom>
            <a:avLst/>
            <a:gdLst/>
            <a:ahLst/>
            <a:cxnLst/>
            <a:rect l="l" t="t" r="r" b="b"/>
            <a:pathLst>
              <a:path h="3508375">
                <a:moveTo>
                  <a:pt x="0" y="0"/>
                </a:moveTo>
                <a:lnTo>
                  <a:pt x="0" y="350820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40646" y="417496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0646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6873" y="3123974"/>
            <a:ext cx="4368384" cy="1346616"/>
          </a:xfrm>
          <a:prstGeom prst="rect">
            <a:avLst/>
          </a:prstGeom>
        </p:spPr>
        <p:txBody>
          <a:bodyPr vert="horz" wrap="square" lIns="0" tIns="4997" rIns="0" bIns="0" rtlCol="0">
            <a:spAutoFit/>
          </a:bodyPr>
          <a:lstStyle/>
          <a:p>
            <a:pPr marR="4997" defTabSz="899404" eaLnBrk="1" fontAlgn="auto" latinLnBrk="1" hangingPunct="1">
              <a:lnSpc>
                <a:spcPct val="104400"/>
              </a:lnSpc>
              <a:spcBef>
                <a:spcPts val="39"/>
              </a:spcBef>
              <a:spcAft>
                <a:spcPts val="0"/>
              </a:spcAft>
              <a:buClrTx/>
              <a:tabLst>
                <a:tab pos="3081083" algn="l"/>
              </a:tabLst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Access: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(0777/lrwxrwxrwx) 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	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Gid: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1000/</a:t>
            </a:r>
            <a:r>
              <a:rPr sz="1082" b="0" spc="-31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kopoctc)  Access: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11:18:28.132815359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Modify: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11:18:28.132815359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Change: 20</a:t>
            </a:r>
            <a:r>
              <a:rPr lang="en-US"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1-01-18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11:18:28.132815359</a:t>
            </a:r>
            <a:r>
              <a:rPr sz="1082" b="0" spc="-19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+0900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3267209" indent="59336" defTabSz="899404" eaLnBrk="1" fontAlgn="auto" latinLnBrk="1" hangingPunct="1">
              <a:lnSpc>
                <a:spcPts val="1367"/>
              </a:lnSpc>
              <a:spcBef>
                <a:spcPts val="4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Birth: 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49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2372" algn="ctr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Ⅱ-10&gt;</a:t>
            </a:r>
            <a:r>
              <a:rPr sz="885" b="0" spc="1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심볼릭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링크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상태조회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432543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Hard Link</a:t>
            </a:r>
            <a:endParaRPr lang="ko-KR" altLang="en-US" dirty="0"/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abc</a:t>
            </a:r>
            <a:r>
              <a:rPr lang="en-US" altLang="ko-KR" dirty="0"/>
              <a:t> : </a:t>
            </a:r>
            <a:r>
              <a:rPr lang="ko-KR" altLang="en-US" dirty="0"/>
              <a:t>파일을 생성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ln </a:t>
            </a:r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en-US" altLang="ko-KR" dirty="0" err="1"/>
              <a:t>l_abc</a:t>
            </a:r>
            <a:r>
              <a:rPr lang="en-US" altLang="ko-KR" dirty="0"/>
              <a:t> : </a:t>
            </a:r>
            <a:r>
              <a:rPr lang="en-US" altLang="ko-KR" dirty="0" err="1"/>
              <a:t>abc</a:t>
            </a:r>
            <a:r>
              <a:rPr lang="ko-KR" altLang="en-US" dirty="0"/>
              <a:t>파일과 </a:t>
            </a:r>
            <a:r>
              <a:rPr lang="en-US" altLang="ko-KR" dirty="0" err="1"/>
              <a:t>l_abc</a:t>
            </a:r>
            <a:r>
              <a:rPr lang="ko-KR" altLang="en-US" dirty="0"/>
              <a:t>파일을 하드링크 함 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ls –al *</a:t>
            </a:r>
            <a:r>
              <a:rPr lang="ko-KR" altLang="en-US" dirty="0"/>
              <a:t>로 두 파일을 확인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stat </a:t>
            </a:r>
            <a:r>
              <a:rPr lang="en-US" altLang="ko-KR" dirty="0" err="1"/>
              <a:t>abc</a:t>
            </a:r>
            <a:r>
              <a:rPr lang="en-US" altLang="ko-KR" dirty="0"/>
              <a:t>, stat </a:t>
            </a:r>
            <a:r>
              <a:rPr lang="en-US" altLang="ko-KR" dirty="0" err="1"/>
              <a:t>l_abc</a:t>
            </a:r>
            <a:r>
              <a:rPr lang="ko-KR" altLang="en-US" dirty="0"/>
              <a:t>로 두 파일의 디스크 상황을 보고 하드링크를 확인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6) Symbolic Link</a:t>
            </a:r>
            <a:endParaRPr lang="ko-KR" altLang="en-US" dirty="0"/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efg</a:t>
            </a:r>
            <a:r>
              <a:rPr lang="en-US" altLang="ko-KR" dirty="0"/>
              <a:t> : </a:t>
            </a:r>
            <a:r>
              <a:rPr lang="ko-KR" altLang="en-US" dirty="0"/>
              <a:t>파일을 생성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ln –s </a:t>
            </a:r>
            <a:r>
              <a:rPr lang="en-US" altLang="ko-KR" dirty="0" err="1"/>
              <a:t>efg</a:t>
            </a:r>
            <a:r>
              <a:rPr lang="en-US" altLang="ko-KR" dirty="0"/>
              <a:t> </a:t>
            </a:r>
            <a:r>
              <a:rPr lang="en-US" altLang="ko-KR" dirty="0" err="1"/>
              <a:t>s_efg</a:t>
            </a:r>
            <a:r>
              <a:rPr lang="en-US" altLang="ko-KR" dirty="0"/>
              <a:t> : </a:t>
            </a:r>
            <a:r>
              <a:rPr lang="en-US" altLang="ko-KR" dirty="0" err="1"/>
              <a:t>efg</a:t>
            </a:r>
            <a:r>
              <a:rPr lang="ko-KR" altLang="en-US" dirty="0"/>
              <a:t>파일과 </a:t>
            </a:r>
            <a:r>
              <a:rPr lang="en-US" altLang="ko-KR" dirty="0" err="1"/>
              <a:t>s_efg</a:t>
            </a:r>
            <a:r>
              <a:rPr lang="ko-KR" altLang="en-US" dirty="0"/>
              <a:t>파일을 </a:t>
            </a:r>
            <a:r>
              <a:rPr lang="ko-KR" altLang="en-US" dirty="0" err="1"/>
              <a:t>심볼릭</a:t>
            </a:r>
            <a:r>
              <a:rPr lang="ko-KR" altLang="en-US" dirty="0"/>
              <a:t> 링크함 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ls –al *</a:t>
            </a:r>
            <a:r>
              <a:rPr lang="ko-KR" altLang="en-US" dirty="0"/>
              <a:t>로 두 파일을 확인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stat </a:t>
            </a:r>
            <a:r>
              <a:rPr lang="en-US" altLang="ko-KR" dirty="0" err="1"/>
              <a:t>efg</a:t>
            </a:r>
            <a:r>
              <a:rPr lang="en-US" altLang="ko-KR" dirty="0"/>
              <a:t> , stat </a:t>
            </a:r>
            <a:r>
              <a:rPr lang="en-US" altLang="ko-KR" dirty="0" err="1"/>
              <a:t>s_efg</a:t>
            </a:r>
            <a:r>
              <a:rPr lang="en-US" altLang="ko-KR" dirty="0"/>
              <a:t> </a:t>
            </a:r>
            <a:r>
              <a:rPr lang="ko-KR" altLang="en-US" dirty="0"/>
              <a:t>로 두 파일의 디스크 상황을 보고 하드링크를 확인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7917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배운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다음 장 실습 먼저 해보기</a:t>
            </a: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35961"/>
              </p:ext>
            </p:extLst>
          </p:nvPr>
        </p:nvGraphicFramePr>
        <p:xfrm>
          <a:off x="668432" y="818917"/>
          <a:ext cx="8490081" cy="4920356"/>
        </p:xfrm>
        <a:graphic>
          <a:graphicData uri="http://schemas.openxmlformats.org/drawingml/2006/table">
            <a:tbl>
              <a:tblPr/>
              <a:tblGrid>
                <a:gridCol w="308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4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669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</a:t>
                      </a: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보기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정답 및 해설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481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1)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사용자의 정보가 기록되며 해당 파일의 수정 삭제 등으로 사용자관련 설정 변경도 가능한 파일은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)/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etc/shadow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/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etc/xinetd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/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etc/passwd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/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etc/groups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/etc/passwd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파일을 의미합니다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481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2) s1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이라는 사용자가 만든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파일을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s2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라는 사용자가 만든 파일처럼 사용하기 위하여 사용되는 명령어는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s1 aa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aa s2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chgrp aa s2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s2 aa 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소유권을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s2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바꾸는 명령은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s2 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입니다 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481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3) 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그룹에 대하여 읽기와 쓰기 권한을 막는 명령어는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chgrp –rw aa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g-rw aa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chown g+rw aa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chmod g-rw aa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권한의 상대모드로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chmod g-rw 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 맞는 명령어입니다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9228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4) aaa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소유자는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이고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kopo2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와 같은 그룹이나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kopo3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은 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와 다른 그룹이다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“chmod 754 aaa”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라는 명령어 이후 설명으로 옳지 않은 것은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1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읽기가능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)kopo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실행가능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)kopo2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쓰기가능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)kopo3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읽기 가능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[!c]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라고 명령하면 지금까지 실행한 명령어 중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시작하는 명령어를 실행합니다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754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소유자는 읽기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쓰기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실행가능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같은 그룹은 읽기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실행가능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다른 사람은 읽기 가능한 권한 입니다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 </a:t>
            </a:r>
            <a:r>
              <a:rPr lang="ko-KR" altLang="en-US" sz="1400" dirty="0"/>
              <a:t>사용자 그룹관리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/>
              <a:t>사용자</a:t>
            </a:r>
            <a:r>
              <a:rPr lang="en-US" altLang="ko-KR" sz="1400" dirty="0"/>
              <a:t>,</a:t>
            </a:r>
            <a:r>
              <a:rPr lang="ko-KR" altLang="en-US" sz="1400" dirty="0"/>
              <a:t>그룹</a:t>
            </a:r>
            <a:r>
              <a:rPr lang="en-US" altLang="ko-KR" sz="1400" dirty="0"/>
              <a:t>, </a:t>
            </a:r>
            <a:r>
              <a:rPr lang="ko-KR" altLang="en-US" sz="1400" dirty="0"/>
              <a:t>권한관리를 설명하셔요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</a:t>
            </a:r>
            <a:r>
              <a:rPr lang="ko-KR" altLang="en-US" sz="1400" dirty="0"/>
              <a:t>그룹관리 명령어를 옵션과 함께</a:t>
            </a:r>
            <a:r>
              <a:rPr lang="en-US" altLang="ko-KR" sz="1400" dirty="0"/>
              <a:t> </a:t>
            </a:r>
            <a:r>
              <a:rPr lang="ko-KR" altLang="en-US" sz="1400" dirty="0"/>
              <a:t>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3)</a:t>
            </a:r>
            <a:r>
              <a:rPr lang="ko-KR" altLang="en-US" sz="1400" dirty="0"/>
              <a:t>패스워드</a:t>
            </a:r>
            <a:r>
              <a:rPr lang="en-US" altLang="ko-KR" sz="1400" dirty="0"/>
              <a:t>, </a:t>
            </a:r>
            <a:r>
              <a:rPr lang="ko-KR" altLang="en-US" sz="1400" dirty="0"/>
              <a:t>그룹과 관련된 설정 파일을 예를 들어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 </a:t>
            </a:r>
            <a:r>
              <a:rPr lang="ko-KR" altLang="en-US" sz="1400" dirty="0"/>
              <a:t>권한의 이해 및 표시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/>
              <a:t>권한의 대하여 정의하시오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</a:t>
            </a:r>
            <a:r>
              <a:rPr lang="ko-KR" altLang="en-US" sz="1400" dirty="0"/>
              <a:t>권한의 숫자 표기법을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3)</a:t>
            </a:r>
            <a:r>
              <a:rPr lang="ko-KR" altLang="en-US" sz="1400" dirty="0"/>
              <a:t>권한설정의 절대</a:t>
            </a:r>
            <a:r>
              <a:rPr lang="en-US" altLang="ko-KR" sz="1400" dirty="0"/>
              <a:t>,</a:t>
            </a:r>
            <a:r>
              <a:rPr lang="ko-KR" altLang="en-US" sz="1400" dirty="0"/>
              <a:t> 상대방법에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3.</a:t>
            </a:r>
            <a:r>
              <a:rPr lang="ko-KR" altLang="en-US" sz="1400" dirty="0"/>
              <a:t>링크파일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/>
              <a:t>하드링크와 </a:t>
            </a:r>
            <a:r>
              <a:rPr lang="ko-KR" altLang="en-US" sz="1400" dirty="0" err="1"/>
              <a:t>심볼릭링크를</a:t>
            </a:r>
            <a:r>
              <a:rPr lang="ko-KR" altLang="en-US" sz="1400" dirty="0"/>
              <a:t> 설명하고 차이점을 설명하시오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21126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편집기의 기본명령어를 활용할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편집기를 이용한 파일조회</a:t>
            </a:r>
            <a:r>
              <a:rPr lang="en-US" altLang="ko-KR" sz="1200" dirty="0"/>
              <a:t>,</a:t>
            </a:r>
            <a:r>
              <a:rPr lang="ko-KR" altLang="en-US" sz="1200" dirty="0"/>
              <a:t>작성</a:t>
            </a:r>
            <a:r>
              <a:rPr lang="en-US" altLang="ko-KR" sz="1200" dirty="0"/>
              <a:t>,</a:t>
            </a:r>
            <a:r>
              <a:rPr lang="ko-KR" altLang="en-US" sz="1200" dirty="0"/>
              <a:t>문자열 변경 등을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vi </a:t>
            </a:r>
            <a:r>
              <a:rPr lang="ko-KR" altLang="en-US" sz="1200" dirty="0"/>
              <a:t>편집기에서 여러 개 파일을 동시에 편집하거나 </a:t>
            </a:r>
            <a:r>
              <a:rPr lang="ko-KR" altLang="en-US" sz="1200" dirty="0" err="1"/>
              <a:t>쉘모드를</a:t>
            </a:r>
            <a:r>
              <a:rPr lang="ko-KR" altLang="en-US" sz="1200" dirty="0"/>
              <a:t> 사용할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FTP </a:t>
            </a:r>
            <a:r>
              <a:rPr lang="ko-KR" altLang="en-US" sz="1200" dirty="0"/>
              <a:t>서비스를 설정하고 </a:t>
            </a:r>
            <a:r>
              <a:rPr lang="en-US" altLang="ko-KR" sz="1200" dirty="0"/>
              <a:t>FTP</a:t>
            </a:r>
            <a:r>
              <a:rPr lang="ko-KR" altLang="en-US" sz="1200" dirty="0"/>
              <a:t>를 이용하여 파일을 편집할 수 있다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notepad++</a:t>
            </a:r>
            <a:r>
              <a:rPr lang="ko-KR" altLang="en-US" sz="1200"/>
              <a:t>을</a:t>
            </a:r>
            <a:r>
              <a:rPr lang="en-US" altLang="ko-KR" sz="1200"/>
              <a:t> </a:t>
            </a:r>
            <a:r>
              <a:rPr lang="ko-KR" altLang="en-US" sz="1200" dirty="0"/>
              <a:t>이용하여 파일을 편집할 수 있다</a:t>
            </a:r>
            <a:endParaRPr lang="ko-KR" altLang="ko-KR" sz="12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3852653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개행</a:t>
            </a:r>
            <a:r>
              <a:rPr lang="ko-KR" altLang="en-US" sz="1200" dirty="0"/>
              <a:t> 문자인 </a:t>
            </a:r>
            <a:r>
              <a:rPr lang="en-US" altLang="ko-KR" sz="1200" dirty="0"/>
              <a:t>CR(Carriage Return)</a:t>
            </a:r>
            <a:r>
              <a:rPr lang="ko-KR" altLang="en-US" sz="1200" dirty="0"/>
              <a:t>과 </a:t>
            </a:r>
            <a:r>
              <a:rPr lang="en-US" altLang="ko-KR" sz="1200" dirty="0"/>
              <a:t>LF(Line Feed)</a:t>
            </a:r>
            <a:r>
              <a:rPr lang="ko-KR" altLang="en-US" sz="1200" dirty="0"/>
              <a:t>에 대하여 검색 등을 통하여 알아봅니다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</a:t>
            </a:r>
            <a:r>
              <a:rPr lang="en-US" altLang="ko-KR" sz="1200" dirty="0"/>
              <a:t>TEXT</a:t>
            </a:r>
            <a:r>
              <a:rPr lang="ko-KR" altLang="en-US" sz="1200" dirty="0"/>
              <a:t>파일에서의 </a:t>
            </a:r>
            <a:r>
              <a:rPr lang="ko-KR" altLang="en-US" sz="1200" dirty="0" err="1"/>
              <a:t>개행</a:t>
            </a:r>
            <a:r>
              <a:rPr lang="ko-KR" altLang="en-US" sz="1200" dirty="0"/>
              <a:t> 방법과 유닉스 </a:t>
            </a:r>
            <a:r>
              <a:rPr lang="ko-KR" altLang="en-US" sz="1200" dirty="0" err="1"/>
              <a:t>리눅스에서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개행</a:t>
            </a:r>
            <a:r>
              <a:rPr lang="ko-KR" altLang="en-US" sz="1200" dirty="0"/>
              <a:t> 방법에 대하여 알아봅니다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리눅스</a:t>
            </a:r>
            <a:r>
              <a:rPr lang="ko-KR" altLang="en-US" sz="1200" dirty="0"/>
              <a:t> 서버 운영체계는 다양한 사용자가 접속하여 시스템을 이용하게 된다</a:t>
            </a:r>
            <a:r>
              <a:rPr lang="en-US" altLang="ko-KR" sz="1200" dirty="0"/>
              <a:t>. </a:t>
            </a:r>
            <a:r>
              <a:rPr lang="ko-KR" altLang="en-US" sz="1200" dirty="0"/>
              <a:t>각각의 사용자는 서버 시스템을 사용할 수 있는 범위를 제한을 가지고 파일과 </a:t>
            </a:r>
            <a:r>
              <a:rPr lang="ko-KR" altLang="en-US" sz="1200" dirty="0" err="1"/>
              <a:t>디렉토리등에</a:t>
            </a:r>
            <a:r>
              <a:rPr lang="ko-KR" altLang="en-US" sz="1200" dirty="0"/>
              <a:t> 접근할 수 있도록 되어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시스템 관리자는 모든 권한을 가지고 시스템을 운영할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일반 사용자는 자기의 영역을 사용하고 이 영역을 다른 사용자들이 사용하거나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사용하지 못하게 조정할 수 도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권한관리 부분을 이해 후 실습하도록 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앞에서 서버에 접속하기 위하여 간단하게 사용자 및 그룹의 개념에 대하여 학습하였다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이러한 사용자와 그룹을 관리하는 방법과 설정파일에 대하여 하나 하나 배워보도록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사용자</a:t>
            </a:r>
            <a:r>
              <a:rPr lang="en-US" altLang="ko-KR" sz="1200" dirty="0"/>
              <a:t>,</a:t>
            </a:r>
            <a:r>
              <a:rPr lang="ko-KR" altLang="en-US" sz="1200" dirty="0"/>
              <a:t>그룹</a:t>
            </a:r>
            <a:r>
              <a:rPr lang="en-US" altLang="ko-KR" sz="1200" dirty="0"/>
              <a:t>, </a:t>
            </a:r>
            <a:r>
              <a:rPr lang="ko-KR" altLang="en-US" sz="1200" dirty="0"/>
              <a:t>권한관리에 대하여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그룹을 관리 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파일이나 </a:t>
            </a:r>
            <a:r>
              <a:rPr lang="ko-KR" altLang="en-US" sz="1200" dirty="0" err="1"/>
              <a:t>디렉토리의</a:t>
            </a:r>
            <a:r>
              <a:rPr lang="ko-KR" altLang="en-US" sz="1200" dirty="0"/>
              <a:t> 소유자의 개념을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권한의 개념을 이해하고 변경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링크파일의 개념을 이해할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일반 사용자를 만들어 관리자</a:t>
            </a:r>
            <a:r>
              <a:rPr lang="en-US" altLang="ko-KR" sz="1200" dirty="0"/>
              <a:t>(Administrator)</a:t>
            </a:r>
            <a:r>
              <a:rPr lang="ko-KR" altLang="en-US" sz="1200" dirty="0"/>
              <a:t>와 다른 권한을 주는 방법을 알아봅니다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탐색기를 통하여 파일 속성</a:t>
            </a:r>
            <a:r>
              <a:rPr lang="en-US" altLang="ko-KR" sz="1200" dirty="0"/>
              <a:t>( [</a:t>
            </a:r>
            <a:r>
              <a:rPr lang="ko-KR" altLang="en-US" sz="1200" dirty="0"/>
              <a:t>읽기전용</a:t>
            </a:r>
            <a:r>
              <a:rPr lang="en-US" altLang="ko-KR" sz="1200" dirty="0"/>
              <a:t>] [</a:t>
            </a:r>
            <a:r>
              <a:rPr lang="ko-KR" altLang="en-US" sz="1200" dirty="0"/>
              <a:t>숨김</a:t>
            </a:r>
            <a:r>
              <a:rPr lang="en-US" altLang="ko-KR" sz="1200" dirty="0"/>
              <a:t>]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r>
              <a:rPr lang="ko-KR" altLang="en-US" sz="1200" dirty="0"/>
              <a:t>을 바꿔봅니다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바탕화면의 아이콘과 실행파일</a:t>
            </a:r>
            <a:r>
              <a:rPr lang="en-US" altLang="ko-KR" sz="1200" dirty="0"/>
              <a:t>(*.exe)</a:t>
            </a:r>
            <a:r>
              <a:rPr lang="ko-KR" altLang="en-US" sz="1200" dirty="0"/>
              <a:t>의 차이를 알아봅니다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Link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권한</a:t>
            </a:r>
            <a:r>
              <a:rPr lang="en-US" altLang="ko-KR" sz="1600" dirty="0"/>
              <a:t>, </a:t>
            </a:r>
            <a:r>
              <a:rPr lang="ko-KR" altLang="en-US" sz="1600" dirty="0"/>
              <a:t>관리자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819622" cy="5389369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사용자</a:t>
            </a:r>
            <a:r>
              <a:rPr sz="1279" spc="-9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그룹관리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앞에서 서버에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간단하게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개념에 대하여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학습하였다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관리하는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</a:t>
            </a:r>
            <a:r>
              <a:rPr sz="1082" b="0" spc="-8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법과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설정파일에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 하나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180" spc="30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사용자</a:t>
            </a:r>
            <a:r>
              <a:rPr sz="1377" b="0" spc="3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80" spc="20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그룹</a:t>
            </a:r>
            <a:r>
              <a:rPr sz="1377" b="0" spc="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377" b="0" spc="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권한관리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리눅스는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사람이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다중사용자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운영체계로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묶음의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존재한다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개의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그룹에 포함될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24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그룹관리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알아보는</a:t>
            </a:r>
            <a:r>
              <a:rPr sz="1082" b="0" spc="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현재의 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알아보는</a:t>
            </a:r>
            <a:r>
              <a:rPr sz="1082" b="0" spc="-2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adduser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등록하는</a:t>
            </a:r>
            <a:r>
              <a:rPr sz="1082" b="0" spc="-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addgroup: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등록하는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6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deluser: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등록하는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delgroup: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등록하는</a:t>
            </a:r>
            <a:r>
              <a:rPr sz="1082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그룹은 시스템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내부에서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숫자로</a:t>
            </a:r>
            <a:r>
              <a:rPr sz="1082" b="0" spc="22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uid: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표시하는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gid: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표시하는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II-xx&gt;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보면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사용자는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uid(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id)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1000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이고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gid(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id)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1000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이며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그룹은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10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개에만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속함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13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096" y="724262"/>
            <a:ext cx="4953625" cy="1137379"/>
          </a:xfrm>
          <a:custGeom>
            <a:avLst/>
            <a:gdLst/>
            <a:ahLst/>
            <a:cxnLst/>
            <a:rect l="l" t="t" r="r" b="b"/>
            <a:pathLst>
              <a:path w="5036185" h="1156335">
                <a:moveTo>
                  <a:pt x="5036083" y="0"/>
                </a:moveTo>
                <a:lnTo>
                  <a:pt x="0" y="0"/>
                </a:lnTo>
                <a:lnTo>
                  <a:pt x="0" y="1156208"/>
                </a:lnTo>
                <a:lnTo>
                  <a:pt x="5036083" y="1156208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4510" y="698899"/>
            <a:ext cx="4838700" cy="1164236"/>
          </a:xfrm>
          <a:prstGeom prst="rect">
            <a:avLst/>
          </a:prstGeom>
        </p:spPr>
        <p:txBody>
          <a:bodyPr vert="horz" wrap="square" lIns="0" tIns="21236" rIns="0" bIns="0" rtlCol="0">
            <a:spAutoFit/>
          </a:bodyPr>
          <a:lstStyle/>
          <a:p>
            <a:pPr marL="129914" defTabSz="899404" eaLnBrk="1" fontAlgn="auto" latinLnBrk="1" hangingPunct="1">
              <a:spcBef>
                <a:spcPts val="167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id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997" algn="r" defTabSz="899404" eaLnBrk="1" fontAlgn="auto" latinLnBrk="1" hangingPunct="1">
              <a:lnSpc>
                <a:spcPts val="1185"/>
              </a:lnSpc>
              <a:spcBef>
                <a:spcPts val="64"/>
              </a:spcBef>
              <a:spcAft>
                <a:spcPts val="0"/>
              </a:spcAft>
              <a:buClrTx/>
              <a:tabLst>
                <a:tab pos="3663197" algn="l"/>
              </a:tabLst>
            </a:pP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id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0(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op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ct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r>
              <a:rPr sz="1082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00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tc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997" algn="r" defTabSz="899404" eaLnBrk="1" fontAlgn="auto" latinLnBrk="1" hangingPunct="1">
              <a:lnSpc>
                <a:spcPts val="1077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oup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=10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0(k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poc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c),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),2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cd</a:t>
            </a:r>
            <a:r>
              <a:rPr sz="1082" b="0" spc="-7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082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om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27(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udo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,30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dip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,46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plu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dev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,11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(lp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dmi</a:t>
            </a:r>
            <a:r>
              <a:rPr sz="1082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lnSpc>
                <a:spcPts val="119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,115(sambashare)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9914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groups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9914" marR="1492136" defTabSz="899404" eaLnBrk="1" fontAlgn="auto" latinLnBrk="1" hangingPunct="1">
              <a:lnSpc>
                <a:spcPct val="104400"/>
              </a:lnSpc>
              <a:spcBef>
                <a:spcPts val="1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082" b="0" spc="-11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adm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cdrom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sudo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dip</a:t>
            </a:r>
            <a:r>
              <a:rPr sz="1082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plugdev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lpadmin</a:t>
            </a:r>
            <a:r>
              <a:rPr sz="1082" b="0" spc="-1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sambashare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0096" y="724262"/>
            <a:ext cx="0" cy="1137379"/>
          </a:xfrm>
          <a:custGeom>
            <a:avLst/>
            <a:gdLst/>
            <a:ahLst/>
            <a:cxnLst/>
            <a:rect l="l" t="t" r="r" b="b"/>
            <a:pathLst>
              <a:path h="1156335">
                <a:moveTo>
                  <a:pt x="0" y="0"/>
                </a:moveTo>
                <a:lnTo>
                  <a:pt x="0" y="1156208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3621" y="724262"/>
            <a:ext cx="0" cy="1137379"/>
          </a:xfrm>
          <a:custGeom>
            <a:avLst/>
            <a:gdLst/>
            <a:ahLst/>
            <a:cxnLst/>
            <a:rect l="l" t="t" r="r" b="b"/>
            <a:pathLst>
              <a:path h="1156335">
                <a:moveTo>
                  <a:pt x="0" y="0"/>
                </a:moveTo>
                <a:lnTo>
                  <a:pt x="0" y="1156208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8597" y="1861516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63621" y="724262"/>
            <a:ext cx="0" cy="1137379"/>
          </a:xfrm>
          <a:custGeom>
            <a:avLst/>
            <a:gdLst/>
            <a:ahLst/>
            <a:cxnLst/>
            <a:rect l="l" t="t" r="r" b="b"/>
            <a:pathLst>
              <a:path h="1156335">
                <a:moveTo>
                  <a:pt x="0" y="0"/>
                </a:moveTo>
                <a:lnTo>
                  <a:pt x="0" y="1156208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0096" y="724262"/>
            <a:ext cx="0" cy="1137379"/>
          </a:xfrm>
          <a:custGeom>
            <a:avLst/>
            <a:gdLst/>
            <a:ahLst/>
            <a:cxnLst/>
            <a:rect l="l" t="t" r="r" b="b"/>
            <a:pathLst>
              <a:path h="1156335">
                <a:moveTo>
                  <a:pt x="0" y="0"/>
                </a:moveTo>
                <a:lnTo>
                  <a:pt x="0" y="1156208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8597" y="1861516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1132" y="2019627"/>
            <a:ext cx="4277818" cy="511489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702584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Ⅱ-1&gt;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id,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groups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30"/>
              </a:spcBef>
              <a:spcAft>
                <a:spcPts val="0"/>
              </a:spcAft>
              <a:buClrTx/>
            </a:pPr>
            <a:endParaRPr sz="1082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그룹관계를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나타내는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082" b="0" spc="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279" b="0" spc="-192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-1&gt;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참고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37350" y="2675557"/>
            <a:ext cx="4204578" cy="2153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35115" y="2675557"/>
            <a:ext cx="1874" cy="2154211"/>
          </a:xfrm>
          <a:custGeom>
            <a:avLst/>
            <a:gdLst/>
            <a:ahLst/>
            <a:cxnLst/>
            <a:rect l="l" t="t" r="r" b="b"/>
            <a:pathLst>
              <a:path w="1905" h="2190115">
                <a:moveTo>
                  <a:pt x="0" y="2189670"/>
                </a:moveTo>
                <a:lnTo>
                  <a:pt x="1701" y="2189670"/>
                </a:lnTo>
                <a:lnTo>
                  <a:pt x="1701" y="0"/>
                </a:lnTo>
                <a:lnTo>
                  <a:pt x="0" y="0"/>
                </a:lnTo>
                <a:lnTo>
                  <a:pt x="0" y="2189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35190" y="2674495"/>
            <a:ext cx="4207864" cy="1249"/>
          </a:xfrm>
          <a:custGeom>
            <a:avLst/>
            <a:gdLst/>
            <a:ahLst/>
            <a:cxnLst/>
            <a:rect l="l" t="t" r="r" b="b"/>
            <a:pathLst>
              <a:path w="4277995" h="1269">
                <a:moveTo>
                  <a:pt x="0" y="1270"/>
                </a:moveTo>
                <a:lnTo>
                  <a:pt x="4277728" y="1270"/>
                </a:lnTo>
                <a:lnTo>
                  <a:pt x="427772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36789" y="4828131"/>
            <a:ext cx="4204741" cy="1249"/>
          </a:xfrm>
          <a:custGeom>
            <a:avLst/>
            <a:gdLst/>
            <a:ahLst/>
            <a:cxnLst/>
            <a:rect l="l" t="t" r="r" b="b"/>
            <a:pathLst>
              <a:path w="4274820" h="1270">
                <a:moveTo>
                  <a:pt x="4274464" y="0"/>
                </a:moveTo>
                <a:lnTo>
                  <a:pt x="0" y="0"/>
                </a:lnTo>
                <a:lnTo>
                  <a:pt x="0" y="761"/>
                </a:lnTo>
                <a:lnTo>
                  <a:pt x="4274464" y="761"/>
                </a:lnTo>
                <a:lnTo>
                  <a:pt x="4274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41180" y="2675557"/>
            <a:ext cx="1874" cy="2154211"/>
          </a:xfrm>
          <a:custGeom>
            <a:avLst/>
            <a:gdLst/>
            <a:ahLst/>
            <a:cxnLst/>
            <a:rect l="l" t="t" r="r" b="b"/>
            <a:pathLst>
              <a:path w="1904" h="2190115">
                <a:moveTo>
                  <a:pt x="0" y="2189670"/>
                </a:moveTo>
                <a:lnTo>
                  <a:pt x="1714" y="2189670"/>
                </a:lnTo>
                <a:lnTo>
                  <a:pt x="1714" y="0"/>
                </a:lnTo>
                <a:lnTo>
                  <a:pt x="0" y="0"/>
                </a:lnTo>
                <a:lnTo>
                  <a:pt x="0" y="2189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36789" y="2675556"/>
            <a:ext cx="4204741" cy="1249"/>
          </a:xfrm>
          <a:custGeom>
            <a:avLst/>
            <a:gdLst/>
            <a:ahLst/>
            <a:cxnLst/>
            <a:rect l="l" t="t" r="r" b="b"/>
            <a:pathLst>
              <a:path w="4274820" h="1269">
                <a:moveTo>
                  <a:pt x="4274464" y="0"/>
                </a:moveTo>
                <a:lnTo>
                  <a:pt x="0" y="0"/>
                </a:lnTo>
                <a:lnTo>
                  <a:pt x="0" y="952"/>
                </a:lnTo>
                <a:lnTo>
                  <a:pt x="4274464" y="952"/>
                </a:lnTo>
                <a:lnTo>
                  <a:pt x="4274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35115" y="2674820"/>
            <a:ext cx="4207864" cy="2155461"/>
          </a:xfrm>
          <a:custGeom>
            <a:avLst/>
            <a:gdLst/>
            <a:ahLst/>
            <a:cxnLst/>
            <a:rect l="l" t="t" r="r" b="b"/>
            <a:pathLst>
              <a:path w="4277995" h="2191385">
                <a:moveTo>
                  <a:pt x="4277880" y="2189962"/>
                </a:moveTo>
                <a:lnTo>
                  <a:pt x="4277880" y="2190534"/>
                </a:lnTo>
                <a:lnTo>
                  <a:pt x="4277499" y="2190915"/>
                </a:lnTo>
                <a:lnTo>
                  <a:pt x="4276928" y="2190915"/>
                </a:lnTo>
                <a:lnTo>
                  <a:pt x="762" y="2190915"/>
                </a:lnTo>
                <a:lnTo>
                  <a:pt x="381" y="2190915"/>
                </a:lnTo>
                <a:lnTo>
                  <a:pt x="0" y="2190534"/>
                </a:lnTo>
                <a:lnTo>
                  <a:pt x="0" y="2189962"/>
                </a:lnTo>
                <a:lnTo>
                  <a:pt x="0" y="749"/>
                </a:lnTo>
                <a:lnTo>
                  <a:pt x="0" y="381"/>
                </a:lnTo>
                <a:lnTo>
                  <a:pt x="381" y="0"/>
                </a:lnTo>
                <a:lnTo>
                  <a:pt x="762" y="0"/>
                </a:lnTo>
                <a:lnTo>
                  <a:pt x="4276928" y="0"/>
                </a:lnTo>
                <a:lnTo>
                  <a:pt x="4277499" y="0"/>
                </a:lnTo>
                <a:lnTo>
                  <a:pt x="4277880" y="381"/>
                </a:lnTo>
                <a:lnTo>
                  <a:pt x="4277880" y="749"/>
                </a:lnTo>
                <a:lnTo>
                  <a:pt x="4277880" y="21899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35864" y="2675556"/>
            <a:ext cx="4206615" cy="2153587"/>
          </a:xfrm>
          <a:custGeom>
            <a:avLst/>
            <a:gdLst/>
            <a:ahLst/>
            <a:cxnLst/>
            <a:rect l="l" t="t" r="r" b="b"/>
            <a:pathLst>
              <a:path w="4276725" h="2189479">
                <a:moveTo>
                  <a:pt x="4275404" y="0"/>
                </a:moveTo>
                <a:lnTo>
                  <a:pt x="4276166" y="952"/>
                </a:lnTo>
                <a:lnTo>
                  <a:pt x="0" y="952"/>
                </a:lnTo>
                <a:lnTo>
                  <a:pt x="939" y="0"/>
                </a:lnTo>
                <a:lnTo>
                  <a:pt x="939" y="2189213"/>
                </a:lnTo>
                <a:lnTo>
                  <a:pt x="0" y="2188451"/>
                </a:lnTo>
                <a:lnTo>
                  <a:pt x="4276166" y="2188451"/>
                </a:lnTo>
                <a:lnTo>
                  <a:pt x="4275404" y="2189213"/>
                </a:lnTo>
                <a:lnTo>
                  <a:pt x="427540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85966" y="4969041"/>
            <a:ext cx="175697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Ⅱ-2&gt;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사용자와 그룹의</a:t>
            </a:r>
            <a:r>
              <a:rPr sz="885" b="0" spc="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관계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45900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653473"/>
            <a:ext cx="4770620" cy="1406577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232346" indent="-220478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  <a:buFontTx/>
              <a:buAutoNum type="arabicParenR" startAt="2"/>
              <a:tabLst>
                <a:tab pos="232970" algn="l"/>
              </a:tabLst>
            </a:pPr>
            <a:r>
              <a:rPr sz="1377" b="0" spc="-157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그룹관리</a:t>
            </a:r>
            <a:r>
              <a:rPr sz="1377" b="0" spc="-12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377" b="0" spc="-16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명령어</a:t>
            </a:r>
            <a:endParaRPr sz="1377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탐색하기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pwd,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cd,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87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-35&gt;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그룹조회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04173" lvl="1" indent="-101183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  <a:buSzPct val="118181"/>
              <a:buFont typeface="Book Antiqua"/>
              <a:buChar char="-"/>
              <a:tabLst>
                <a:tab pos="304798" algn="l"/>
              </a:tabLst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자기가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속한 그룹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304173" lvl="1" indent="-101183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  <a:buSzPct val="118181"/>
              <a:buFont typeface="Book Antiqua"/>
              <a:buChar char="-"/>
              <a:tabLst>
                <a:tab pos="304798" algn="l"/>
              </a:tabLst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정의되어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보려면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/etc/group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봄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92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Ⅱ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-3&gt;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847" y="2194460"/>
            <a:ext cx="4959246" cy="263443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root:x:0: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daemon:x:1: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bin:x:2: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3419608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sys:x:3:  </a:t>
            </a:r>
            <a:endParaRPr lang="en-US" sz="1082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3419608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adm:x:4:kopoctc,syslog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tty:x:5: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disk:x:6: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voice:x:22: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3660699" defTabSz="899404" eaLnBrk="1" fontAlgn="auto" latinLnBrk="1" hangingPunct="1">
              <a:lnSpc>
                <a:spcPct val="104400"/>
              </a:lnSpc>
              <a:spcBef>
                <a:spcPts val="1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cdrom:x:24:kopoctc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floppy:x:25: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tape:x:26: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3720659" defTabSz="899404" eaLnBrk="1" fontAlgn="auto" latinLnBrk="1" hangingPunct="1">
              <a:lnSpc>
                <a:spcPct val="104400"/>
              </a:lnSpc>
              <a:spcBef>
                <a:spcPts val="1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sudo:x:27:kopoctc 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audio:x:29:  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dip:x:30:kopoctc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"/etc/group" [readonly]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57L,</a:t>
            </a:r>
            <a:r>
              <a:rPr sz="1082" b="0" spc="-21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774C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132" y="4943604"/>
            <a:ext cx="4239093" cy="615161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740059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Ⅱ-3&gt;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정의</a:t>
            </a:r>
            <a:r>
              <a:rPr sz="885" b="0" spc="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파일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787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groupadd</a:t>
            </a:r>
            <a:r>
              <a:rPr sz="1082" b="0" spc="-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072" y="5768615"/>
            <a:ext cx="431591" cy="258582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46220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364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9464" y="5768615"/>
            <a:ext cx="4452079" cy="258576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249" rIns="0" bIns="0" rtlCol="0">
            <a:spAutoFit/>
          </a:bodyPr>
          <a:lstStyle/>
          <a:p>
            <a:pPr defTabSz="899404" eaLnBrk="1" fontAlgn="auto" latinLnBrk="1" hangingPunct="1">
              <a:spcBef>
                <a:spcPts val="10"/>
              </a:spcBef>
              <a:spcAft>
                <a:spcPts val="0"/>
              </a:spcAft>
              <a:buClrTx/>
            </a:pPr>
            <a:endParaRPr sz="787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groupadd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–g</a:t>
            </a:r>
            <a:r>
              <a:rPr sz="885" b="0" spc="1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900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</a:t>
            </a:r>
            <a:r>
              <a:rPr sz="885" b="0" spc="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kopoctc라는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그룹을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gid를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900번으로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생성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12951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645328"/>
            <a:ext cx="2666375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groupmode</a:t>
            </a:r>
            <a:r>
              <a:rPr sz="1082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1059455"/>
            <a:ext cx="431591" cy="27056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8087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457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1059455"/>
            <a:ext cx="4452079" cy="26172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372" rIns="0" bIns="0" rtlCol="0">
            <a:spAutoFit/>
          </a:bodyPr>
          <a:lstStyle/>
          <a:p>
            <a:pPr defTabSz="899404" eaLnBrk="1" fontAlgn="auto" latinLnBrk="1" hangingPunct="1">
              <a:spcBef>
                <a:spcPts val="34"/>
              </a:spcBef>
              <a:spcAft>
                <a:spcPts val="0"/>
              </a:spcAft>
              <a:buClrTx/>
            </a:pPr>
            <a:endParaRPr sz="787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groupmod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–g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700 kopogroup: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koporoup라는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그룹을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gid를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700번으로</a:t>
            </a:r>
            <a:r>
              <a:rPr sz="885" b="0" spc="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072" y="1637063"/>
            <a:ext cx="431591" cy="270566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8087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457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9464" y="1637063"/>
            <a:ext cx="4452079" cy="18853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1841" rIns="0" bIns="0" rtlCol="0">
            <a:spAutoFit/>
          </a:bodyPr>
          <a:lstStyle/>
          <a:p>
            <a:pPr marL="64332" marR="58086" indent="23734" defTabSz="899404" eaLnBrk="1" fontAlgn="auto" latinLnBrk="1" hangingPunct="1">
              <a:spcBef>
                <a:spcPts val="408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groupmod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–n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newkopo kopogroup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kopogroup라는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그룹을 명칭을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newkopo로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변경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1132" y="2083373"/>
            <a:ext cx="2529590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삭제하기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delgroup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8072" y="2497486"/>
            <a:ext cx="431591" cy="269305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683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448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9464" y="2497486"/>
            <a:ext cx="4452079" cy="26172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372" rIns="0" bIns="0" rtlCol="0">
            <a:spAutoFit/>
          </a:bodyPr>
          <a:lstStyle/>
          <a:p>
            <a:pPr defTabSz="899404" eaLnBrk="1" fontAlgn="auto" latinLnBrk="1" hangingPunct="1">
              <a:spcBef>
                <a:spcPts val="34"/>
              </a:spcBef>
              <a:spcAft>
                <a:spcPts val="0"/>
              </a:spcAft>
              <a:buClrTx/>
            </a:pPr>
            <a:endParaRPr sz="787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delgroup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newkopo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newkopo라는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그룹을</a:t>
            </a:r>
            <a:r>
              <a:rPr sz="885" b="0" spc="-17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삭제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77359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0"/>
            <a:ext cx="7209020" cy="3911807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180" spc="3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패스워드</a:t>
            </a:r>
            <a:r>
              <a:rPr sz="1377" b="0" spc="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그룹관련 설정</a:t>
            </a:r>
            <a:r>
              <a:rPr sz="1180" spc="-8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파일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시스템에는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관련되어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설정되어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중요파일이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11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/etc/passwd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정보로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user,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password,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uid,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pid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기록되며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 삭제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등으로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사용자관련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변경도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 정보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/etc/group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</a:t>
            </a:r>
            <a:r>
              <a:rPr sz="1082" b="0" spc="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기록되며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 삭제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등으로 사용자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설정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groupadd,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groupmod,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delgroup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그룹관리를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것이</a:t>
            </a:r>
            <a:r>
              <a:rPr sz="1082" b="0" spc="23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5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패스워드관련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11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</a:t>
            </a:r>
            <a:r>
              <a:rPr sz="1279" b="0" spc="-118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shadow</a:t>
            </a:r>
            <a:r>
              <a:rPr sz="1082" b="0" spc="-118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/etc/passwd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89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페스워드는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암호화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되어있는 문장으로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함부로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바꿀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없으며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파일에서 패스워드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필드를 고치면 시스템  오류가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발생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718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passwd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내부 형식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1132" y="5280414"/>
            <a:ext cx="2733421" cy="869101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9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username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9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password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암호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uid: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사용자아이디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그룹아이디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1807" y="4610413"/>
            <a:ext cx="3714762" cy="531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37016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46149</TotalTime>
  <Words>3951</Words>
  <Application>Microsoft Office PowerPoint</Application>
  <PresentationFormat>A4 용지(210x297mm)</PresentationFormat>
  <Paragraphs>479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29</vt:i4>
      </vt:variant>
    </vt:vector>
  </HeadingPairs>
  <TitlesOfParts>
    <vt:vector size="50" baseType="lpstr">
      <vt:lpstr>SimSun</vt:lpstr>
      <vt:lpstr>가는각진제목체</vt:lpstr>
      <vt:lpstr>굴림</vt:lpstr>
      <vt:lpstr>나눔명조</vt:lpstr>
      <vt:lpstr>돋움</vt:lpstr>
      <vt:lpstr>맑은 고딕</vt:lpstr>
      <vt:lpstr>바탕체</vt:lpstr>
      <vt:lpstr>새굴림</vt:lpstr>
      <vt:lpstr>은 바탕</vt:lpstr>
      <vt:lpstr>함초롬바탕</vt:lpstr>
      <vt:lpstr>Arial</vt:lpstr>
      <vt:lpstr>Book Antiqua</vt:lpstr>
      <vt:lpstr>Calibri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5. 권한관리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김유두</cp:lastModifiedBy>
  <cp:revision>2819</cp:revision>
  <cp:lastPrinted>2015-10-28T04:44:44Z</cp:lastPrinted>
  <dcterms:created xsi:type="dcterms:W3CDTF">2003-10-22T07:02:37Z</dcterms:created>
  <dcterms:modified xsi:type="dcterms:W3CDTF">2021-03-18T03:26:04Z</dcterms:modified>
</cp:coreProperties>
</file>