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7"/>
  </p:notesMasterIdLst>
  <p:sldIdLst>
    <p:sldId id="694" r:id="rId4"/>
    <p:sldId id="1056" r:id="rId5"/>
    <p:sldId id="1057" r:id="rId6"/>
    <p:sldId id="1058" r:id="rId7"/>
    <p:sldId id="1059" r:id="rId8"/>
    <p:sldId id="1060" r:id="rId9"/>
    <p:sldId id="1061" r:id="rId10"/>
    <p:sldId id="1062" r:id="rId11"/>
    <p:sldId id="1063" r:id="rId12"/>
    <p:sldId id="1064" r:id="rId13"/>
    <p:sldId id="1065" r:id="rId14"/>
    <p:sldId id="1066" r:id="rId15"/>
    <p:sldId id="1067" r:id="rId16"/>
    <p:sldId id="1068" r:id="rId17"/>
    <p:sldId id="1069" r:id="rId18"/>
    <p:sldId id="1071" r:id="rId19"/>
    <p:sldId id="1070" r:id="rId20"/>
    <p:sldId id="1072" r:id="rId21"/>
    <p:sldId id="1073" r:id="rId22"/>
    <p:sldId id="1074" r:id="rId23"/>
    <p:sldId id="1075" r:id="rId24"/>
    <p:sldId id="1076" r:id="rId25"/>
    <p:sldId id="1077" r:id="rId2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30" d="100"/>
          <a:sy n="130" d="100"/>
        </p:scale>
        <p:origin x="480" y="12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06268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565996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484727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4223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51273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2738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264365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17824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079358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271500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884822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475190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077462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49255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749721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6213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3279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4514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89892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46478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27806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14424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KsDlx_OTDE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4. </a:t>
            </a:r>
            <a:r>
              <a:rPr lang="ko-KR" altLang="en-US" sz="2400" dirty="0"/>
              <a:t>선택</a:t>
            </a:r>
            <a:r>
              <a:rPr lang="en-US" altLang="ko-KR" sz="2400" dirty="0"/>
              <a:t>, </a:t>
            </a:r>
            <a:r>
              <a:rPr lang="ko-KR" altLang="en-US" sz="2400" dirty="0"/>
              <a:t>반복</a:t>
            </a:r>
            <a:r>
              <a:rPr lang="en-US" altLang="ko-KR" sz="2400" dirty="0"/>
              <a:t>, </a:t>
            </a:r>
            <a:r>
              <a:rPr lang="ko-KR" altLang="en-US" sz="2400" dirty="0"/>
              <a:t>배열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F6CD4-A4B8-450C-A02F-BBC9DB945D8B}"/>
              </a:ext>
            </a:extLst>
          </p:cNvPr>
          <p:cNvSpPr txBox="1"/>
          <p:nvPr/>
        </p:nvSpPr>
        <p:spPr>
          <a:xfrm>
            <a:off x="1136650" y="2337729"/>
            <a:ext cx="4949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ko-KR" altLang="en-US" dirty="0">
                <a:hlinkClick r:id="rId2"/>
              </a:rPr>
              <a:t>https://youtu.be/qKsDlx</a:t>
            </a:r>
            <a:r>
              <a:rPr lang="ko-KR" altLang="en-US">
                <a:hlinkClick r:id="rId2"/>
              </a:rPr>
              <a:t>_OTDE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8" name="Text Box 89">
            <a:extLst>
              <a:ext uri="{FF2B5EF4-FFF2-40B4-BE49-F238E27FC236}">
                <a16:creationId xmlns:a16="http://schemas.microsoft.com/office/drawing/2014/main" id="{234574DB-810E-4DCC-AA21-E344D0061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84763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kopo30 </a:t>
            </a:r>
            <a:r>
              <a:rPr kumimoji="1" lang="ko-KR" altLang="en-US" dirty="0">
                <a:solidFill>
                  <a:schemeClr val="tx1"/>
                </a:solidFill>
              </a:rPr>
              <a:t>이동현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k30_iA, k30_iB;</a:t>
            </a:r>
          </a:p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k30_iA = 0;</a:t>
            </a:r>
          </a:p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while (true) {</a:t>
            </a:r>
          </a:p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	k30_iB = 0;</a:t>
            </a:r>
          </a:p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	while (true) {</a:t>
            </a:r>
          </a:p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		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(“*”);</a:t>
            </a:r>
          </a:p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		if(k30_iA == k30_iB) break;</a:t>
            </a:r>
          </a:p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		k30_iB++;</a:t>
            </a:r>
          </a:p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	}</a:t>
            </a:r>
          </a:p>
          <a:p>
            <a:pPr marL="0" indent="0" defTabSz="36000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	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(“\n”);</a:t>
            </a:r>
          </a:p>
          <a:p>
            <a:pPr marL="0" indent="0" defTabSz="36000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	k30_iA++;</a:t>
            </a:r>
          </a:p>
          <a:p>
            <a:pPr marL="0" indent="0" defTabSz="36000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	if(k30_iA == 30) break;</a:t>
            </a:r>
          </a:p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while </a:t>
            </a:r>
            <a:r>
              <a:rPr lang="ko-KR" altLang="en-US" sz="1800" dirty="0"/>
              <a:t>삼각형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8D69BFD-7B65-47AD-AEEF-295BECBAEB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9" y="823389"/>
            <a:ext cx="6607101" cy="39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0"/>
            <a:ext cx="2924692" cy="51868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k30_iI;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k30_iD;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k30_iI = 10 / 3;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k30_iD = 10 / 3.0;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 (k30_iI == k30_iD) 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(“equal\n”);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else 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(“Not equal[%f][%f]\n”, (double k30_iI, k30_iD);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 (k30_iD == 3.333333) 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(“equal\n”);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else 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(“Not equal[3.333333][%f]\n”, k30_iD);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k30_iD = (int)(k30_iD) 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 (k30_iI == k30_iD) 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(“equal\n”);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else 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(“Not equal[%f][%f]\n”, (double)k30_iI, k30_iD);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(“int</a:t>
            </a:r>
            <a:r>
              <a:rPr lang="ko-KR" altLang="en-US" sz="800" dirty="0"/>
              <a:t>로 인쇄</a:t>
            </a:r>
            <a:r>
              <a:rPr lang="en-US" altLang="ko-KR" sz="800" dirty="0"/>
              <a:t>[%d][%f]\n”, k30_iI, k30_iD);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(“double</a:t>
            </a:r>
            <a:r>
              <a:rPr lang="ko-KR" altLang="en-US" sz="800" dirty="0"/>
              <a:t>로 인쇄</a:t>
            </a:r>
            <a:r>
              <a:rPr lang="en-US" altLang="ko-KR" sz="800" dirty="0"/>
              <a:t>[%f][%f]\n”, (double)k30_iI, k30_iD);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char k30_a = ‘c’;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 (k30_a == ‘b’) 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(“a</a:t>
            </a:r>
            <a:r>
              <a:rPr lang="ko-KR" altLang="en-US" sz="800" dirty="0"/>
              <a:t>는 </a:t>
            </a:r>
            <a:r>
              <a:rPr lang="en-US" altLang="ko-KR" sz="800" dirty="0"/>
              <a:t>b</a:t>
            </a:r>
            <a:r>
              <a:rPr lang="ko-KR" altLang="en-US" sz="800" dirty="0"/>
              <a:t>이다</a:t>
            </a:r>
            <a:r>
              <a:rPr lang="en-US" altLang="ko-KR" sz="800" dirty="0"/>
              <a:t>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 (k30_a == ‘c’) 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(“a</a:t>
            </a:r>
            <a:r>
              <a:rPr lang="ko-KR" altLang="en-US" sz="800" dirty="0"/>
              <a:t>는 </a:t>
            </a:r>
            <a:r>
              <a:rPr lang="en-US" altLang="ko-KR" sz="800" dirty="0"/>
              <a:t>c</a:t>
            </a:r>
            <a:r>
              <a:rPr lang="ko-KR" altLang="en-US" sz="800" dirty="0"/>
              <a:t>이다</a:t>
            </a:r>
            <a:r>
              <a:rPr lang="en-US" altLang="ko-KR" sz="800" dirty="0"/>
              <a:t>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 (k30_a == ‘d’) 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(“a</a:t>
            </a:r>
            <a:r>
              <a:rPr lang="ko-KR" altLang="en-US" sz="800" dirty="0"/>
              <a:t>는 </a:t>
            </a:r>
            <a:r>
              <a:rPr lang="en-US" altLang="ko-KR" sz="800" dirty="0"/>
              <a:t>d</a:t>
            </a:r>
            <a:r>
              <a:rPr lang="ko-KR" altLang="en-US" sz="800" dirty="0"/>
              <a:t>이다</a:t>
            </a:r>
            <a:r>
              <a:rPr lang="en-US" altLang="ko-KR" sz="800" dirty="0"/>
              <a:t>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String k30_aa = “</a:t>
            </a:r>
            <a:r>
              <a:rPr lang="en-US" altLang="ko-KR" sz="800" dirty="0" err="1"/>
              <a:t>abcd</a:t>
            </a:r>
            <a:r>
              <a:rPr lang="en-US" altLang="ko-KR" sz="800" dirty="0"/>
              <a:t>”;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if(k30_aa.equals(“</a:t>
            </a:r>
            <a:r>
              <a:rPr lang="en-US" altLang="ko-KR" sz="800" dirty="0" err="1"/>
              <a:t>abcd</a:t>
            </a:r>
            <a:r>
              <a:rPr lang="en-US" altLang="ko-KR" sz="800" dirty="0"/>
              <a:t>”)) 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(“aa</a:t>
            </a:r>
            <a:r>
              <a:rPr lang="ko-KR" altLang="en-US" sz="800" dirty="0"/>
              <a:t>는 </a:t>
            </a:r>
            <a:r>
              <a:rPr lang="en-US" altLang="ko-KR" sz="800" dirty="0" err="1"/>
              <a:t>abcd</a:t>
            </a:r>
            <a:r>
              <a:rPr lang="ko-KR" altLang="en-US" sz="800" dirty="0"/>
              <a:t>이다</a:t>
            </a:r>
            <a:r>
              <a:rPr lang="en-US" altLang="ko-KR" sz="800" dirty="0"/>
              <a:t>\n”); 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else 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(“aa</a:t>
            </a:r>
            <a:r>
              <a:rPr lang="ko-KR" altLang="en-US" sz="800" dirty="0"/>
              <a:t>는 </a:t>
            </a:r>
            <a:r>
              <a:rPr lang="en-US" altLang="ko-KR" sz="800" dirty="0" err="1"/>
              <a:t>abcd</a:t>
            </a:r>
            <a:r>
              <a:rPr lang="ko-KR" altLang="en-US" sz="800" dirty="0"/>
              <a:t>가 아니다</a:t>
            </a:r>
            <a:r>
              <a:rPr lang="en-US" altLang="ko-KR" sz="800" dirty="0"/>
              <a:t>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boolean</a:t>
            </a:r>
            <a:r>
              <a:rPr lang="en-US" altLang="ko-KR" sz="800" dirty="0"/>
              <a:t> k30_bb = true;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if(!!bb) 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(“bb</a:t>
            </a:r>
            <a:r>
              <a:rPr lang="ko-KR" altLang="en-US" sz="800" dirty="0"/>
              <a:t>가 아니고 아니면 참이다</a:t>
            </a:r>
            <a:r>
              <a:rPr lang="en-US" altLang="ko-KR" sz="800" dirty="0"/>
              <a:t>\n);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else 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(“bb</a:t>
            </a:r>
            <a:r>
              <a:rPr lang="ko-KR" altLang="en-US" sz="800" dirty="0"/>
              <a:t>가 아니고 아니면 거짓이다</a:t>
            </a:r>
            <a:r>
              <a:rPr lang="en-US" altLang="ko-KR" sz="800" dirty="0"/>
              <a:t>\n);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숫자형 문자형 비교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EB7DA7B-F559-4960-A20F-E928809B38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20063"/>
            <a:ext cx="6981307" cy="42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6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k30_iVal;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for(int k30_i = 0; k30_i &lt; 300; k30_i++)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k30_iVal = 5 * k30_i;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if(k30_iVal &gt;= 0 &amp;&amp; k30_iVal &lt; 10) 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일 </a:t>
            </a:r>
            <a:r>
              <a:rPr lang="en-US" altLang="ko-KR" sz="800" dirty="0"/>
              <a:t>%d\n”, k30_iVal);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else if(k30_iVal &gt;= 10 &amp;&amp; k30_iVal &lt; 100) 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십 </a:t>
            </a:r>
            <a:r>
              <a:rPr lang="en-US" altLang="ko-KR" sz="800" dirty="0"/>
              <a:t>%d\n”, k30_iVal);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else if(k30_iVal &gt;= 100 &amp;&amp; k30_iVal &lt; 1000) 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백 </a:t>
            </a:r>
            <a:r>
              <a:rPr lang="en-US" altLang="ko-KR" sz="800" dirty="0"/>
              <a:t>%d\n”, k30_iVal);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else 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천 </a:t>
            </a:r>
            <a:r>
              <a:rPr lang="en-US" altLang="ko-KR" sz="800" dirty="0"/>
              <a:t>%d\n”, k30_iVal);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범위를 주어 비교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5DCDA06-1877-461A-9615-090409F082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7" y="1359506"/>
            <a:ext cx="5948198" cy="438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2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75239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for (int k30_i = 1; k30_i &lt; 13; k30_i++)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 %d</a:t>
            </a:r>
            <a:r>
              <a:rPr lang="ko-KR" altLang="en-US" sz="800" dirty="0"/>
              <a:t>월 </a:t>
            </a:r>
            <a:r>
              <a:rPr lang="en-US" altLang="ko-KR" sz="800" dirty="0"/>
              <a:t>=&gt;“, k30_i);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for (int k30_j = 1; k30_j &lt;32; k30_j++)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(“%d,”, k30_j);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if(k30_i == 1 &amp;&amp; k30_j == 31) break;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if(k30_i == 2 &amp;&amp; k30_j == 28) break;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if(k30_i == 3 &amp;&amp; k30_j == 31) break;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if(k30_i == 4 &amp;&amp; k30_j == 30) break;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if(k30_i == 5 &amp;&amp; k30_j == 31) break;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if(k30_i == 6 &amp;&amp; k30_j == 30) break;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if(k30_i == 7 &amp;&amp; k30_j == 31) break;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if(k30_i == 8 &amp;&amp; k30_j == 31) break;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if(k30_i == 9 &amp;&amp; k30_j == 30) break;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if(k30_i == 10 &amp;&amp; k30_j == 31) break;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if(k30_i == 11 &amp;&amp; k30_j == 30) break;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if(k30_i == 12 &amp;&amp; k30_j == 31) break;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비정형비교</a:t>
            </a:r>
            <a:r>
              <a:rPr lang="en-US" altLang="ko-KR" sz="1800" dirty="0"/>
              <a:t>1 </a:t>
            </a:r>
            <a:r>
              <a:rPr lang="ko-KR" altLang="en-US" sz="1800" dirty="0"/>
              <a:t>코딩의 정석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D2E31A-95FA-43AA-B2F6-8B062FB52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6" y="1657857"/>
            <a:ext cx="5797859" cy="35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48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for (int k30_i = 1; k30_i &lt; 13; k30_i++)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(“%d</a:t>
            </a:r>
            <a:r>
              <a:rPr lang="ko-KR" altLang="en-US" sz="800" dirty="0"/>
              <a:t>월 </a:t>
            </a:r>
            <a:r>
              <a:rPr lang="en-US" altLang="ko-KR" sz="800" dirty="0"/>
              <a:t>=&gt;”, k30_i);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for (int k30_j = 1; k30_j &lt; 32; k30_j++)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(“%d,”, k30_j);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if(k30_i == 4 || k30_i == 6 || k30_i == 9 || k30_i == 11)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if(k30_j == 30) break;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if(k30_i == 2)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if(k30_j == 28) break;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(“\n”)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비정형비교</a:t>
            </a:r>
            <a:r>
              <a:rPr lang="en-US" altLang="ko-KR" sz="1800" dirty="0"/>
              <a:t>2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A3A4AF8-21BE-4BB6-9C2B-6EF92452B5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342"/>
            <a:ext cx="6246223" cy="460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67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for (int k30_i = 1; k30_i &lt; 13; k30_i++)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(“%d</a:t>
            </a:r>
            <a:r>
              <a:rPr lang="ko-KR" altLang="en-US" sz="800" dirty="0"/>
              <a:t>월 </a:t>
            </a:r>
            <a:r>
              <a:rPr lang="en-US" altLang="ko-KR" sz="800" dirty="0"/>
              <a:t>=&gt;”, k30_i);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for (int k30_j = 1; k30_j &lt; 32; k30_j++)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(“%d,”, k30_j);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if(k30_i == 4 || k30_i == 6 || k30_i == 9 || k30_i == 11 &amp;&amp; k30_j == 30) break;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if(k30_i == 2 &amp;&amp; k30_j == 28) break;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(“\n”)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비정형비교</a:t>
            </a:r>
            <a:r>
              <a:rPr lang="en-US" altLang="ko-KR" sz="1800" dirty="0"/>
              <a:t>3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F6F86B2-A817-49FC-86F1-541086376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2" y="1073694"/>
            <a:ext cx="6788658" cy="517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9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for(int k30_i = 1; k30_i &lt; 13; k30_i++)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 %d</a:t>
            </a:r>
            <a:r>
              <a:rPr lang="ko-KR" altLang="en-US" sz="800" dirty="0"/>
              <a:t>월 </a:t>
            </a:r>
            <a:r>
              <a:rPr lang="en-US" altLang="ko-KR" sz="800" dirty="0"/>
              <a:t>=&gt;”, k30_i);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LOOP:for</a:t>
            </a:r>
            <a:r>
              <a:rPr lang="en-US" altLang="ko-KR" sz="800" dirty="0"/>
              <a:t>(int k30_j = 1; k30_j &lt; 32; k30_j++)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(“%d,”, k30_j);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switch(k30_i)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case 4:case 6: case 9: case 11: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if(k30_j == 30) break LOOP;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break;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case 2: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if(k30_j == 28) break LOOP;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break;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(“\n”)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case</a:t>
            </a:r>
            <a:r>
              <a:rPr lang="ko-KR" altLang="en-US" sz="1800" dirty="0"/>
              <a:t>문 비교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54499-F735-4231-B026-1607CCF2E0BC}"/>
              </a:ext>
            </a:extLst>
          </p:cNvPr>
          <p:cNvSpPr txBox="1"/>
          <p:nvPr/>
        </p:nvSpPr>
        <p:spPr>
          <a:xfrm>
            <a:off x="549288" y="4487790"/>
            <a:ext cx="618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9FFCE99-3158-4760-A9A8-735A16D84F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8" y="1429213"/>
            <a:ext cx="6745088" cy="361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45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[] </a:t>
            </a:r>
            <a:r>
              <a:rPr lang="en-US" altLang="ko-KR" sz="800" dirty="0" err="1"/>
              <a:t>iLMD</a:t>
            </a:r>
            <a:r>
              <a:rPr lang="en-US" altLang="ko-KR" sz="800" dirty="0"/>
              <a:t> = {31, 28, 31, 30, 31, 30, 31, 31, 30, 31, 30, 31};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for (int k30_i = 1; k30_i &lt; 13; k30_i++)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 %d</a:t>
            </a:r>
            <a:r>
              <a:rPr lang="ko-KR" altLang="en-US" sz="800" dirty="0"/>
              <a:t>월 </a:t>
            </a:r>
            <a:r>
              <a:rPr lang="en-US" altLang="ko-KR" sz="800" dirty="0"/>
              <a:t>=&gt;”, k30_i);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for (int k30_j = 1; k30_j &lt; 32; k30_j++)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(“%d”, k30_j);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if(k30_iLMD[k30_i – 1] == k30_j) break;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(“,”);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(“\n”);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array</a:t>
            </a:r>
            <a:r>
              <a:rPr lang="ko-KR" altLang="en-US" sz="1800" dirty="0"/>
              <a:t>이용 비교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CC74E75-B563-47C0-8576-3EBA4B9C5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1" y="1267459"/>
            <a:ext cx="6734833" cy="496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99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String [] k30_units = {“</a:t>
            </a:r>
            <a:r>
              <a:rPr lang="ko-KR" altLang="en-US" sz="800" dirty="0"/>
              <a:t>영</a:t>
            </a:r>
            <a:r>
              <a:rPr lang="en-US" altLang="ko-KR" sz="800" dirty="0"/>
              <a:t>”, “</a:t>
            </a:r>
            <a:r>
              <a:rPr lang="ko-KR" altLang="en-US" sz="800" dirty="0"/>
              <a:t>일</a:t>
            </a:r>
            <a:r>
              <a:rPr lang="en-US" altLang="ko-KR" sz="800" dirty="0"/>
              <a:t>“, “</a:t>
            </a:r>
            <a:r>
              <a:rPr lang="ko-KR" altLang="en-US" sz="800" dirty="0"/>
              <a:t>이</a:t>
            </a:r>
            <a:r>
              <a:rPr lang="en-US" altLang="ko-KR" sz="800" dirty="0"/>
              <a:t>“, “</a:t>
            </a:r>
            <a:r>
              <a:rPr lang="ko-KR" altLang="en-US" sz="800" dirty="0"/>
              <a:t>삼</a:t>
            </a:r>
            <a:r>
              <a:rPr lang="en-US" altLang="ko-KR" sz="800" dirty="0"/>
              <a:t>“, “</a:t>
            </a:r>
            <a:r>
              <a:rPr lang="ko-KR" altLang="en-US" sz="800" dirty="0"/>
              <a:t>사</a:t>
            </a:r>
            <a:r>
              <a:rPr lang="en-US" altLang="ko-KR" sz="800" dirty="0"/>
              <a:t>“, “</a:t>
            </a:r>
            <a:r>
              <a:rPr lang="ko-KR" altLang="en-US" sz="800" dirty="0"/>
              <a:t>오</a:t>
            </a:r>
            <a:r>
              <a:rPr lang="en-US" altLang="ko-KR" sz="800" dirty="0"/>
              <a:t>“, “</a:t>
            </a:r>
            <a:r>
              <a:rPr lang="ko-KR" altLang="en-US" sz="800" dirty="0"/>
              <a:t>육</a:t>
            </a:r>
            <a:r>
              <a:rPr lang="en-US" altLang="ko-KR" sz="800" dirty="0"/>
              <a:t>“, “</a:t>
            </a:r>
            <a:r>
              <a:rPr lang="ko-KR" altLang="en-US" sz="800" dirty="0"/>
              <a:t>칠</a:t>
            </a:r>
            <a:r>
              <a:rPr lang="en-US" altLang="ko-KR" sz="800" dirty="0"/>
              <a:t>“, “</a:t>
            </a:r>
            <a:r>
              <a:rPr lang="ko-KR" altLang="en-US" sz="800" dirty="0"/>
              <a:t>팔</a:t>
            </a:r>
            <a:r>
              <a:rPr lang="en-US" altLang="ko-KR" sz="800" dirty="0"/>
              <a:t>“, “</a:t>
            </a:r>
            <a:r>
              <a:rPr lang="ko-KR" altLang="en-US" sz="800" dirty="0"/>
              <a:t>구</a:t>
            </a:r>
            <a:r>
              <a:rPr lang="en-US" altLang="ko-KR" sz="800" dirty="0"/>
              <a:t>“};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for</a:t>
            </a:r>
            <a:r>
              <a:rPr lang="ko-KR" altLang="en-US" sz="800" dirty="0"/>
              <a:t> </a:t>
            </a:r>
            <a:r>
              <a:rPr lang="en-US" altLang="ko-KR" sz="800" dirty="0"/>
              <a:t>(int k30_i = 0; k30_i &lt; 101; k30_i++)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if(k30_i &gt;= 0 &amp;&amp; k30_i &lt;10) {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일의자리 </a:t>
            </a:r>
            <a:r>
              <a:rPr lang="en-US" altLang="ko-KR" sz="800" dirty="0"/>
              <a:t>: %s\n”, k30_units[k30_i]);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 else if(k30_i &gt;= 10 &amp;&amp; k30_i &lt; 100)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k30_i10, k30_i0;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k30_i10 = k30_i / 10;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k30_i0 = k30_i % 10;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 (k30_i0 == 0) {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십의 자리 </a:t>
            </a:r>
            <a:r>
              <a:rPr lang="en-US" altLang="ko-KR" sz="800" dirty="0"/>
              <a:t>: %s</a:t>
            </a:r>
            <a:r>
              <a:rPr lang="ko-KR" altLang="en-US" sz="800" dirty="0"/>
              <a:t>십</a:t>
            </a:r>
            <a:r>
              <a:rPr lang="en-US" altLang="ko-KR" sz="800" dirty="0"/>
              <a:t>\n”, k30_units[k30_i10]);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 else {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십의 자리 </a:t>
            </a:r>
            <a:r>
              <a:rPr lang="en-US" altLang="ko-KR" sz="800" dirty="0"/>
              <a:t>: %s</a:t>
            </a:r>
            <a:r>
              <a:rPr lang="ko-KR" altLang="en-US" sz="800" dirty="0"/>
              <a:t>십</a:t>
            </a:r>
            <a:r>
              <a:rPr lang="en-US" altLang="ko-KR" sz="800" dirty="0"/>
              <a:t>%s\n”, k30_units[k30_i10], k30_units[k30_i0]”);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 else 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en-US" altLang="ko-KR" sz="800" dirty="0">
                <a:sym typeface="Wingdings" panose="05000000000000000000" pitchFamily="2" charset="2"/>
              </a:rPr>
              <a:t> %d\n</a:t>
            </a:r>
            <a:r>
              <a:rPr lang="en-US" altLang="ko-KR" sz="800" dirty="0"/>
              <a:t>”, k30_i);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숫자읽기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B6048AA-35F3-4E4A-90F6-6CF0F0065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1" y="1002006"/>
            <a:ext cx="6467176" cy="47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13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0"/>
            <a:ext cx="2924692" cy="55566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k30_iNumVal = 1001034567;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String k30_sNumVal = </a:t>
            </a:r>
            <a:r>
              <a:rPr lang="en-US" altLang="ko-KR" sz="800" dirty="0" err="1"/>
              <a:t>String.valueOf</a:t>
            </a:r>
            <a:r>
              <a:rPr lang="en-US" altLang="ko-KR" sz="800" dirty="0"/>
              <a:t>(k30_iNumVal);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String k30_sNumVoice = “”;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en-US" altLang="ko-KR" sz="800" dirty="0">
                <a:sym typeface="Wingdings" panose="05000000000000000000" pitchFamily="2" charset="2"/>
              </a:rPr>
              <a:t> %s [%d</a:t>
            </a:r>
            <a:r>
              <a:rPr lang="ko-KR" altLang="en-US" sz="800" dirty="0">
                <a:sym typeface="Wingdings" panose="05000000000000000000" pitchFamily="2" charset="2"/>
              </a:rPr>
              <a:t>자리</a:t>
            </a:r>
            <a:r>
              <a:rPr lang="en-US" altLang="ko-KR" sz="800" dirty="0">
                <a:sym typeface="Wingdings" panose="05000000000000000000" pitchFamily="2" charset="2"/>
              </a:rPr>
              <a:t>]\n”, k30_sNumVal, k30_sNumVal.length());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int k30_i, k30_j;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String [] k30_units = {“</a:t>
            </a:r>
            <a:r>
              <a:rPr lang="ko-KR" altLang="en-US" sz="800" dirty="0">
                <a:sym typeface="Wingdings" panose="05000000000000000000" pitchFamily="2" charset="2"/>
              </a:rPr>
              <a:t>영</a:t>
            </a:r>
            <a:r>
              <a:rPr lang="en-US" altLang="ko-KR" sz="800" dirty="0">
                <a:sym typeface="Wingdings" panose="05000000000000000000" pitchFamily="2" charset="2"/>
              </a:rPr>
              <a:t>”, “</a:t>
            </a:r>
            <a:r>
              <a:rPr lang="ko-KR" altLang="en-US" sz="800" dirty="0">
                <a:sym typeface="Wingdings" panose="05000000000000000000" pitchFamily="2" charset="2"/>
              </a:rPr>
              <a:t>일</a:t>
            </a:r>
            <a:r>
              <a:rPr lang="en-US" altLang="ko-KR" sz="800" dirty="0">
                <a:sym typeface="Wingdings" panose="05000000000000000000" pitchFamily="2" charset="2"/>
              </a:rPr>
              <a:t>“, “</a:t>
            </a:r>
            <a:r>
              <a:rPr lang="ko-KR" altLang="en-US" sz="800" dirty="0">
                <a:sym typeface="Wingdings" panose="05000000000000000000" pitchFamily="2" charset="2"/>
              </a:rPr>
              <a:t>이</a:t>
            </a:r>
            <a:r>
              <a:rPr lang="en-US" altLang="ko-KR" sz="800" dirty="0">
                <a:sym typeface="Wingdings" panose="05000000000000000000" pitchFamily="2" charset="2"/>
              </a:rPr>
              <a:t>“, “</a:t>
            </a:r>
            <a:r>
              <a:rPr lang="ko-KR" altLang="en-US" sz="800" dirty="0">
                <a:sym typeface="Wingdings" panose="05000000000000000000" pitchFamily="2" charset="2"/>
              </a:rPr>
              <a:t>삼</a:t>
            </a:r>
            <a:r>
              <a:rPr lang="en-US" altLang="ko-KR" sz="800" dirty="0">
                <a:sym typeface="Wingdings" panose="05000000000000000000" pitchFamily="2" charset="2"/>
              </a:rPr>
              <a:t>“, “</a:t>
            </a:r>
            <a:r>
              <a:rPr lang="ko-KR" altLang="en-US" sz="800" dirty="0">
                <a:sym typeface="Wingdings" panose="05000000000000000000" pitchFamily="2" charset="2"/>
              </a:rPr>
              <a:t>사</a:t>
            </a:r>
            <a:r>
              <a:rPr lang="en-US" altLang="ko-KR" sz="800" dirty="0">
                <a:sym typeface="Wingdings" panose="05000000000000000000" pitchFamily="2" charset="2"/>
              </a:rPr>
              <a:t>“, “</a:t>
            </a:r>
            <a:r>
              <a:rPr lang="ko-KR" altLang="en-US" sz="800" dirty="0">
                <a:sym typeface="Wingdings" panose="05000000000000000000" pitchFamily="2" charset="2"/>
              </a:rPr>
              <a:t>오</a:t>
            </a:r>
            <a:r>
              <a:rPr lang="en-US" altLang="ko-KR" sz="800" dirty="0">
                <a:sym typeface="Wingdings" panose="05000000000000000000" pitchFamily="2" charset="2"/>
              </a:rPr>
              <a:t>“, “</a:t>
            </a:r>
            <a:r>
              <a:rPr lang="ko-KR" altLang="en-US" sz="800" dirty="0">
                <a:sym typeface="Wingdings" panose="05000000000000000000" pitchFamily="2" charset="2"/>
              </a:rPr>
              <a:t>육</a:t>
            </a:r>
            <a:r>
              <a:rPr lang="en-US" altLang="ko-KR" sz="800" dirty="0">
                <a:sym typeface="Wingdings" panose="05000000000000000000" pitchFamily="2" charset="2"/>
              </a:rPr>
              <a:t>“, “</a:t>
            </a:r>
            <a:r>
              <a:rPr lang="ko-KR" altLang="en-US" sz="800" dirty="0">
                <a:sym typeface="Wingdings" panose="05000000000000000000" pitchFamily="2" charset="2"/>
              </a:rPr>
              <a:t>칠</a:t>
            </a:r>
            <a:r>
              <a:rPr lang="en-US" altLang="ko-KR" sz="800" dirty="0">
                <a:sym typeface="Wingdings" panose="05000000000000000000" pitchFamily="2" charset="2"/>
              </a:rPr>
              <a:t>“, “</a:t>
            </a:r>
            <a:r>
              <a:rPr lang="ko-KR" altLang="en-US" sz="800" dirty="0">
                <a:sym typeface="Wingdings" panose="05000000000000000000" pitchFamily="2" charset="2"/>
              </a:rPr>
              <a:t>팔</a:t>
            </a:r>
            <a:r>
              <a:rPr lang="en-US" altLang="ko-KR" sz="800" dirty="0">
                <a:sym typeface="Wingdings" panose="05000000000000000000" pitchFamily="2" charset="2"/>
              </a:rPr>
              <a:t>“, “</a:t>
            </a:r>
            <a:r>
              <a:rPr lang="ko-KR" altLang="en-US" sz="800" dirty="0">
                <a:sym typeface="Wingdings" panose="05000000000000000000" pitchFamily="2" charset="2"/>
              </a:rPr>
              <a:t>구</a:t>
            </a:r>
            <a:r>
              <a:rPr lang="en-US" altLang="ko-KR" sz="800" dirty="0">
                <a:sym typeface="Wingdings" panose="05000000000000000000" pitchFamily="2" charset="2"/>
              </a:rPr>
              <a:t>”};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String [] k30_unitX = {“”, “</a:t>
            </a:r>
            <a:r>
              <a:rPr lang="ko-KR" altLang="en-US" sz="800" dirty="0">
                <a:sym typeface="Wingdings" panose="05000000000000000000" pitchFamily="2" charset="2"/>
              </a:rPr>
              <a:t>십</a:t>
            </a:r>
            <a:r>
              <a:rPr lang="en-US" altLang="ko-KR" sz="800" dirty="0">
                <a:sym typeface="Wingdings" panose="05000000000000000000" pitchFamily="2" charset="2"/>
              </a:rPr>
              <a:t>”, “</a:t>
            </a:r>
            <a:r>
              <a:rPr lang="ko-KR" altLang="en-US" sz="800" dirty="0">
                <a:sym typeface="Wingdings" panose="05000000000000000000" pitchFamily="2" charset="2"/>
              </a:rPr>
              <a:t>백</a:t>
            </a:r>
            <a:r>
              <a:rPr lang="en-US" altLang="ko-KR" sz="800" dirty="0">
                <a:sym typeface="Wingdings" panose="05000000000000000000" pitchFamily="2" charset="2"/>
              </a:rPr>
              <a:t>“, “</a:t>
            </a:r>
            <a:r>
              <a:rPr lang="ko-KR" altLang="en-US" sz="800" dirty="0">
                <a:sym typeface="Wingdings" panose="05000000000000000000" pitchFamily="2" charset="2"/>
              </a:rPr>
              <a:t>천</a:t>
            </a:r>
            <a:r>
              <a:rPr lang="en-US" altLang="ko-KR" sz="800" dirty="0">
                <a:sym typeface="Wingdings" panose="05000000000000000000" pitchFamily="2" charset="2"/>
              </a:rPr>
              <a:t>”, “</a:t>
            </a:r>
            <a:r>
              <a:rPr lang="ko-KR" altLang="en-US" sz="800" dirty="0">
                <a:sym typeface="Wingdings" panose="05000000000000000000" pitchFamily="2" charset="2"/>
              </a:rPr>
              <a:t>만</a:t>
            </a:r>
            <a:r>
              <a:rPr lang="en-US" altLang="ko-KR" sz="800" dirty="0">
                <a:sym typeface="Wingdings" panose="05000000000000000000" pitchFamily="2" charset="2"/>
              </a:rPr>
              <a:t>“, “</a:t>
            </a:r>
            <a:r>
              <a:rPr lang="ko-KR" altLang="en-US" sz="800" dirty="0">
                <a:sym typeface="Wingdings" panose="05000000000000000000" pitchFamily="2" charset="2"/>
              </a:rPr>
              <a:t>십</a:t>
            </a:r>
            <a:r>
              <a:rPr lang="en-US" altLang="ko-KR" sz="800" dirty="0">
                <a:sym typeface="Wingdings" panose="05000000000000000000" pitchFamily="2" charset="2"/>
              </a:rPr>
              <a:t>“, “</a:t>
            </a:r>
            <a:r>
              <a:rPr lang="ko-KR" altLang="en-US" sz="800" dirty="0">
                <a:sym typeface="Wingdings" panose="05000000000000000000" pitchFamily="2" charset="2"/>
              </a:rPr>
              <a:t>백</a:t>
            </a:r>
            <a:r>
              <a:rPr lang="en-US" altLang="ko-KR" sz="800" dirty="0">
                <a:sym typeface="Wingdings" panose="05000000000000000000" pitchFamily="2" charset="2"/>
              </a:rPr>
              <a:t>“, “</a:t>
            </a:r>
            <a:r>
              <a:rPr lang="ko-KR" altLang="en-US" sz="800" dirty="0">
                <a:sym typeface="Wingdings" panose="05000000000000000000" pitchFamily="2" charset="2"/>
              </a:rPr>
              <a:t>천</a:t>
            </a:r>
            <a:r>
              <a:rPr lang="en-US" altLang="ko-KR" sz="800" dirty="0">
                <a:sym typeface="Wingdings" panose="05000000000000000000" pitchFamily="2" charset="2"/>
              </a:rPr>
              <a:t>“, “</a:t>
            </a:r>
            <a:r>
              <a:rPr lang="ko-KR" altLang="en-US" sz="800" dirty="0">
                <a:sym typeface="Wingdings" panose="05000000000000000000" pitchFamily="2" charset="2"/>
              </a:rPr>
              <a:t>억</a:t>
            </a:r>
            <a:r>
              <a:rPr lang="en-US" altLang="ko-KR" sz="800" dirty="0">
                <a:sym typeface="Wingdings" panose="05000000000000000000" pitchFamily="2" charset="2"/>
              </a:rPr>
              <a:t>”, “</a:t>
            </a:r>
            <a:r>
              <a:rPr lang="ko-KR" altLang="en-US" sz="800" dirty="0">
                <a:sym typeface="Wingdings" panose="05000000000000000000" pitchFamily="2" charset="2"/>
              </a:rPr>
              <a:t>십</a:t>
            </a:r>
            <a:r>
              <a:rPr lang="en-US" altLang="ko-KR" sz="800" dirty="0">
                <a:sym typeface="Wingdings" panose="05000000000000000000" pitchFamily="2" charset="2"/>
              </a:rPr>
              <a:t>“};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k30_i</a:t>
            </a:r>
            <a:r>
              <a:rPr lang="ko-KR" altLang="en-US" sz="800" dirty="0">
                <a:sym typeface="Wingdings" panose="05000000000000000000" pitchFamily="2" charset="2"/>
              </a:rPr>
              <a:t> </a:t>
            </a:r>
            <a:r>
              <a:rPr lang="en-US" altLang="ko-KR" sz="800" dirty="0">
                <a:sym typeface="Wingdings" panose="05000000000000000000" pitchFamily="2" charset="2"/>
              </a:rPr>
              <a:t>=</a:t>
            </a:r>
            <a:r>
              <a:rPr lang="ko-KR" altLang="en-US" sz="800" dirty="0">
                <a:sym typeface="Wingdings" panose="05000000000000000000" pitchFamily="2" charset="2"/>
              </a:rPr>
              <a:t> </a:t>
            </a:r>
            <a:r>
              <a:rPr lang="en-US" altLang="ko-KR" sz="800" dirty="0">
                <a:sym typeface="Wingdings" panose="05000000000000000000" pitchFamily="2" charset="2"/>
              </a:rPr>
              <a:t>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k30_j = k30_sNumVal.length() – 1;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while (true)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if(k30_i &gt;= k30_sNumVal.length()) break;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>
                <a:sym typeface="Wingdings" panose="05000000000000000000" pitchFamily="2" charset="2"/>
              </a:rPr>
              <a:t>System.out.printf</a:t>
            </a:r>
            <a:r>
              <a:rPr lang="en-US" altLang="ko-KR" sz="800" dirty="0">
                <a:sym typeface="Wingdings" panose="05000000000000000000" pitchFamily="2" charset="2"/>
              </a:rPr>
              <a:t>(“%s[%s]”, k30_sNumVal.substring(k30_i, k30_i + 1), k30_units[</a:t>
            </a:r>
            <a:r>
              <a:rPr lang="en-US" altLang="ko-KR" sz="800" dirty="0" err="1">
                <a:sym typeface="Wingdings" panose="05000000000000000000" pitchFamily="2" charset="2"/>
              </a:rPr>
              <a:t>Integer.parseInt</a:t>
            </a:r>
            <a:r>
              <a:rPr lang="en-US" altLang="ko-KR" sz="800" dirty="0">
                <a:sym typeface="Wingdings" panose="05000000000000000000" pitchFamily="2" charset="2"/>
              </a:rPr>
              <a:t>(k30_sNumVal.substring(k30_i, k30_i + 1))]);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if(k30_sNumVal.substring(k30_i, k30_i + 1).equals(“0”)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if(k30_unitX[k30_j].equals(“</a:t>
            </a:r>
            <a:r>
              <a:rPr lang="ko-KR" altLang="en-US" sz="800" dirty="0">
                <a:sym typeface="Wingdings" panose="05000000000000000000" pitchFamily="2" charset="2"/>
              </a:rPr>
              <a:t>만</a:t>
            </a:r>
            <a:r>
              <a:rPr lang="en-US" altLang="ko-KR" sz="800" dirty="0">
                <a:sym typeface="Wingdings" panose="05000000000000000000" pitchFamily="2" charset="2"/>
              </a:rPr>
              <a:t>”) || k30_unitX[j].equals(“</a:t>
            </a:r>
            <a:r>
              <a:rPr lang="ko-KR" altLang="en-US" sz="800" dirty="0">
                <a:sym typeface="Wingdings" panose="05000000000000000000" pitchFamily="2" charset="2"/>
              </a:rPr>
              <a:t>억</a:t>
            </a:r>
            <a:r>
              <a:rPr lang="en-US" altLang="ko-KR" sz="800" dirty="0">
                <a:sym typeface="Wingdings" panose="05000000000000000000" pitchFamily="2" charset="2"/>
              </a:rPr>
              <a:t>“))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k30_sNumVoice = k30_sNumVoice + “” + k30_unitX[k30_j];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} else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} else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k30_sNumVoice = k30_sNumVoice + k30_units[</a:t>
            </a:r>
            <a:r>
              <a:rPr lang="en-US" altLang="ko-KR" sz="800" dirty="0" err="1">
                <a:sym typeface="Wingdings" panose="05000000000000000000" pitchFamily="2" charset="2"/>
              </a:rPr>
              <a:t>Integer.parseInt</a:t>
            </a:r>
            <a:r>
              <a:rPr lang="en-US" altLang="ko-KR" sz="800" dirty="0">
                <a:sym typeface="Wingdings" panose="05000000000000000000" pitchFamily="2" charset="2"/>
              </a:rPr>
              <a:t>(k30_sNumVal.substring(k30_i, k30_i + 1))] + k30_unitX[k30_j];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k30_i++; k30_j--;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>
                <a:sym typeface="Wingdings" panose="05000000000000000000" pitchFamily="2" charset="2"/>
              </a:rPr>
              <a:t>System.out.printf</a:t>
            </a:r>
            <a:r>
              <a:rPr lang="en-US" altLang="ko-KR" sz="800" dirty="0">
                <a:sym typeface="Wingdings" panose="05000000000000000000" pitchFamily="2" charset="2"/>
              </a:rPr>
              <a:t>(“\n %s[%s]\n”, k30_sNumVal, k30_sNumVoice);</a:t>
            </a: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숫자읽기 고급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B1A942C-859B-4C23-BEAF-8793D4DA52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8" t="8671" b="17309"/>
          <a:stretch/>
        </p:blipFill>
        <p:spPr>
          <a:xfrm>
            <a:off x="549287" y="914400"/>
            <a:ext cx="6405245" cy="371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7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if</a:t>
            </a:r>
            <a:r>
              <a:rPr lang="ko-KR" altLang="en-US" sz="1800" dirty="0"/>
              <a:t>문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7F206E7-33DC-4219-AEEE-3B9F060D31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7" y="744239"/>
            <a:ext cx="5921022" cy="3577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BAE870-5CDA-4ACD-973E-42FE14E1D1E0}"/>
              </a:ext>
            </a:extLst>
          </p:cNvPr>
          <p:cNvSpPr txBox="1"/>
          <p:nvPr/>
        </p:nvSpPr>
        <p:spPr>
          <a:xfrm>
            <a:off x="7101840" y="1478280"/>
            <a:ext cx="2514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문은 조건문으로</a:t>
            </a:r>
            <a:r>
              <a:rPr lang="en-US" altLang="ko-KR" dirty="0"/>
              <a:t> </a:t>
            </a:r>
            <a:r>
              <a:rPr lang="ko-KR" altLang="en-US" dirty="0"/>
              <a:t>구조는</a:t>
            </a:r>
            <a:endParaRPr lang="en-US" altLang="ko-KR" dirty="0"/>
          </a:p>
          <a:p>
            <a:r>
              <a:rPr lang="en-US" altLang="ko-KR" dirty="0"/>
              <a:t>If (</a:t>
            </a:r>
            <a:r>
              <a:rPr lang="ko-KR" altLang="en-US" dirty="0"/>
              <a:t>조건</a:t>
            </a:r>
            <a:r>
              <a:rPr lang="en-US" altLang="ko-KR" dirty="0"/>
              <a:t>) {</a:t>
            </a:r>
          </a:p>
          <a:p>
            <a:r>
              <a:rPr lang="ko-KR" altLang="en-US" dirty="0"/>
              <a:t>수행문장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} else if (</a:t>
            </a:r>
            <a:r>
              <a:rPr lang="ko-KR" altLang="en-US" dirty="0"/>
              <a:t>조건</a:t>
            </a:r>
            <a:r>
              <a:rPr lang="en-US" altLang="ko-KR" dirty="0"/>
              <a:t>) {</a:t>
            </a:r>
          </a:p>
          <a:p>
            <a:r>
              <a:rPr lang="ko-KR" altLang="en-US" dirty="0"/>
              <a:t>수행문장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} else {</a:t>
            </a:r>
          </a:p>
          <a:p>
            <a:r>
              <a:rPr lang="ko-KR" altLang="en-US" dirty="0"/>
              <a:t>수행문장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으로</a:t>
            </a:r>
            <a:r>
              <a:rPr lang="ko-KR" altLang="en-US" dirty="0"/>
              <a:t> 구성된다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A24B1-47C6-4882-B954-F470AF043364}"/>
              </a:ext>
            </a:extLst>
          </p:cNvPr>
          <p:cNvSpPr txBox="1"/>
          <p:nvPr/>
        </p:nvSpPr>
        <p:spPr>
          <a:xfrm>
            <a:off x="549288" y="4487790"/>
            <a:ext cx="6182816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에서 사용되는 조건문은 참과 거짓을 판단하는 문장이고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조건문이 참이라면 </a:t>
            </a:r>
            <a:r>
              <a:rPr lang="en-US" altLang="ko-KR" dirty="0"/>
              <a:t>if</a:t>
            </a:r>
            <a:r>
              <a:rPr lang="ko-KR" altLang="en-US" dirty="0"/>
              <a:t>문 다음의 문장을 수행한다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조건은 </a:t>
            </a:r>
            <a:r>
              <a:rPr lang="en-US" altLang="ko-KR" dirty="0"/>
              <a:t>and(&amp;&amp;), or(||), not(!)</a:t>
            </a:r>
            <a:r>
              <a:rPr lang="ko-KR" altLang="en-US" dirty="0"/>
              <a:t>을 이용해서 구성할 수도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Else if</a:t>
            </a:r>
            <a:r>
              <a:rPr lang="ko-KR" altLang="en-US" dirty="0"/>
              <a:t>는 여러가지 조건을 주기 위해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54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for(int</a:t>
            </a:r>
            <a:r>
              <a:rPr lang="ko-KR" altLang="en-US" sz="800" dirty="0"/>
              <a:t> </a:t>
            </a:r>
            <a:r>
              <a:rPr lang="en-US" altLang="ko-KR" sz="800" dirty="0"/>
              <a:t>k30_i</a:t>
            </a:r>
            <a:r>
              <a:rPr lang="ko-KR" altLang="en-US" sz="800" dirty="0"/>
              <a:t> </a:t>
            </a:r>
            <a:r>
              <a:rPr lang="en-US" altLang="ko-KR" sz="800" dirty="0"/>
              <a:t>=</a:t>
            </a:r>
            <a:r>
              <a:rPr lang="ko-KR" altLang="en-US" sz="800" dirty="0"/>
              <a:t> </a:t>
            </a:r>
            <a:r>
              <a:rPr lang="en-US" altLang="ko-KR" sz="800" dirty="0"/>
              <a:t>0;</a:t>
            </a:r>
            <a:r>
              <a:rPr lang="ko-KR" altLang="en-US" sz="800" dirty="0"/>
              <a:t> </a:t>
            </a:r>
            <a:r>
              <a:rPr lang="en-US" altLang="ko-KR" sz="800" dirty="0"/>
              <a:t>k30_i</a:t>
            </a:r>
            <a:r>
              <a:rPr lang="ko-KR" altLang="en-US" sz="800" dirty="0"/>
              <a:t> </a:t>
            </a:r>
            <a:r>
              <a:rPr lang="en-US" altLang="ko-KR" sz="800" dirty="0"/>
              <a:t>&lt;</a:t>
            </a:r>
            <a:r>
              <a:rPr lang="ko-KR" altLang="en-US" sz="800" dirty="0"/>
              <a:t> </a:t>
            </a:r>
            <a:r>
              <a:rPr lang="en-US" altLang="ko-KR" sz="800" dirty="0"/>
              <a:t>10;</a:t>
            </a:r>
            <a:r>
              <a:rPr lang="ko-KR" altLang="en-US" sz="800" dirty="0"/>
              <a:t> </a:t>
            </a:r>
            <a:r>
              <a:rPr lang="en-US" altLang="ko-KR" sz="800" dirty="0"/>
              <a:t>k30_i++)</a:t>
            </a:r>
            <a:r>
              <a:rPr lang="ko-KR" altLang="en-US" sz="800" dirty="0"/>
              <a:t> </a:t>
            </a:r>
            <a:r>
              <a:rPr lang="en-US" altLang="ko-KR" sz="800" dirty="0"/>
              <a:t>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for (int k30_j = 0; k30_j &lt; k30_i; k30_j++) </a:t>
            </a:r>
            <a:r>
              <a:rPr lang="en-US" altLang="ko-KR" sz="800" dirty="0" err="1"/>
              <a:t>System.out.printf</a:t>
            </a:r>
            <a:r>
              <a:rPr lang="en-US" altLang="ko-KR" sz="800" dirty="0"/>
              <a:t>(“ “);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(“%d\n”, k30_i);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띄어쓰기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69E175B-E21F-46AB-9276-0CFAA6B483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69" y="1489673"/>
            <a:ext cx="6419839" cy="387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1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k30_fSin;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for(int k30_i = 0; k30_i &lt; 360; k30_i++)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k30_fSin = </a:t>
            </a:r>
            <a:r>
              <a:rPr lang="en-US" altLang="ko-KR" sz="800" dirty="0" err="1"/>
              <a:t>Math.sin</a:t>
            </a:r>
            <a:r>
              <a:rPr lang="en-US" altLang="ko-KR" sz="800" dirty="0"/>
              <a:t>(k30_i * 3.141592 / 180);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(“%d sin </a:t>
            </a:r>
            <a:r>
              <a:rPr lang="en-US" altLang="ko-KR" sz="800" dirty="0">
                <a:sym typeface="Wingdings" panose="05000000000000000000" pitchFamily="2" charset="2"/>
              </a:rPr>
              <a:t> %f\n”, k30_i, k30_fSin);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for (int k30_i = 0; k30_i &lt; 360; k30_i++)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k30_fSin = </a:t>
            </a:r>
            <a:r>
              <a:rPr lang="en-US" altLang="ko-KR" sz="800" dirty="0" err="1">
                <a:sym typeface="Wingdings" panose="05000000000000000000" pitchFamily="2" charset="2"/>
              </a:rPr>
              <a:t>Math.sin</a:t>
            </a:r>
            <a:r>
              <a:rPr lang="en-US" altLang="ko-KR" sz="800" dirty="0">
                <a:sym typeface="Wingdings" panose="05000000000000000000" pitchFamily="2" charset="2"/>
              </a:rPr>
              <a:t>(k30_i * 3.141592 / 180);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int k30_iSpace = (int)((1.0 – k30_fSin) * 50);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for(int k30_j = 0; k30_j &lt; k30_iSpace; k30_j++) </a:t>
            </a:r>
            <a:r>
              <a:rPr lang="en-US" altLang="ko-KR" sz="800" dirty="0" err="1">
                <a:sym typeface="Wingdings" panose="05000000000000000000" pitchFamily="2" charset="2"/>
              </a:rPr>
              <a:t>System.out.printf</a:t>
            </a:r>
            <a:r>
              <a:rPr lang="en-US" altLang="ko-KR" sz="800" dirty="0">
                <a:sym typeface="Wingdings" panose="05000000000000000000" pitchFamily="2" charset="2"/>
              </a:rPr>
              <a:t>(“ “);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>
                <a:sym typeface="Wingdings" panose="05000000000000000000" pitchFamily="2" charset="2"/>
              </a:rPr>
              <a:t>System.out.printf</a:t>
            </a:r>
            <a:r>
              <a:rPr lang="en-US" altLang="ko-KR" sz="800" dirty="0">
                <a:sym typeface="Wingdings" panose="05000000000000000000" pitchFamily="2" charset="2"/>
              </a:rPr>
              <a:t>(“*[%f][%d]\n”, k30_fSin, k30_iSpace);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sin</a:t>
            </a:r>
            <a:r>
              <a:rPr lang="ko-KR" altLang="en-US" sz="1800" dirty="0"/>
              <a:t>함수 그래프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4832166-6C34-45E6-96CF-5B8B0E6967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62" y="1653436"/>
            <a:ext cx="6419839" cy="387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80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k30_n, k30_m;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k30_m = 20; k30_n = 1;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while (true)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for(int k30_i = 0; k30_i &lt; k30_m; k30_i++)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 “);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for(int k30_i = 0; k30_i &lt; k30_n; k30_i++)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(“*“);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k30_m = k30_m – 1;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k30_n = k30_n + 2;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 k30_m &lt; 0) break;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피라미드 찍기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268A0D2-867A-42D5-AAAF-D2908B6767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3" y="1486922"/>
            <a:ext cx="6736915" cy="407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57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String k30_item = “</a:t>
            </a:r>
            <a:r>
              <a:rPr lang="ko-KR" altLang="en-US" sz="800" dirty="0"/>
              <a:t>사과</a:t>
            </a:r>
            <a:r>
              <a:rPr lang="en-US" altLang="ko-KR" sz="800" dirty="0"/>
              <a:t>”;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</a:t>
            </a:r>
            <a:r>
              <a:rPr lang="ko-KR" altLang="en-US" sz="800" dirty="0"/>
              <a:t> </a:t>
            </a:r>
            <a:r>
              <a:rPr lang="en-US" altLang="ko-KR" sz="800" dirty="0"/>
              <a:t>k30_unit_price</a:t>
            </a:r>
            <a:r>
              <a:rPr lang="ko-KR" altLang="en-US" sz="800" dirty="0"/>
              <a:t> </a:t>
            </a:r>
            <a:r>
              <a:rPr lang="en-US" altLang="ko-KR" sz="800" dirty="0"/>
              <a:t>=</a:t>
            </a:r>
            <a:r>
              <a:rPr lang="ko-KR" altLang="en-US" sz="800" dirty="0"/>
              <a:t> </a:t>
            </a:r>
            <a:r>
              <a:rPr lang="en-US" altLang="ko-KR" sz="800" dirty="0"/>
              <a:t>5000;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k30_num = 500;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k30_total = 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DecimalFormat</a:t>
            </a:r>
            <a:r>
              <a:rPr lang="en-US" altLang="ko-KR" sz="800" dirty="0"/>
              <a:t> df = new </a:t>
            </a:r>
            <a:r>
              <a:rPr lang="en-US" altLang="ko-KR" sz="800" dirty="0" err="1"/>
              <a:t>DecimalFormat</a:t>
            </a:r>
            <a:r>
              <a:rPr lang="en-US" altLang="ko-KR" sz="800" dirty="0"/>
              <a:t>(“###,###,###,###,###”);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(“===================\n”);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(“%20.20s%8.8s%8.8s%8.8s\n”, “</a:t>
            </a:r>
            <a:r>
              <a:rPr lang="ko-KR" altLang="en-US" sz="800" dirty="0"/>
              <a:t>품목</a:t>
            </a:r>
            <a:r>
              <a:rPr lang="en-US" altLang="ko-KR" sz="800" dirty="0"/>
              <a:t>”, “</a:t>
            </a:r>
            <a:r>
              <a:rPr lang="ko-KR" altLang="en-US" sz="800" dirty="0"/>
              <a:t>단가</a:t>
            </a:r>
            <a:r>
              <a:rPr lang="en-US" altLang="ko-KR" sz="800" dirty="0"/>
              <a:t>“, “</a:t>
            </a:r>
            <a:r>
              <a:rPr lang="ko-KR" altLang="en-US" sz="800" dirty="0"/>
              <a:t>수량</a:t>
            </a:r>
            <a:r>
              <a:rPr lang="en-US" altLang="ko-KR" sz="800" dirty="0"/>
              <a:t>”, “</a:t>
            </a:r>
            <a:r>
              <a:rPr lang="ko-KR" altLang="en-US" sz="800" dirty="0"/>
              <a:t>합계</a:t>
            </a:r>
            <a:r>
              <a:rPr lang="en-US" altLang="ko-KR" sz="800" dirty="0"/>
              <a:t>“);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(“===================\n”);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(“%20.20s%10.10s%10.10s%10.10s\n”, k30_item, </a:t>
            </a:r>
            <a:r>
              <a:rPr lang="en-US" altLang="ko-KR" sz="800" dirty="0" err="1"/>
              <a:t>df.format</a:t>
            </a:r>
            <a:r>
              <a:rPr lang="en-US" altLang="ko-KR" sz="800" dirty="0"/>
              <a:t>(k30_unit_price), </a:t>
            </a:r>
            <a:r>
              <a:rPr lang="en-US" altLang="ko-KR" sz="800" dirty="0" err="1"/>
              <a:t>df.format</a:t>
            </a:r>
            <a:r>
              <a:rPr lang="en-US" altLang="ko-KR" sz="800" dirty="0"/>
              <a:t>(k30_num), </a:t>
            </a:r>
            <a:r>
              <a:rPr lang="en-US" altLang="ko-KR" sz="800" dirty="0" err="1"/>
              <a:t>df.format</a:t>
            </a:r>
            <a:r>
              <a:rPr lang="en-US" altLang="ko-KR" sz="800" dirty="0"/>
              <a:t>(k30_unit_price * k30_num));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/>
              <a:t>(“===================\n”);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ko-KR" altLang="en-US" sz="1800" dirty="0" err="1"/>
              <a:t>칸맞춰</a:t>
            </a:r>
            <a:r>
              <a:rPr lang="ko-KR" altLang="en-US" sz="1800" dirty="0"/>
              <a:t> 인쇄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009440E-F9E2-4FF5-98FA-150C176F8A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" y="1205183"/>
            <a:ext cx="6730787" cy="40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1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switch</a:t>
            </a:r>
            <a:r>
              <a:rPr lang="ko-KR" altLang="en-US" sz="1800" dirty="0"/>
              <a:t> </a:t>
            </a:r>
            <a:r>
              <a:rPr lang="en-US" altLang="ko-KR" sz="1800" dirty="0"/>
              <a:t>/</a:t>
            </a:r>
            <a:r>
              <a:rPr lang="ko-KR" altLang="en-US" sz="1800" dirty="0"/>
              <a:t> </a:t>
            </a:r>
            <a:r>
              <a:rPr lang="en-US" altLang="ko-KR" sz="1800" dirty="0"/>
              <a:t>case</a:t>
            </a:r>
            <a:r>
              <a:rPr lang="ko-KR" altLang="en-US" sz="1800" dirty="0"/>
              <a:t> 문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E3BA113-E706-4C86-95D0-3617EF84AD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93" y="565382"/>
            <a:ext cx="6430111" cy="3884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6AD80F-BEAB-4446-A7EA-B0BCC7427EEF}"/>
              </a:ext>
            </a:extLst>
          </p:cNvPr>
          <p:cNvSpPr txBox="1"/>
          <p:nvPr/>
        </p:nvSpPr>
        <p:spPr>
          <a:xfrm>
            <a:off x="549288" y="4487790"/>
            <a:ext cx="6182816" cy="191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Switch / case </a:t>
            </a:r>
            <a:r>
              <a:rPr lang="ko-KR" altLang="en-US" dirty="0"/>
              <a:t>문은 </a:t>
            </a:r>
            <a:r>
              <a:rPr lang="en-US" altLang="ko-KR" dirty="0"/>
              <a:t>if</a:t>
            </a:r>
            <a:r>
              <a:rPr lang="ko-KR" altLang="en-US" dirty="0"/>
              <a:t>문과 비슷하지만 조건을 숫자로만 받을 수 있다</a:t>
            </a:r>
            <a:r>
              <a:rPr lang="en-US" altLang="ko-KR" dirty="0"/>
              <a:t>. 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/>
              <a:t>case 1:</a:t>
            </a:r>
            <a:r>
              <a:rPr lang="ko-KR" altLang="en-US" dirty="0"/>
              <a:t>문장이 실행되고 값이 </a:t>
            </a:r>
            <a:r>
              <a:rPr lang="en-US" altLang="ko-KR" dirty="0"/>
              <a:t>2</a:t>
            </a:r>
            <a:r>
              <a:rPr lang="ko-KR" altLang="en-US" dirty="0"/>
              <a:t>이면 </a:t>
            </a:r>
            <a:r>
              <a:rPr lang="en-US" altLang="ko-KR" dirty="0"/>
              <a:t>case 2: </a:t>
            </a:r>
            <a:r>
              <a:rPr lang="ko-KR" altLang="en-US" dirty="0"/>
              <a:t>문장이 수행된다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Switch/case</a:t>
            </a:r>
            <a:r>
              <a:rPr lang="ko-KR" altLang="en-US" dirty="0"/>
              <a:t>문은 </a:t>
            </a:r>
            <a:r>
              <a:rPr lang="en-US" altLang="ko-KR" dirty="0"/>
              <a:t>if</a:t>
            </a:r>
            <a:r>
              <a:rPr lang="ko-KR" altLang="en-US" dirty="0"/>
              <a:t>문 구조로 변경이 가능하지만 </a:t>
            </a:r>
            <a:r>
              <a:rPr lang="en-US" altLang="ko-KR" dirty="0"/>
              <a:t>if </a:t>
            </a:r>
            <a:r>
              <a:rPr lang="ko-KR" altLang="en-US" dirty="0"/>
              <a:t>구조로 작성된 모든 코드를 </a:t>
            </a:r>
            <a:r>
              <a:rPr lang="en-US" altLang="ko-KR" dirty="0"/>
              <a:t>switch </a:t>
            </a:r>
            <a:r>
              <a:rPr lang="ko-KR" altLang="en-US" dirty="0"/>
              <a:t>문으로 변경할 수 는 없다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마지막에 </a:t>
            </a:r>
            <a:r>
              <a:rPr lang="en-US" altLang="ko-KR" dirty="0"/>
              <a:t>default</a:t>
            </a:r>
            <a:r>
              <a:rPr lang="ko-KR" altLang="en-US" dirty="0"/>
              <a:t>를 작성하여 모든 조건을 만족하지 않다면 </a:t>
            </a:r>
            <a:r>
              <a:rPr lang="en-US" altLang="ko-KR" dirty="0"/>
              <a:t>default </a:t>
            </a:r>
            <a:r>
              <a:rPr lang="ko-KR" altLang="en-US" dirty="0"/>
              <a:t>문장이 실행된다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212EB-1702-4C42-9B97-AC4C14ADC284}"/>
              </a:ext>
            </a:extLst>
          </p:cNvPr>
          <p:cNvSpPr txBox="1"/>
          <p:nvPr/>
        </p:nvSpPr>
        <p:spPr>
          <a:xfrm>
            <a:off x="7101840" y="1478280"/>
            <a:ext cx="2514600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Switch(</a:t>
            </a:r>
            <a:r>
              <a:rPr lang="ko-KR" altLang="en-US" dirty="0"/>
              <a:t>입력변수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Case </a:t>
            </a:r>
            <a:r>
              <a:rPr lang="ko-KR" altLang="en-US" dirty="0" err="1"/>
              <a:t>입력값</a:t>
            </a:r>
            <a:r>
              <a:rPr lang="en-US" altLang="ko-KR" dirty="0"/>
              <a:t>1 : </a:t>
            </a:r>
            <a:r>
              <a:rPr lang="ko-KR" altLang="en-US" dirty="0"/>
              <a:t>수행</a:t>
            </a:r>
            <a:endParaRPr lang="en-US" altLang="ko-KR" dirty="0"/>
          </a:p>
          <a:p>
            <a:r>
              <a:rPr lang="en-US" altLang="ko-KR" dirty="0"/>
              <a:t>	break;</a:t>
            </a:r>
          </a:p>
          <a:p>
            <a:endParaRPr lang="en-US" altLang="ko-KR" dirty="0"/>
          </a:p>
          <a:p>
            <a:r>
              <a:rPr lang="en-US" altLang="ko-KR" dirty="0"/>
              <a:t>Case </a:t>
            </a:r>
            <a:r>
              <a:rPr lang="ko-KR" altLang="en-US" dirty="0" err="1"/>
              <a:t>입력값</a:t>
            </a:r>
            <a:r>
              <a:rPr lang="en-US" altLang="ko-KR" dirty="0"/>
              <a:t>2 : </a:t>
            </a:r>
            <a:r>
              <a:rPr lang="ko-KR" altLang="en-US" dirty="0"/>
              <a:t>수행</a:t>
            </a:r>
            <a:endParaRPr lang="en-US" altLang="ko-KR" dirty="0"/>
          </a:p>
          <a:p>
            <a:r>
              <a:rPr lang="en-US" altLang="ko-KR" dirty="0"/>
              <a:t>	break;</a:t>
            </a:r>
          </a:p>
          <a:p>
            <a:endParaRPr lang="en-US" altLang="ko-KR" dirty="0"/>
          </a:p>
          <a:p>
            <a:r>
              <a:rPr lang="en-US" altLang="ko-KR" dirty="0"/>
              <a:t>Default : </a:t>
            </a:r>
            <a:r>
              <a:rPr lang="ko-KR" altLang="en-US" dirty="0"/>
              <a:t>수행</a:t>
            </a:r>
            <a:endParaRPr lang="en-US" altLang="ko-KR" dirty="0"/>
          </a:p>
          <a:p>
            <a:r>
              <a:rPr lang="en-US" altLang="ko-KR" dirty="0"/>
              <a:t>	break;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80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for</a:t>
            </a:r>
            <a:r>
              <a:rPr lang="ko-KR" altLang="en-US" sz="1800" dirty="0"/>
              <a:t>문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ACD2853-75BE-4E18-8E59-D676854697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8" y="565382"/>
            <a:ext cx="6349706" cy="3836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7D58F8-617E-4839-A85B-6FC8A0B72A38}"/>
              </a:ext>
            </a:extLst>
          </p:cNvPr>
          <p:cNvSpPr txBox="1"/>
          <p:nvPr/>
        </p:nvSpPr>
        <p:spPr>
          <a:xfrm>
            <a:off x="7101840" y="1478280"/>
            <a:ext cx="2514600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문은 반복문으로</a:t>
            </a:r>
            <a:endParaRPr lang="en-US" altLang="ko-KR" dirty="0"/>
          </a:p>
          <a:p>
            <a:r>
              <a:rPr lang="en-US" altLang="ko-KR" dirty="0"/>
              <a:t>For (int I = 0; I &lt; 10;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ko-KR" altLang="en-US" dirty="0"/>
              <a:t>수행문장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 err="1"/>
              <a:t>으로</a:t>
            </a:r>
            <a:r>
              <a:rPr lang="ko-KR" altLang="en-US" dirty="0"/>
              <a:t> 구성된다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2DEDC-709C-47F2-969B-BB55FCCA9921}"/>
              </a:ext>
            </a:extLst>
          </p:cNvPr>
          <p:cNvSpPr txBox="1"/>
          <p:nvPr/>
        </p:nvSpPr>
        <p:spPr>
          <a:xfrm>
            <a:off x="549288" y="4487790"/>
            <a:ext cx="6182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ko-KR" altLang="en-US" dirty="0" err="1"/>
              <a:t>반복문이며</a:t>
            </a:r>
            <a:r>
              <a:rPr lang="ko-KR" altLang="en-US" dirty="0"/>
              <a:t> 조건을 </a:t>
            </a:r>
            <a:r>
              <a:rPr lang="ko-KR" altLang="en-US" dirty="0" err="1"/>
              <a:t>작성하여야한다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조건은 세미콜론을 구분자로 세 부분으로 나뉘어진다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 (</a:t>
            </a:r>
            <a:r>
              <a:rPr lang="ko-KR" altLang="en-US" dirty="0"/>
              <a:t>초기값</a:t>
            </a:r>
            <a:r>
              <a:rPr lang="en-US" altLang="ko-KR" dirty="0"/>
              <a:t>; </a:t>
            </a:r>
            <a:r>
              <a:rPr lang="ko-KR" altLang="en-US" dirty="0" err="1"/>
              <a:t>조건문</a:t>
            </a:r>
            <a:r>
              <a:rPr lang="en-US" altLang="ko-KR" dirty="0"/>
              <a:t>; </a:t>
            </a:r>
            <a:r>
              <a:rPr lang="ko-KR" altLang="en-US" dirty="0"/>
              <a:t>증감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For (int I = 0 I &lt; 10;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I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 </a:t>
            </a:r>
            <a:r>
              <a:rPr lang="ko-KR" altLang="en-US" dirty="0"/>
              <a:t>미만까지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씩 증가하면서 반복한다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65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while</a:t>
            </a:r>
            <a:r>
              <a:rPr lang="ko-KR" altLang="en-US" sz="1800" dirty="0"/>
              <a:t>문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DC1360F-4A6C-4B00-A30C-0EE40145D5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4" y="569133"/>
            <a:ext cx="5962184" cy="3602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89C7AC-64F7-42F9-82EF-ED3263D916DB}"/>
              </a:ext>
            </a:extLst>
          </p:cNvPr>
          <p:cNvSpPr txBox="1"/>
          <p:nvPr/>
        </p:nvSpPr>
        <p:spPr>
          <a:xfrm>
            <a:off x="549288" y="4487790"/>
            <a:ext cx="6182816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문은 조건이 참인 동안 </a:t>
            </a:r>
            <a:r>
              <a:rPr lang="en-US" altLang="ko-KR" dirty="0"/>
              <a:t>while</a:t>
            </a:r>
            <a:r>
              <a:rPr lang="ko-KR" altLang="en-US" dirty="0"/>
              <a:t>문 아래의 문장들을 계속해서 수행한다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break</a:t>
            </a:r>
            <a:r>
              <a:rPr lang="ko-KR" altLang="en-US" dirty="0"/>
              <a:t>를 사용하여 </a:t>
            </a:r>
            <a:r>
              <a:rPr lang="en-US" altLang="ko-KR" dirty="0"/>
              <a:t>while</a:t>
            </a:r>
            <a:r>
              <a:rPr lang="ko-KR" altLang="en-US" dirty="0"/>
              <a:t>문을 멈추거나 </a:t>
            </a:r>
            <a:r>
              <a:rPr lang="en-US" altLang="ko-KR" dirty="0"/>
              <a:t>while</a:t>
            </a:r>
            <a:r>
              <a:rPr lang="ko-KR" altLang="en-US" dirty="0"/>
              <a:t>문 내에 변수를 증감시켜서 조건이 끝나도록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While(true)</a:t>
            </a:r>
            <a:r>
              <a:rPr lang="ko-KR" altLang="en-US" dirty="0"/>
              <a:t>는 조건이 항상 참이기 때문에 </a:t>
            </a:r>
            <a:r>
              <a:rPr lang="en-US" altLang="ko-KR" dirty="0"/>
              <a:t>while</a:t>
            </a:r>
            <a:r>
              <a:rPr lang="ko-KR" altLang="en-US" dirty="0"/>
              <a:t>을 무한루프로 돌아가게끔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305EC-36EA-4844-A463-477B7BBCE0D8}"/>
              </a:ext>
            </a:extLst>
          </p:cNvPr>
          <p:cNvSpPr txBox="1"/>
          <p:nvPr/>
        </p:nvSpPr>
        <p:spPr>
          <a:xfrm>
            <a:off x="7101840" y="1478280"/>
            <a:ext cx="2514600" cy="211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문은 반복문으로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 {</a:t>
            </a:r>
          </a:p>
          <a:p>
            <a:r>
              <a:rPr lang="ko-KR" altLang="en-US" dirty="0"/>
              <a:t>수행문장</a:t>
            </a:r>
            <a:endParaRPr lang="en-US" altLang="ko-KR" dirty="0"/>
          </a:p>
          <a:p>
            <a:r>
              <a:rPr lang="ko-KR" altLang="en-US" dirty="0"/>
              <a:t>수행문장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ko-KR" altLang="en-US" dirty="0" err="1"/>
              <a:t>으로</a:t>
            </a:r>
            <a:r>
              <a:rPr lang="ko-KR" altLang="en-US" dirty="0"/>
              <a:t> 구성된다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1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for</a:t>
            </a:r>
            <a:r>
              <a:rPr lang="ko-KR" altLang="en-US" sz="1800" dirty="0"/>
              <a:t>문 </a:t>
            </a:r>
            <a:r>
              <a:rPr lang="en-US" altLang="ko-KR" sz="1800" dirty="0"/>
              <a:t>while</a:t>
            </a:r>
            <a:r>
              <a:rPr lang="ko-KR" altLang="en-US" sz="1800" dirty="0"/>
              <a:t>문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F2E79DD-C777-421E-86F9-611DAFC309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730" y="565382"/>
            <a:ext cx="7056038" cy="4263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A5728A-2F6C-499A-8CD3-7BBD4E614644}"/>
              </a:ext>
            </a:extLst>
          </p:cNvPr>
          <p:cNvSpPr txBox="1"/>
          <p:nvPr/>
        </p:nvSpPr>
        <p:spPr>
          <a:xfrm>
            <a:off x="549288" y="4487790"/>
            <a:ext cx="6182816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/>
              <a:t>반복문과 </a:t>
            </a:r>
            <a:r>
              <a:rPr lang="en-US" altLang="ko-KR" dirty="0"/>
              <a:t>for </a:t>
            </a:r>
            <a:r>
              <a:rPr lang="ko-KR" altLang="en-US" dirty="0"/>
              <a:t>반복문은 서로의 구조로 변경하여 작성할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 (int I =0; I &lt; 10;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  <a:r>
              <a:rPr lang="ko-KR" altLang="en-US" dirty="0"/>
              <a:t>이 조건이라면</a:t>
            </a:r>
            <a:endParaRPr lang="en-US" altLang="ko-KR" dirty="0"/>
          </a:p>
          <a:p>
            <a:r>
              <a:rPr lang="en-US" altLang="ko-KR" dirty="0"/>
              <a:t>Int I = 0;</a:t>
            </a:r>
          </a:p>
          <a:p>
            <a:r>
              <a:rPr lang="en-US" altLang="ko-KR" dirty="0"/>
              <a:t>While(</a:t>
            </a:r>
            <a:r>
              <a:rPr lang="ko-KR" altLang="en-US" dirty="0"/>
              <a:t> </a:t>
            </a:r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10)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++; </a:t>
            </a:r>
            <a:r>
              <a:rPr lang="ko-KR" altLang="en-US" dirty="0"/>
              <a:t>이라고 조건을 주어서 서로의 반복문으로 수정할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10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break</a:t>
            </a:r>
            <a:r>
              <a:rPr lang="ko-KR" altLang="en-US" sz="800" dirty="0"/>
              <a:t>문은</a:t>
            </a: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while</a:t>
            </a:r>
            <a:r>
              <a:rPr lang="ko-KR" altLang="en-US" sz="800" dirty="0"/>
              <a:t> </a:t>
            </a:r>
            <a:r>
              <a:rPr lang="en-US" altLang="ko-KR" sz="800" dirty="0"/>
              <a:t>(true)</a:t>
            </a:r>
            <a:r>
              <a:rPr lang="ko-KR" altLang="en-US" sz="800" dirty="0"/>
              <a:t> </a:t>
            </a:r>
            <a:r>
              <a:rPr lang="en-US" altLang="ko-KR" sz="800" dirty="0"/>
              <a:t>{</a:t>
            </a:r>
          </a:p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	if (k30_sum &gt; 100) {</a:t>
            </a:r>
          </a:p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		break;</a:t>
            </a:r>
          </a:p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ko-KR" altLang="en-US" sz="800" dirty="0" err="1"/>
              <a:t>으로</a:t>
            </a:r>
            <a:r>
              <a:rPr lang="ko-KR" altLang="en-US" sz="800" dirty="0"/>
              <a:t> 구성된다</a:t>
            </a:r>
            <a:r>
              <a:rPr lang="en-US" altLang="ko-KR" sz="800" dirty="0"/>
              <a:t>.</a:t>
            </a:r>
          </a:p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break</a:t>
            </a:r>
            <a:r>
              <a:rPr lang="ko-KR" altLang="en-US" sz="1800" dirty="0"/>
              <a:t>문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B6F865E-423A-4DAB-BF52-338D26F8A7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950"/>
            <a:ext cx="6981308" cy="5145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65383F-33F6-4CD6-998D-A5B6CE9A40D5}"/>
              </a:ext>
            </a:extLst>
          </p:cNvPr>
          <p:cNvSpPr txBox="1"/>
          <p:nvPr/>
        </p:nvSpPr>
        <p:spPr>
          <a:xfrm>
            <a:off x="798492" y="2547096"/>
            <a:ext cx="6182816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반복문은 조건이 참이면 계속해서 반복문의 내용을 수행하게 된다</a:t>
            </a:r>
            <a:r>
              <a:rPr lang="en-US" altLang="ko-KR" dirty="0"/>
              <a:t>. </a:t>
            </a:r>
            <a:r>
              <a:rPr lang="ko-KR" altLang="en-US" dirty="0"/>
              <a:t>하지만 강제로 </a:t>
            </a:r>
            <a:r>
              <a:rPr lang="en-US" altLang="ko-KR" dirty="0"/>
              <a:t>while</a:t>
            </a:r>
            <a:r>
              <a:rPr lang="ko-KR" altLang="en-US" dirty="0"/>
              <a:t>문을 빠져나가고 싶을 때 </a:t>
            </a:r>
            <a:r>
              <a:rPr lang="en-US" altLang="ko-KR" dirty="0"/>
              <a:t>break</a:t>
            </a:r>
            <a:r>
              <a:rPr lang="ko-KR" altLang="en-US" dirty="0"/>
              <a:t>를 사용하면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문을 통해 멈추고 싶은 조건을 설정하고 </a:t>
            </a:r>
            <a:r>
              <a:rPr lang="en-US" altLang="ko-KR" dirty="0"/>
              <a:t>if </a:t>
            </a:r>
            <a:r>
              <a:rPr lang="ko-KR" altLang="en-US" dirty="0"/>
              <a:t>내에 </a:t>
            </a:r>
            <a:r>
              <a:rPr lang="en-US" altLang="ko-KR" dirty="0"/>
              <a:t>break</a:t>
            </a:r>
            <a:r>
              <a:rPr lang="ko-KR" altLang="en-US" dirty="0"/>
              <a:t>를 넣어서 조건이 충족되면 </a:t>
            </a:r>
            <a:r>
              <a:rPr lang="en-US" altLang="ko-KR" dirty="0"/>
              <a:t>if</a:t>
            </a:r>
            <a:r>
              <a:rPr lang="ko-KR" altLang="en-US" dirty="0"/>
              <a:t>문 내의 </a:t>
            </a:r>
            <a:r>
              <a:rPr lang="en-US" altLang="ko-KR" dirty="0"/>
              <a:t>break</a:t>
            </a:r>
            <a:r>
              <a:rPr lang="ko-KR" altLang="en-US" dirty="0"/>
              <a:t>를 수행하도록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22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continue</a:t>
            </a:r>
            <a:r>
              <a:rPr lang="ko-KR" altLang="en-US" sz="800" dirty="0"/>
              <a:t>문은</a:t>
            </a:r>
            <a:endParaRPr lang="en-US" altLang="ko-KR" sz="800" dirty="0"/>
          </a:p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for (int k30_i = 0; k30_i &lt;=10; k30_i++) {</a:t>
            </a:r>
          </a:p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	if (k30_i % 3 == 0) {</a:t>
            </a:r>
          </a:p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		continue;</a:t>
            </a:r>
          </a:p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defTabSz="36000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ko-KR" altLang="en-US" sz="800" dirty="0" err="1"/>
              <a:t>으로</a:t>
            </a:r>
            <a:r>
              <a:rPr lang="ko-KR" altLang="en-US" sz="800" dirty="0"/>
              <a:t> 구성된다</a:t>
            </a:r>
            <a:r>
              <a:rPr lang="en-US" altLang="ko-KR" sz="80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continue</a:t>
            </a:r>
            <a:r>
              <a:rPr lang="ko-KR" altLang="en-US" sz="1800" dirty="0"/>
              <a:t>문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0C86130-F4B5-4DE9-88E5-644525B7F0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443"/>
            <a:ext cx="6196073" cy="4566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0848A7-13E7-4B7D-B4C9-027D56CD4AE3}"/>
              </a:ext>
            </a:extLst>
          </p:cNvPr>
          <p:cNvSpPr txBox="1"/>
          <p:nvPr/>
        </p:nvSpPr>
        <p:spPr>
          <a:xfrm>
            <a:off x="668433" y="4326784"/>
            <a:ext cx="6182816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안의 문장을 수행할 때 조건을 검사해서 맞지 않는 경우 반복문을 빠져나가는 것이 아니라 반복문의 맨 처음으로 다시 돌아가게 하고 싶은 경우에는 </a:t>
            </a:r>
            <a:r>
              <a:rPr lang="en-US" altLang="ko-KR" dirty="0"/>
              <a:t>continue</a:t>
            </a:r>
            <a:r>
              <a:rPr lang="ko-KR" altLang="en-US" dirty="0"/>
              <a:t>를 사용하면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문을 통해 멈추고 싶은 조건을 설정하고 </a:t>
            </a:r>
            <a:r>
              <a:rPr lang="en-US" altLang="ko-KR" dirty="0"/>
              <a:t>if </a:t>
            </a:r>
            <a:r>
              <a:rPr lang="ko-KR" altLang="en-US" dirty="0"/>
              <a:t>내에 </a:t>
            </a:r>
            <a:r>
              <a:rPr lang="en-US" altLang="ko-KR" dirty="0"/>
              <a:t>continue</a:t>
            </a:r>
            <a:r>
              <a:rPr lang="ko-KR" altLang="en-US" dirty="0"/>
              <a:t>를 넣어서 조건이 충족되면 </a:t>
            </a:r>
            <a:r>
              <a:rPr lang="en-US" altLang="ko-KR" dirty="0"/>
              <a:t>if</a:t>
            </a:r>
            <a:r>
              <a:rPr lang="ko-KR" altLang="en-US" dirty="0"/>
              <a:t>문 내의 </a:t>
            </a:r>
            <a:r>
              <a:rPr lang="en-US" altLang="ko-KR" dirty="0"/>
              <a:t>continue</a:t>
            </a:r>
            <a:r>
              <a:rPr lang="ko-KR" altLang="en-US" dirty="0"/>
              <a:t>를 수행하도록 한다</a:t>
            </a:r>
          </a:p>
        </p:txBody>
      </p:sp>
    </p:spTree>
    <p:extLst>
      <p:ext uri="{BB962C8B-B14F-4D97-AF65-F5344CB8AC3E}">
        <p14:creationId xmlns:p14="http://schemas.microsoft.com/office/powerpoint/2010/main" val="286881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배열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54D9CED-DF74-4DBD-B08D-B3E0432D1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" y="565382"/>
            <a:ext cx="6755836" cy="4978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A45DDA-C5EF-45A0-B722-532ED81FCF72}"/>
              </a:ext>
            </a:extLst>
          </p:cNvPr>
          <p:cNvSpPr txBox="1"/>
          <p:nvPr/>
        </p:nvSpPr>
        <p:spPr>
          <a:xfrm>
            <a:off x="7138218" y="1217399"/>
            <a:ext cx="2410827" cy="294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배열은 수나 문자의 집합을 의미하며</a:t>
            </a:r>
            <a:endParaRPr lang="en-US" altLang="ko-KR" dirty="0"/>
          </a:p>
          <a:p>
            <a:r>
              <a:rPr lang="ko-KR" altLang="en-US" dirty="0"/>
              <a:t>자료형 타입 바로 옆에 </a:t>
            </a:r>
            <a:r>
              <a:rPr lang="en-US" altLang="ko-KR" dirty="0"/>
              <a:t>[]</a:t>
            </a:r>
            <a:r>
              <a:rPr lang="ko-KR" altLang="en-US" dirty="0"/>
              <a:t>기호를 사용하여 표현한다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배열의 크기를 지정할 수도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String[] name = new String[7]</a:t>
            </a:r>
            <a:r>
              <a:rPr lang="ko-KR" altLang="en-US" dirty="0"/>
              <a:t>로 배열의 길이를 </a:t>
            </a:r>
            <a:r>
              <a:rPr lang="en-US" altLang="ko-KR" dirty="0"/>
              <a:t>7</a:t>
            </a:r>
            <a:r>
              <a:rPr lang="ko-KR" altLang="en-US" dirty="0"/>
              <a:t>개로 지정하였다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403160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47525</TotalTime>
  <Words>7943</Words>
  <Application>Microsoft Office PowerPoint</Application>
  <PresentationFormat>A4 용지(210x297mm)</PresentationFormat>
  <Paragraphs>862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4. 선택, 반복, 배열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이동현</cp:lastModifiedBy>
  <cp:revision>2903</cp:revision>
  <cp:lastPrinted>2015-10-28T04:44:44Z</cp:lastPrinted>
  <dcterms:created xsi:type="dcterms:W3CDTF">2003-10-22T07:02:37Z</dcterms:created>
  <dcterms:modified xsi:type="dcterms:W3CDTF">2021-04-21T01:03:43Z</dcterms:modified>
</cp:coreProperties>
</file>