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42"/>
  </p:notesMasterIdLst>
  <p:sldIdLst>
    <p:sldId id="694" r:id="rId4"/>
    <p:sldId id="961" r:id="rId5"/>
    <p:sldId id="977" r:id="rId6"/>
    <p:sldId id="978" r:id="rId7"/>
    <p:sldId id="1103" r:id="rId8"/>
    <p:sldId id="1141" r:id="rId9"/>
    <p:sldId id="1142" r:id="rId10"/>
    <p:sldId id="1143" r:id="rId11"/>
    <p:sldId id="1144" r:id="rId12"/>
    <p:sldId id="1151" r:id="rId13"/>
    <p:sldId id="1149" r:id="rId14"/>
    <p:sldId id="1148" r:id="rId15"/>
    <p:sldId id="1150" r:id="rId16"/>
    <p:sldId id="1152" r:id="rId17"/>
    <p:sldId id="1153" r:id="rId18"/>
    <p:sldId id="1154" r:id="rId19"/>
    <p:sldId id="1156" r:id="rId20"/>
    <p:sldId id="1145" r:id="rId21"/>
    <p:sldId id="1146" r:id="rId22"/>
    <p:sldId id="1147" r:id="rId23"/>
    <p:sldId id="1157" r:id="rId24"/>
    <p:sldId id="1155" r:id="rId25"/>
    <p:sldId id="1171" r:id="rId26"/>
    <p:sldId id="1160" r:id="rId27"/>
    <p:sldId id="1161" r:id="rId28"/>
    <p:sldId id="1162" r:id="rId29"/>
    <p:sldId id="1173" r:id="rId30"/>
    <p:sldId id="1163" r:id="rId31"/>
    <p:sldId id="1164" r:id="rId32"/>
    <p:sldId id="1174" r:id="rId33"/>
    <p:sldId id="1165" r:id="rId34"/>
    <p:sldId id="1166" r:id="rId35"/>
    <p:sldId id="1170" r:id="rId36"/>
    <p:sldId id="1167" r:id="rId37"/>
    <p:sldId id="1168" r:id="rId38"/>
    <p:sldId id="1169" r:id="rId39"/>
    <p:sldId id="1172" r:id="rId40"/>
    <p:sldId id="984" r:id="rId41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00"/>
    <a:srgbClr val="FFFF99"/>
    <a:srgbClr val="FFFF66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8338CB-4B34-45D6-8E31-36FE734EF5AE}" v="5" dt="2021-03-18T01:10:22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2" d="100"/>
          <a:sy n="72" d="100"/>
        </p:scale>
        <p:origin x="942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9B8338CB-4B34-45D6-8E31-36FE734EF5AE}"/>
    <pc:docChg chg="custSel modSld modMainMaster">
      <pc:chgData name="홍필두" userId="a613eac9-2ee1-4936-8d5c-6f3d69f7b146" providerId="ADAL" clId="{9B8338CB-4B34-45D6-8E31-36FE734EF5AE}" dt="2021-03-18T01:10:22.124" v="6"/>
      <pc:docMkLst>
        <pc:docMk/>
      </pc:docMkLst>
      <pc:sldChg chg="addSp delSp modSp">
        <pc:chgData name="홍필두" userId="a613eac9-2ee1-4936-8d5c-6f3d69f7b146" providerId="ADAL" clId="{9B8338CB-4B34-45D6-8E31-36FE734EF5AE}" dt="2021-03-18T01:10:22.124" v="6"/>
        <pc:sldMkLst>
          <pc:docMk/>
          <pc:sldMk cId="0" sldId="694"/>
        </pc:sldMkLst>
        <pc:spChg chg="add mod">
          <ac:chgData name="홍필두" userId="a613eac9-2ee1-4936-8d5c-6f3d69f7b146" providerId="ADAL" clId="{9B8338CB-4B34-45D6-8E31-36FE734EF5AE}" dt="2021-03-18T01:10:22.124" v="6"/>
          <ac:spMkLst>
            <pc:docMk/>
            <pc:sldMk cId="0" sldId="694"/>
            <ac:spMk id="5" creationId="{8A09F14C-303F-4D3E-AB0C-B9328D332ACC}"/>
          </ac:spMkLst>
        </pc:spChg>
        <pc:spChg chg="del">
          <ac:chgData name="홍필두" userId="a613eac9-2ee1-4936-8d5c-6f3d69f7b146" providerId="ADAL" clId="{9B8338CB-4B34-45D6-8E31-36FE734EF5AE}" dt="2021-03-18T01:10:15.590" v="5" actId="478"/>
          <ac:spMkLst>
            <pc:docMk/>
            <pc:sldMk cId="0" sldId="694"/>
            <ac:spMk id="3075" creationId="{00000000-0000-0000-0000-000000000000}"/>
          </ac:spMkLst>
        </pc:spChg>
        <pc:picChg chg="del">
          <ac:chgData name="홍필두" userId="a613eac9-2ee1-4936-8d5c-6f3d69f7b146" providerId="ADAL" clId="{9B8338CB-4B34-45D6-8E31-36FE734EF5AE}" dt="2021-03-18T01:10:15.590" v="5" actId="478"/>
          <ac:picMkLst>
            <pc:docMk/>
            <pc:sldMk cId="0" sldId="694"/>
            <ac:picMk id="4" creationId="{00000000-0000-0000-0000-000000000000}"/>
          </ac:picMkLst>
        </pc:picChg>
        <pc:picChg chg="add mod">
          <ac:chgData name="홍필두" userId="a613eac9-2ee1-4936-8d5c-6f3d69f7b146" providerId="ADAL" clId="{9B8338CB-4B34-45D6-8E31-36FE734EF5AE}" dt="2021-03-18T01:10:22.124" v="6"/>
          <ac:picMkLst>
            <pc:docMk/>
            <pc:sldMk cId="0" sldId="694"/>
            <ac:picMk id="6" creationId="{99AB4345-8910-44D5-B82C-6A938C99953F}"/>
          </ac:picMkLst>
        </pc:picChg>
      </pc:sldChg>
      <pc:sldMasterChg chg="addSp delSp modSp mod">
        <pc:chgData name="홍필두" userId="a613eac9-2ee1-4936-8d5c-6f3d69f7b146" providerId="ADAL" clId="{9B8338CB-4B34-45D6-8E31-36FE734EF5AE}" dt="2021-03-18T01:09:46.703" v="2"/>
        <pc:sldMasterMkLst>
          <pc:docMk/>
          <pc:sldMasterMk cId="0" sldId="2147483659"/>
        </pc:sldMasterMkLst>
        <pc:spChg chg="add mod">
          <ac:chgData name="홍필두" userId="a613eac9-2ee1-4936-8d5c-6f3d69f7b146" providerId="ADAL" clId="{9B8338CB-4B34-45D6-8E31-36FE734EF5AE}" dt="2021-03-18T01:09:46.703" v="2"/>
          <ac:spMkLst>
            <pc:docMk/>
            <pc:sldMasterMk cId="0" sldId="2147483659"/>
            <ac:spMk id="11" creationId="{12677BB1-F960-4839-B7F8-5C1ABA50AADA}"/>
          </ac:spMkLst>
        </pc:spChg>
        <pc:picChg chg="del">
          <ac:chgData name="홍필두" userId="a613eac9-2ee1-4936-8d5c-6f3d69f7b146" providerId="ADAL" clId="{9B8338CB-4B34-45D6-8E31-36FE734EF5AE}" dt="2021-03-18T01:09:33.531" v="0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홍필두" userId="a613eac9-2ee1-4936-8d5c-6f3d69f7b146" providerId="ADAL" clId="{9B8338CB-4B34-45D6-8E31-36FE734EF5AE}" dt="2021-03-18T01:09:41.111" v="1"/>
          <ac:picMkLst>
            <pc:docMk/>
            <pc:sldMasterMk cId="0" sldId="2147483659"/>
            <ac:picMk id="10" creationId="{844FB84E-54C5-4543-A6EE-71E839F0EB3A}"/>
          </ac:picMkLst>
        </pc:picChg>
      </pc:sldMasterChg>
      <pc:sldMasterChg chg="addSp delSp modSp mod">
        <pc:chgData name="홍필두" userId="a613eac9-2ee1-4936-8d5c-6f3d69f7b146" providerId="ADAL" clId="{9B8338CB-4B34-45D6-8E31-36FE734EF5AE}" dt="2021-03-18T01:10:02.961" v="4"/>
        <pc:sldMasterMkLst>
          <pc:docMk/>
          <pc:sldMasterMk cId="0" sldId="2147484008"/>
        </pc:sldMasterMkLst>
        <pc:picChg chg="del">
          <ac:chgData name="홍필두" userId="a613eac9-2ee1-4936-8d5c-6f3d69f7b146" providerId="ADAL" clId="{9B8338CB-4B34-45D6-8E31-36FE734EF5AE}" dt="2021-03-18T01:10:02.587" v="3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홍필두" userId="a613eac9-2ee1-4936-8d5c-6f3d69f7b146" providerId="ADAL" clId="{9B8338CB-4B34-45D6-8E31-36FE734EF5AE}" dt="2021-03-18T01:10:02.961" v="4"/>
          <ac:picMkLst>
            <pc:docMk/>
            <pc:sldMasterMk cId="0" sldId="2147484008"/>
            <ac:picMk id="5" creationId="{BB1D6039-D24F-40B2-8FDF-B041157B6E6A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18300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34038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85478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75714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C27F75C-F720-40B4-837E-4AB402A5E2A8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6435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51972AC-7B5C-45ED-9408-4047691AF99B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6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137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7156179-055E-480F-8C1E-4BBA8471E82F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8483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0D7FA2A-B766-41A6-87B8-F5D48D2CEB1E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8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293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69677AE-B962-42B9-AF0A-DF054576D4CD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0531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E835B2F-2A2E-471B-88E9-97BA26BE3EED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0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072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48445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25187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7820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DC77BB9-9013-4A4F-B735-282E4F827E91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8243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FADC4C-9B8A-4F05-864F-0B68C62F4EB2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8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019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34456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8897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43379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6612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27085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458722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7143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76922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44991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3263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2D65213-55F8-4CD6-B72F-74F0C97C0C58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0291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8695963-C718-4809-BC51-D141A36CC1C6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0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069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97307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04511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5AB119-890C-4F92-91B0-8521D14CD7EB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2339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9659306-62D6-4E10-B5BA-805EA8D3FD3A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2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079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8E7DFB0-AD1A-4306-B956-4635A9EE540D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123" name="Rectangle 7"/>
          <p:cNvSpPr txBox="1">
            <a:spLocks noGrp="1" noChangeArrowheads="1"/>
          </p:cNvSpPr>
          <p:nvPr/>
        </p:nvSpPr>
        <p:spPr bwMode="auto">
          <a:xfrm>
            <a:off x="3830638" y="9445625"/>
            <a:ext cx="29289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89" tIns="46295" rIns="92589" bIns="46295" anchor="b"/>
          <a:lstStyle>
            <a:lvl1pPr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52475" indent="-28892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5728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20838" indent="-231775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82800" indent="-230188" defTabSz="91281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400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972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544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911600" indent="-230188" algn="ctr" defTabSz="912813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D295D6B-28B3-4AB7-BBD1-50E4721C0D28}" type="slidenum"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ko-KR" sz="12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589" tIns="46295" rIns="92589" bIns="46295"/>
          <a:lstStyle/>
          <a:p>
            <a:pPr eaLnBrk="1" hangingPunct="1"/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359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6259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3804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5052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5840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44FB84E-54C5-4543-A6EE-71E839F0EB3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38913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677BB1-F960-4839-B7F8-5C1ABA50AADA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1D6039-D24F-40B2-8FDF-B041157B6E6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QauZiKcMH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.k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7. </a:t>
            </a:r>
            <a:r>
              <a:rPr lang="en-US" altLang="ko-KR" sz="2400" dirty="0" err="1"/>
              <a:t>String,Byte,StringBuffer</a:t>
            </a:r>
            <a:r>
              <a:rPr lang="en-US" altLang="ko-KR" sz="2400" dirty="0"/>
              <a:t>, Array, </a:t>
            </a:r>
            <a:r>
              <a:rPr lang="en-US" altLang="ko-KR" sz="2400" dirty="0" err="1"/>
              <a:t>ArrayList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5" name="Text Box 89">
            <a:extLst>
              <a:ext uri="{FF2B5EF4-FFF2-40B4-BE49-F238E27FC236}">
                <a16:creationId xmlns:a16="http://schemas.microsoft.com/office/drawing/2014/main" id="{8A09F14C-303F-4D3E-AB0C-B9328D332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</a:t>
            </a:r>
            <a:r>
              <a:rPr kumimoji="1" lang="ko-KR" altLang="en-US" dirty="0">
                <a:solidFill>
                  <a:schemeClr val="tx1"/>
                </a:solidFill>
              </a:rPr>
              <a:t>자바 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9AB4345-8910-44D5-B82C-6A938C999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58" y="5084763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6D8D8E-3ED2-462A-8159-1DD43E672D05}"/>
              </a:ext>
            </a:extLst>
          </p:cNvPr>
          <p:cNvSpPr txBox="1"/>
          <p:nvPr/>
        </p:nvSpPr>
        <p:spPr>
          <a:xfrm>
            <a:off x="1499662" y="2467561"/>
            <a:ext cx="4949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https://youtu.be</a:t>
            </a:r>
            <a:r>
              <a:rPr lang="ko-KR" altLang="en-US">
                <a:hlinkClick r:id="rId3"/>
              </a:rPr>
              <a:t>/DQauZiKcMHI</a:t>
            </a:r>
            <a:r>
              <a:rPr lang="ko-KR" altLang="en-US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13309" y="927543"/>
            <a:ext cx="9047229" cy="21495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Byte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Byte, Byte[]</a:t>
            </a:r>
            <a:r>
              <a:rPr lang="ko-KR" altLang="en-US" sz="1200" dirty="0"/>
              <a:t>는 </a:t>
            </a:r>
            <a:r>
              <a:rPr lang="en-US" altLang="ko-KR" sz="1200" dirty="0"/>
              <a:t>c</a:t>
            </a:r>
            <a:r>
              <a:rPr lang="ko-KR" altLang="en-US" sz="1200" dirty="0"/>
              <a:t>에서 </a:t>
            </a:r>
            <a:r>
              <a:rPr lang="en-US" altLang="ko-KR" sz="1200" dirty="0"/>
              <a:t>char aa[10];</a:t>
            </a:r>
            <a:r>
              <a:rPr lang="ko-KR" altLang="en-US" sz="1200" dirty="0"/>
              <a:t>과 같은 개념이다</a:t>
            </a:r>
            <a:r>
              <a:rPr lang="en-US" altLang="ko-KR" sz="1200" dirty="0"/>
              <a:t>. </a:t>
            </a:r>
            <a:r>
              <a:rPr lang="ko-KR" altLang="en-US" sz="1200" dirty="0"/>
              <a:t>즉 각각의 배열하나하나가 메모리 바이트와 동일하다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한글이 </a:t>
            </a:r>
            <a:r>
              <a:rPr lang="en-US" altLang="ko-KR" sz="1200" dirty="0"/>
              <a:t>String</a:t>
            </a:r>
            <a:r>
              <a:rPr lang="ko-KR" altLang="en-US" sz="1200" dirty="0"/>
              <a:t>에서 </a:t>
            </a:r>
            <a:r>
              <a:rPr lang="en-US" altLang="ko-KR" sz="1200" dirty="0"/>
              <a:t>2byte 1</a:t>
            </a:r>
            <a:r>
              <a:rPr lang="ko-KR" altLang="en-US" sz="1200" dirty="0"/>
              <a:t>자로 처리되는 개떡같은 것이나</a:t>
            </a:r>
            <a:r>
              <a:rPr lang="en-US" altLang="ko-KR" sz="1200" dirty="0"/>
              <a:t>. </a:t>
            </a:r>
            <a:r>
              <a:rPr lang="ko-KR" altLang="en-US" sz="1200" dirty="0"/>
              <a:t>파일처리</a:t>
            </a:r>
            <a:r>
              <a:rPr lang="en-US" altLang="ko-KR" sz="1200" dirty="0"/>
              <a:t>, </a:t>
            </a:r>
            <a:r>
              <a:rPr lang="ko-KR" altLang="en-US" sz="1200" dirty="0"/>
              <a:t>통신처리 등에서 유용하게 </a:t>
            </a:r>
            <a:r>
              <a:rPr lang="en-US" altLang="ko-KR" sz="1200" dirty="0"/>
              <a:t>Byte</a:t>
            </a:r>
            <a:r>
              <a:rPr lang="ko-KR" altLang="en-US" sz="1200" dirty="0"/>
              <a:t>가 사용된다</a:t>
            </a:r>
            <a:r>
              <a:rPr lang="en-US" altLang="ko-KR" sz="1200" dirty="0"/>
              <a:t>.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String-&gt; Byte : String</a:t>
            </a:r>
            <a:r>
              <a:rPr lang="ko-KR" altLang="en-US" sz="1200" dirty="0"/>
              <a:t> </a:t>
            </a:r>
            <a:r>
              <a:rPr lang="en-US" altLang="ko-KR" sz="1200" dirty="0"/>
              <a:t>aa=“</a:t>
            </a:r>
            <a:r>
              <a:rPr lang="ko-KR" altLang="en-US" sz="1200" dirty="0"/>
              <a:t>한글이다</a:t>
            </a:r>
            <a:r>
              <a:rPr lang="en-US" altLang="ko-KR" sz="1200" dirty="0"/>
              <a:t>”;  Byte [] bb=</a:t>
            </a:r>
            <a:r>
              <a:rPr lang="en-US" altLang="ko-KR" sz="1200" dirty="0" err="1"/>
              <a:t>aa.getBytes</a:t>
            </a:r>
            <a:r>
              <a:rPr lang="en-US" altLang="ko-KR" sz="1200" dirty="0"/>
              <a:t>();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Byte -&gt; String: String cc= new</a:t>
            </a:r>
            <a:r>
              <a:rPr lang="ko-KR" altLang="en-US" sz="1200" dirty="0"/>
              <a:t> </a:t>
            </a:r>
            <a:r>
              <a:rPr lang="en-US" altLang="ko-KR" sz="1200" dirty="0"/>
              <a:t>String(bb,0,5); </a:t>
            </a:r>
          </a:p>
        </p:txBody>
      </p:sp>
    </p:spTree>
    <p:extLst>
      <p:ext uri="{BB962C8B-B14F-4D97-AF65-F5344CB8AC3E}">
        <p14:creationId xmlns:p14="http://schemas.microsoft.com/office/powerpoint/2010/main" val="12322003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한글 계산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다음 </a:t>
            </a:r>
            <a:r>
              <a:rPr lang="ko-KR" altLang="en-US" sz="1200" dirty="0" err="1"/>
              <a:t>메인에</a:t>
            </a:r>
            <a:r>
              <a:rPr lang="ko-KR" altLang="en-US" sz="1200" dirty="0"/>
              <a:t> 정의된 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HanBlankForeword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HanBlankBackword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HanCount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구현하시오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HanBlankForeword</a:t>
            </a:r>
            <a:r>
              <a:rPr lang="en-US" altLang="ko-KR" sz="1200" dirty="0"/>
              <a:t>/</a:t>
            </a:r>
            <a:r>
              <a:rPr lang="en-US" altLang="ko-KR" sz="1200" dirty="0" err="1"/>
              <a:t>Backword</a:t>
            </a:r>
            <a:r>
              <a:rPr lang="ko-KR" altLang="en-US" sz="1200" dirty="0"/>
              <a:t>는 앞에 한글포함 </a:t>
            </a:r>
            <a:r>
              <a:rPr lang="ko-KR" altLang="en-US" sz="1200" dirty="0" err="1"/>
              <a:t>스트링을</a:t>
            </a:r>
            <a:r>
              <a:rPr lang="ko-KR" altLang="en-US" sz="1200" dirty="0"/>
              <a:t> 뒤에 숫자 만큼의 </a:t>
            </a:r>
            <a:r>
              <a:rPr lang="ko-KR" altLang="en-US" sz="1200" dirty="0" err="1"/>
              <a:t>블랭크를</a:t>
            </a:r>
            <a:r>
              <a:rPr lang="ko-KR" altLang="en-US" sz="1200" dirty="0"/>
              <a:t> 포함한 </a:t>
            </a:r>
            <a:r>
              <a:rPr lang="ko-KR" altLang="en-US" sz="1200" dirty="0" err="1"/>
              <a:t>스트링을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만듬</a:t>
            </a:r>
            <a:r>
              <a:rPr lang="en-US" altLang="ko-KR" sz="1200" dirty="0"/>
              <a:t>.(foreword</a:t>
            </a:r>
            <a:r>
              <a:rPr lang="ko-KR" altLang="en-US" sz="1200" dirty="0"/>
              <a:t>는</a:t>
            </a:r>
            <a:r>
              <a:rPr lang="en-US" altLang="ko-KR" sz="1200" dirty="0"/>
              <a:t> </a:t>
            </a:r>
            <a:r>
              <a:rPr lang="ko-KR" altLang="en-US" sz="1200" dirty="0"/>
              <a:t>앞으로 </a:t>
            </a:r>
            <a:r>
              <a:rPr lang="ko-KR" altLang="en-US" sz="1200" dirty="0" err="1"/>
              <a:t>블랭크를</a:t>
            </a:r>
            <a:r>
              <a:rPr lang="ko-KR" altLang="en-US" sz="1200" dirty="0"/>
              <a:t> 붙이고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backword</a:t>
            </a:r>
            <a:r>
              <a:rPr lang="ko-KR" altLang="en-US" sz="1200" dirty="0"/>
              <a:t>는 뒤로 </a:t>
            </a:r>
            <a:r>
              <a:rPr lang="ko-KR" altLang="en-US" sz="1200" dirty="0" err="1"/>
              <a:t>블랭크를</a:t>
            </a:r>
            <a:r>
              <a:rPr lang="ko-KR" altLang="en-US" sz="1200" dirty="0"/>
              <a:t> 붙인 문자열을 </a:t>
            </a:r>
            <a:r>
              <a:rPr lang="ko-KR" altLang="en-US" sz="1200" dirty="0" err="1"/>
              <a:t>리턴함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HanCount</a:t>
            </a:r>
            <a:r>
              <a:rPr lang="ko-KR" altLang="en-US" sz="1200" dirty="0"/>
              <a:t>는 주어진 문자열의 </a:t>
            </a:r>
            <a:r>
              <a:rPr lang="ko-KR" altLang="en-US" sz="1200" dirty="0" err="1"/>
              <a:t>한글수를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리턴함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793" y="997463"/>
            <a:ext cx="6049090" cy="11160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907" y="2725295"/>
            <a:ext cx="3757566" cy="12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138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고정길이에서</a:t>
            </a:r>
            <a:r>
              <a:rPr lang="en-US" altLang="ko-KR" sz="1600" dirty="0"/>
              <a:t> </a:t>
            </a:r>
            <a:r>
              <a:rPr lang="ko-KR" altLang="en-US" sz="1600" dirty="0"/>
              <a:t>필드 추출</a:t>
            </a:r>
            <a:r>
              <a:rPr lang="en-US" altLang="ko-KR" sz="1600" dirty="0"/>
              <a:t> </a:t>
            </a:r>
            <a:r>
              <a:rPr lang="ko-KR" altLang="en-US" sz="1600" dirty="0"/>
              <a:t>처리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먼저 데이터를 만든다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1) String</a:t>
            </a:r>
            <a:r>
              <a:rPr lang="ko-KR" altLang="en-US" sz="1200" dirty="0"/>
              <a:t>배열을 왼쪽 그림과 같이 영수증</a:t>
            </a:r>
            <a:r>
              <a:rPr lang="en-US" altLang="ko-KR" sz="1200" dirty="0"/>
              <a:t>3</a:t>
            </a:r>
            <a:r>
              <a:rPr lang="ko-KR" altLang="en-US" sz="1200" dirty="0"/>
              <a:t>실습 결과를 가지고 만든다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2) </a:t>
            </a:r>
            <a:r>
              <a:rPr lang="ko-KR" altLang="en-US" sz="1200" dirty="0"/>
              <a:t>그 중 몇 개의 합계금액을 틀리게 수정한다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해당 데이터를 가지고 합계검증프로그램을 작성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아마 </a:t>
            </a:r>
            <a:r>
              <a:rPr lang="en-US" altLang="ko-KR" sz="1200" dirty="0"/>
              <a:t>\t</a:t>
            </a:r>
            <a:r>
              <a:rPr lang="ko-KR" altLang="en-US" sz="1200" dirty="0"/>
              <a:t>로 줄을 맞췄다면 고생할 듯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806" y="743724"/>
            <a:ext cx="5393777" cy="40217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367" y="5232903"/>
            <a:ext cx="4677681" cy="99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718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515" y="2045705"/>
            <a:ext cx="5317542" cy="1371434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8833389" cy="5767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고정길이에서</a:t>
            </a:r>
            <a:r>
              <a:rPr lang="en-US" altLang="ko-KR" sz="1600" dirty="0"/>
              <a:t> </a:t>
            </a:r>
            <a:r>
              <a:rPr lang="ko-KR" altLang="en-US" sz="1600" dirty="0"/>
              <a:t>필드 추출</a:t>
            </a:r>
            <a:r>
              <a:rPr lang="en-US" altLang="ko-KR" sz="1600" dirty="0"/>
              <a:t> </a:t>
            </a:r>
            <a:r>
              <a:rPr lang="ko-KR" altLang="en-US" sz="1600" dirty="0"/>
              <a:t>처리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 </a:t>
            </a:r>
            <a:r>
              <a:rPr lang="ko-KR" altLang="en-US" sz="1200" dirty="0" err="1"/>
              <a:t>스트링</a:t>
            </a:r>
            <a:r>
              <a:rPr lang="ko-KR" altLang="en-US" sz="1200" dirty="0"/>
              <a:t> 배열을 하나씩 처리하는데</a:t>
            </a:r>
            <a:r>
              <a:rPr lang="en-US" altLang="ko-KR" sz="1200" dirty="0"/>
              <a:t> </a:t>
            </a:r>
            <a:r>
              <a:rPr lang="ko-KR" altLang="en-US" sz="1200" dirty="0"/>
              <a:t>한 레코드가 고정길이로 나눠진다</a:t>
            </a:r>
            <a:r>
              <a:rPr lang="en-US" altLang="ko-KR" sz="1200" dirty="0"/>
              <a:t>. </a:t>
            </a:r>
            <a:r>
              <a:rPr lang="ko-KR" altLang="en-US" sz="1200" dirty="0"/>
              <a:t>즉 </a:t>
            </a:r>
            <a:r>
              <a:rPr lang="ko-KR" altLang="en-US" sz="1200" dirty="0" err="1"/>
              <a:t>몆</a:t>
            </a:r>
            <a:r>
              <a:rPr lang="ko-KR" altLang="en-US" sz="1200" dirty="0"/>
              <a:t> 번째 부터 몇 번째 까지 글자를 뽑아내서 단가</a:t>
            </a:r>
            <a:r>
              <a:rPr lang="en-US" altLang="ko-KR" sz="1200" dirty="0"/>
              <a:t>, </a:t>
            </a:r>
            <a:r>
              <a:rPr lang="ko-KR" altLang="en-US" sz="1200" dirty="0"/>
              <a:t>수량</a:t>
            </a:r>
            <a:r>
              <a:rPr lang="en-US" altLang="ko-KR" sz="1200" dirty="0"/>
              <a:t>, </a:t>
            </a:r>
            <a:r>
              <a:rPr lang="ko-KR" altLang="en-US" sz="1200" dirty="0"/>
              <a:t>가격을 뽑아낸다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뽑아낸 문자에서 콤마를 제거한다 </a:t>
            </a:r>
            <a:r>
              <a:rPr lang="en-US" altLang="ko-KR" sz="1200" dirty="0" err="1"/>
              <a:t>replaceAll</a:t>
            </a:r>
            <a:r>
              <a:rPr lang="en-US" altLang="ko-KR" sz="1200" dirty="0"/>
              <a:t>(",", "")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콤마를 제거한 문자에서 공백을 제거한다</a:t>
            </a:r>
            <a:r>
              <a:rPr lang="en-US" altLang="ko-KR" sz="12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문자열을 숫자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</a:t>
            </a:r>
            <a:r>
              <a:rPr lang="ko-KR" altLang="en-US" sz="1200" dirty="0"/>
              <a:t>로 바꾼다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계산하고 비교하여 가격이 잘못되었으면 해당 레코드 한 줄을 출력한다</a:t>
            </a:r>
            <a:r>
              <a:rPr lang="en-US" altLang="ko-KR" sz="1200" dirty="0"/>
              <a:t>. (</a:t>
            </a:r>
            <a:r>
              <a:rPr lang="ko-KR" altLang="en-US" sz="1200" dirty="0"/>
              <a:t>잘 못된 한 줄과</a:t>
            </a:r>
            <a:r>
              <a:rPr lang="en-US" altLang="ko-KR" sz="1200" dirty="0"/>
              <a:t>, </a:t>
            </a:r>
            <a:r>
              <a:rPr lang="ko-KR" altLang="en-US" sz="1200" dirty="0"/>
              <a:t>고친 한 줄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하하</a:t>
            </a:r>
            <a:r>
              <a:rPr lang="en-US" altLang="ko-KR" sz="1200" dirty="0"/>
              <a:t> </a:t>
            </a:r>
            <a:r>
              <a:rPr lang="ko-KR" altLang="en-US" sz="1200" dirty="0"/>
              <a:t>한글</a:t>
            </a:r>
            <a:r>
              <a:rPr lang="en-US" altLang="ko-KR" sz="1200" dirty="0"/>
              <a:t>..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</a:t>
            </a:r>
            <a:r>
              <a:rPr lang="ko-KR" altLang="en-US" sz="1800" dirty="0"/>
              <a:t>힌트</a:t>
            </a:r>
            <a:r>
              <a:rPr lang="en-US" altLang="ko-KR" sz="1800" dirty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305138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구분자된</a:t>
            </a:r>
            <a:r>
              <a:rPr lang="en-US" altLang="ko-KR" sz="1600" dirty="0"/>
              <a:t> </a:t>
            </a:r>
            <a:r>
              <a:rPr lang="ko-KR" altLang="en-US" sz="1600" dirty="0"/>
              <a:t>필드 추출</a:t>
            </a:r>
            <a:r>
              <a:rPr lang="en-US" altLang="ko-KR" sz="1600" dirty="0"/>
              <a:t> </a:t>
            </a:r>
            <a:r>
              <a:rPr lang="ko-KR" altLang="en-US" sz="1600" dirty="0"/>
              <a:t>처리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먼저 데이터를 만든다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실습용 </a:t>
            </a:r>
            <a:r>
              <a:rPr lang="en-US" altLang="ko-KR" sz="1200" dirty="0"/>
              <a:t>csv</a:t>
            </a:r>
            <a:r>
              <a:rPr lang="ko-KR" altLang="en-US" sz="1200" dirty="0"/>
              <a:t>파일을 메모장으로 연다</a:t>
            </a:r>
            <a:r>
              <a:rPr lang="en-US" altLang="ko-KR" sz="1200" dirty="0"/>
              <a:t>.(</a:t>
            </a:r>
            <a:r>
              <a:rPr lang="ko-KR" altLang="en-US" sz="1200" dirty="0"/>
              <a:t>부산광역시</a:t>
            </a:r>
            <a:r>
              <a:rPr lang="en-US" altLang="ko-KR" sz="1200" dirty="0"/>
              <a:t>+</a:t>
            </a:r>
            <a:r>
              <a:rPr lang="ko-KR" altLang="en-US" sz="1200" dirty="0"/>
              <a:t>북구</a:t>
            </a:r>
            <a:r>
              <a:rPr lang="en-US" altLang="ko-KR" sz="1200" dirty="0"/>
              <a:t>_</a:t>
            </a:r>
            <a:r>
              <a:rPr lang="ko-KR" altLang="en-US" sz="1200" dirty="0" err="1"/>
              <a:t>유원시설업현황</a:t>
            </a:r>
            <a:r>
              <a:rPr lang="en-US" altLang="ko-KR" sz="1200" dirty="0"/>
              <a:t>_20151204.csv)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Csv</a:t>
            </a:r>
            <a:r>
              <a:rPr lang="ko-KR" altLang="en-US" sz="1200" dirty="0"/>
              <a:t>파일은 콤마 </a:t>
            </a:r>
            <a:r>
              <a:rPr lang="ko-KR" altLang="en-US" sz="1200" dirty="0" err="1"/>
              <a:t>구분자로</a:t>
            </a:r>
            <a:r>
              <a:rPr lang="ko-KR" altLang="en-US" sz="1200" dirty="0"/>
              <a:t> 만든 파일</a:t>
            </a:r>
            <a:r>
              <a:rPr lang="en-US" altLang="ko-KR" sz="1200" dirty="0"/>
              <a:t>(</a:t>
            </a:r>
            <a:r>
              <a:rPr lang="ko-KR" altLang="en-US" sz="1200" dirty="0"/>
              <a:t>엑셀에서 </a:t>
            </a:r>
            <a:r>
              <a:rPr lang="en-US" altLang="ko-KR" sz="1200" dirty="0"/>
              <a:t>csv</a:t>
            </a:r>
            <a:r>
              <a:rPr lang="ko-KR" altLang="en-US" sz="1200" dirty="0"/>
              <a:t>로 저장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해당 파일은 </a:t>
            </a:r>
            <a:r>
              <a:rPr lang="ko-KR" altLang="en-US" sz="1200" dirty="0" err="1"/>
              <a:t>첫줄이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필드명이고</a:t>
            </a:r>
            <a:r>
              <a:rPr lang="ko-KR" altLang="en-US" sz="1200" dirty="0"/>
              <a:t> 다음 </a:t>
            </a:r>
            <a:r>
              <a:rPr lang="en-US" altLang="ko-KR" sz="1200" dirty="0"/>
              <a:t>4</a:t>
            </a:r>
            <a:r>
              <a:rPr lang="ko-KR" altLang="en-US" sz="1200" dirty="0"/>
              <a:t>줄이 각각을 콤마로 구분한 데이터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중간에 따옴표는 그냥 수동으로 제거</a:t>
            </a:r>
            <a:r>
              <a:rPr lang="en-US" altLang="ko-KR" sz="1200" dirty="0"/>
              <a:t>.. </a:t>
            </a:r>
            <a:r>
              <a:rPr lang="ko-KR" altLang="en-US" sz="1200" dirty="0"/>
              <a:t>나중에 </a:t>
            </a:r>
            <a:r>
              <a:rPr lang="ko-KR" altLang="en-US" sz="1200" dirty="0" err="1"/>
              <a:t>파일배울때는</a:t>
            </a:r>
            <a:r>
              <a:rPr lang="ko-KR" altLang="en-US" sz="1200" dirty="0"/>
              <a:t> 프로그램으로 제거예정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835" y="648572"/>
            <a:ext cx="5195637" cy="35489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933" y="3584671"/>
            <a:ext cx="2769761" cy="297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0150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2478120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구분자된</a:t>
            </a:r>
            <a:r>
              <a:rPr lang="en-US" altLang="ko-KR" sz="1600" dirty="0"/>
              <a:t> </a:t>
            </a:r>
            <a:r>
              <a:rPr lang="ko-KR" altLang="en-US" sz="1600" dirty="0"/>
              <a:t>필드 추출</a:t>
            </a:r>
            <a:r>
              <a:rPr lang="en-US" altLang="ko-KR" sz="1600" dirty="0"/>
              <a:t> </a:t>
            </a:r>
            <a:r>
              <a:rPr lang="ko-KR" altLang="en-US" sz="1600" dirty="0"/>
              <a:t>처리 </a:t>
            </a:r>
            <a:r>
              <a:rPr lang="en-US" altLang="ko-KR" sz="1600" dirty="0"/>
              <a:t>2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먼저 스스로 데이터를 만든다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직접 </a:t>
            </a:r>
            <a:r>
              <a:rPr lang="en-US" altLang="ko-KR" sz="1200" dirty="0">
                <a:hlinkClick r:id="rId3"/>
              </a:rPr>
              <a:t>http://www.data.go.kr</a:t>
            </a:r>
            <a:r>
              <a:rPr lang="en-US" altLang="ko-KR" sz="1200" dirty="0"/>
              <a:t> </a:t>
            </a:r>
            <a:r>
              <a:rPr lang="ko-KR" altLang="en-US" sz="1200" dirty="0"/>
              <a:t> 가서 </a:t>
            </a:r>
            <a:r>
              <a:rPr lang="ko-KR" altLang="en-US" sz="1200" dirty="0" err="1"/>
              <a:t>파일데이터중</a:t>
            </a:r>
            <a:r>
              <a:rPr lang="ko-KR" altLang="en-US" sz="1200" dirty="0"/>
              <a:t> </a:t>
            </a:r>
            <a:r>
              <a:rPr lang="en-US" altLang="ko-KR" sz="1200" dirty="0"/>
              <a:t>csv</a:t>
            </a:r>
            <a:r>
              <a:rPr lang="ko-KR" altLang="en-US" sz="1200" dirty="0" err="1"/>
              <a:t>파일중</a:t>
            </a:r>
            <a:r>
              <a:rPr lang="ko-KR" altLang="en-US" sz="1200" dirty="0"/>
              <a:t> 만만한 것을 다운 받는다</a:t>
            </a:r>
            <a:r>
              <a:rPr lang="en-US" altLang="ko-KR" sz="1200" dirty="0"/>
              <a:t>. </a:t>
            </a:r>
            <a:r>
              <a:rPr lang="ko-KR" altLang="en-US" sz="1200" dirty="0"/>
              <a:t>단 숫자가 있는 데이터를 받는다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앞에 실습과 같이 </a:t>
            </a:r>
            <a:r>
              <a:rPr lang="ko-KR" altLang="en-US" sz="1200" dirty="0" err="1"/>
              <a:t>필드명</a:t>
            </a:r>
            <a:r>
              <a:rPr lang="en-US" altLang="ko-KR" sz="1200" dirty="0"/>
              <a:t>, </a:t>
            </a:r>
            <a:r>
              <a:rPr lang="ko-KR" altLang="en-US" sz="1200" dirty="0"/>
              <a:t>필드내용 순으로 인쇄하는데</a:t>
            </a:r>
            <a:r>
              <a:rPr lang="en-US" altLang="ko-KR" sz="1200" dirty="0"/>
              <a:t>…..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단</a:t>
            </a:r>
            <a:r>
              <a:rPr lang="en-US" altLang="ko-KR" sz="1200" dirty="0"/>
              <a:t>, </a:t>
            </a:r>
            <a:r>
              <a:rPr lang="ko-KR" altLang="en-US" sz="1200" dirty="0"/>
              <a:t>해당 숫자 필드는 한글 읽기방식으로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일억이천사백</a:t>
            </a:r>
            <a:r>
              <a:rPr lang="ko-KR" altLang="en-US" sz="1200" dirty="0"/>
              <a:t> 오십만 삼십구</a:t>
            </a:r>
            <a:r>
              <a:rPr lang="en-US" altLang="ko-KR" sz="1200" dirty="0"/>
              <a:t>)</a:t>
            </a:r>
            <a:r>
              <a:rPr lang="ko-KR" altLang="en-US" sz="1200" dirty="0"/>
              <a:t>로 변환하여 인쇄한다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23" y="1080385"/>
            <a:ext cx="6893489" cy="379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8414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76718" y="817511"/>
            <a:ext cx="9047229" cy="3860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StringBuffer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추후</a:t>
            </a:r>
            <a:r>
              <a:rPr lang="en-US" altLang="ko-KR" sz="1200" dirty="0"/>
              <a:t> </a:t>
            </a:r>
            <a:r>
              <a:rPr lang="ko-KR" altLang="en-US" sz="1200" dirty="0"/>
              <a:t>배우는 </a:t>
            </a:r>
            <a:r>
              <a:rPr lang="en-US" altLang="ko-KR" sz="1200" dirty="0"/>
              <a:t>File, socket, </a:t>
            </a:r>
            <a:r>
              <a:rPr lang="ko-KR" altLang="en-US" sz="1200" dirty="0" err="1"/>
              <a:t>웹처리</a:t>
            </a:r>
            <a:r>
              <a:rPr lang="ko-KR" altLang="en-US" sz="1200" dirty="0"/>
              <a:t> 관련클래스들의 입출력에서는 </a:t>
            </a:r>
            <a:r>
              <a:rPr lang="en-US" altLang="ko-KR" sz="1200" dirty="0" err="1"/>
              <a:t>Byte,String</a:t>
            </a:r>
            <a:r>
              <a:rPr lang="ko-KR" altLang="en-US" sz="1200" dirty="0"/>
              <a:t>과 같은 값으로 전달 받는 것이 아니라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Buffer,stream</a:t>
            </a:r>
            <a:r>
              <a:rPr lang="ko-KR" altLang="en-US" sz="1200" dirty="0"/>
              <a:t> 형식으로 데이터를 받고나 적어서 처리한다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Buffer/ Stream</a:t>
            </a:r>
            <a:r>
              <a:rPr lang="ko-KR" altLang="en-US" sz="1200" dirty="0"/>
              <a:t>은 일정한 지정된 크기에 메모리 공간을 가지고 </a:t>
            </a:r>
            <a:r>
              <a:rPr lang="ko-KR" altLang="en-US" sz="1200" dirty="0" err="1"/>
              <a:t>데이터등을</a:t>
            </a:r>
            <a:r>
              <a:rPr lang="ko-KR" altLang="en-US" sz="1200" dirty="0"/>
              <a:t> 처리하는 클래스이다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StringBuffer</a:t>
            </a:r>
            <a:r>
              <a:rPr lang="ko-KR" altLang="en-US" sz="1200" dirty="0"/>
              <a:t>형식으로 </a:t>
            </a:r>
            <a:r>
              <a:rPr lang="ko-KR" altLang="en-US" sz="1200" dirty="0" err="1"/>
              <a:t>입출력받는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사용하기 위하여 </a:t>
            </a:r>
            <a:r>
              <a:rPr lang="en-US" altLang="ko-KR" sz="1200" dirty="0" err="1"/>
              <a:t>StringBuffer</a:t>
            </a:r>
            <a:r>
              <a:rPr lang="ko-KR" altLang="en-US" sz="1200" dirty="0"/>
              <a:t>클래스의 성격을 알아야 한다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결론</a:t>
            </a:r>
            <a:endParaRPr lang="en-US" altLang="ko-KR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en-US" altLang="ko-KR" sz="1200" dirty="0"/>
              <a:t>String </a:t>
            </a:r>
            <a:r>
              <a:rPr lang="ko-KR" altLang="en-US" sz="1200" dirty="0"/>
              <a:t>클래스의 내부적 메모리 비합리 처리사항 개선을 위하여 </a:t>
            </a:r>
            <a:r>
              <a:rPr lang="en-US" altLang="ko-KR" sz="1200" dirty="0" err="1"/>
              <a:t>StringBuffer</a:t>
            </a:r>
            <a:r>
              <a:rPr lang="ko-KR" altLang="en-US" sz="1200" dirty="0"/>
              <a:t>클래스가 있음</a:t>
            </a:r>
            <a:endParaRPr lang="en-US" altLang="ko-KR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즉 자바의</a:t>
            </a:r>
            <a:r>
              <a:rPr lang="en-US" altLang="ko-KR" sz="1200" dirty="0"/>
              <a:t> </a:t>
            </a:r>
            <a:r>
              <a:rPr lang="ko-KR" altLang="en-US" sz="1200" dirty="0"/>
              <a:t>어떤 클래스들의 입출력은 </a:t>
            </a:r>
            <a:r>
              <a:rPr lang="en-US" altLang="ko-KR" sz="1200" dirty="0" err="1"/>
              <a:t>StringBuffer</a:t>
            </a:r>
            <a:r>
              <a:rPr lang="ko-KR" altLang="en-US" sz="1200" dirty="0"/>
              <a:t>일수 있는데</a:t>
            </a:r>
            <a:r>
              <a:rPr lang="en-US" altLang="ko-KR" sz="1200" dirty="0"/>
              <a:t>. </a:t>
            </a:r>
            <a:r>
              <a:rPr lang="ko-KR" altLang="en-US" sz="1200" dirty="0"/>
              <a:t>이때는 </a:t>
            </a:r>
            <a:r>
              <a:rPr lang="en-US" altLang="ko-KR" sz="1200" dirty="0" err="1"/>
              <a:t>StringBuffer</a:t>
            </a:r>
            <a:r>
              <a:rPr lang="ko-KR" altLang="en-US" sz="1200" dirty="0"/>
              <a:t>형식으로 처리하여야 함</a:t>
            </a:r>
            <a:endParaRPr lang="en-US" altLang="ko-KR" sz="1200" dirty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err="1"/>
              <a:t>스트링</a:t>
            </a:r>
            <a:r>
              <a:rPr lang="ko-KR" altLang="en-US" sz="1200" dirty="0"/>
              <a:t> 변경이 자주 일어나는 경우 </a:t>
            </a:r>
            <a:r>
              <a:rPr lang="en-US" altLang="ko-KR" sz="1200" dirty="0" err="1"/>
              <a:t>StringBuffer</a:t>
            </a:r>
            <a:r>
              <a:rPr lang="ko-KR" altLang="en-US" sz="1200" dirty="0"/>
              <a:t>형을 사용하여야 함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47332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76718" y="817512"/>
            <a:ext cx="9047229" cy="54960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StringBuffer</a:t>
            </a:r>
            <a:r>
              <a:rPr lang="en-US" altLang="ko-KR" sz="1600" dirty="0"/>
              <a:t> (2)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String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=“a”; 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/>
              <a:t>자바문장을 </a:t>
            </a:r>
            <a:r>
              <a:rPr lang="en-US" altLang="ko-KR" sz="1200" dirty="0"/>
              <a:t>c</a:t>
            </a:r>
            <a:r>
              <a:rPr lang="ko-KR" altLang="en-US" sz="1200" dirty="0"/>
              <a:t>로 생각하면 다음</a:t>
            </a:r>
            <a:r>
              <a:rPr lang="en-US" altLang="ko-KR" sz="1200" dirty="0"/>
              <a:t> </a:t>
            </a:r>
            <a:r>
              <a:rPr lang="ko-KR" altLang="en-US" sz="1200" dirty="0"/>
              <a:t>세 줄을 실행하는 것임</a:t>
            </a:r>
            <a:endParaRPr lang="en-US" altLang="ko-KR" sz="1200" dirty="0"/>
          </a:p>
          <a:p>
            <a:pPr marL="228600" indent="-22860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char  str0[1] //str0</a:t>
            </a:r>
            <a:r>
              <a:rPr lang="ko-KR" altLang="en-US" sz="1200" dirty="0"/>
              <a:t>배열 </a:t>
            </a:r>
            <a:r>
              <a:rPr lang="en-US" altLang="ko-KR" sz="1200" dirty="0"/>
              <a:t>str0[0],str0[1]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만듦</a:t>
            </a:r>
            <a:r>
              <a:rPr lang="en-US" altLang="ko-KR" sz="1200" dirty="0"/>
              <a:t> 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2) str0[0]=‘a’; 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3) str0[1]=0x00; 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 err="1"/>
              <a:t>str</a:t>
            </a:r>
            <a:r>
              <a:rPr lang="en-US" altLang="ko-KR" sz="1200" dirty="0"/>
              <a:t>=“ab”; //</a:t>
            </a:r>
            <a:r>
              <a:rPr lang="ko-KR" altLang="en-US" sz="1200" dirty="0"/>
              <a:t>만일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=“a”</a:t>
            </a:r>
            <a:r>
              <a:rPr lang="ko-KR" altLang="en-US" sz="1200" dirty="0"/>
              <a:t>로 초기화한 </a:t>
            </a:r>
            <a:r>
              <a:rPr lang="en-US" altLang="ko-KR" sz="1200" dirty="0"/>
              <a:t>String</a:t>
            </a:r>
            <a:r>
              <a:rPr lang="ko-KR" altLang="en-US" sz="1200" dirty="0"/>
              <a:t>의 내용을 </a:t>
            </a:r>
            <a:r>
              <a:rPr lang="en-US" altLang="ko-KR" sz="1200" dirty="0"/>
              <a:t>“ab”</a:t>
            </a:r>
            <a:r>
              <a:rPr lang="ko-KR" altLang="en-US" sz="1200" dirty="0"/>
              <a:t>로 변경시키면</a:t>
            </a:r>
            <a:endParaRPr lang="en-US" altLang="ko-KR" sz="1200" dirty="0"/>
          </a:p>
          <a:p>
            <a:pPr marL="228600" indent="-22860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AutoNum type="arabicParenR"/>
            </a:pPr>
            <a:r>
              <a:rPr lang="en-US" altLang="ko-KR" sz="1200" dirty="0"/>
              <a:t>Char  str1[2] //</a:t>
            </a:r>
            <a:r>
              <a:rPr lang="ko-KR" altLang="en-US" sz="1200" dirty="0"/>
              <a:t>앞에 </a:t>
            </a:r>
            <a:r>
              <a:rPr lang="en-US" altLang="ko-KR" sz="1200" dirty="0"/>
              <a:t>str0</a:t>
            </a:r>
            <a:r>
              <a:rPr lang="ko-KR" altLang="en-US" sz="1200" dirty="0"/>
              <a:t>배열은 버려지고 </a:t>
            </a:r>
            <a:r>
              <a:rPr lang="en-US" altLang="ko-KR" sz="1200" dirty="0"/>
              <a:t>str01</a:t>
            </a:r>
            <a:r>
              <a:rPr lang="ko-KR" altLang="en-US" sz="1200" dirty="0"/>
              <a:t>배열 </a:t>
            </a:r>
            <a:r>
              <a:rPr lang="en-US" altLang="ko-KR" sz="1200" dirty="0"/>
              <a:t>str1[0],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[1],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[2]</a:t>
            </a:r>
            <a:r>
              <a:rPr lang="ko-KR" altLang="en-US" sz="1200" dirty="0"/>
              <a:t>가 만들어져서 값을 저장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2) str1[0]=‘a’; str1[0]=‘b’; str1[1]=0x00; 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/>
              <a:t>즉 몇 십 번이야 괜찮겠지만 수백 번 반복한다면 고아 메모리가 잔뜩 생기니 </a:t>
            </a:r>
            <a:r>
              <a:rPr lang="en-US" altLang="ko-KR" sz="1200" dirty="0" err="1"/>
              <a:t>StringBuffer</a:t>
            </a:r>
            <a:r>
              <a:rPr lang="ko-KR" altLang="en-US" sz="1200" dirty="0"/>
              <a:t>를 사용하도록 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\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String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;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&lt;1000;i++)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=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+”a”;   //</a:t>
            </a:r>
            <a:r>
              <a:rPr lang="ko-KR" altLang="en-US" sz="1200" dirty="0"/>
              <a:t>이 문장은 천 번의 메모리 재배열이 일어남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0399208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7" name="Text Box 19"/>
          <p:cNvSpPr txBox="1">
            <a:spLocks noChangeArrowheads="1"/>
          </p:cNvSpPr>
          <p:nvPr/>
        </p:nvSpPr>
        <p:spPr bwMode="auto">
          <a:xfrm>
            <a:off x="739776" y="678318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3.1 StringBuffer</a:t>
            </a:r>
            <a:r>
              <a:rPr lang="ko-KR" altLang="en-US" sz="2800">
                <a:latin typeface="견명조" pitchFamily="18" charset="-127"/>
              </a:rPr>
              <a:t>클래스의 특징</a:t>
            </a: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49313" y="1327605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String</a:t>
            </a:r>
            <a:r>
              <a:rPr lang="ko-KR" altLang="en-US" sz="1800">
                <a:latin typeface="견명조" pitchFamily="18" charset="-127"/>
              </a:rPr>
              <a:t>처럼 문자형 배열</a:t>
            </a:r>
            <a:r>
              <a:rPr lang="en-US" altLang="ko-KR" sz="1800">
                <a:latin typeface="견명조" pitchFamily="18" charset="-127"/>
              </a:rPr>
              <a:t>(char[])</a:t>
            </a:r>
            <a:r>
              <a:rPr lang="ko-KR" altLang="en-US" sz="1800">
                <a:latin typeface="견명조" pitchFamily="18" charset="-127"/>
              </a:rPr>
              <a:t>을 내부적으로 가지고 있다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849313" y="2696030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그러나</a:t>
            </a:r>
            <a:r>
              <a:rPr lang="en-US" altLang="ko-KR" sz="1800">
                <a:latin typeface="견명조" pitchFamily="18" charset="-127"/>
              </a:rPr>
              <a:t>, String</a:t>
            </a:r>
            <a:r>
              <a:rPr lang="ko-KR" altLang="en-US" sz="1800">
                <a:latin typeface="견명조" pitchFamily="18" charset="-127"/>
              </a:rPr>
              <a:t>클래스와 달리 내용을 변경할 수 있다</a:t>
            </a:r>
            <a:r>
              <a:rPr lang="en-US" altLang="ko-KR" sz="1800">
                <a:latin typeface="견명조" pitchFamily="18" charset="-127"/>
              </a:rPr>
              <a:t>.(mutable)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849313" y="3631068"/>
            <a:ext cx="860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인스턴스를 생성할 때 버퍼</a:t>
            </a:r>
            <a:r>
              <a:rPr lang="en-US" altLang="ko-KR" sz="1800">
                <a:latin typeface="견명조" pitchFamily="18" charset="-127"/>
              </a:rPr>
              <a:t>(</a:t>
            </a:r>
            <a:r>
              <a:rPr lang="ko-KR" altLang="en-US" sz="1800">
                <a:latin typeface="견명조" pitchFamily="18" charset="-127"/>
              </a:rPr>
              <a:t>배열</a:t>
            </a:r>
            <a:r>
              <a:rPr lang="en-US" altLang="ko-KR" sz="1800">
                <a:latin typeface="견명조" pitchFamily="18" charset="-127"/>
              </a:rPr>
              <a:t>)</a:t>
            </a:r>
            <a:r>
              <a:rPr lang="ko-KR" altLang="en-US" sz="1800">
                <a:latin typeface="견명조" pitchFamily="18" charset="-127"/>
              </a:rPr>
              <a:t>의 크기를 충분히 지정해주는 것이 좋다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4542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1" y="1759405"/>
            <a:ext cx="6048375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45431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1" y="3127831"/>
            <a:ext cx="3635375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45432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4321631"/>
            <a:ext cx="2916238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45433" name="Picture 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6" y="4321631"/>
            <a:ext cx="2917825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849313" y="3912055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  (</a:t>
            </a:r>
            <a:r>
              <a:rPr lang="ko-KR" altLang="en-US" sz="1800">
                <a:latin typeface="견명조" pitchFamily="18" charset="-127"/>
              </a:rPr>
              <a:t>버퍼가 작으면 성능 저하 </a:t>
            </a:r>
            <a:r>
              <a:rPr lang="en-US" altLang="ko-KR" sz="1800">
                <a:latin typeface="견명조" pitchFamily="18" charset="-127"/>
              </a:rPr>
              <a:t>- </a:t>
            </a:r>
            <a:r>
              <a:rPr lang="ko-KR" altLang="en-US" sz="1800">
                <a:latin typeface="견명조" pitchFamily="18" charset="-127"/>
              </a:rPr>
              <a:t>작업 중에 더 큰 배열의 생성이 필요</a:t>
            </a:r>
            <a:r>
              <a:rPr lang="en-US" altLang="ko-KR" sz="1800">
                <a:latin typeface="견명조" pitchFamily="18" charset="-127"/>
              </a:rPr>
              <a:t>)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49313" y="5216980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String</a:t>
            </a:r>
            <a:r>
              <a:rPr lang="ko-KR" altLang="en-US" sz="1800">
                <a:latin typeface="견명조" pitchFamily="18" charset="-127"/>
              </a:rPr>
              <a:t>클래스와 달리 </a:t>
            </a:r>
            <a:r>
              <a:rPr lang="en-US" altLang="ko-KR" sz="1800">
                <a:latin typeface="견명조" pitchFamily="18" charset="-127"/>
              </a:rPr>
              <a:t>equals()</a:t>
            </a:r>
            <a:r>
              <a:rPr lang="ko-KR" altLang="en-US" sz="1800">
                <a:latin typeface="견명조" pitchFamily="18" charset="-127"/>
              </a:rPr>
              <a:t>를 오버라이딩하지 않았다</a:t>
            </a:r>
            <a:r>
              <a:rPr lang="en-US" altLang="ko-KR" sz="1800">
                <a:latin typeface="견명조" pitchFamily="18" charset="-127"/>
              </a:rPr>
              <a:t>.</a:t>
            </a:r>
          </a:p>
        </p:txBody>
      </p:sp>
      <p:pic>
        <p:nvPicPr>
          <p:cNvPr id="145438" name="Picture 3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9" y="5639256"/>
            <a:ext cx="3743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45439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5639256"/>
            <a:ext cx="3563938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278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5" name="Text Box 19"/>
          <p:cNvSpPr txBox="1">
            <a:spLocks noChangeArrowheads="1"/>
          </p:cNvSpPr>
          <p:nvPr/>
        </p:nvSpPr>
        <p:spPr bwMode="auto">
          <a:xfrm>
            <a:off x="656304" y="601385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dirty="0">
                <a:latin typeface="견명조" pitchFamily="18" charset="-127"/>
              </a:rPr>
              <a:t>3.2 </a:t>
            </a:r>
            <a:r>
              <a:rPr lang="en-US" altLang="ko-KR" sz="2800" dirty="0" err="1">
                <a:latin typeface="견명조" pitchFamily="18" charset="-127"/>
              </a:rPr>
              <a:t>StringBuffer</a:t>
            </a:r>
            <a:r>
              <a:rPr lang="ko-KR" altLang="en-US" sz="2800" dirty="0">
                <a:latin typeface="견명조" pitchFamily="18" charset="-127"/>
              </a:rPr>
              <a:t>클래스의 </a:t>
            </a:r>
            <a:r>
              <a:rPr lang="ko-KR" altLang="en-US" sz="2800" dirty="0" err="1">
                <a:latin typeface="견명조" pitchFamily="18" charset="-127"/>
              </a:rPr>
              <a:t>생성자와</a:t>
            </a:r>
            <a:r>
              <a:rPr lang="ko-KR" altLang="en-US" sz="2800" dirty="0">
                <a:latin typeface="견명조" pitchFamily="18" charset="-127"/>
              </a:rPr>
              <a:t> </a:t>
            </a:r>
            <a:r>
              <a:rPr lang="ko-KR" altLang="en-US" sz="2800" dirty="0" err="1">
                <a:latin typeface="견명조" pitchFamily="18" charset="-127"/>
              </a:rPr>
              <a:t>메서드</a:t>
            </a:r>
            <a:r>
              <a:rPr lang="en-US" altLang="ko-KR" sz="2800" dirty="0">
                <a:latin typeface="견명조" pitchFamily="18" charset="-127"/>
              </a:rPr>
              <a:t>(1/2)</a:t>
            </a:r>
          </a:p>
        </p:txBody>
      </p:sp>
      <p:pic>
        <p:nvPicPr>
          <p:cNvPr id="147480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120498"/>
            <a:ext cx="7740650" cy="530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944754" y="2564873"/>
            <a:ext cx="8093009" cy="75883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944754" y="2139924"/>
            <a:ext cx="8280875" cy="23144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868870" y="5213218"/>
            <a:ext cx="8168893" cy="41736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6532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893879" y="86444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7. </a:t>
            </a:r>
            <a:r>
              <a:rPr lang="en-US" altLang="ko-KR" sz="2000" dirty="0" err="1"/>
              <a:t>String,Byte,StringBuffer</a:t>
            </a:r>
            <a:r>
              <a:rPr lang="en-US" altLang="ko-KR" sz="2000" dirty="0"/>
              <a:t>, Array, </a:t>
            </a:r>
            <a:r>
              <a:rPr lang="en-US" altLang="ko-KR" sz="2000" dirty="0" err="1"/>
              <a:t>ArrayList</a:t>
            </a:r>
            <a:endParaRPr lang="en-US" altLang="ko-KR" sz="2000" dirty="0"/>
          </a:p>
          <a:p>
            <a:pPr>
              <a:spcBef>
                <a:spcPct val="0"/>
              </a:spcBef>
            </a:pPr>
            <a:r>
              <a:rPr lang="en-US" altLang="ko-KR" sz="2000" dirty="0"/>
              <a:t>   (</a:t>
            </a:r>
            <a:r>
              <a:rPr lang="ko-KR" altLang="en-US" sz="2000" dirty="0"/>
              <a:t>주요클래스 </a:t>
            </a:r>
            <a:r>
              <a:rPr lang="ko-KR" altLang="en-US" sz="2000" dirty="0" err="1"/>
              <a:t>찍고가기</a:t>
            </a:r>
            <a:r>
              <a:rPr lang="en-US" altLang="ko-KR" sz="2000" dirty="0"/>
              <a:t>) 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String</a:t>
            </a:r>
            <a:r>
              <a:rPr lang="ko-KR" altLang="en-US" sz="1200" dirty="0"/>
              <a:t> </a:t>
            </a:r>
            <a:r>
              <a:rPr lang="en-US" altLang="ko-KR" sz="1200" dirty="0"/>
              <a:t>, Byte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 err="1"/>
              <a:t>StringBuffer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 err="1"/>
              <a:t>Array,ArrayList</a:t>
            </a: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3" name="Text Box 19"/>
          <p:cNvSpPr txBox="1">
            <a:spLocks noChangeArrowheads="1"/>
          </p:cNvSpPr>
          <p:nvPr/>
        </p:nvSpPr>
        <p:spPr bwMode="auto">
          <a:xfrm>
            <a:off x="610773" y="6389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견명조" pitchFamily="18" charset="-127"/>
              </a:rPr>
              <a:t>3.2 StringBuffer</a:t>
            </a:r>
            <a:r>
              <a:rPr lang="ko-KR" altLang="en-US" sz="2800">
                <a:latin typeface="견명조" pitchFamily="18" charset="-127"/>
              </a:rPr>
              <a:t>클래스의 생성자와 메서드</a:t>
            </a:r>
            <a:r>
              <a:rPr lang="en-US" altLang="ko-KR" sz="2800">
                <a:latin typeface="견명조" pitchFamily="18" charset="-127"/>
              </a:rPr>
              <a:t>(2/2)</a:t>
            </a:r>
          </a:p>
        </p:txBody>
      </p:sp>
      <p:pic>
        <p:nvPicPr>
          <p:cNvPr id="1495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28" y="1158013"/>
            <a:ext cx="7956550" cy="533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610773" y="5152511"/>
            <a:ext cx="8569325" cy="4287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3303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76718" y="817511"/>
            <a:ext cx="9047229" cy="53252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StringBuffer</a:t>
            </a:r>
            <a:r>
              <a:rPr lang="en-US" altLang="ko-KR" sz="1600" dirty="0"/>
              <a:t> (</a:t>
            </a:r>
            <a:r>
              <a:rPr lang="ko-KR" altLang="en-US" sz="1600" dirty="0"/>
              <a:t>주요사용법</a:t>
            </a:r>
            <a:r>
              <a:rPr lang="en-US" altLang="ko-KR" sz="1600" dirty="0"/>
              <a:t>)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endParaRPr lang="en-US" altLang="ko-KR" sz="16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1600" b="0" dirty="0"/>
              <a:t>  </a:t>
            </a:r>
            <a:r>
              <a:rPr lang="en-US" altLang="ko-KR" sz="1200" b="0" dirty="0"/>
              <a:t>String </a:t>
            </a:r>
            <a:r>
              <a:rPr lang="ko-KR" altLang="en-US" sz="1200" b="0" dirty="0"/>
              <a:t>의 추가작업이 빈번하면</a:t>
            </a:r>
            <a:r>
              <a:rPr lang="en-US" altLang="ko-KR" sz="1200" b="0" dirty="0"/>
              <a:t>(</a:t>
            </a:r>
            <a:r>
              <a:rPr lang="ko-KR" altLang="en-US" sz="1200" b="0" dirty="0" err="1"/>
              <a:t>수백번</a:t>
            </a:r>
            <a:r>
              <a:rPr lang="en-US" altLang="ko-KR" sz="1200" b="0" dirty="0"/>
              <a:t>,</a:t>
            </a:r>
            <a:r>
              <a:rPr lang="ko-KR" altLang="en-US" sz="1200" b="0" dirty="0" err="1"/>
              <a:t>수천번단위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 </a:t>
            </a:r>
            <a:r>
              <a:rPr lang="en-US" altLang="ko-KR" sz="1200" b="0" dirty="0" err="1"/>
              <a:t>StringBuffer</a:t>
            </a:r>
            <a:r>
              <a:rPr lang="ko-KR" altLang="en-US" sz="1200" b="0" dirty="0"/>
              <a:t>로 변경</a:t>
            </a:r>
            <a:endParaRPr lang="en-US" altLang="ko-KR" sz="1200" b="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b="0" dirty="0"/>
              <a:t>   String </a:t>
            </a:r>
            <a:r>
              <a:rPr lang="en-US" altLang="ko-KR" sz="1200" b="0" dirty="0" err="1"/>
              <a:t>str</a:t>
            </a:r>
            <a:r>
              <a:rPr lang="en-US" altLang="ko-KR" sz="1200" b="0" dirty="0"/>
              <a:t>="</a:t>
            </a:r>
            <a:r>
              <a:rPr lang="en-US" altLang="ko-KR" sz="1200" b="0" dirty="0" err="1"/>
              <a:t>abcdef</a:t>
            </a:r>
            <a:r>
              <a:rPr lang="en-US" altLang="ko-KR" sz="1200" b="0" dirty="0"/>
              <a:t>";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b="0" dirty="0"/>
              <a:t>   </a:t>
            </a:r>
            <a:r>
              <a:rPr lang="en-US" altLang="ko-KR" sz="1200" b="0" dirty="0" err="1"/>
              <a:t>StringBuffer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sb</a:t>
            </a:r>
            <a:r>
              <a:rPr lang="en-US" altLang="ko-KR" sz="1200" b="0" dirty="0"/>
              <a:t>= new </a:t>
            </a:r>
            <a:r>
              <a:rPr lang="en-US" altLang="ko-KR" sz="1200" b="0" dirty="0" err="1"/>
              <a:t>StringBuffer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str</a:t>
            </a:r>
            <a:r>
              <a:rPr lang="en-US" altLang="ko-KR" sz="1200" b="0" dirty="0"/>
              <a:t>);   //String</a:t>
            </a:r>
            <a:r>
              <a:rPr lang="ko-KR" altLang="en-US" sz="1200" b="0" dirty="0"/>
              <a:t>을 </a:t>
            </a:r>
            <a:r>
              <a:rPr lang="en-US" altLang="ko-KR" sz="1200" b="0" dirty="0" err="1"/>
              <a:t>StringBuffer</a:t>
            </a:r>
            <a:r>
              <a:rPr lang="ko-KR" altLang="en-US" sz="1200" b="0" dirty="0"/>
              <a:t>로 변경했다</a:t>
            </a:r>
            <a:r>
              <a:rPr lang="en-US" altLang="ko-KR" sz="1200" b="0" dirty="0"/>
              <a:t>. </a:t>
            </a:r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b="0" dirty="0"/>
              <a:t>   </a:t>
            </a:r>
            <a:r>
              <a:rPr lang="en-US" altLang="ko-KR" sz="1200" b="0" dirty="0" err="1"/>
              <a:t>sb.append</a:t>
            </a:r>
            <a:r>
              <a:rPr lang="en-US" altLang="ko-KR" sz="1200" b="0" dirty="0"/>
              <a:t>(“</a:t>
            </a:r>
            <a:r>
              <a:rPr lang="en-US" altLang="ko-KR" sz="1200" b="0" dirty="0" err="1"/>
              <a:t>abcd</a:t>
            </a:r>
            <a:r>
              <a:rPr lang="en-US" altLang="ko-KR" sz="1200" b="0" dirty="0"/>
              <a:t>”);  //</a:t>
            </a:r>
            <a:r>
              <a:rPr lang="en-US" altLang="ko-KR" sz="1200" b="0" dirty="0" err="1"/>
              <a:t>stringbuffer</a:t>
            </a:r>
            <a:r>
              <a:rPr lang="ko-KR" altLang="en-US" sz="1200" b="0" dirty="0"/>
              <a:t> 형식에서 문자열 붙여나감</a:t>
            </a:r>
            <a:endParaRPr lang="en-US" altLang="ko-KR" sz="1200" b="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b="0" dirty="0"/>
              <a:t>   </a:t>
            </a:r>
            <a:r>
              <a:rPr lang="en-US" altLang="ko-KR" sz="1200" b="0" dirty="0" err="1"/>
              <a:t>str</a:t>
            </a:r>
            <a:r>
              <a:rPr lang="en-US" altLang="ko-KR" sz="1200" b="0" dirty="0"/>
              <a:t>= </a:t>
            </a:r>
            <a:r>
              <a:rPr lang="en-US" altLang="ko-KR" sz="1200" b="0" dirty="0" err="1"/>
              <a:t>sb.toString</a:t>
            </a:r>
            <a:r>
              <a:rPr lang="en-US" altLang="ko-KR" sz="1200" b="0" dirty="0"/>
              <a:t>();     // </a:t>
            </a:r>
            <a:r>
              <a:rPr lang="ko-KR" altLang="en-US" sz="1200" b="0" dirty="0"/>
              <a:t>다시 </a:t>
            </a:r>
            <a:r>
              <a:rPr lang="en-US" altLang="ko-KR" sz="1200" b="0" dirty="0" err="1"/>
              <a:t>StringBuffer</a:t>
            </a:r>
            <a:r>
              <a:rPr lang="ko-KR" altLang="en-US" sz="1200" b="0" dirty="0"/>
              <a:t>형을 </a:t>
            </a:r>
            <a:r>
              <a:rPr lang="en-US" altLang="ko-KR" sz="1200" b="0" dirty="0"/>
              <a:t>String</a:t>
            </a:r>
            <a:r>
              <a:rPr lang="ko-KR" altLang="en-US" sz="1200" b="0" dirty="0"/>
              <a:t>형으로 변경함</a:t>
            </a:r>
            <a:r>
              <a:rPr lang="en-US" altLang="ko-KR" sz="12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492628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76718" y="817511"/>
            <a:ext cx="9047229" cy="53252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무따기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파일쓰기 미리 맛보기</a:t>
            </a:r>
            <a:r>
              <a:rPr lang="en-US" altLang="ko-KR" sz="1600" dirty="0"/>
              <a:t>)</a:t>
            </a:r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000" dirty="0"/>
              <a:t>파일</a:t>
            </a:r>
            <a:r>
              <a:rPr lang="en-US" altLang="ko-KR" sz="1000" dirty="0"/>
              <a:t>-&gt;</a:t>
            </a:r>
            <a:r>
              <a:rPr lang="ko-KR" altLang="en-US" sz="1000" dirty="0"/>
              <a:t>파일리더</a:t>
            </a:r>
            <a:r>
              <a:rPr lang="en-US" altLang="ko-KR" sz="1000" dirty="0"/>
              <a:t>/</a:t>
            </a:r>
            <a:r>
              <a:rPr lang="ko-KR" altLang="en-US" sz="1000" dirty="0"/>
              <a:t>라이터</a:t>
            </a:r>
            <a:r>
              <a:rPr lang="en-US" altLang="ko-KR" sz="1000" dirty="0"/>
              <a:t>-&gt; </a:t>
            </a:r>
            <a:r>
              <a:rPr lang="ko-KR" altLang="en-US" sz="1000" dirty="0" err="1"/>
              <a:t>버퍼드리더</a:t>
            </a:r>
            <a:r>
              <a:rPr lang="en-US" altLang="ko-KR" sz="1000" dirty="0"/>
              <a:t>/</a:t>
            </a:r>
            <a:r>
              <a:rPr lang="ko-KR" altLang="en-US" sz="1000" dirty="0"/>
              <a:t>라이터</a:t>
            </a:r>
            <a:endParaRPr lang="en-US" altLang="ko-KR" sz="1000" dirty="0"/>
          </a:p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000" dirty="0"/>
              <a:t>시스템인</a:t>
            </a:r>
            <a:r>
              <a:rPr lang="en-US" altLang="ko-KR" sz="1000" dirty="0"/>
              <a:t>-&gt;</a:t>
            </a:r>
            <a:r>
              <a:rPr lang="ko-KR" altLang="en-US" sz="1000" dirty="0" err="1"/>
              <a:t>인풋스트림리더</a:t>
            </a:r>
            <a:r>
              <a:rPr lang="en-US" altLang="ko-KR" sz="1000" dirty="0"/>
              <a:t>-&gt; </a:t>
            </a:r>
            <a:r>
              <a:rPr lang="ko-KR" altLang="en-US" sz="1000" dirty="0" err="1"/>
              <a:t>버퍼드리더</a:t>
            </a:r>
            <a:endParaRPr lang="en-US" altLang="ko-KR" sz="1000" dirty="0"/>
          </a:p>
          <a:p>
            <a:pPr marL="0" indent="0" eaLnBrk="1" hangingPunct="1"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b="0" dirty="0"/>
              <a:t>Import java.io.*;</a:t>
            </a:r>
            <a:br>
              <a:rPr lang="en-US" altLang="ko-KR" sz="1200" b="0" dirty="0"/>
            </a:br>
            <a:br>
              <a:rPr lang="en-US" altLang="ko-KR" sz="1200" b="0" dirty="0"/>
            </a:br>
            <a:r>
              <a:rPr lang="en-US" altLang="ko-KR" sz="1200" b="0" dirty="0"/>
              <a:t>class File {</a:t>
            </a:r>
            <a:br>
              <a:rPr lang="en-US" altLang="ko-KR" sz="1200" b="0" dirty="0"/>
            </a:br>
            <a:br>
              <a:rPr lang="en-US" altLang="ko-KR" sz="1200" b="0" dirty="0"/>
            </a:br>
            <a:r>
              <a:rPr lang="en-US" altLang="ko-KR" sz="1200" b="0" dirty="0"/>
              <a:t>    public static void main(String[] </a:t>
            </a:r>
            <a:r>
              <a:rPr lang="en-US" altLang="ko-KR" sz="1200" b="0" dirty="0" err="1"/>
              <a:t>args</a:t>
            </a:r>
            <a:r>
              <a:rPr lang="en-US" altLang="ko-KR" sz="1200" b="0" dirty="0"/>
              <a:t>) throws Exception{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r>
              <a:rPr lang="en-US" altLang="ko-KR" sz="1200" b="0" dirty="0" err="1"/>
              <a:t>FileWriter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fw</a:t>
            </a:r>
            <a:r>
              <a:rPr lang="en-US" altLang="ko-KR" sz="1200" b="0" dirty="0"/>
              <a:t>=new </a:t>
            </a:r>
            <a:r>
              <a:rPr lang="en-US" altLang="ko-KR" sz="1200" b="0" dirty="0" err="1"/>
              <a:t>FileWriter</a:t>
            </a:r>
            <a:r>
              <a:rPr lang="en-US" altLang="ko-KR" sz="1200" b="0" dirty="0"/>
              <a:t>(“c:\\users\\</a:t>
            </a:r>
            <a:r>
              <a:rPr lang="en-US" altLang="ko-KR" sz="1200" b="0" dirty="0" err="1"/>
              <a:t>abc</a:t>
            </a:r>
            <a:r>
              <a:rPr lang="en-US" altLang="ko-KR" sz="1200" b="0" dirty="0"/>
              <a:t>\\</a:t>
            </a:r>
            <a:r>
              <a:rPr lang="en-US" altLang="ko-KR" sz="1200" b="0" dirty="0" err="1"/>
              <a:t>a.txt",true</a:t>
            </a:r>
            <a:r>
              <a:rPr lang="en-US" altLang="ko-KR" sz="1200" b="0" dirty="0"/>
              <a:t>);   //</a:t>
            </a:r>
            <a:r>
              <a:rPr lang="ko-KR" altLang="en-US" sz="1200" b="0" dirty="0"/>
              <a:t>저장하고자 하는 파일이름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필요한 경로도 써라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과 </a:t>
            </a:r>
            <a:r>
              <a:rPr lang="ko-KR" altLang="en-US" sz="1200" b="0" dirty="0" err="1"/>
              <a:t>중복시</a:t>
            </a:r>
            <a:r>
              <a:rPr lang="ko-KR" altLang="en-US" sz="1200" b="0" dirty="0"/>
              <a:t> 덮어쓰기 유무</a:t>
            </a:r>
            <a:r>
              <a:rPr lang="en-US" altLang="ko-KR" sz="1200" b="0" dirty="0"/>
              <a:t>..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r>
              <a:rPr lang="en-US" altLang="ko-KR" sz="1200" b="0" dirty="0" err="1"/>
              <a:t>BufferedWriter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bw</a:t>
            </a:r>
            <a:r>
              <a:rPr lang="en-US" altLang="ko-KR" sz="1200" b="0" dirty="0"/>
              <a:t>=new </a:t>
            </a:r>
            <a:r>
              <a:rPr lang="en-US" altLang="ko-KR" sz="1200" b="0" dirty="0" err="1"/>
              <a:t>BufferedWriter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fw</a:t>
            </a:r>
            <a:r>
              <a:rPr lang="en-US" altLang="ko-KR" sz="1200" b="0" dirty="0"/>
              <a:t>);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r>
              <a:rPr lang="en-US" altLang="ko-KR" sz="1200" b="0" dirty="0" err="1"/>
              <a:t>StringBuffer</a:t>
            </a:r>
            <a:r>
              <a:rPr lang="en-US" altLang="ko-KR" sz="1200" b="0" dirty="0"/>
              <a:t> sf=new </a:t>
            </a:r>
            <a:r>
              <a:rPr lang="en-US" altLang="ko-KR" sz="1200" b="0" dirty="0" err="1"/>
              <a:t>StringBuffer</a:t>
            </a:r>
            <a:r>
              <a:rPr lang="en-US" altLang="ko-KR" sz="1200" b="0" dirty="0"/>
              <a:t>();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r>
              <a:rPr lang="en-US" altLang="ko-KR" sz="1200" b="0" dirty="0" err="1"/>
              <a:t>BufferedReader</a:t>
            </a:r>
            <a:r>
              <a:rPr lang="en-US" altLang="ko-KR" sz="1200" b="0" dirty="0"/>
              <a:t> </a:t>
            </a:r>
            <a:r>
              <a:rPr lang="en-US" altLang="ko-KR" sz="1200" b="0" dirty="0" err="1"/>
              <a:t>br</a:t>
            </a:r>
            <a:r>
              <a:rPr lang="en-US" altLang="ko-KR" sz="1200" b="0" dirty="0"/>
              <a:t>=new </a:t>
            </a:r>
            <a:r>
              <a:rPr lang="en-US" altLang="ko-KR" sz="1200" b="0" dirty="0" err="1"/>
              <a:t>BufferedReader</a:t>
            </a:r>
            <a:r>
              <a:rPr lang="en-US" altLang="ko-KR" sz="1200" b="0" dirty="0"/>
              <a:t>(new </a:t>
            </a:r>
            <a:r>
              <a:rPr lang="en-US" altLang="ko-KR" sz="1200" b="0" dirty="0" err="1"/>
              <a:t>InputStreamReader</a:t>
            </a:r>
            <a:r>
              <a:rPr lang="en-US" altLang="ko-KR" sz="1200" b="0" dirty="0"/>
              <a:t>(System.in));</a:t>
            </a:r>
            <a:br>
              <a:rPr lang="en-US" altLang="ko-KR" sz="1200" b="0" dirty="0"/>
            </a:br>
            <a:r>
              <a:rPr lang="en-US" altLang="ko-KR" sz="1200" b="0" dirty="0"/>
              <a:t>        String </a:t>
            </a:r>
            <a:r>
              <a:rPr lang="en-US" altLang="ko-KR" sz="1200" b="0" dirty="0" err="1"/>
              <a:t>str</a:t>
            </a:r>
            <a:r>
              <a:rPr lang="en-US" altLang="ko-KR" sz="1200" b="0" dirty="0"/>
              <a:t>="";</a:t>
            </a:r>
            <a:br>
              <a:rPr lang="en-US" altLang="ko-KR" sz="1200" b="0" dirty="0"/>
            </a:br>
            <a:r>
              <a:rPr lang="en-US" altLang="ko-KR" sz="1200" b="0" dirty="0"/>
              <a:t>        while(!(</a:t>
            </a:r>
            <a:r>
              <a:rPr lang="en-US" altLang="ko-KR" sz="1200" b="0" dirty="0" err="1"/>
              <a:t>str</a:t>
            </a:r>
            <a:r>
              <a:rPr lang="en-US" altLang="ko-KR" sz="1200" b="0" dirty="0"/>
              <a:t>=</a:t>
            </a:r>
            <a:r>
              <a:rPr lang="en-US" altLang="ko-KR" sz="1200" b="0" dirty="0" err="1"/>
              <a:t>br.readLine</a:t>
            </a:r>
            <a:r>
              <a:rPr lang="en-US" altLang="ko-KR" sz="1200" b="0" dirty="0"/>
              <a:t>()).</a:t>
            </a:r>
            <a:r>
              <a:rPr lang="en-US" altLang="ko-KR" sz="1200" b="0" dirty="0" err="1"/>
              <a:t>startsWith</a:t>
            </a:r>
            <a:r>
              <a:rPr lang="en-US" altLang="ko-KR" sz="1200" b="0" dirty="0"/>
              <a:t>("s"))</a:t>
            </a:r>
            <a:br>
              <a:rPr lang="en-US" altLang="ko-KR" sz="1200" b="0" dirty="0"/>
            </a:br>
            <a:r>
              <a:rPr lang="en-US" altLang="ko-KR" sz="1200" b="0" dirty="0"/>
              <a:t>            </a:t>
            </a:r>
            <a:r>
              <a:rPr lang="en-US" altLang="ko-KR" sz="1200" b="0" dirty="0" err="1"/>
              <a:t>sf.append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str</a:t>
            </a:r>
            <a:r>
              <a:rPr lang="en-US" altLang="ko-KR" sz="1200" b="0" dirty="0"/>
              <a:t>+"\n");        //</a:t>
            </a:r>
            <a:r>
              <a:rPr lang="ko-KR" altLang="en-US" sz="1200" b="0" dirty="0" err="1"/>
              <a:t>스트링버퍼에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한줄씩</a:t>
            </a:r>
            <a:r>
              <a:rPr lang="ko-KR" altLang="en-US" sz="1200" b="0" dirty="0"/>
              <a:t> 읽어 기록한다</a:t>
            </a:r>
            <a:r>
              <a:rPr lang="en-US" altLang="ko-KR" sz="1200" b="0" dirty="0"/>
              <a:t>.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r>
              <a:rPr lang="en-US" altLang="ko-KR" sz="1200" b="0" dirty="0" err="1"/>
              <a:t>br.close</a:t>
            </a:r>
            <a:r>
              <a:rPr lang="en-US" altLang="ko-KR" sz="1200" b="0" dirty="0"/>
              <a:t>();        //</a:t>
            </a:r>
            <a:r>
              <a:rPr lang="ko-KR" altLang="en-US" sz="1200" b="0" dirty="0"/>
              <a:t>자원해제</a:t>
            </a:r>
            <a:br>
              <a:rPr lang="ko-KR" altLang="en-US" sz="1200" b="0" dirty="0"/>
            </a:br>
            <a:r>
              <a:rPr lang="ko-KR" altLang="en-US" sz="1200" b="0" dirty="0"/>
              <a:t>        </a:t>
            </a:r>
            <a:r>
              <a:rPr lang="en-US" altLang="ko-KR" sz="1200" b="0" dirty="0" err="1"/>
              <a:t>fw.write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sf.toString</a:t>
            </a:r>
            <a:r>
              <a:rPr lang="en-US" altLang="ko-KR" sz="1200" b="0" dirty="0"/>
              <a:t>());        //</a:t>
            </a:r>
            <a:r>
              <a:rPr lang="ko-KR" altLang="en-US" sz="1200" b="0" dirty="0" err="1"/>
              <a:t>스트링버퍼를</a:t>
            </a:r>
            <a:r>
              <a:rPr lang="ko-KR" altLang="en-US" sz="1200" b="0" dirty="0"/>
              <a:t> </a:t>
            </a:r>
            <a:r>
              <a:rPr lang="ko-KR" altLang="en-US" sz="1200" b="0" dirty="0" err="1"/>
              <a:t>스트링형으로</a:t>
            </a:r>
            <a:r>
              <a:rPr lang="ko-KR" altLang="en-US" sz="1200" b="0" dirty="0"/>
              <a:t> 변환하여 기록한다</a:t>
            </a:r>
            <a:r>
              <a:rPr lang="en-US" altLang="ko-KR" sz="1200" b="0" dirty="0"/>
              <a:t>.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r>
              <a:rPr lang="en-US" altLang="ko-KR" sz="1200" b="0" dirty="0" err="1"/>
              <a:t>fw.flush</a:t>
            </a:r>
            <a:r>
              <a:rPr lang="en-US" altLang="ko-KR" sz="1200" b="0" dirty="0"/>
              <a:t>();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r>
              <a:rPr lang="en-US" altLang="ko-KR" sz="1200" b="0" dirty="0" err="1"/>
              <a:t>fw.close</a:t>
            </a:r>
            <a:r>
              <a:rPr lang="en-US" altLang="ko-KR" sz="1200" b="0" dirty="0"/>
              <a:t>();        //</a:t>
            </a:r>
            <a:r>
              <a:rPr lang="ko-KR" altLang="en-US" sz="1200" b="0" dirty="0"/>
              <a:t>자원을 해제한다</a:t>
            </a:r>
            <a:r>
              <a:rPr lang="en-US" altLang="ko-KR" sz="1200" b="0" dirty="0"/>
              <a:t>.</a:t>
            </a:r>
            <a:br>
              <a:rPr lang="en-US" altLang="ko-KR" sz="1200" b="0" dirty="0"/>
            </a:br>
            <a:r>
              <a:rPr lang="en-US" altLang="ko-KR" sz="1200" b="0" dirty="0"/>
              <a:t>        </a:t>
            </a:r>
            <a:r>
              <a:rPr lang="en-US" altLang="ko-KR" sz="1200" b="0" dirty="0" err="1"/>
              <a:t>System.out.println</a:t>
            </a:r>
            <a:r>
              <a:rPr lang="en-US" altLang="ko-KR" sz="1200" b="0" dirty="0"/>
              <a:t>("</a:t>
            </a:r>
            <a:r>
              <a:rPr lang="ko-KR" altLang="en-US" sz="1200" b="0" dirty="0"/>
              <a:t>저장이 완료되었습니다</a:t>
            </a:r>
            <a:r>
              <a:rPr lang="en-US" altLang="ko-KR" sz="1200" b="0" dirty="0"/>
              <a:t>.");</a:t>
            </a:r>
            <a:br>
              <a:rPr lang="en-US" altLang="ko-KR" sz="1200" b="0" dirty="0"/>
            </a:br>
            <a:r>
              <a:rPr lang="en-US" altLang="ko-KR" sz="1200" b="0" dirty="0"/>
              <a:t>    }</a:t>
            </a:r>
            <a:br>
              <a:rPr lang="en-US" altLang="ko-KR" sz="1200" b="0" dirty="0"/>
            </a:br>
            <a:br>
              <a:rPr lang="en-US" altLang="ko-KR" sz="1200" b="0" dirty="0"/>
            </a:br>
            <a:r>
              <a:rPr lang="en-US" altLang="ko-KR" sz="1200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382719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다음을</a:t>
            </a:r>
            <a:r>
              <a:rPr lang="en-US" altLang="ko-KR" sz="1100" dirty="0"/>
              <a:t> </a:t>
            </a:r>
            <a:r>
              <a:rPr lang="ko-KR" altLang="en-US" sz="1100" dirty="0"/>
              <a:t>간단히 필기하셔요</a:t>
            </a:r>
            <a:r>
              <a:rPr lang="en-US" altLang="ko-KR" sz="1100" dirty="0"/>
              <a:t>.</a:t>
            </a:r>
            <a:r>
              <a:rPr lang="ko-KR" altLang="en-US" sz="1100" dirty="0"/>
              <a:t>그리고 외우셔요</a:t>
            </a:r>
            <a:r>
              <a:rPr lang="en-US" altLang="ko-KR" sz="1100" dirty="0"/>
              <a:t>.(</a:t>
            </a:r>
            <a:r>
              <a:rPr lang="ko-KR" altLang="en-US" sz="1100" dirty="0"/>
              <a:t>핵심정리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 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1)String </a:t>
            </a:r>
            <a:r>
              <a:rPr lang="ko-KR" altLang="en-US" sz="1100" dirty="0"/>
              <a:t>클래스에 들어있는 한글처리</a:t>
            </a:r>
            <a:r>
              <a:rPr lang="en-US" altLang="ko-KR" sz="1100" dirty="0"/>
              <a:t>,</a:t>
            </a:r>
            <a:r>
              <a:rPr lang="ko-KR" altLang="en-US" sz="1100" dirty="0" err="1"/>
              <a:t>한글수</a:t>
            </a:r>
            <a:r>
              <a:rPr lang="ko-KR" altLang="en-US" sz="1100" dirty="0"/>
              <a:t> 세기를 어떻게 처리하였는지 간단히 글로 쓰시오</a:t>
            </a:r>
            <a:r>
              <a:rPr lang="en-US" altLang="ko-KR" sz="11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</a:t>
            </a:r>
            <a:r>
              <a:rPr lang="ko-KR" altLang="en-US" sz="1100" dirty="0"/>
              <a:t>고정길이</a:t>
            </a:r>
            <a:r>
              <a:rPr lang="en-US" altLang="ko-KR" sz="1100" dirty="0"/>
              <a:t> </a:t>
            </a:r>
            <a:r>
              <a:rPr lang="ko-KR" altLang="en-US" sz="1100" dirty="0"/>
              <a:t>레코드를 </a:t>
            </a:r>
            <a:r>
              <a:rPr lang="en-US" altLang="ko-KR" sz="1100" dirty="0"/>
              <a:t>String</a:t>
            </a:r>
            <a:r>
              <a:rPr lang="ko-KR" altLang="en-US" sz="1100" dirty="0"/>
              <a:t>처리했던 주요 </a:t>
            </a:r>
            <a:r>
              <a:rPr lang="ko-KR" altLang="en-US" sz="1100" dirty="0" err="1"/>
              <a:t>로직에</a:t>
            </a:r>
            <a:r>
              <a:rPr lang="ko-KR" altLang="en-US" sz="1100" dirty="0"/>
              <a:t> 대하여 간단히 </a:t>
            </a:r>
            <a:r>
              <a:rPr lang="ko-KR" altLang="en-US" sz="1100" dirty="0" err="1"/>
              <a:t>글로쓰시오</a:t>
            </a:r>
            <a:r>
              <a:rPr lang="en-US" altLang="ko-KR" sz="11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ko-KR" altLang="en-US" sz="1100" dirty="0" err="1"/>
              <a:t>구분자로</a:t>
            </a:r>
            <a:r>
              <a:rPr lang="ko-KR" altLang="en-US" sz="1100" dirty="0"/>
              <a:t> 나누어진 </a:t>
            </a:r>
            <a:r>
              <a:rPr lang="en-US" altLang="ko-KR" sz="1100" dirty="0"/>
              <a:t>String</a:t>
            </a:r>
            <a:r>
              <a:rPr lang="ko-KR" altLang="en-US" sz="1100" dirty="0"/>
              <a:t>처리를 </a:t>
            </a:r>
            <a:r>
              <a:rPr lang="ko-KR" altLang="en-US" sz="1100" dirty="0" err="1"/>
              <a:t>위하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새용한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주요로직을</a:t>
            </a:r>
            <a:r>
              <a:rPr lang="ko-KR" altLang="en-US" sz="1100" dirty="0"/>
              <a:t> 간단히 글로 쓰시오</a:t>
            </a:r>
            <a:r>
              <a:rPr lang="en-US" altLang="ko-KR" sz="11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4) String</a:t>
            </a:r>
            <a:r>
              <a:rPr lang="ko-KR" altLang="en-US" sz="1100" dirty="0"/>
              <a:t>을 </a:t>
            </a:r>
            <a:r>
              <a:rPr lang="en-US" altLang="ko-KR" sz="1100" dirty="0" err="1"/>
              <a:t>StringBuffer</a:t>
            </a:r>
            <a:r>
              <a:rPr lang="ko-KR" altLang="en-US" sz="1100" dirty="0"/>
              <a:t>형으로 변환 </a:t>
            </a:r>
            <a:r>
              <a:rPr lang="en-US" altLang="ko-KR" sz="1100" dirty="0"/>
              <a:t>-&gt; </a:t>
            </a:r>
            <a:r>
              <a:rPr lang="en-US" altLang="ko-KR" sz="1100" dirty="0" err="1"/>
              <a:t>StringBuffer</a:t>
            </a:r>
            <a:r>
              <a:rPr lang="ko-KR" altLang="en-US" sz="1100" dirty="0"/>
              <a:t>에 문자열 추가 </a:t>
            </a:r>
            <a:r>
              <a:rPr lang="en-US" altLang="ko-KR" sz="1100" dirty="0"/>
              <a:t>-&gt; </a:t>
            </a:r>
            <a:r>
              <a:rPr lang="en-US" altLang="ko-KR" sz="1100" dirty="0" err="1"/>
              <a:t>StringBuffer</a:t>
            </a:r>
            <a:r>
              <a:rPr lang="ko-KR" altLang="en-US" sz="1100" dirty="0"/>
              <a:t>형을 </a:t>
            </a:r>
            <a:r>
              <a:rPr lang="en-US" altLang="ko-KR" sz="1100" dirty="0"/>
              <a:t>String</a:t>
            </a:r>
            <a:r>
              <a:rPr lang="ko-KR" altLang="en-US" sz="1100" dirty="0"/>
              <a:t>형으로 변환 하는 방법을 간단히 쓰시오</a:t>
            </a: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07670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76718" y="817511"/>
            <a:ext cx="9047229" cy="13603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Array(</a:t>
            </a:r>
            <a:r>
              <a:rPr lang="ko-KR" altLang="en-US" sz="1600" dirty="0"/>
              <a:t>배열</a:t>
            </a:r>
            <a:r>
              <a:rPr lang="en-US" altLang="ko-KR" sz="1600" dirty="0"/>
              <a:t>) , </a:t>
            </a:r>
            <a:r>
              <a:rPr lang="en-US" altLang="ko-KR" sz="1600" dirty="0" err="1"/>
              <a:t>ArrayList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 </a:t>
            </a:r>
            <a:r>
              <a:rPr lang="en-US" altLang="ko-KR" sz="1200" dirty="0"/>
              <a:t>: </a:t>
            </a:r>
            <a:r>
              <a:rPr lang="ko-KR" altLang="en-US" sz="1200" dirty="0"/>
              <a:t>간단하다</a:t>
            </a:r>
            <a:r>
              <a:rPr lang="en-US" altLang="ko-KR" sz="1200" dirty="0"/>
              <a:t>, </a:t>
            </a:r>
            <a:r>
              <a:rPr lang="ko-KR" altLang="en-US" sz="1200" dirty="0"/>
              <a:t>빠르다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 처음에 </a:t>
            </a:r>
            <a:r>
              <a:rPr lang="ko-KR" altLang="en-US" sz="1200" dirty="0" err="1"/>
              <a:t>몆</a:t>
            </a:r>
            <a:r>
              <a:rPr lang="ko-KR" altLang="en-US" sz="1200" dirty="0"/>
              <a:t> 개의 배열을 사용할지 정의 및 크기가 고정되어야 한다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ArrayList</a:t>
            </a:r>
            <a:r>
              <a:rPr lang="en-US" altLang="ko-KR" sz="1200" dirty="0"/>
              <a:t> : </a:t>
            </a:r>
            <a:r>
              <a:rPr lang="ko-KR" altLang="en-US" sz="1200" dirty="0"/>
              <a:t>처음에 크기 정의를 안 해도 된다</a:t>
            </a:r>
            <a:r>
              <a:rPr lang="en-US" altLang="ko-KR" sz="1200" dirty="0"/>
              <a:t>.</a:t>
            </a:r>
            <a:r>
              <a:rPr lang="ko-KR" altLang="en-US" sz="1200" dirty="0"/>
              <a:t> 즉 가변적인 경우 사용</a:t>
            </a:r>
            <a:r>
              <a:rPr lang="en-US" altLang="ko-KR" sz="1200" dirty="0"/>
              <a:t>.add, delete</a:t>
            </a:r>
            <a:r>
              <a:rPr lang="ko-KR" altLang="en-US" sz="1200" dirty="0"/>
              <a:t>등으로 추가 삭제가 가능</a:t>
            </a:r>
            <a:r>
              <a:rPr lang="en-US" altLang="ko-KR" sz="1200" dirty="0"/>
              <a:t>, </a:t>
            </a:r>
            <a:r>
              <a:rPr lang="ko-KR" altLang="en-US" sz="1200" dirty="0"/>
              <a:t>소트 등도 가능</a:t>
            </a:r>
            <a:r>
              <a:rPr lang="en-US" altLang="ko-KR" sz="1200" dirty="0"/>
              <a:t>(</a:t>
            </a:r>
            <a:r>
              <a:rPr lang="ko-KR" altLang="en-US" sz="1200" dirty="0"/>
              <a:t>이것이 자료구조</a:t>
            </a:r>
            <a:r>
              <a:rPr lang="en-US" altLang="ko-KR" sz="1200" dirty="0"/>
              <a:t>)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73" y="3090744"/>
            <a:ext cx="4344178" cy="19479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115" y="4900355"/>
            <a:ext cx="4865299" cy="1393518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 bwMode="auto">
          <a:xfrm flipH="1">
            <a:off x="3171944" y="3763837"/>
            <a:ext cx="1525264" cy="341478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061451" y="3665188"/>
            <a:ext cx="412805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 </a:t>
            </a:r>
            <a:r>
              <a:rPr lang="ko-KR" altLang="en-US" dirty="0" err="1"/>
              <a:t>초기화시</a:t>
            </a:r>
            <a:r>
              <a:rPr lang="ko-KR" altLang="en-US" dirty="0"/>
              <a:t> </a:t>
            </a:r>
            <a:r>
              <a:rPr lang="en-US" altLang="ko-KR" dirty="0" err="1"/>
              <a:t>iArray</a:t>
            </a:r>
            <a:r>
              <a:rPr lang="en-US" altLang="ko-KR" dirty="0"/>
              <a:t>[0]..</a:t>
            </a:r>
            <a:r>
              <a:rPr lang="en-US" altLang="ko-KR" dirty="0" err="1"/>
              <a:t>iArray</a:t>
            </a:r>
            <a:r>
              <a:rPr lang="en-US" altLang="ko-KR" dirty="0"/>
              <a:t>[4] </a:t>
            </a:r>
            <a:r>
              <a:rPr lang="ko-KR" altLang="en-US" dirty="0"/>
              <a:t>가 정의</a:t>
            </a:r>
            <a:endParaRPr lang="en-US" altLang="ko-KR" dirty="0"/>
          </a:p>
          <a:p>
            <a:r>
              <a:rPr lang="ko-KR" altLang="en-US" dirty="0"/>
              <a:t>그러므로 </a:t>
            </a:r>
            <a:r>
              <a:rPr lang="en-US" altLang="ko-KR" dirty="0" err="1"/>
              <a:t>iArray</a:t>
            </a:r>
            <a:r>
              <a:rPr lang="en-US" altLang="ko-KR" dirty="0"/>
              <a:t>[5]</a:t>
            </a:r>
            <a:r>
              <a:rPr lang="ko-KR" altLang="en-US" dirty="0"/>
              <a:t>는 에러가 난다</a:t>
            </a:r>
          </a:p>
        </p:txBody>
      </p:sp>
      <p:cxnSp>
        <p:nvCxnSpPr>
          <p:cNvPr id="12" name="직선 화살표 연결선 11"/>
          <p:cNvCxnSpPr/>
          <p:nvPr/>
        </p:nvCxnSpPr>
        <p:spPr bwMode="auto">
          <a:xfrm flipH="1">
            <a:off x="6006204" y="4340554"/>
            <a:ext cx="151768" cy="134314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0197431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배열의 최대</a:t>
            </a:r>
            <a:r>
              <a:rPr lang="en-US" altLang="ko-KR" sz="1600" dirty="0"/>
              <a:t>,</a:t>
            </a:r>
            <a:r>
              <a:rPr lang="ko-KR" altLang="en-US" sz="1600" dirty="0"/>
              <a:t>최소값 찾기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배열을 하나씩 검사하여 최대</a:t>
            </a:r>
            <a:r>
              <a:rPr lang="en-US" altLang="ko-KR" sz="1200" dirty="0"/>
              <a:t>(</a:t>
            </a:r>
            <a:r>
              <a:rPr lang="ko-KR" altLang="en-US" sz="1200" dirty="0"/>
              <a:t>최소</a:t>
            </a:r>
            <a:r>
              <a:rPr lang="en-US" altLang="ko-KR" sz="1200" dirty="0"/>
              <a:t>)</a:t>
            </a:r>
            <a:r>
              <a:rPr lang="ko-KR" altLang="en-US" sz="1200" dirty="0"/>
              <a:t>값 변수를 바꿔줌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옆의 내용은 최대값 찾기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여러분은 최대값과 최소값을 찾는 방법을 구현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188" y="1207626"/>
            <a:ext cx="6223176" cy="35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7448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668433" y="1581311"/>
            <a:ext cx="2955019" cy="290635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857487" y="2260471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983632" y="3053458"/>
            <a:ext cx="0" cy="816966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857487" y="2503931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857487" y="2761937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846760" y="3891352"/>
            <a:ext cx="274732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N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433" y="4179203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배열 </a:t>
            </a:r>
            <a:r>
              <a:rPr lang="en-US" altLang="ko-KR" sz="1050" dirty="0" err="1"/>
              <a:t>kor</a:t>
            </a:r>
            <a:r>
              <a:rPr lang="en-US" altLang="ko-KR" sz="1050" dirty="0"/>
              <a:t>[n]</a:t>
            </a:r>
            <a:endParaRPr lang="ko-KR" altLang="en-US" sz="1050" dirty="0"/>
          </a:p>
        </p:txBody>
      </p:sp>
      <p:sp>
        <p:nvSpPr>
          <p:cNvPr id="27" name="직사각형 26"/>
          <p:cNvSpPr/>
          <p:nvPr/>
        </p:nvSpPr>
        <p:spPr bwMode="auto">
          <a:xfrm>
            <a:off x="1719401" y="2288670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 bwMode="auto">
          <a:xfrm>
            <a:off x="1845546" y="3081657"/>
            <a:ext cx="0" cy="816966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직사각형 28"/>
          <p:cNvSpPr/>
          <p:nvPr/>
        </p:nvSpPr>
        <p:spPr bwMode="auto">
          <a:xfrm>
            <a:off x="1719401" y="2532130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719401" y="2790136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708674" y="3919551"/>
            <a:ext cx="274732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N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30347" y="4207402"/>
            <a:ext cx="920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배열 </a:t>
            </a:r>
            <a:r>
              <a:rPr lang="en-US" altLang="ko-KR" sz="1050" dirty="0" err="1"/>
              <a:t>eng</a:t>
            </a:r>
            <a:r>
              <a:rPr lang="en-US" altLang="ko-KR" sz="1050" dirty="0"/>
              <a:t>[n]</a:t>
            </a:r>
            <a:endParaRPr lang="ko-KR" altLang="en-US" sz="1050" dirty="0"/>
          </a:p>
        </p:txBody>
      </p:sp>
      <p:sp>
        <p:nvSpPr>
          <p:cNvPr id="33" name="직사각형 32"/>
          <p:cNvSpPr/>
          <p:nvPr/>
        </p:nvSpPr>
        <p:spPr bwMode="auto">
          <a:xfrm>
            <a:off x="2539703" y="2279066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1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2665848" y="3072053"/>
            <a:ext cx="0" cy="816966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직사각형 34"/>
          <p:cNvSpPr/>
          <p:nvPr/>
        </p:nvSpPr>
        <p:spPr bwMode="auto">
          <a:xfrm>
            <a:off x="2539703" y="2522526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2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539703" y="2780532"/>
            <a:ext cx="2522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3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2528976" y="3909947"/>
            <a:ext cx="274732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rPr>
              <a:t>N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62045" y="4207402"/>
            <a:ext cx="9300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배열 </a:t>
            </a:r>
            <a:r>
              <a:rPr lang="en-US" altLang="ko-KR" sz="1050" dirty="0"/>
              <a:t>mat[n]</a:t>
            </a:r>
            <a:endParaRPr lang="ko-KR" altLang="en-US" sz="1050" dirty="0"/>
          </a:p>
        </p:txBody>
      </p:sp>
      <p:cxnSp>
        <p:nvCxnSpPr>
          <p:cNvPr id="39" name="직선 연결선 38"/>
          <p:cNvCxnSpPr/>
          <p:nvPr/>
        </p:nvCxnSpPr>
        <p:spPr bwMode="auto">
          <a:xfrm>
            <a:off x="2880434" y="2999214"/>
            <a:ext cx="55858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280961" y="1729955"/>
            <a:ext cx="1729961" cy="25391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하나의</a:t>
            </a:r>
            <a:r>
              <a:rPr lang="en-US" altLang="ko-KR" sz="1050" dirty="0"/>
              <a:t> </a:t>
            </a:r>
            <a:r>
              <a:rPr lang="ko-KR" altLang="en-US" sz="1050" dirty="0"/>
              <a:t>클래스 </a:t>
            </a:r>
            <a:r>
              <a:rPr lang="en-US" altLang="ko-KR" sz="1050" dirty="0" err="1"/>
              <a:t>InputData</a:t>
            </a:r>
            <a:endParaRPr lang="ko-KR" altLang="en-US" sz="1050" dirty="0"/>
          </a:p>
        </p:txBody>
      </p:sp>
      <p:sp>
        <p:nvSpPr>
          <p:cNvPr id="42" name="직사각형 41"/>
          <p:cNvSpPr/>
          <p:nvPr/>
        </p:nvSpPr>
        <p:spPr bwMode="auto">
          <a:xfrm>
            <a:off x="4910315" y="1790624"/>
            <a:ext cx="359692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kor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5324514" y="1790624"/>
            <a:ext cx="393354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eng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5755594" y="1790624"/>
            <a:ext cx="4654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math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45" name="직선 연결선 44"/>
          <p:cNvCxnSpPr/>
          <p:nvPr/>
        </p:nvCxnSpPr>
        <p:spPr bwMode="auto">
          <a:xfrm>
            <a:off x="6303426" y="1906745"/>
            <a:ext cx="55858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직사각형 45"/>
          <p:cNvSpPr/>
          <p:nvPr/>
        </p:nvSpPr>
        <p:spPr bwMode="auto">
          <a:xfrm>
            <a:off x="4496116" y="1573723"/>
            <a:ext cx="2951881" cy="53498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04594" y="1591240"/>
            <a:ext cx="811441" cy="20005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클래스 </a:t>
            </a:r>
            <a:r>
              <a:rPr lang="en-US" altLang="ko-KR" sz="700" dirty="0" err="1"/>
              <a:t>OneRec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7502504" y="1779787"/>
            <a:ext cx="1750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클래스의 배열 </a:t>
            </a:r>
            <a:r>
              <a:rPr lang="en-US" altLang="ko-KR" sz="1050" dirty="0" err="1"/>
              <a:t>OneRec</a:t>
            </a:r>
            <a:r>
              <a:rPr lang="en-US" altLang="ko-KR" sz="1050" dirty="0"/>
              <a:t>[1]</a:t>
            </a:r>
            <a:endParaRPr lang="ko-KR" altLang="en-US" sz="1050" dirty="0"/>
          </a:p>
        </p:txBody>
      </p:sp>
      <p:sp>
        <p:nvSpPr>
          <p:cNvPr id="49" name="직사각형 48"/>
          <p:cNvSpPr/>
          <p:nvPr/>
        </p:nvSpPr>
        <p:spPr bwMode="auto">
          <a:xfrm>
            <a:off x="4910315" y="2458283"/>
            <a:ext cx="359692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kor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324514" y="2458283"/>
            <a:ext cx="393354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eng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5755594" y="2458283"/>
            <a:ext cx="4654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math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6303426" y="2574404"/>
            <a:ext cx="55858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직사각형 52"/>
          <p:cNvSpPr/>
          <p:nvPr/>
        </p:nvSpPr>
        <p:spPr bwMode="auto">
          <a:xfrm>
            <a:off x="4496116" y="2241382"/>
            <a:ext cx="2951881" cy="53498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04594" y="2258899"/>
            <a:ext cx="811441" cy="20005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클래스 </a:t>
            </a:r>
            <a:r>
              <a:rPr lang="en-US" altLang="ko-KR" sz="700" dirty="0" err="1"/>
              <a:t>OneRec</a:t>
            </a:r>
            <a:endParaRPr lang="ko-KR" altLang="en-US" sz="700" dirty="0"/>
          </a:p>
        </p:txBody>
      </p:sp>
      <p:sp>
        <p:nvSpPr>
          <p:cNvPr id="55" name="TextBox 54"/>
          <p:cNvSpPr txBox="1"/>
          <p:nvPr/>
        </p:nvSpPr>
        <p:spPr>
          <a:xfrm>
            <a:off x="7502504" y="2447446"/>
            <a:ext cx="1750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클래스의 배열 </a:t>
            </a:r>
            <a:r>
              <a:rPr lang="en-US" altLang="ko-KR" sz="1050" dirty="0" err="1"/>
              <a:t>OneRec</a:t>
            </a:r>
            <a:r>
              <a:rPr lang="en-US" altLang="ko-KR" sz="1050" dirty="0"/>
              <a:t>[2]</a:t>
            </a:r>
            <a:endParaRPr lang="ko-KR" altLang="en-US" sz="1050" dirty="0"/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6130577" y="2849086"/>
            <a:ext cx="0" cy="816966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직사각형 56"/>
          <p:cNvSpPr/>
          <p:nvPr/>
        </p:nvSpPr>
        <p:spPr bwMode="auto">
          <a:xfrm>
            <a:off x="4964822" y="3987974"/>
            <a:ext cx="359692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kor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5379021" y="3987974"/>
            <a:ext cx="393354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 err="1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eng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810101" y="3987974"/>
            <a:ext cx="465490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lang="en-US" altLang="ko-KR" sz="1000" b="0" dirty="0">
                <a:solidFill>
                  <a:schemeClr val="tx1"/>
                </a:solidFill>
                <a:latin typeface="Arial" charset="0"/>
                <a:ea typeface="가는각진제목체" pitchFamily="18" charset="-127"/>
              </a:rPr>
              <a:t>math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60" name="직선 연결선 59"/>
          <p:cNvCxnSpPr/>
          <p:nvPr/>
        </p:nvCxnSpPr>
        <p:spPr bwMode="auto">
          <a:xfrm>
            <a:off x="6357933" y="4104095"/>
            <a:ext cx="55858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직사각형 60"/>
          <p:cNvSpPr/>
          <p:nvPr/>
        </p:nvSpPr>
        <p:spPr bwMode="auto">
          <a:xfrm>
            <a:off x="4550623" y="3771073"/>
            <a:ext cx="2951881" cy="53498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59101" y="3788590"/>
            <a:ext cx="811441" cy="20005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클래스 </a:t>
            </a:r>
            <a:r>
              <a:rPr lang="en-US" altLang="ko-KR" sz="700" dirty="0" err="1"/>
              <a:t>OneRec</a:t>
            </a:r>
            <a:endParaRPr lang="ko-KR" altLang="en-US" sz="700" dirty="0"/>
          </a:p>
        </p:txBody>
      </p:sp>
      <p:sp>
        <p:nvSpPr>
          <p:cNvPr id="63" name="TextBox 62"/>
          <p:cNvSpPr txBox="1"/>
          <p:nvPr/>
        </p:nvSpPr>
        <p:spPr>
          <a:xfrm>
            <a:off x="7557011" y="3977137"/>
            <a:ext cx="1750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클래스의 배열 </a:t>
            </a:r>
            <a:r>
              <a:rPr lang="en-US" altLang="ko-KR" sz="1050" dirty="0" err="1"/>
              <a:t>OneRec</a:t>
            </a:r>
            <a:r>
              <a:rPr lang="en-US" altLang="ko-KR" sz="1050" dirty="0"/>
              <a:t>[n]</a:t>
            </a:r>
            <a:endParaRPr lang="ko-KR" altLang="en-US" sz="1050" dirty="0"/>
          </a:p>
        </p:txBody>
      </p:sp>
      <p:cxnSp>
        <p:nvCxnSpPr>
          <p:cNvPr id="65" name="직선 연결선 64"/>
          <p:cNvCxnSpPr/>
          <p:nvPr/>
        </p:nvCxnSpPr>
        <p:spPr bwMode="auto">
          <a:xfrm>
            <a:off x="4249494" y="910606"/>
            <a:ext cx="0" cy="4587177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685655" y="5083710"/>
            <a:ext cx="3079689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InputData</a:t>
            </a:r>
            <a:r>
              <a:rPr lang="ko-KR" altLang="en-US" dirty="0"/>
              <a:t>클래스는 </a:t>
            </a:r>
            <a:r>
              <a:rPr lang="ko-KR" altLang="en-US" dirty="0" err="1"/>
              <a:t>클래스안에</a:t>
            </a:r>
            <a:endParaRPr lang="en-US" altLang="ko-KR" dirty="0"/>
          </a:p>
          <a:p>
            <a:r>
              <a:rPr lang="ko-KR" altLang="en-US" dirty="0"/>
              <a:t>배열이 있는 구조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90732" y="5152638"/>
            <a:ext cx="3671967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OneRec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각각의 변수를 가지고 있고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 err="1"/>
              <a:t>OneRec</a:t>
            </a:r>
            <a:r>
              <a:rPr lang="ko-KR" altLang="en-US" dirty="0"/>
              <a:t>클래스를 배열로 만들었음</a:t>
            </a:r>
          </a:p>
        </p:txBody>
      </p:sp>
    </p:spTree>
    <p:extLst>
      <p:ext uri="{BB962C8B-B14F-4D97-AF65-F5344CB8AC3E}">
        <p14:creationId xmlns:p14="http://schemas.microsoft.com/office/powerpoint/2010/main" val="39031653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클래스의 배열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OneRec</a:t>
            </a:r>
            <a:r>
              <a:rPr lang="ko-KR" altLang="en-US" sz="1200" dirty="0"/>
              <a:t>은 학생 </a:t>
            </a:r>
            <a:r>
              <a:rPr lang="ko-KR" altLang="en-US" sz="1200" dirty="0" err="1"/>
              <a:t>한명의</a:t>
            </a:r>
            <a:r>
              <a:rPr lang="ko-KR" altLang="en-US" sz="1200" dirty="0"/>
              <a:t> 국어</a:t>
            </a:r>
            <a:r>
              <a:rPr lang="en-US" altLang="ko-KR" sz="1200" dirty="0"/>
              <a:t>,</a:t>
            </a:r>
            <a:r>
              <a:rPr lang="ko-KR" altLang="en-US" sz="1200" dirty="0"/>
              <a:t>영어</a:t>
            </a:r>
            <a:r>
              <a:rPr lang="en-US" altLang="ko-KR" sz="1200" dirty="0"/>
              <a:t>,</a:t>
            </a:r>
            <a:r>
              <a:rPr lang="ko-KR" altLang="en-US" sz="1200" dirty="0"/>
              <a:t>수학점수를 계산하는 </a:t>
            </a:r>
            <a:r>
              <a:rPr lang="en-US" altLang="ko-KR" sz="1200" dirty="0"/>
              <a:t>class</a:t>
            </a:r>
            <a:r>
              <a:rPr lang="ko-KR" altLang="en-US" sz="1200" dirty="0"/>
              <a:t>이다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6</a:t>
            </a:r>
            <a:r>
              <a:rPr lang="ko-KR" altLang="en-US" sz="1200" dirty="0"/>
              <a:t>강 </a:t>
            </a:r>
            <a:r>
              <a:rPr lang="ko-KR" altLang="en-US" sz="1200" dirty="0" err="1"/>
              <a:t>실습때</a:t>
            </a:r>
            <a:r>
              <a:rPr lang="ko-KR" altLang="en-US" sz="1200" dirty="0"/>
              <a:t> </a:t>
            </a:r>
            <a:r>
              <a:rPr lang="en-US" altLang="ko-KR" sz="1200" dirty="0" err="1"/>
              <a:t>InputData</a:t>
            </a:r>
            <a:r>
              <a:rPr lang="ko-KR" altLang="en-US" sz="1200" dirty="0"/>
              <a:t>라는 클래스를 기억하는가</a:t>
            </a:r>
            <a:r>
              <a:rPr lang="en-US" altLang="ko-KR" sz="1200" dirty="0"/>
              <a:t>? </a:t>
            </a:r>
            <a:r>
              <a:rPr lang="ko-KR" altLang="en-US" sz="1200" dirty="0"/>
              <a:t>그 놈은 클래스 안에 이름배열</a:t>
            </a:r>
            <a:r>
              <a:rPr lang="en-US" altLang="ko-KR" sz="1200" dirty="0"/>
              <a:t>,</a:t>
            </a:r>
            <a:r>
              <a:rPr lang="ko-KR" altLang="en-US" sz="1200" dirty="0"/>
              <a:t>국어배열</a:t>
            </a:r>
            <a:r>
              <a:rPr lang="en-US" altLang="ko-KR" sz="1200" dirty="0"/>
              <a:t>,</a:t>
            </a:r>
            <a:r>
              <a:rPr lang="ko-KR" altLang="en-US" sz="1200" dirty="0"/>
              <a:t>영어배열</a:t>
            </a:r>
            <a:r>
              <a:rPr lang="en-US" altLang="ko-KR" sz="1200" dirty="0"/>
              <a:t>,</a:t>
            </a:r>
            <a:r>
              <a:rPr lang="ko-KR" altLang="en-US" sz="1200" dirty="0"/>
              <a:t>수학배열이 구성된 것이다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클래스형태의 배열은 클래스 배열을 생성하고</a:t>
            </a:r>
            <a:r>
              <a:rPr lang="en-US" altLang="ko-KR" sz="1200" dirty="0"/>
              <a:t>, </a:t>
            </a:r>
            <a:r>
              <a:rPr lang="ko-KR" altLang="en-US" sz="1200" dirty="0"/>
              <a:t>클래스배열마다 클래스 </a:t>
            </a:r>
            <a:r>
              <a:rPr lang="ko-KR" altLang="en-US" sz="1200" dirty="0" err="1"/>
              <a:t>인스턴스를</a:t>
            </a:r>
            <a:r>
              <a:rPr lang="ko-KR" altLang="en-US" sz="1200" dirty="0"/>
              <a:t> 생성해 붙여줘야 함</a:t>
            </a:r>
            <a:endParaRPr lang="en-US" altLang="ko-KR" sz="12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6</a:t>
            </a:r>
            <a:r>
              <a:rPr lang="ko-KR" altLang="en-US" sz="1200" dirty="0"/>
              <a:t>강 </a:t>
            </a:r>
            <a:r>
              <a:rPr lang="en-US" altLang="ko-KR" sz="1200" dirty="0" err="1"/>
              <a:t>InputData</a:t>
            </a:r>
            <a:r>
              <a:rPr lang="ko-KR" altLang="en-US" sz="1200" dirty="0"/>
              <a:t>클래스를 </a:t>
            </a:r>
            <a:r>
              <a:rPr lang="ko-KR" altLang="en-US" sz="1200" dirty="0" err="1"/>
              <a:t>여기있는</a:t>
            </a:r>
            <a:r>
              <a:rPr lang="ko-KR" altLang="en-US" sz="1200" dirty="0"/>
              <a:t> </a:t>
            </a:r>
            <a:r>
              <a:rPr lang="en-US" altLang="ko-KR" sz="1200" dirty="0" err="1"/>
              <a:t>OnRec</a:t>
            </a:r>
            <a:r>
              <a:rPr lang="ko-KR" altLang="en-US" sz="1200" dirty="0"/>
              <a:t>으로 바꾼다면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메인소스는</a:t>
            </a:r>
            <a:r>
              <a:rPr lang="ko-KR" altLang="en-US" sz="1200" dirty="0"/>
              <a:t> 어떻게 바뀌는지 수정하시오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109" y="738105"/>
            <a:ext cx="4658147" cy="28884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087" y="4372420"/>
            <a:ext cx="5796252" cy="13930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17683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1727674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ArrayList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ArrayList</a:t>
            </a:r>
            <a:r>
              <a:rPr lang="ko-KR" altLang="en-US" sz="1200" dirty="0"/>
              <a:t>를 정의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추가</a:t>
            </a:r>
            <a:r>
              <a:rPr lang="en-US" altLang="ko-KR" sz="1200" dirty="0"/>
              <a:t>,</a:t>
            </a:r>
            <a:r>
              <a:rPr lang="ko-KR" altLang="en-US" sz="1200" dirty="0"/>
              <a:t>변경</a:t>
            </a:r>
            <a:r>
              <a:rPr lang="en-US" altLang="ko-KR" sz="1200" dirty="0"/>
              <a:t>,</a:t>
            </a:r>
            <a:r>
              <a:rPr lang="ko-KR" altLang="en-US" sz="1200" dirty="0"/>
              <a:t>삭제</a:t>
            </a:r>
            <a:r>
              <a:rPr lang="en-US" altLang="ko-KR" sz="1200" dirty="0"/>
              <a:t>,</a:t>
            </a:r>
            <a:r>
              <a:rPr lang="ko-KR" altLang="en-US" sz="1200" dirty="0" err="1"/>
              <a:t>전부지움</a:t>
            </a:r>
            <a:r>
              <a:rPr lang="ko-KR" altLang="en-US" sz="1200" dirty="0"/>
              <a:t> 실습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ArrayList</a:t>
            </a:r>
            <a:r>
              <a:rPr lang="ko-KR" altLang="en-US" sz="1200" dirty="0"/>
              <a:t>를 처음 </a:t>
            </a:r>
            <a:r>
              <a:rPr lang="en-US" altLang="ko-KR" sz="1200" dirty="0"/>
              <a:t>String</a:t>
            </a:r>
            <a:r>
              <a:rPr lang="ko-KR" altLang="en-US" sz="1200" dirty="0"/>
              <a:t>으로 채우기 시작하였으면 </a:t>
            </a:r>
            <a:r>
              <a:rPr lang="ko-KR" altLang="en-US" sz="1200" dirty="0" err="1"/>
              <a:t>스트링으로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442" y="648572"/>
            <a:ext cx="4678323" cy="56139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444" y="743918"/>
            <a:ext cx="2717820" cy="5060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304419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1727674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ArrayList</a:t>
            </a:r>
            <a:r>
              <a:rPr lang="en-US" altLang="ko-KR" sz="1600" dirty="0"/>
              <a:t> 2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ArrayList</a:t>
            </a:r>
            <a:r>
              <a:rPr lang="ko-KR" altLang="en-US" sz="1200" dirty="0"/>
              <a:t>를 임의의 숫자로 추가추가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이 리스트를 정렬</a:t>
            </a:r>
            <a:r>
              <a:rPr lang="en-US" altLang="ko-KR" sz="1200" dirty="0"/>
              <a:t>(Sort)</a:t>
            </a:r>
            <a:r>
              <a:rPr lang="ko-KR" altLang="en-US" sz="1200" dirty="0"/>
              <a:t>해봄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백만 개를 해봐도 눈 깜짝할 새에 처리됨</a:t>
            </a:r>
            <a:r>
              <a:rPr lang="en-US" altLang="ko-KR" sz="1200" dirty="0"/>
              <a:t>, </a:t>
            </a:r>
            <a:r>
              <a:rPr lang="ko-KR" altLang="en-US" sz="1200" dirty="0"/>
              <a:t>화면의 뿌리는 것이 늦을 뿐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863" y="1797804"/>
            <a:ext cx="5322196" cy="28853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090864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String</a:t>
            </a:r>
            <a:r>
              <a:rPr lang="ko-KR" altLang="en-US" sz="1200" dirty="0"/>
              <a:t>과 </a:t>
            </a:r>
            <a:r>
              <a:rPr lang="en-US" altLang="ko-KR" sz="1200" dirty="0"/>
              <a:t>Byte</a:t>
            </a:r>
            <a:r>
              <a:rPr lang="ko-KR" altLang="en-US" sz="1200" dirty="0"/>
              <a:t>를 잘 익혀서 데이터를 자유자재로 처리할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StringBuffer</a:t>
            </a:r>
            <a:r>
              <a:rPr lang="en-US" altLang="ko-KR" sz="1200" dirty="0"/>
              <a:t> </a:t>
            </a:r>
            <a:r>
              <a:rPr lang="ko-KR" altLang="en-US" sz="1200" dirty="0"/>
              <a:t>를 왜 사용하는지 알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Array,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를 사용하여 데이터를 자료구조적으로 처리할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4496116" y="1573723"/>
            <a:ext cx="4673837" cy="2732331"/>
            <a:chOff x="4496116" y="1573723"/>
            <a:chExt cx="4673837" cy="2732331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4910315" y="1790624"/>
              <a:ext cx="359692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kor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 bwMode="auto">
            <a:xfrm>
              <a:off x="5324514" y="1790624"/>
              <a:ext cx="393354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eng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5755594" y="1790624"/>
              <a:ext cx="465490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math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 bwMode="auto">
            <a:xfrm>
              <a:off x="6303426" y="1906745"/>
              <a:ext cx="558582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직사각형 45"/>
            <p:cNvSpPr/>
            <p:nvPr/>
          </p:nvSpPr>
          <p:spPr bwMode="auto">
            <a:xfrm>
              <a:off x="4496116" y="1573723"/>
              <a:ext cx="2951881" cy="53498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04594" y="1591240"/>
              <a:ext cx="811441" cy="20005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클래스 </a:t>
              </a:r>
              <a:r>
                <a:rPr lang="en-US" altLang="ko-KR" sz="700" dirty="0" err="1"/>
                <a:t>OneRec</a:t>
              </a:r>
              <a:endParaRPr lang="ko-KR" altLang="en-US" sz="7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02504" y="1779787"/>
              <a:ext cx="16129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/>
                <a:t>ArrayList.add</a:t>
              </a:r>
              <a:r>
                <a:rPr lang="en-US" altLang="ko-KR" sz="1050" dirty="0"/>
                <a:t>(</a:t>
              </a:r>
              <a:r>
                <a:rPr lang="en-US" altLang="ko-KR" sz="1050" dirty="0" err="1"/>
                <a:t>OneRec</a:t>
              </a:r>
              <a:r>
                <a:rPr lang="en-US" altLang="ko-KR" sz="1050" dirty="0"/>
                <a:t>)</a:t>
              </a:r>
              <a:endParaRPr lang="ko-KR" altLang="en-US" sz="1050" dirty="0"/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4910315" y="2458283"/>
              <a:ext cx="359692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kor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5324514" y="2458283"/>
              <a:ext cx="393354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eng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 bwMode="auto">
            <a:xfrm>
              <a:off x="5755594" y="2458283"/>
              <a:ext cx="465490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math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 bwMode="auto">
            <a:xfrm>
              <a:off x="6303426" y="2574404"/>
              <a:ext cx="558582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직사각형 52"/>
            <p:cNvSpPr/>
            <p:nvPr/>
          </p:nvSpPr>
          <p:spPr bwMode="auto">
            <a:xfrm>
              <a:off x="4496116" y="2241382"/>
              <a:ext cx="2951881" cy="53498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04594" y="2258899"/>
              <a:ext cx="811441" cy="20005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클래스 </a:t>
              </a:r>
              <a:r>
                <a:rPr lang="en-US" altLang="ko-KR" sz="700" dirty="0" err="1"/>
                <a:t>OneRec</a:t>
              </a:r>
              <a:endParaRPr lang="ko-KR" altLang="en-US" sz="7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02504" y="2447446"/>
              <a:ext cx="16129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/>
                <a:t>ArrayList.add</a:t>
              </a:r>
              <a:r>
                <a:rPr lang="en-US" altLang="ko-KR" sz="1050" dirty="0"/>
                <a:t>(</a:t>
              </a:r>
              <a:r>
                <a:rPr lang="en-US" altLang="ko-KR" sz="1050" dirty="0" err="1"/>
                <a:t>OneRec</a:t>
              </a:r>
              <a:r>
                <a:rPr lang="en-US" altLang="ko-KR" sz="1050" dirty="0"/>
                <a:t>)</a:t>
              </a:r>
              <a:endParaRPr lang="ko-KR" altLang="en-US" sz="1050" dirty="0"/>
            </a:p>
          </p:txBody>
        </p:sp>
        <p:cxnSp>
          <p:nvCxnSpPr>
            <p:cNvPr id="56" name="직선 연결선 55"/>
            <p:cNvCxnSpPr/>
            <p:nvPr/>
          </p:nvCxnSpPr>
          <p:spPr bwMode="auto">
            <a:xfrm>
              <a:off x="6130577" y="2849086"/>
              <a:ext cx="0" cy="816966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직사각형 56"/>
            <p:cNvSpPr/>
            <p:nvPr/>
          </p:nvSpPr>
          <p:spPr bwMode="auto">
            <a:xfrm>
              <a:off x="4964822" y="3987974"/>
              <a:ext cx="359692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kor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5379021" y="3987974"/>
              <a:ext cx="393354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eng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5810101" y="3987974"/>
              <a:ext cx="465490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math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 bwMode="auto">
            <a:xfrm>
              <a:off x="6357933" y="4104095"/>
              <a:ext cx="558582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직사각형 60"/>
            <p:cNvSpPr/>
            <p:nvPr/>
          </p:nvSpPr>
          <p:spPr bwMode="auto">
            <a:xfrm>
              <a:off x="4550623" y="3771073"/>
              <a:ext cx="2951881" cy="53498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59101" y="3788590"/>
              <a:ext cx="811441" cy="20005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클래스 </a:t>
              </a:r>
              <a:r>
                <a:rPr lang="en-US" altLang="ko-KR" sz="700" dirty="0" err="1"/>
                <a:t>OneRec</a:t>
              </a:r>
              <a:endParaRPr lang="ko-KR" altLang="en-US" sz="7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557011" y="3977137"/>
              <a:ext cx="16129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/>
                <a:t>ArrayList.add</a:t>
              </a:r>
              <a:r>
                <a:rPr lang="en-US" altLang="ko-KR" sz="1050" dirty="0"/>
                <a:t>(</a:t>
              </a:r>
              <a:r>
                <a:rPr lang="en-US" altLang="ko-KR" sz="1050" dirty="0" err="1"/>
                <a:t>OneRec</a:t>
              </a:r>
              <a:r>
                <a:rPr lang="en-US" altLang="ko-KR" sz="1050" dirty="0"/>
                <a:t>)</a:t>
              </a:r>
              <a:endParaRPr lang="ko-KR" altLang="en-US" sz="1050" dirty="0"/>
            </a:p>
          </p:txBody>
        </p:sp>
      </p:grpSp>
      <p:cxnSp>
        <p:nvCxnSpPr>
          <p:cNvPr id="65" name="직선 연결선 64"/>
          <p:cNvCxnSpPr/>
          <p:nvPr/>
        </p:nvCxnSpPr>
        <p:spPr bwMode="auto">
          <a:xfrm>
            <a:off x="4340554" y="914527"/>
            <a:ext cx="0" cy="4587177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22457" y="4974057"/>
            <a:ext cx="2912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아까의</a:t>
            </a:r>
            <a:r>
              <a:rPr lang="en-US" altLang="ko-KR" dirty="0"/>
              <a:t> </a:t>
            </a:r>
            <a:r>
              <a:rPr lang="en-US" altLang="ko-KR" dirty="0" err="1"/>
              <a:t>OneRec</a:t>
            </a:r>
            <a:r>
              <a:rPr lang="ko-KR" altLang="en-US" dirty="0"/>
              <a:t>클래스의 배열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115402" y="1779787"/>
            <a:ext cx="4004140" cy="2613885"/>
            <a:chOff x="4496116" y="1573723"/>
            <a:chExt cx="4811695" cy="2732331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4910315" y="1790624"/>
              <a:ext cx="359692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kor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5324514" y="1790624"/>
              <a:ext cx="393354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eng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5755594" y="1790624"/>
              <a:ext cx="465490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math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 bwMode="auto">
            <a:xfrm>
              <a:off x="6303426" y="1906745"/>
              <a:ext cx="558582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직사각형 71"/>
            <p:cNvSpPr/>
            <p:nvPr/>
          </p:nvSpPr>
          <p:spPr bwMode="auto">
            <a:xfrm>
              <a:off x="4496116" y="1573723"/>
              <a:ext cx="2951881" cy="53498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504594" y="1591240"/>
              <a:ext cx="811441" cy="20005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클래스 </a:t>
              </a:r>
              <a:r>
                <a:rPr lang="en-US" altLang="ko-KR" sz="700" dirty="0" err="1"/>
                <a:t>OneRec</a:t>
              </a:r>
              <a:endParaRPr lang="ko-KR" altLang="en-US" sz="7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502504" y="1779787"/>
              <a:ext cx="17508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클래스의 배열 </a:t>
              </a:r>
              <a:r>
                <a:rPr lang="en-US" altLang="ko-KR" sz="1050" dirty="0" err="1"/>
                <a:t>OneRec</a:t>
              </a:r>
              <a:r>
                <a:rPr lang="en-US" altLang="ko-KR" sz="1050" dirty="0"/>
                <a:t>[1]</a:t>
              </a:r>
              <a:endParaRPr lang="ko-KR" altLang="en-US" sz="1050" dirty="0"/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4910315" y="2458283"/>
              <a:ext cx="359692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kor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5324514" y="2458283"/>
              <a:ext cx="393354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eng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5755594" y="2458283"/>
              <a:ext cx="465490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math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 bwMode="auto">
            <a:xfrm>
              <a:off x="6303426" y="2574404"/>
              <a:ext cx="558582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직사각형 78"/>
            <p:cNvSpPr/>
            <p:nvPr/>
          </p:nvSpPr>
          <p:spPr bwMode="auto">
            <a:xfrm>
              <a:off x="4496116" y="2241382"/>
              <a:ext cx="2951881" cy="53498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04594" y="2258899"/>
              <a:ext cx="811441" cy="20005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클래스 </a:t>
              </a:r>
              <a:r>
                <a:rPr lang="en-US" altLang="ko-KR" sz="700" dirty="0" err="1"/>
                <a:t>OneRec</a:t>
              </a:r>
              <a:endParaRPr lang="ko-KR" altLang="en-US" sz="7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02504" y="2447446"/>
              <a:ext cx="17508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클래스의 배열 </a:t>
              </a:r>
              <a:r>
                <a:rPr lang="en-US" altLang="ko-KR" sz="1050" dirty="0" err="1"/>
                <a:t>OneRec</a:t>
              </a:r>
              <a:r>
                <a:rPr lang="en-US" altLang="ko-KR" sz="1050" dirty="0"/>
                <a:t>[2]</a:t>
              </a:r>
              <a:endParaRPr lang="ko-KR" altLang="en-US" sz="1050" dirty="0"/>
            </a:p>
          </p:txBody>
        </p:sp>
        <p:cxnSp>
          <p:nvCxnSpPr>
            <p:cNvPr id="82" name="직선 연결선 81"/>
            <p:cNvCxnSpPr/>
            <p:nvPr/>
          </p:nvCxnSpPr>
          <p:spPr bwMode="auto">
            <a:xfrm>
              <a:off x="6130577" y="2849086"/>
              <a:ext cx="0" cy="816966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직사각형 82"/>
            <p:cNvSpPr/>
            <p:nvPr/>
          </p:nvSpPr>
          <p:spPr bwMode="auto">
            <a:xfrm>
              <a:off x="4964822" y="3987974"/>
              <a:ext cx="359692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kor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5379021" y="3987974"/>
              <a:ext cx="393354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 err="1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eng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5810101" y="3987974"/>
              <a:ext cx="465490" cy="248402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lang="en-US" altLang="ko-KR" sz="1000" b="0" dirty="0">
                  <a:solidFill>
                    <a:schemeClr val="tx1"/>
                  </a:solidFill>
                  <a:latin typeface="Arial" charset="0"/>
                  <a:ea typeface="가는각진제목체" pitchFamily="18" charset="-127"/>
                </a:rPr>
                <a:t>math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 bwMode="auto">
            <a:xfrm>
              <a:off x="6357933" y="4104095"/>
              <a:ext cx="558582" cy="0"/>
            </a:xfrm>
            <a:prstGeom prst="line">
              <a:avLst/>
            </a:prstGeom>
            <a:noFill/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직사각형 86"/>
            <p:cNvSpPr/>
            <p:nvPr/>
          </p:nvSpPr>
          <p:spPr bwMode="auto">
            <a:xfrm>
              <a:off x="4550623" y="3771073"/>
              <a:ext cx="2951881" cy="534981"/>
            </a:xfrm>
            <a:prstGeom prst="rect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559101" y="3788590"/>
              <a:ext cx="811441" cy="20005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클래스 </a:t>
              </a:r>
              <a:r>
                <a:rPr lang="en-US" altLang="ko-KR" sz="700" dirty="0" err="1"/>
                <a:t>OneRec</a:t>
              </a:r>
              <a:endParaRPr lang="ko-KR" altLang="en-US" sz="7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557011" y="3977137"/>
              <a:ext cx="17508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클래스의 배열 </a:t>
              </a:r>
              <a:r>
                <a:rPr lang="en-US" altLang="ko-KR" sz="1050" dirty="0" err="1"/>
                <a:t>OneRec</a:t>
              </a:r>
              <a:r>
                <a:rPr lang="en-US" altLang="ko-KR" sz="1050" dirty="0"/>
                <a:t>[n]</a:t>
              </a:r>
              <a:endParaRPr lang="ko-KR" altLang="en-US" sz="1050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144668" y="5163150"/>
            <a:ext cx="380501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이번에는 가변크기로 </a:t>
            </a:r>
            <a:r>
              <a:rPr lang="en-US" altLang="ko-KR" dirty="0" err="1"/>
              <a:t>OneRec</a:t>
            </a:r>
            <a:r>
              <a:rPr lang="ko-KR" altLang="en-US" dirty="0"/>
              <a:t>클래스를 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ArrayList</a:t>
            </a:r>
            <a:r>
              <a:rPr lang="ko-KR" altLang="en-US" dirty="0"/>
              <a:t>로 저장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4468281" y="1419027"/>
            <a:ext cx="3145642" cy="3188617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73133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1727674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클래스의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ArrayList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클래스의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를 만들어보자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클래스는 앞에 </a:t>
            </a:r>
            <a:r>
              <a:rPr lang="en-US" altLang="ko-KR" sz="1200" dirty="0" err="1"/>
              <a:t>OneRec</a:t>
            </a:r>
            <a:r>
              <a:rPr lang="ko-KR" altLang="en-US" sz="1200" dirty="0"/>
              <a:t>클래스에서 학번을 추가하였다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전체 소스를 보고 하나씩 따라서 작성하시오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109" y="838996"/>
            <a:ext cx="6200642" cy="3973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109" y="4888606"/>
            <a:ext cx="5563165" cy="16440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0864507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418" y="648572"/>
            <a:ext cx="8206353" cy="5781384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4" y="648572"/>
            <a:ext cx="1440954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클래스의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ArrayList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앞에서 계속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951550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4" y="648572"/>
            <a:ext cx="1440954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클래스의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ArrayList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앞에서 계속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653" y="1139124"/>
            <a:ext cx="3995755" cy="51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3169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4" y="648572"/>
            <a:ext cx="3424736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다 페이지 성적집계표 </a:t>
            </a:r>
            <a:r>
              <a:rPr lang="en-US" altLang="ko-KR" sz="1600" dirty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 </a:t>
            </a:r>
            <a:r>
              <a:rPr lang="en-US" altLang="ko-KR" sz="1200" dirty="0"/>
              <a:t>6</a:t>
            </a:r>
            <a:r>
              <a:rPr lang="ko-KR" altLang="en-US" sz="1200" dirty="0"/>
              <a:t>강에서 처리하였던 성적집계표 </a:t>
            </a:r>
            <a:r>
              <a:rPr lang="en-US" altLang="ko-KR" sz="1200" dirty="0"/>
              <a:t>(</a:t>
            </a:r>
            <a:r>
              <a:rPr lang="ko-KR" altLang="en-US" sz="1200" dirty="0"/>
              <a:t>다수 페이지</a:t>
            </a:r>
            <a:r>
              <a:rPr lang="en-US" altLang="ko-KR" sz="1200" dirty="0"/>
              <a:t>) 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OneRec</a:t>
            </a:r>
            <a:r>
              <a:rPr lang="en-US" altLang="ko-KR" sz="1200" dirty="0"/>
              <a:t> –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를 사용하여 구현하시오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화면과 같이 출력하시오 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200</a:t>
            </a:r>
            <a:r>
              <a:rPr lang="ko-KR" altLang="en-US" sz="1200" dirty="0"/>
              <a:t>개의 입력 값 자동생성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개인별 합계 평균</a:t>
            </a:r>
            <a:r>
              <a:rPr lang="en-US" altLang="ko-KR" sz="1200" dirty="0"/>
              <a:t>, </a:t>
            </a:r>
            <a:r>
              <a:rPr lang="ko-KR" altLang="en-US" sz="1200" dirty="0"/>
              <a:t>과목별 합계</a:t>
            </a:r>
            <a:r>
              <a:rPr lang="en-US" altLang="ko-KR" sz="1200" dirty="0"/>
              <a:t>,</a:t>
            </a:r>
            <a:r>
              <a:rPr lang="ko-KR" altLang="en-US" sz="1200" dirty="0"/>
              <a:t>평균</a:t>
            </a:r>
            <a:r>
              <a:rPr lang="en-US" altLang="ko-KR" sz="1200" dirty="0"/>
              <a:t>, </a:t>
            </a:r>
            <a:r>
              <a:rPr lang="ko-KR" altLang="en-US" sz="1200" dirty="0"/>
              <a:t>반 합계 평균을 출력하시오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출력한 일자</a:t>
            </a:r>
            <a:r>
              <a:rPr lang="en-US" altLang="ko-KR" sz="1200" dirty="0"/>
              <a:t>,</a:t>
            </a:r>
            <a:r>
              <a:rPr lang="ko-KR" altLang="en-US" sz="1200" dirty="0"/>
              <a:t>시간을 표시하시오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한 페이지당 </a:t>
            </a:r>
            <a:r>
              <a:rPr lang="en-US" altLang="ko-KR" sz="1200" dirty="0"/>
              <a:t>30</a:t>
            </a:r>
            <a:r>
              <a:rPr lang="ko-KR" altLang="en-US" sz="1200" dirty="0"/>
              <a:t>명을 처리하고</a:t>
            </a:r>
            <a:r>
              <a:rPr lang="en-US" altLang="ko-KR" sz="1200" dirty="0"/>
              <a:t>, </a:t>
            </a:r>
            <a:r>
              <a:rPr lang="ko-KR" altLang="en-US" sz="1200" dirty="0"/>
              <a:t>페이지 별로 집계</a:t>
            </a:r>
            <a:r>
              <a:rPr lang="en-US" altLang="ko-KR" sz="1200" dirty="0"/>
              <a:t>, </a:t>
            </a:r>
            <a:r>
              <a:rPr lang="ko-KR" altLang="en-US" sz="1200" dirty="0"/>
              <a:t>누적집계를 인쇄하시오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559" y="965446"/>
            <a:ext cx="42862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6388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3" y="648572"/>
            <a:ext cx="9120363" cy="24285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ArrayList</a:t>
            </a:r>
            <a:r>
              <a:rPr lang="en-US" altLang="ko-KR" sz="1600" dirty="0"/>
              <a:t> </a:t>
            </a:r>
            <a:r>
              <a:rPr lang="ko-KR" altLang="en-US" sz="1600" dirty="0"/>
              <a:t>정렬</a:t>
            </a:r>
            <a:r>
              <a:rPr lang="en-US" altLang="ko-KR" sz="1600" dirty="0"/>
              <a:t>(Sort)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클래스가</a:t>
            </a:r>
            <a:r>
              <a:rPr lang="en-US" altLang="ko-KR" sz="1000" dirty="0"/>
              <a:t> </a:t>
            </a:r>
            <a:r>
              <a:rPr lang="ko-KR" altLang="en-US" sz="1000" dirty="0"/>
              <a:t>아닌 단일 </a:t>
            </a:r>
            <a:r>
              <a:rPr lang="en-US" altLang="ko-KR" sz="1000" dirty="0" err="1"/>
              <a:t>String,int</a:t>
            </a:r>
            <a:r>
              <a:rPr lang="ko-KR" altLang="en-US" sz="1000" dirty="0"/>
              <a:t>와 같은 형태의 </a:t>
            </a:r>
            <a:r>
              <a:rPr lang="en-US" altLang="ko-KR" sz="1000" dirty="0" err="1"/>
              <a:t>ArrayList</a:t>
            </a:r>
            <a:r>
              <a:rPr lang="ko-KR" altLang="en-US" sz="1000" dirty="0"/>
              <a:t>의 소트는 간단히 수행됨</a:t>
            </a:r>
            <a:endParaRPr lang="en-US" altLang="ko-KR" sz="1000" dirty="0"/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하지만 </a:t>
            </a:r>
            <a:r>
              <a:rPr lang="ko-KR" altLang="en-US" sz="1000" dirty="0" err="1"/>
              <a:t>클래스등의</a:t>
            </a:r>
            <a:r>
              <a:rPr lang="ko-KR" altLang="en-US" sz="1000" dirty="0"/>
              <a:t> 복잡한 </a:t>
            </a:r>
            <a:r>
              <a:rPr lang="en-US" altLang="ko-KR" sz="1000" dirty="0" err="1"/>
              <a:t>ArrayList</a:t>
            </a:r>
            <a:r>
              <a:rPr lang="ko-KR" altLang="en-US" sz="1000" dirty="0"/>
              <a:t>의 소트는 </a:t>
            </a:r>
            <a:r>
              <a:rPr lang="en-US" altLang="ko-KR" sz="1000" dirty="0"/>
              <a:t>Collections</a:t>
            </a:r>
            <a:r>
              <a:rPr lang="ko-KR" altLang="en-US" sz="1000" dirty="0"/>
              <a:t>와 </a:t>
            </a:r>
            <a:r>
              <a:rPr lang="en-US" altLang="ko-KR" sz="1000" dirty="0"/>
              <a:t>Comparator</a:t>
            </a:r>
            <a:r>
              <a:rPr lang="ko-KR" altLang="en-US" sz="1000" dirty="0"/>
              <a:t>클래스를 이용하여 소트함</a:t>
            </a:r>
            <a:endParaRPr lang="en-US" altLang="ko-KR" sz="1000" dirty="0"/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00" dirty="0" err="1"/>
              <a:t>Collections.sort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소트할리스트</a:t>
            </a:r>
            <a:r>
              <a:rPr lang="en-US" altLang="ko-KR" sz="1000" dirty="0"/>
              <a:t>, Comparator)</a:t>
            </a:r>
            <a:r>
              <a:rPr lang="ko-KR" altLang="en-US" sz="1000" dirty="0"/>
              <a:t>형식</a:t>
            </a:r>
            <a:endParaRPr lang="en-US" altLang="ko-KR" sz="1000" dirty="0"/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00" dirty="0" err="1"/>
              <a:t>Comparater</a:t>
            </a:r>
            <a:r>
              <a:rPr lang="en-US" altLang="ko-KR" sz="1000" dirty="0"/>
              <a:t>(</a:t>
            </a:r>
            <a:r>
              <a:rPr lang="ko-KR" altLang="en-US" sz="1000" dirty="0"/>
              <a:t>비교할</a:t>
            </a:r>
            <a:r>
              <a:rPr lang="en-US" altLang="ko-KR" sz="1000" dirty="0"/>
              <a:t> </a:t>
            </a:r>
            <a:r>
              <a:rPr lang="ko-KR" altLang="en-US" sz="1000" dirty="0"/>
              <a:t>대상</a:t>
            </a:r>
            <a:r>
              <a:rPr lang="en-US" altLang="ko-KR" sz="1000" dirty="0"/>
              <a:t>)</a:t>
            </a:r>
            <a:r>
              <a:rPr lang="ko-KR" altLang="en-US" sz="1000" dirty="0"/>
              <a:t>을 정의함</a:t>
            </a:r>
            <a:endParaRPr lang="en-US" altLang="ko-KR" sz="1000" dirty="0"/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00" dirty="0"/>
              <a:t>Comparator</a:t>
            </a:r>
            <a:r>
              <a:rPr lang="ko-KR" altLang="en-US" sz="1000" dirty="0"/>
              <a:t>클래스를 </a:t>
            </a:r>
            <a:r>
              <a:rPr lang="ko-KR" altLang="en-US" sz="1000" dirty="0" err="1"/>
              <a:t>생성할때</a:t>
            </a:r>
            <a:r>
              <a:rPr lang="ko-KR" altLang="en-US" sz="1000" dirty="0"/>
              <a:t> </a:t>
            </a:r>
            <a:r>
              <a:rPr lang="en-US" altLang="ko-KR" sz="1000" dirty="0"/>
              <a:t>compare</a:t>
            </a:r>
            <a:r>
              <a:rPr lang="ko-KR" altLang="en-US" sz="1000" dirty="0" err="1"/>
              <a:t>메소드를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오버로딩함</a:t>
            </a:r>
            <a:r>
              <a:rPr lang="en-US" altLang="ko-KR" sz="1000" dirty="0"/>
              <a:t>(</a:t>
            </a:r>
            <a:r>
              <a:rPr lang="ko-KR" altLang="en-US" sz="1000" dirty="0"/>
              <a:t>재정의</a:t>
            </a:r>
            <a:r>
              <a:rPr lang="en-US" altLang="ko-KR" sz="1000" dirty="0"/>
              <a:t>)</a:t>
            </a:r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 err="1"/>
              <a:t>앞레코드의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어떤값과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뒷레코드의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어떤값을</a:t>
            </a:r>
            <a:r>
              <a:rPr lang="ko-KR" altLang="en-US" sz="1000" dirty="0"/>
              <a:t> 비교</a:t>
            </a:r>
            <a:r>
              <a:rPr lang="en-US" altLang="ko-KR" sz="1000" dirty="0"/>
              <a:t>(</a:t>
            </a:r>
            <a:r>
              <a:rPr lang="ko-KR" altLang="en-US" sz="1000" dirty="0"/>
              <a:t>비교할 값이 숫자로 표현되는 형식으로 표기</a:t>
            </a:r>
            <a:r>
              <a:rPr lang="en-US" altLang="ko-KR" sz="1000" dirty="0"/>
              <a:t>)</a:t>
            </a:r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보기에서는 </a:t>
            </a:r>
            <a:r>
              <a:rPr lang="ko-KR" altLang="en-US" sz="1000" dirty="0" err="1"/>
              <a:t>뒤레코드의</a:t>
            </a:r>
            <a:r>
              <a:rPr lang="ko-KR" altLang="en-US" sz="1000" dirty="0"/>
              <a:t> 합계와 </a:t>
            </a:r>
            <a:r>
              <a:rPr lang="ko-KR" altLang="en-US" sz="1000" dirty="0" err="1"/>
              <a:t>앞레코드의</a:t>
            </a:r>
            <a:r>
              <a:rPr lang="ko-KR" altLang="en-US" sz="1000" dirty="0"/>
              <a:t> 합계 필드를 </a:t>
            </a:r>
            <a:r>
              <a:rPr lang="ko-KR" altLang="en-US" sz="1000" dirty="0" err="1"/>
              <a:t>빼는것을</a:t>
            </a:r>
            <a:r>
              <a:rPr lang="ko-KR" altLang="en-US" sz="1000" dirty="0"/>
              <a:t> 비교</a:t>
            </a:r>
            <a:r>
              <a:rPr lang="en-US" altLang="ko-KR" sz="1000" dirty="0"/>
              <a:t>-&gt; </a:t>
            </a:r>
            <a:r>
              <a:rPr lang="ko-KR" altLang="en-US" sz="1000" dirty="0"/>
              <a:t>이때 </a:t>
            </a:r>
            <a:r>
              <a:rPr lang="ko-KR" altLang="en-US" sz="1000" dirty="0" err="1"/>
              <a:t>양수값</a:t>
            </a:r>
            <a:r>
              <a:rPr lang="ko-KR" altLang="en-US" sz="1000" dirty="0"/>
              <a:t> 즉 </a:t>
            </a:r>
            <a:r>
              <a:rPr lang="ko-KR" altLang="en-US" sz="1000" dirty="0" err="1"/>
              <a:t>뒷레코드의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합계값이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큰경우</a:t>
            </a:r>
            <a:r>
              <a:rPr lang="ko-KR" altLang="en-US" sz="1000" dirty="0"/>
              <a:t> 해당 필드가 선택됨</a:t>
            </a:r>
            <a:r>
              <a:rPr lang="en-US" altLang="ko-KR" sz="1000" dirty="0"/>
              <a:t>. </a:t>
            </a:r>
            <a:r>
              <a:rPr lang="ko-KR" altLang="en-US" sz="1000" dirty="0"/>
              <a:t>즉 오름차순으로 정렬</a:t>
            </a:r>
            <a:r>
              <a:rPr lang="en-US" altLang="ko-KR" sz="1000" dirty="0"/>
              <a:t>, a2,a1</a:t>
            </a:r>
            <a:r>
              <a:rPr lang="ko-KR" altLang="en-US" sz="1000" dirty="0"/>
              <a:t>을 반대로 써주면 내림차순으로 정렬</a:t>
            </a:r>
            <a:endParaRPr lang="en-US" altLang="ko-KR" sz="1000" dirty="0"/>
          </a:p>
          <a:p>
            <a:pPr eaLnBrk="1" latinLnBrk="0" hangingPunct="1"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00" dirty="0"/>
              <a:t>구현 실습 별 둘</a:t>
            </a:r>
            <a:r>
              <a:rPr lang="en-US" altLang="ko-KR" sz="1000" dirty="0"/>
              <a:t>(</a:t>
            </a:r>
            <a:r>
              <a:rPr lang="ko-KR" altLang="en-US" sz="1000" dirty="0"/>
              <a:t>★★</a:t>
            </a:r>
            <a:r>
              <a:rPr lang="en-US" altLang="ko-KR" sz="1000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96" y="3160345"/>
            <a:ext cx="6448448" cy="33000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623" y="3252149"/>
            <a:ext cx="2699626" cy="311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3742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r>
              <a:rPr lang="en-US" altLang="ko-KR" sz="1800" dirty="0"/>
              <a:t>, 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4" y="648572"/>
            <a:ext cx="3424736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ArrayList</a:t>
            </a:r>
            <a:r>
              <a:rPr lang="en-US" altLang="ko-KR" sz="1600" dirty="0"/>
              <a:t> </a:t>
            </a:r>
            <a:r>
              <a:rPr lang="ko-KR" altLang="en-US" sz="1600" dirty="0"/>
              <a:t>정렬</a:t>
            </a:r>
            <a:r>
              <a:rPr lang="en-US" altLang="ko-KR" sz="1600" dirty="0"/>
              <a:t>(Sort)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  <a:r>
              <a:rPr lang="ko-KR" altLang="en-US" sz="1600" dirty="0"/>
              <a:t>집계표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그냥 갈순 없지요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앞에서 배운 소트기능을 사용하여</a:t>
            </a:r>
            <a:r>
              <a:rPr lang="en-US" altLang="ko-KR" sz="1200" dirty="0"/>
              <a:t>, </a:t>
            </a:r>
            <a:r>
              <a:rPr lang="ko-KR" altLang="en-US" sz="1200" dirty="0"/>
              <a:t>집계표를 성적순으로 인쇄되도록 </a:t>
            </a:r>
            <a:r>
              <a:rPr lang="ko-KR" altLang="en-US" sz="1200" dirty="0" err="1"/>
              <a:t>실습하시요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구현 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559" y="965446"/>
            <a:ext cx="42862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7269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앞에 이해</a:t>
            </a:r>
            <a:r>
              <a:rPr lang="en-US" altLang="ko-KR" sz="1100" dirty="0"/>
              <a:t>,</a:t>
            </a:r>
            <a:r>
              <a:rPr lang="ko-KR" altLang="en-US" sz="1100" dirty="0"/>
              <a:t>실습에 나온 실습을 다 하시고</a:t>
            </a:r>
            <a:r>
              <a:rPr lang="en-US" altLang="ko-KR" sz="1100" dirty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다음을</a:t>
            </a:r>
            <a:r>
              <a:rPr lang="en-US" altLang="ko-KR" sz="1100" dirty="0"/>
              <a:t> </a:t>
            </a:r>
            <a:r>
              <a:rPr lang="ko-KR" altLang="en-US" sz="1100" dirty="0"/>
              <a:t>간단히 필기하셔요</a:t>
            </a:r>
            <a:r>
              <a:rPr lang="en-US" altLang="ko-KR" sz="1100" dirty="0"/>
              <a:t>.</a:t>
            </a:r>
            <a:r>
              <a:rPr lang="ko-KR" altLang="en-US" sz="1100" dirty="0"/>
              <a:t>그리고 외우셔요</a:t>
            </a:r>
            <a:r>
              <a:rPr lang="en-US" altLang="ko-KR" sz="1100" dirty="0"/>
              <a:t>.(</a:t>
            </a:r>
            <a:r>
              <a:rPr lang="ko-KR" altLang="en-US" sz="1100" dirty="0"/>
              <a:t>핵심정리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 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 </a:t>
            </a:r>
            <a:r>
              <a:rPr lang="ko-KR" altLang="en-US" sz="1100" dirty="0"/>
              <a:t>배열을 값을 주어 초기화하는 방법과</a:t>
            </a:r>
            <a:r>
              <a:rPr lang="en-US" altLang="ko-KR" sz="1100" dirty="0"/>
              <a:t>, </a:t>
            </a:r>
            <a:r>
              <a:rPr lang="ko-KR" altLang="en-US" sz="1100" dirty="0"/>
              <a:t>처음 크기를 배정하고 값을 </a:t>
            </a:r>
            <a:r>
              <a:rPr lang="ko-KR" altLang="en-US" sz="1100" dirty="0" err="1"/>
              <a:t>주는방법에</a:t>
            </a:r>
            <a:r>
              <a:rPr lang="ko-KR" altLang="en-US" sz="1100" dirty="0"/>
              <a:t> 대하여 설명하시오</a:t>
            </a:r>
            <a:r>
              <a:rPr lang="en-US" altLang="ko-KR" sz="11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</a:t>
            </a:r>
            <a:r>
              <a:rPr lang="ko-KR" altLang="en-US" sz="1100" dirty="0"/>
              <a:t>클래스를 배열과 </a:t>
            </a:r>
            <a:r>
              <a:rPr lang="en-US" altLang="ko-KR" sz="1100" dirty="0" err="1"/>
              <a:t>ArrayList</a:t>
            </a:r>
            <a:r>
              <a:rPr lang="ko-KR" altLang="en-US" sz="1100" dirty="0"/>
              <a:t>로 선언하는 방법에 대하여 설명하시오</a:t>
            </a:r>
            <a:r>
              <a:rPr lang="en-US" altLang="ko-KR" sz="11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en-US" altLang="ko-KR" sz="1100" dirty="0" err="1"/>
              <a:t>ArrayList</a:t>
            </a:r>
            <a:r>
              <a:rPr lang="ko-KR" altLang="en-US" sz="1100" dirty="0"/>
              <a:t>의 선언</a:t>
            </a:r>
            <a:r>
              <a:rPr lang="en-US" altLang="ko-KR" sz="1100" dirty="0"/>
              <a:t>,</a:t>
            </a:r>
            <a:r>
              <a:rPr lang="ko-KR" altLang="en-US" sz="1100" dirty="0"/>
              <a:t>추가</a:t>
            </a:r>
            <a:r>
              <a:rPr lang="en-US" altLang="ko-KR" sz="1100" dirty="0"/>
              <a:t>,</a:t>
            </a:r>
            <a:r>
              <a:rPr lang="ko-KR" altLang="en-US" sz="1100" dirty="0"/>
              <a:t>수정</a:t>
            </a:r>
            <a:r>
              <a:rPr lang="en-US" altLang="ko-KR" sz="1100" dirty="0"/>
              <a:t>,</a:t>
            </a:r>
            <a:r>
              <a:rPr lang="ko-KR" altLang="en-US" sz="1100" dirty="0"/>
              <a:t>삭제</a:t>
            </a:r>
            <a:r>
              <a:rPr lang="en-US" altLang="ko-KR" sz="1100" dirty="0"/>
              <a:t>, </a:t>
            </a:r>
            <a:r>
              <a:rPr lang="ko-KR" altLang="en-US" sz="1100" dirty="0"/>
              <a:t>전체삭제에 대하여 설명하시오</a:t>
            </a:r>
            <a:r>
              <a:rPr lang="en-US" altLang="ko-KR" sz="11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4) </a:t>
            </a:r>
            <a:r>
              <a:rPr lang="ko-KR" altLang="en-US" sz="1100" dirty="0"/>
              <a:t>정렬을 구현하는 방법</a:t>
            </a:r>
            <a:r>
              <a:rPr lang="en-US" altLang="ko-KR" sz="1100" dirty="0"/>
              <a:t>(Collections</a:t>
            </a:r>
            <a:r>
              <a:rPr lang="ko-KR" altLang="en-US" sz="1100" dirty="0"/>
              <a:t>와 </a:t>
            </a:r>
            <a:r>
              <a:rPr lang="en-US" altLang="ko-KR" sz="1100" dirty="0"/>
              <a:t>Comparator</a:t>
            </a:r>
            <a:r>
              <a:rPr lang="ko-KR" altLang="en-US" sz="1100" dirty="0"/>
              <a:t>클래스</a:t>
            </a:r>
            <a:r>
              <a:rPr lang="en-US" altLang="ko-KR" sz="1100" dirty="0"/>
              <a:t>)</a:t>
            </a:r>
            <a:r>
              <a:rPr lang="ko-KR" altLang="en-US" sz="1100" dirty="0"/>
              <a:t>에 대하여 설명하시오</a:t>
            </a:r>
            <a:r>
              <a:rPr lang="en-US" altLang="ko-KR" sz="1100" dirty="0"/>
              <a:t>.</a:t>
            </a:r>
          </a:p>
          <a:p>
            <a:pPr>
              <a:spcBef>
                <a:spcPct val="0"/>
              </a:spcBef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98444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1115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File</a:t>
            </a:r>
            <a:r>
              <a:rPr lang="ko-KR" altLang="en-US" sz="1200" dirty="0"/>
              <a:t>알아보기</a:t>
            </a:r>
            <a:r>
              <a:rPr lang="en-US" altLang="ko-KR" sz="1200" dirty="0"/>
              <a:t> 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위도와</a:t>
            </a:r>
            <a:r>
              <a:rPr lang="en-US" altLang="ko-KR" sz="1200" dirty="0"/>
              <a:t> </a:t>
            </a:r>
            <a:r>
              <a:rPr lang="ko-KR" altLang="en-US" sz="1200" dirty="0"/>
              <a:t>경도에 대하여 알아보기 </a:t>
            </a:r>
            <a:r>
              <a:rPr lang="en-US" altLang="ko-KR" sz="1200" dirty="0"/>
              <a:t>(</a:t>
            </a:r>
            <a:r>
              <a:rPr lang="ko-KR" altLang="en-US" sz="1200" dirty="0"/>
              <a:t>피타고라스 정리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오늘 배울 클래스들에 대하여 </a:t>
            </a:r>
            <a:r>
              <a:rPr lang="en-US" altLang="ko-KR" sz="1200" dirty="0" err="1">
                <a:solidFill>
                  <a:srgbClr val="FF0000"/>
                </a:solidFill>
              </a:rPr>
              <a:t>JavaDoc</a:t>
            </a:r>
            <a:r>
              <a:rPr lang="ko-KR" altLang="en-US" sz="1200" dirty="0">
                <a:solidFill>
                  <a:srgbClr val="FF0000"/>
                </a:solidFill>
              </a:rPr>
              <a:t>을 통하여 </a:t>
            </a:r>
            <a:r>
              <a:rPr lang="ko-KR" altLang="en-US" sz="1200" dirty="0" err="1">
                <a:solidFill>
                  <a:srgbClr val="FF0000"/>
                </a:solidFill>
              </a:rPr>
              <a:t>메소드들을</a:t>
            </a:r>
            <a:r>
              <a:rPr lang="ko-KR" altLang="en-US" sz="1200" dirty="0">
                <a:solidFill>
                  <a:srgbClr val="FF0000"/>
                </a:solidFill>
              </a:rPr>
              <a:t> 이해하도록 한다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/>
              <a:t>String</a:t>
            </a:r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 err="1"/>
              <a:t>StringBuffer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 err="1"/>
              <a:t>ArrayList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13309" y="927542"/>
            <a:ext cx="9047229" cy="52645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String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스트링</a:t>
            </a:r>
            <a:r>
              <a:rPr lang="ko-KR" altLang="en-US" sz="1200" dirty="0"/>
              <a:t> 처리를 위한 클래스로 무척 유용하다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밥먹을</a:t>
            </a:r>
            <a:r>
              <a:rPr lang="ko-KR" altLang="en-US" sz="1200" dirty="0"/>
              <a:t> 때 </a:t>
            </a:r>
            <a:r>
              <a:rPr lang="ko-KR" altLang="en-US" sz="1200" dirty="0" err="1"/>
              <a:t>숫가락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처럼</a:t>
            </a:r>
            <a:r>
              <a:rPr lang="ko-KR" altLang="en-US" sz="1200" dirty="0"/>
              <a:t> 많이 사용하는 함수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charAt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equal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indexOf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length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replace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replaceAll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split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substring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trim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valueOf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그리고 </a:t>
            </a:r>
            <a:r>
              <a:rPr lang="ko-KR" altLang="en-US" sz="1200" dirty="0" err="1"/>
              <a:t>숫자형으로</a:t>
            </a:r>
            <a:r>
              <a:rPr lang="ko-KR" altLang="en-US" sz="1200" dirty="0"/>
              <a:t> 바꾸기  </a:t>
            </a:r>
            <a:r>
              <a:rPr lang="en-US" altLang="ko-KR" sz="1200" dirty="0" err="1"/>
              <a:t>Interger.ParseInt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5" name="Text Box 19"/>
          <p:cNvSpPr txBox="1">
            <a:spLocks noChangeArrowheads="1"/>
          </p:cNvSpPr>
          <p:nvPr/>
        </p:nvSpPr>
        <p:spPr bwMode="auto">
          <a:xfrm>
            <a:off x="515919" y="701084"/>
            <a:ext cx="8569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342900" indent="-342900" algn="l" eaLnBrk="1" hangingPunct="1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견명조" pitchFamily="18" charset="-127"/>
              </a:rPr>
              <a:t>String</a:t>
            </a:r>
            <a:r>
              <a:rPr lang="ko-KR" altLang="en-US" sz="2000" dirty="0">
                <a:latin typeface="견명조" pitchFamily="18" charset="-127"/>
              </a:rPr>
              <a:t>클래스의 </a:t>
            </a:r>
            <a:r>
              <a:rPr lang="ko-KR" altLang="en-US" sz="2000" dirty="0" err="1">
                <a:latin typeface="견명조" pitchFamily="18" charset="-127"/>
              </a:rPr>
              <a:t>생성자와</a:t>
            </a:r>
            <a:r>
              <a:rPr lang="ko-KR" altLang="en-US" sz="2000" dirty="0">
                <a:latin typeface="견명조" pitchFamily="18" charset="-127"/>
              </a:rPr>
              <a:t> </a:t>
            </a:r>
            <a:r>
              <a:rPr lang="ko-KR" altLang="en-US" sz="2000" dirty="0" err="1">
                <a:latin typeface="견명조" pitchFamily="18" charset="-127"/>
              </a:rPr>
              <a:t>메서드</a:t>
            </a:r>
            <a:r>
              <a:rPr lang="en-US" altLang="ko-KR" sz="2000" dirty="0">
                <a:latin typeface="견명조" pitchFamily="18" charset="-127"/>
              </a:rPr>
              <a:t>(1/3)</a:t>
            </a:r>
          </a:p>
        </p:txBody>
      </p:sp>
      <p:pic>
        <p:nvPicPr>
          <p:cNvPr id="13723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9" y="1232897"/>
            <a:ext cx="8677275" cy="526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3723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456" y="279396"/>
            <a:ext cx="2175880" cy="817976"/>
          </a:xfrm>
          <a:prstGeom prst="rect">
            <a:avLst/>
          </a:prstGeom>
          <a:noFill/>
          <a:ln w="12700" algn="ctr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33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137232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18" y="3006133"/>
            <a:ext cx="12954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352859" y="2838054"/>
            <a:ext cx="9014997" cy="69054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93082" y="4668344"/>
            <a:ext cx="9014997" cy="69054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93082" y="5820791"/>
            <a:ext cx="9014997" cy="69054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6035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3" name="Text Box 19"/>
          <p:cNvSpPr txBox="1">
            <a:spLocks noChangeArrowheads="1"/>
          </p:cNvSpPr>
          <p:nvPr/>
        </p:nvSpPr>
        <p:spPr bwMode="auto">
          <a:xfrm>
            <a:off x="709422" y="621405"/>
            <a:ext cx="856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견명조" pitchFamily="18" charset="-127"/>
              </a:rPr>
              <a:t>String</a:t>
            </a:r>
            <a:r>
              <a:rPr lang="ko-KR" altLang="en-US" sz="1800" dirty="0">
                <a:latin typeface="견명조" pitchFamily="18" charset="-127"/>
              </a:rPr>
              <a:t>클래스의 </a:t>
            </a:r>
            <a:r>
              <a:rPr lang="ko-KR" altLang="en-US" sz="1800" dirty="0" err="1">
                <a:latin typeface="견명조" pitchFamily="18" charset="-127"/>
              </a:rPr>
              <a:t>생성자와</a:t>
            </a:r>
            <a:r>
              <a:rPr lang="ko-KR" altLang="en-US" sz="1800" dirty="0">
                <a:latin typeface="견명조" pitchFamily="18" charset="-127"/>
              </a:rPr>
              <a:t> </a:t>
            </a:r>
            <a:r>
              <a:rPr lang="ko-KR" altLang="en-US" sz="1800" dirty="0" err="1">
                <a:latin typeface="견명조" pitchFamily="18" charset="-127"/>
              </a:rPr>
              <a:t>메서드</a:t>
            </a:r>
            <a:r>
              <a:rPr lang="en-US" altLang="ko-KR" sz="1800" dirty="0">
                <a:latin typeface="견명조" pitchFamily="18" charset="-127"/>
              </a:rPr>
              <a:t>(2/3)</a:t>
            </a:r>
          </a:p>
        </p:txBody>
      </p:sp>
      <p:pic>
        <p:nvPicPr>
          <p:cNvPr id="13927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97" y="1181793"/>
            <a:ext cx="9001125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319641" y="3764656"/>
            <a:ext cx="9014997" cy="46966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63750" y="4275592"/>
            <a:ext cx="9014997" cy="7820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51450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1" name="Text Box 19"/>
          <p:cNvSpPr txBox="1">
            <a:spLocks noChangeArrowheads="1"/>
          </p:cNvSpPr>
          <p:nvPr/>
        </p:nvSpPr>
        <p:spPr bwMode="auto">
          <a:xfrm>
            <a:off x="785307" y="651758"/>
            <a:ext cx="8569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견명조" pitchFamily="18" charset="-127"/>
              </a:rPr>
              <a:t>String</a:t>
            </a:r>
            <a:r>
              <a:rPr lang="ko-KR" altLang="en-US" sz="1600" dirty="0">
                <a:latin typeface="견명조" pitchFamily="18" charset="-127"/>
              </a:rPr>
              <a:t>클래스의 </a:t>
            </a:r>
            <a:r>
              <a:rPr lang="ko-KR" altLang="en-US" sz="1600" dirty="0" err="1">
                <a:latin typeface="견명조" pitchFamily="18" charset="-127"/>
              </a:rPr>
              <a:t>생성자와</a:t>
            </a:r>
            <a:r>
              <a:rPr lang="ko-KR" altLang="en-US" sz="1600" dirty="0">
                <a:latin typeface="견명조" pitchFamily="18" charset="-127"/>
              </a:rPr>
              <a:t> </a:t>
            </a:r>
            <a:r>
              <a:rPr lang="ko-KR" altLang="en-US" sz="1600" dirty="0" err="1">
                <a:latin typeface="견명조" pitchFamily="18" charset="-127"/>
              </a:rPr>
              <a:t>메서드</a:t>
            </a:r>
            <a:r>
              <a:rPr lang="en-US" altLang="ko-KR" sz="1600" dirty="0">
                <a:latin typeface="견명조" pitchFamily="18" charset="-127"/>
              </a:rPr>
              <a:t>(3/3)</a:t>
            </a:r>
          </a:p>
        </p:txBody>
      </p:sp>
      <p:pic>
        <p:nvPicPr>
          <p:cNvPr id="14132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81" y="1156582"/>
            <a:ext cx="8027988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638353" y="1137612"/>
            <a:ext cx="9014997" cy="46966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28954" y="2606595"/>
            <a:ext cx="9014997" cy="74746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72776" y="4353385"/>
            <a:ext cx="9014997" cy="74746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72776" y="5119824"/>
            <a:ext cx="9014997" cy="134535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2104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5" name="Text Box 19"/>
          <p:cNvSpPr txBox="1">
            <a:spLocks noChangeArrowheads="1"/>
          </p:cNvSpPr>
          <p:nvPr/>
        </p:nvSpPr>
        <p:spPr bwMode="auto">
          <a:xfrm>
            <a:off x="668339" y="704258"/>
            <a:ext cx="8569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342900" indent="-342900" algn="l" eaLnBrk="1" hangingPunct="1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견명조" pitchFamily="18" charset="-127"/>
              </a:rPr>
              <a:t>문자열과 기본형간의 변환</a:t>
            </a:r>
          </a:p>
        </p:txBody>
      </p:sp>
      <p:sp>
        <p:nvSpPr>
          <p:cNvPr id="2" name="Text Box 20"/>
          <p:cNvSpPr txBox="1">
            <a:spLocks noChangeArrowheads="1"/>
          </p:cNvSpPr>
          <p:nvPr/>
        </p:nvSpPr>
        <p:spPr bwMode="auto">
          <a:xfrm>
            <a:off x="885827" y="1350371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기본형 값을 문자열로 바꾸는 두 가지 방법</a:t>
            </a:r>
            <a:r>
              <a:rPr lang="en-US" altLang="ko-KR" sz="1800">
                <a:latin typeface="견명조" pitchFamily="18" charset="-127"/>
              </a:rPr>
              <a:t>(</a:t>
            </a:r>
            <a:r>
              <a:rPr lang="ko-KR" altLang="en-US" sz="1800">
                <a:latin typeface="견명조" pitchFamily="18" charset="-127"/>
              </a:rPr>
              <a:t>방법</a:t>
            </a:r>
            <a:r>
              <a:rPr lang="en-US" altLang="ko-KR" sz="1800">
                <a:latin typeface="견명조" pitchFamily="18" charset="-127"/>
              </a:rPr>
              <a:t>2</a:t>
            </a:r>
            <a:r>
              <a:rPr lang="ko-KR" altLang="en-US" sz="1800">
                <a:latin typeface="견명조" pitchFamily="18" charset="-127"/>
              </a:rPr>
              <a:t>가 더 빠름</a:t>
            </a:r>
            <a:r>
              <a:rPr lang="en-US" altLang="ko-KR" sz="1800">
                <a:latin typeface="견명조" pitchFamily="18" charset="-127"/>
              </a:rPr>
              <a:t>)</a:t>
            </a: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885827" y="2753721"/>
            <a:ext cx="860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1800">
                <a:latin typeface="견명조" pitchFamily="18" charset="-127"/>
              </a:rPr>
              <a:t>  - </a:t>
            </a:r>
            <a:r>
              <a:rPr lang="ko-KR" altLang="en-US" sz="1800">
                <a:latin typeface="견명조" pitchFamily="18" charset="-127"/>
              </a:rPr>
              <a:t>문자열을 기본형 값으로 변환하는 방법</a:t>
            </a:r>
            <a:endParaRPr lang="en-US" altLang="ko-KR" sz="1800">
              <a:latin typeface="견명조" pitchFamily="18" charset="-127"/>
            </a:endParaRPr>
          </a:p>
        </p:txBody>
      </p:sp>
      <p:pic>
        <p:nvPicPr>
          <p:cNvPr id="132112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9" y="4301534"/>
            <a:ext cx="64960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32113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2" y="3150597"/>
            <a:ext cx="6985000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pic>
        <p:nvPicPr>
          <p:cNvPr id="132115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8" y="1782171"/>
            <a:ext cx="67722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32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48941</TotalTime>
  <Words>2311</Words>
  <Application>Microsoft Office PowerPoint</Application>
  <PresentationFormat>A4 용지(210x297mm)</PresentationFormat>
  <Paragraphs>349</Paragraphs>
  <Slides>38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가는각진제목체</vt:lpstr>
      <vt:lpstr>견명조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7. String,Byte,StringBuffer, Array, ArrayList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3009</cp:revision>
  <cp:lastPrinted>2015-10-28T04:44:44Z</cp:lastPrinted>
  <dcterms:created xsi:type="dcterms:W3CDTF">2003-10-22T07:02:37Z</dcterms:created>
  <dcterms:modified xsi:type="dcterms:W3CDTF">2021-04-09T14:09:24Z</dcterms:modified>
</cp:coreProperties>
</file>