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59" r:id="rId1"/>
    <p:sldMasterId id="2147484030" r:id="rId2"/>
    <p:sldMasterId id="2147484008" r:id="rId3"/>
  </p:sldMasterIdLst>
  <p:notesMasterIdLst>
    <p:notesMasterId r:id="rId31"/>
  </p:notesMasterIdLst>
  <p:sldIdLst>
    <p:sldId id="694" r:id="rId4"/>
    <p:sldId id="961" r:id="rId5"/>
    <p:sldId id="962" r:id="rId6"/>
    <p:sldId id="1016" r:id="rId7"/>
    <p:sldId id="985" r:id="rId8"/>
    <p:sldId id="984" r:id="rId9"/>
    <p:sldId id="993" r:id="rId10"/>
    <p:sldId id="994" r:id="rId11"/>
    <p:sldId id="995" r:id="rId12"/>
    <p:sldId id="996" r:id="rId13"/>
    <p:sldId id="999" r:id="rId14"/>
    <p:sldId id="1000" r:id="rId15"/>
    <p:sldId id="1013" r:id="rId16"/>
    <p:sldId id="1014" r:id="rId17"/>
    <p:sldId id="1015" r:id="rId18"/>
    <p:sldId id="997" r:id="rId19"/>
    <p:sldId id="998" r:id="rId20"/>
    <p:sldId id="1004" r:id="rId21"/>
    <p:sldId id="1005" r:id="rId22"/>
    <p:sldId id="1006" r:id="rId23"/>
    <p:sldId id="1007" r:id="rId24"/>
    <p:sldId id="1008" r:id="rId25"/>
    <p:sldId id="1009" r:id="rId26"/>
    <p:sldId id="1010" r:id="rId27"/>
    <p:sldId id="1011" r:id="rId28"/>
    <p:sldId id="1012" r:id="rId29"/>
    <p:sldId id="991" r:id="rId30"/>
  </p:sldIdLst>
  <p:sldSz cx="9906000" cy="6858000" type="A4"/>
  <p:notesSz cx="6797675" cy="9926638"/>
  <p:defaultTextStyle>
    <a:defPPr>
      <a:defRPr lang="ko-KR"/>
    </a:defPPr>
    <a:lvl1pPr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6pPr>
    <a:lvl7pPr marL="27432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7pPr>
    <a:lvl8pPr marL="32004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8pPr>
    <a:lvl9pPr marL="36576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04">
          <p15:clr>
            <a:srgbClr val="A4A3A4"/>
          </p15:clr>
        </p15:guide>
        <p15:guide id="2" orient="horz" pos="2161">
          <p15:clr>
            <a:srgbClr val="A4A3A4"/>
          </p15:clr>
        </p15:guide>
        <p15:guide id="3" orient="horz" pos="3696">
          <p15:clr>
            <a:srgbClr val="A4A3A4"/>
          </p15:clr>
        </p15:guide>
        <p15:guide id="4" orient="horz" pos="568">
          <p15:clr>
            <a:srgbClr val="A4A3A4"/>
          </p15:clr>
        </p15:guide>
        <p15:guide id="5" orient="horz" pos="1140">
          <p15:clr>
            <a:srgbClr val="A4A3A4"/>
          </p15:clr>
        </p15:guide>
        <p15:guide id="6" orient="horz" pos="766">
          <p15:clr>
            <a:srgbClr val="A4A3A4"/>
          </p15:clr>
        </p15:guide>
        <p15:guide id="7" pos="132">
          <p15:clr>
            <a:srgbClr val="A4A3A4"/>
          </p15:clr>
        </p15:guide>
        <p15:guide id="8" pos="6117">
          <p15:clr>
            <a:srgbClr val="A4A3A4"/>
          </p15:clr>
        </p15:guide>
        <p15:guide id="9" pos="1787">
          <p15:clr>
            <a:srgbClr val="A4A3A4"/>
          </p15:clr>
        </p15:guide>
        <p15:guide id="10" pos="308">
          <p15:clr>
            <a:srgbClr val="A4A3A4"/>
          </p15:clr>
        </p15:guide>
        <p15:guide id="11" pos="4461">
          <p15:clr>
            <a:srgbClr val="A4A3A4"/>
          </p15:clr>
        </p15:guide>
        <p15:guide id="12" pos="867">
          <p15:clr>
            <a:srgbClr val="A4A3A4"/>
          </p15:clr>
        </p15:guide>
        <p15:guide id="13" pos="313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FFFF99"/>
    <a:srgbClr val="FFFF66"/>
    <a:srgbClr val="FF0000"/>
    <a:srgbClr val="4C6C46"/>
    <a:srgbClr val="003300"/>
    <a:srgbClr val="679220"/>
    <a:srgbClr val="0000FF"/>
    <a:srgbClr val="51743E"/>
    <a:srgbClr val="CFD8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637" autoAdjust="0"/>
    <p:restoredTop sz="98487" autoAdjust="0"/>
  </p:normalViewPr>
  <p:slideViewPr>
    <p:cSldViewPr snapToGrid="0" snapToObjects="1">
      <p:cViewPr varScale="1">
        <p:scale>
          <a:sx n="92" d="100"/>
          <a:sy n="92" d="100"/>
        </p:scale>
        <p:origin x="67" y="398"/>
      </p:cViewPr>
      <p:guideLst>
        <p:guide orient="horz" pos="904"/>
        <p:guide orient="horz" pos="2161"/>
        <p:guide orient="horz" pos="3696"/>
        <p:guide orient="horz" pos="568"/>
        <p:guide orient="horz" pos="1140"/>
        <p:guide orient="horz" pos="766"/>
        <p:guide pos="132"/>
        <p:guide pos="6117"/>
        <p:guide pos="1787"/>
        <p:guide pos="308"/>
        <p:guide pos="4461"/>
        <p:guide pos="867"/>
        <p:guide pos="31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3" d="100"/>
          <a:sy n="73" d="100"/>
        </p:scale>
        <p:origin x="-2196" y="-114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5" tIns="45712" rIns="91425" bIns="45712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5" tIns="45712" rIns="91425" bIns="45712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1200" y="744538"/>
            <a:ext cx="5376863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1" y="4714876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5" tIns="45712" rIns="91425" bIns="4571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5" tIns="45712" rIns="91425" bIns="45712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5" tIns="45712" rIns="91425" bIns="45712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fld id="{092A356E-06FB-49E6-B7CB-7B5A1897A3F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114594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86DCEF-CD00-45CA-80CA-82C38D745CA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402513" y="260350"/>
            <a:ext cx="2374900" cy="59769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73050" y="260350"/>
            <a:ext cx="6977063" cy="59769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5B3B12-BED2-477A-B509-237AA89F2E8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81A58D-1F3D-4A9A-8A2F-2E64A071E55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348855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-330143" y="6434704"/>
            <a:ext cx="10482030" cy="386083"/>
          </a:xfrm>
          <a:prstGeom prst="rect">
            <a:avLst/>
          </a:prstGeom>
        </p:spPr>
        <p:txBody>
          <a:bodyPr/>
          <a:lstStyle>
            <a:lvl1pPr algn="ctr" eaLnBrk="1" latinLnBrk="1" hangingPunct="1">
              <a:defRPr kumimoji="0" sz="1172">
                <a:solidFill>
                  <a:srgbClr val="0D0D0D"/>
                </a:solidFill>
              </a:defRPr>
            </a:lvl1pPr>
          </a:lstStyle>
          <a:p>
            <a:pPr>
              <a:defRPr/>
            </a:pPr>
            <a:fld id="{E5BAFC79-0F65-42E5-B4CA-03BB1228951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1425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D7D3E5-87F0-4179-8238-A184AD8827A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1341438"/>
            <a:ext cx="2228850" cy="47847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341438"/>
            <a:ext cx="6534150" cy="4784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28625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872895-9F2E-4AD0-A004-83002AF3C79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BE5587-D26A-41A2-8E79-FE291062F9D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37FCC1-127D-4443-A581-CA9306BF3C8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941A9C-AAE6-48B1-8522-60BAC0F3390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92D690-2CE0-4611-941C-56F6D432EED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6B4249-9846-41BB-B0B9-138A4920A66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5F6C41-6312-48BD-8505-9CA88283B16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buClrTx/>
              <a:buSzTx/>
              <a:buFontTx/>
              <a:buNone/>
              <a:defRPr sz="1100" b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>
              <a:defRPr/>
            </a:pPr>
            <a:fld id="{7C81A58D-1F3D-4A9A-8A2F-2E64A071E55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73050" y="0"/>
            <a:ext cx="9504363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제목을 입력하세요</a:t>
            </a:r>
          </a:p>
        </p:txBody>
      </p:sp>
      <p:sp>
        <p:nvSpPr>
          <p:cNvPr id="349195" name="Line 11"/>
          <p:cNvSpPr>
            <a:spLocks noChangeShapeType="1"/>
          </p:cNvSpPr>
          <p:nvPr/>
        </p:nvSpPr>
        <p:spPr bwMode="ltGray">
          <a:xfrm flipV="1">
            <a:off x="1588" y="6529388"/>
            <a:ext cx="9906000" cy="0"/>
          </a:xfrm>
          <a:prstGeom prst="line">
            <a:avLst/>
          </a:prstGeom>
          <a:noFill/>
          <a:ln w="12700">
            <a:solidFill>
              <a:srgbClr val="221F1F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>
              <a:buClr>
                <a:schemeClr val="bg2"/>
              </a:buClr>
              <a:buSzPct val="100000"/>
              <a:buFontTx/>
              <a:buChar char="•"/>
              <a:defRPr/>
            </a:pPr>
            <a:endParaRPr lang="ko-KR" altLang="en-US" sz="1000" b="0">
              <a:solidFill>
                <a:schemeClr val="tx1"/>
              </a:solidFill>
              <a:latin typeface="Arial" charset="0"/>
              <a:ea typeface="가는각진제목체" pitchFamily="18" charset="-127"/>
            </a:endParaRPr>
          </a:p>
        </p:txBody>
      </p:sp>
      <p:grpSp>
        <p:nvGrpSpPr>
          <p:cNvPr id="7" name="Group 13"/>
          <p:cNvGrpSpPr>
            <a:grpSpLocks/>
          </p:cNvGrpSpPr>
          <p:nvPr userDrawn="1"/>
        </p:nvGrpSpPr>
        <p:grpSpPr bwMode="auto">
          <a:xfrm>
            <a:off x="252413" y="85725"/>
            <a:ext cx="8496300" cy="471488"/>
            <a:chOff x="1056" y="1039"/>
            <a:chExt cx="3024" cy="209"/>
          </a:xfrm>
        </p:grpSpPr>
        <p:sp>
          <p:nvSpPr>
            <p:cNvPr id="8" name="Text Box 14"/>
            <p:cNvSpPr txBox="1">
              <a:spLocks noChangeArrowheads="1"/>
            </p:cNvSpPr>
            <p:nvPr/>
          </p:nvSpPr>
          <p:spPr bwMode="auto">
            <a:xfrm>
              <a:off x="1056" y="1039"/>
              <a:ext cx="219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7" tIns="45714" rIns="91427" bIns="45714">
              <a:spAutoFit/>
            </a:bodyPr>
            <a:lstStyle>
              <a:lvl1pPr marL="342900" indent="-3429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buFont typeface="Wingdings" panose="05000000000000000000" pitchFamily="2" charset="2"/>
                <a:buChar char="l"/>
              </a:pPr>
              <a:r>
                <a:rPr lang="en-US" altLang="ko-KR" b="1" dirty="0">
                  <a:solidFill>
                    <a:srgbClr val="724FB7"/>
                  </a:solidFill>
                </a:rPr>
                <a:t> </a:t>
              </a:r>
              <a:endParaRPr lang="ko-KR" altLang="en-US" b="1" dirty="0">
                <a:solidFill>
                  <a:srgbClr val="724FB7"/>
                </a:solidFill>
              </a:endParaRPr>
            </a:p>
          </p:txBody>
        </p:sp>
        <p:sp>
          <p:nvSpPr>
            <p:cNvPr id="9" name="Line 15"/>
            <p:cNvSpPr>
              <a:spLocks noChangeShapeType="1"/>
            </p:cNvSpPr>
            <p:nvPr/>
          </p:nvSpPr>
          <p:spPr bwMode="auto">
            <a:xfrm>
              <a:off x="1104" y="1248"/>
              <a:ext cx="2976" cy="0"/>
            </a:xfrm>
            <a:prstGeom prst="line">
              <a:avLst/>
            </a:prstGeom>
            <a:noFill/>
            <a:ln w="28575">
              <a:solidFill>
                <a:srgbClr val="724FB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8C5CD633-F22C-4105-8B15-A37BF05475CE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8998137" y="6544059"/>
            <a:ext cx="779276" cy="31857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B695B88-5366-4F75-B2E0-39A79B7CD990}"/>
              </a:ext>
            </a:extLst>
          </p:cNvPr>
          <p:cNvSpPr txBox="1"/>
          <p:nvPr userDrawn="1"/>
        </p:nvSpPr>
        <p:spPr>
          <a:xfrm>
            <a:off x="252413" y="6544059"/>
            <a:ext cx="21307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iamhpd@kopo.ac.kr</a:t>
            </a:r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  <p:sldLayoutId id="2147484017" r:id="rId2"/>
    <p:sldLayoutId id="2147484016" r:id="rId3"/>
    <p:sldLayoutId id="2147484015" r:id="rId4"/>
    <p:sldLayoutId id="2147484014" r:id="rId5"/>
    <p:sldLayoutId id="2147484013" r:id="rId6"/>
    <p:sldLayoutId id="2147484012" r:id="rId7"/>
    <p:sldLayoutId id="2147484011" r:id="rId8"/>
    <p:sldLayoutId id="2147484010" r:id="rId9"/>
    <p:sldLayoutId id="2147484009" r:id="rId10"/>
    <p:sldLayoutId id="2147484034" r:id="rId11"/>
  </p:sldLayoutIdLst>
  <p:hf hdr="0" ftr="0" dt="0"/>
  <p:txStyles>
    <p:titleStyle>
      <a:lvl1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 smtClean="0">
              <a:solidFill>
                <a:srgbClr val="0D0D0D"/>
              </a:solidFill>
            </a:endParaRPr>
          </a:p>
        </p:txBody>
      </p:sp>
      <p:sp>
        <p:nvSpPr>
          <p:cNvPr id="1028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 smtClean="0">
              <a:solidFill>
                <a:srgbClr val="0D0D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674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1" r:id="rId1"/>
  </p:sldLayoutIdLst>
  <p:txStyles>
    <p:titleStyle>
      <a:lvl1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+mj-lt"/>
          <a:ea typeface="+mj-ea"/>
          <a:cs typeface="+mj-cs"/>
        </a:defRPr>
      </a:lvl1pPr>
      <a:lvl2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2pPr>
      <a:lvl3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3pPr>
      <a:lvl4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4pPr>
      <a:lvl5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5pPr>
      <a:lvl6pPr marL="631597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6pPr>
      <a:lvl7pPr marL="1263192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7pPr>
      <a:lvl8pPr marL="1894789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8pPr>
      <a:lvl9pPr marL="2526386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9pPr>
    </p:titleStyle>
    <p:bodyStyle>
      <a:lvl1pPr marL="265138" indent="-265138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953">
          <a:solidFill>
            <a:schemeClr val="tx1"/>
          </a:solidFill>
          <a:latin typeface="+mn-lt"/>
          <a:ea typeface="+mn-ea"/>
          <a:cs typeface="+mn-cs"/>
        </a:defRPr>
      </a:lvl1pPr>
      <a:lvl2pPr marL="784559" indent="-25583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60">
          <a:solidFill>
            <a:schemeClr val="tx1"/>
          </a:solidFill>
          <a:latin typeface="+mn-lt"/>
          <a:ea typeface="+mn-ea"/>
        </a:defRPr>
      </a:lvl2pPr>
      <a:lvl3pPr marL="1424920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344">
          <a:solidFill>
            <a:schemeClr val="tx1"/>
          </a:solidFill>
          <a:latin typeface="+mn-lt"/>
          <a:ea typeface="+mn-ea"/>
        </a:defRPr>
      </a:lvl3pPr>
      <a:lvl4pPr marL="1913331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953">
          <a:solidFill>
            <a:schemeClr val="tx1"/>
          </a:solidFill>
          <a:latin typeface="+mn-lt"/>
          <a:ea typeface="+mn-ea"/>
        </a:defRPr>
      </a:lvl4pPr>
      <a:lvl5pPr marL="2403292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5pPr>
      <a:lvl6pPr marL="303517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6pPr>
      <a:lvl7pPr marL="3666768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7pPr>
      <a:lvl8pPr marL="4298365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8pPr>
      <a:lvl9pPr marL="492996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1pPr>
      <a:lvl2pPr marL="631597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2pPr>
      <a:lvl3pPr marL="126319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3pPr>
      <a:lvl4pPr marL="1894789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4pPr>
      <a:lvl5pPr marL="2526386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5pPr>
      <a:lvl6pPr marL="315798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6pPr>
      <a:lvl7pPr marL="3789578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7pPr>
      <a:lvl8pPr marL="4421175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8pPr>
      <a:lvl9pPr marL="5052771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 descr="title_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66725" y="44450"/>
            <a:ext cx="8972550" cy="642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136650" y="1341438"/>
            <a:ext cx="804703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제목을 입력하세요</a:t>
            </a:r>
            <a:endParaRPr lang="en-US" altLang="ko-KR" smtClean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2A2AFD1-99B0-49AC-882E-2809CDD0E74C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346731" y="5881357"/>
            <a:ext cx="1624308" cy="6640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29" r:id="rId1"/>
    <p:sldLayoutId id="2147484028" r:id="rId2"/>
    <p:sldLayoutId id="2147484027" r:id="rId3"/>
    <p:sldLayoutId id="2147484026" r:id="rId4"/>
    <p:sldLayoutId id="2147484025" r:id="rId5"/>
    <p:sldLayoutId id="2147484024" r:id="rId6"/>
    <p:sldLayoutId id="2147484023" r:id="rId7"/>
    <p:sldLayoutId id="2147484022" r:id="rId8"/>
    <p:sldLayoutId id="2147484021" r:id="rId9"/>
    <p:sldLayoutId id="2147484020" r:id="rId10"/>
    <p:sldLayoutId id="2147484019" r:id="rId11"/>
  </p:sldLayoutIdLst>
  <p:hf hdr="0" ftr="0" dt="0"/>
  <p:txStyles>
    <p:titleStyle>
      <a:lvl1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8191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12763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17335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21907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3.png"/><Relationship Id="rId5" Type="http://schemas.openxmlformats.org/officeDocument/2006/relationships/image" Target="../media/image11.png"/><Relationship Id="rId4" Type="http://schemas.openxmlformats.org/officeDocument/2006/relationships/oleObject" Target="../embeddings/oleObject1.bin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pPr marL="0" indent="0" eaLnBrk="1" hangingPunct="1"/>
            <a:r>
              <a:rPr lang="en-US" altLang="ko-KR" sz="2400" dirty="0"/>
              <a:t>2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프로젝트 진행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선배들 </a:t>
            </a:r>
            <a:r>
              <a:rPr lang="ko-KR" altLang="en-US" sz="2400" dirty="0" smtClean="0"/>
              <a:t>사례</a:t>
            </a:r>
            <a:r>
              <a:rPr lang="en-US" altLang="ko-KR" sz="2400" dirty="0" smtClean="0"/>
              <a:t>)</a:t>
            </a:r>
            <a:endParaRPr lang="ko-KR" altLang="en-US" sz="2400" dirty="0" smtClean="0"/>
          </a:p>
        </p:txBody>
      </p:sp>
      <p:sp>
        <p:nvSpPr>
          <p:cNvPr id="3075" name="Text Box 89"/>
          <p:cNvSpPr txBox="1">
            <a:spLocks noChangeArrowheads="1"/>
          </p:cNvSpPr>
          <p:nvPr/>
        </p:nvSpPr>
        <p:spPr bwMode="auto">
          <a:xfrm>
            <a:off x="5791200" y="5084763"/>
            <a:ext cx="346233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 eaLnBrk="1" latinLnBrk="1" hangingPunct="1">
              <a:spcBef>
                <a:spcPct val="0"/>
              </a:spcBef>
              <a:buClrTx/>
            </a:pPr>
            <a:r>
              <a:rPr kumimoji="1" lang="ko-KR" altLang="en-US" dirty="0" smtClean="0">
                <a:solidFill>
                  <a:schemeClr val="tx1"/>
                </a:solidFill>
              </a:rPr>
              <a:t>홍필두 교수</a:t>
            </a:r>
            <a:endParaRPr kumimoji="1" lang="en-US" altLang="ko-KR" dirty="0" smtClean="0">
              <a:solidFill>
                <a:schemeClr val="tx1"/>
              </a:solidFill>
            </a:endParaRPr>
          </a:p>
          <a:p>
            <a:pPr algn="r" eaLnBrk="1" latinLnBrk="1" hangingPunct="1">
              <a:spcBef>
                <a:spcPct val="0"/>
              </a:spcBef>
              <a:buClrTx/>
            </a:pPr>
            <a:r>
              <a:rPr kumimoji="1" lang="en-US" altLang="ko-KR" dirty="0" smtClean="0">
                <a:solidFill>
                  <a:schemeClr val="tx1"/>
                </a:solidFill>
              </a:rPr>
              <a:t>(</a:t>
            </a:r>
            <a:r>
              <a:rPr kumimoji="1" lang="ko-KR" altLang="en-US" dirty="0" smtClean="0">
                <a:solidFill>
                  <a:schemeClr val="tx1"/>
                </a:solidFill>
              </a:rPr>
              <a:t>프로젝트 준비</a:t>
            </a:r>
            <a:r>
              <a:rPr kumimoji="1" lang="en-US" altLang="ko-KR" dirty="0" smtClean="0">
                <a:solidFill>
                  <a:schemeClr val="tx1"/>
                </a:solidFill>
              </a:rPr>
              <a:t>)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0359" y="5135150"/>
            <a:ext cx="548990" cy="534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r>
              <a:rPr lang="en-US" altLang="ko-KR" sz="1800" dirty="0" smtClean="0">
                <a:solidFill>
                  <a:schemeClr val="bg1"/>
                </a:solidFill>
              </a:rPr>
              <a:t>  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3018903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시스템 개발 요청서</a:t>
            </a:r>
            <a:r>
              <a:rPr lang="en-US" altLang="ko-KR" sz="1800" dirty="0" smtClean="0"/>
              <a:t>(5)</a:t>
            </a:r>
            <a:endParaRPr lang="en-US" altLang="ko-KR" sz="1800" dirty="0"/>
          </a:p>
        </p:txBody>
      </p:sp>
      <p:sp>
        <p:nvSpPr>
          <p:cNvPr id="6" name="TextBox 5"/>
          <p:cNvSpPr txBox="1"/>
          <p:nvPr/>
        </p:nvSpPr>
        <p:spPr>
          <a:xfrm>
            <a:off x="558367" y="785594"/>
            <a:ext cx="7683514" cy="23883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시스템 명 </a:t>
            </a:r>
            <a:r>
              <a:rPr lang="en-US" altLang="ko-KR" dirty="0" smtClean="0"/>
              <a:t>:  </a:t>
            </a:r>
            <a:r>
              <a:rPr lang="ko-KR" altLang="en-US" dirty="0" smtClean="0"/>
              <a:t>자산관리 시스템</a:t>
            </a:r>
            <a:endParaRPr lang="en-US" altLang="ko-KR" sz="1400" b="0" dirty="0" smtClean="0"/>
          </a:p>
          <a:p>
            <a:pPr marL="285750" indent="-285750">
              <a:buFontTx/>
              <a:buChar char="-"/>
            </a:pPr>
            <a:r>
              <a:rPr lang="ko-KR" altLang="en-US" sz="1100" b="0" dirty="0" smtClean="0"/>
              <a:t>당사의 존재하는 자산</a:t>
            </a:r>
            <a:r>
              <a:rPr lang="en-US" altLang="ko-KR" sz="1100" b="0" dirty="0" smtClean="0"/>
              <a:t>(</a:t>
            </a:r>
            <a:r>
              <a:rPr lang="ko-KR" altLang="en-US" sz="1100" b="0" dirty="0" smtClean="0"/>
              <a:t>재물</a:t>
            </a:r>
            <a:r>
              <a:rPr lang="en-US" altLang="ko-KR" sz="1100" b="0" dirty="0" smtClean="0"/>
              <a:t>)</a:t>
            </a:r>
            <a:r>
              <a:rPr lang="ko-KR" altLang="en-US" sz="1100" b="0" dirty="0" smtClean="0"/>
              <a:t>을 조사 등록하고 자산의 조회 및 활용 통계 등을 볼 수 있는 시스템구축을 요청합니다</a:t>
            </a:r>
            <a:r>
              <a:rPr lang="en-US" altLang="ko-KR" sz="1100" b="0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주요기능정의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sz="1000" b="0" dirty="0"/>
              <a:t>자산정보를 등록</a:t>
            </a:r>
            <a:r>
              <a:rPr lang="en-US" altLang="ko-KR" sz="1000" b="0" dirty="0"/>
              <a:t>,</a:t>
            </a:r>
            <a:r>
              <a:rPr lang="ko-KR" altLang="en-US" sz="1000" b="0" dirty="0"/>
              <a:t>수정</a:t>
            </a:r>
            <a:r>
              <a:rPr lang="en-US" altLang="ko-KR" sz="1000" b="0" dirty="0"/>
              <a:t>,</a:t>
            </a:r>
            <a:r>
              <a:rPr lang="ko-KR" altLang="en-US" sz="1000" b="0" dirty="0"/>
              <a:t>조회하는 웹 기반 정보시스템</a:t>
            </a:r>
            <a:r>
              <a:rPr lang="en-US" altLang="ko-KR" sz="1000" b="0" dirty="0"/>
              <a:t>, </a:t>
            </a:r>
            <a:r>
              <a:rPr lang="ko-KR" altLang="en-US" sz="1000" b="0" dirty="0"/>
              <a:t>자산등록 및 조회 시 바코드 시스템 활용</a:t>
            </a:r>
          </a:p>
          <a:p>
            <a:pPr marL="285750" indent="-285750">
              <a:buFontTx/>
              <a:buChar char="-"/>
            </a:pPr>
            <a:r>
              <a:rPr lang="ko-KR" altLang="en-US" sz="1000" b="0" dirty="0" smtClean="0"/>
              <a:t>자산등록은 바코드시스템</a:t>
            </a:r>
            <a:r>
              <a:rPr lang="en-US" altLang="ko-KR" sz="1000" b="0" dirty="0" smtClean="0"/>
              <a:t>(</a:t>
            </a:r>
            <a:r>
              <a:rPr lang="ko-KR" altLang="en-US" sz="1000" b="0" dirty="0" smtClean="0"/>
              <a:t>바코드인쇄</a:t>
            </a:r>
            <a:r>
              <a:rPr lang="en-US" altLang="ko-KR" sz="1000" b="0" dirty="0" smtClean="0"/>
              <a:t>, </a:t>
            </a:r>
            <a:r>
              <a:rPr lang="ko-KR" altLang="en-US" sz="1000" b="0" dirty="0" smtClean="0"/>
              <a:t>스티커 부착</a:t>
            </a:r>
            <a:r>
              <a:rPr lang="en-US" altLang="ko-KR" sz="1000" b="0" dirty="0" smtClean="0"/>
              <a:t>,  </a:t>
            </a:r>
            <a:r>
              <a:rPr lang="ko-KR" altLang="en-US" sz="1000" b="0" dirty="0" smtClean="0"/>
              <a:t>사진</a:t>
            </a:r>
            <a:r>
              <a:rPr lang="en-US" altLang="ko-KR" sz="1000" b="0" dirty="0" smtClean="0"/>
              <a:t> </a:t>
            </a:r>
            <a:r>
              <a:rPr lang="ko-KR" altLang="en-US" sz="1000" b="0" dirty="0" smtClean="0"/>
              <a:t>업로드 등록</a:t>
            </a:r>
            <a:r>
              <a:rPr lang="en-US" altLang="ko-KR" sz="1000" b="0" dirty="0" smtClean="0"/>
              <a:t>)</a:t>
            </a:r>
          </a:p>
          <a:p>
            <a:endParaRPr lang="en-US" altLang="ko-KR" dirty="0"/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당사 자산관리 시스템 일반적 기능</a:t>
            </a:r>
            <a:endParaRPr lang="en-US" altLang="ko-KR" dirty="0" smtClean="0"/>
          </a:p>
          <a:p>
            <a:endParaRPr lang="en-US" altLang="ko-KR" dirty="0" smtClean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8858026"/>
              </p:ext>
            </p:extLst>
          </p:nvPr>
        </p:nvGraphicFramePr>
        <p:xfrm>
          <a:off x="1724845" y="3251623"/>
          <a:ext cx="3300386" cy="2941654"/>
        </p:xfrm>
        <a:graphic>
          <a:graphicData uri="http://schemas.openxmlformats.org/drawingml/2006/table">
            <a:tbl>
              <a:tblPr/>
              <a:tblGrid>
                <a:gridCol w="5816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87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99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996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9pPr>
                    </a:lstStyle>
                    <a:p>
                      <a:pPr algn="ctr" latinLnBrk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sz="1000" b="1" kern="100" dirty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구분</a:t>
                      </a:r>
                      <a:endParaRPr lang="ko-KR" sz="1000" kern="100" dirty="0">
                        <a:latin typeface="돋움" panose="020B0600000101010101" pitchFamily="50" charset="-127"/>
                        <a:ea typeface="돋움" panose="020B0600000101010101" pitchFamily="50" charset="-127"/>
                        <a:cs typeface="Times New Roman"/>
                      </a:endParaRPr>
                    </a:p>
                  </a:txBody>
                  <a:tcPr marL="18977" marR="18977" marT="3600" marB="36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9pPr>
                    </a:lstStyle>
                    <a:p>
                      <a:pPr algn="ctr" latinLnBrk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sz="1000" b="1" kern="100" dirty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주요기능</a:t>
                      </a:r>
                      <a:endParaRPr lang="ko-KR" sz="1000" kern="100" dirty="0">
                        <a:latin typeface="돋움" panose="020B0600000101010101" pitchFamily="50" charset="-127"/>
                        <a:ea typeface="돋움" panose="020B0600000101010101" pitchFamily="50" charset="-127"/>
                        <a:cs typeface="Times New Roman"/>
                      </a:endParaRPr>
                    </a:p>
                  </a:txBody>
                  <a:tcPr marL="18977" marR="18977" marT="3600" marB="36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9967">
                <a:tc rowSpan="3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9pPr>
                    </a:lstStyle>
                    <a:p>
                      <a:pPr algn="ctr" latinLnBrk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기본</a:t>
                      </a:r>
                      <a:endParaRPr lang="en-US" altLang="ko-KR" sz="1000" kern="100" dirty="0" smtClean="0">
                        <a:latin typeface="돋움" panose="020B0600000101010101" pitchFamily="50" charset="-127"/>
                        <a:ea typeface="돋움" panose="020B0600000101010101" pitchFamily="50" charset="-127"/>
                        <a:cs typeface="Times New Roman"/>
                      </a:endParaRPr>
                    </a:p>
                    <a:p>
                      <a:pPr algn="ctr" latinLnBrk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사항</a:t>
                      </a:r>
                      <a:endParaRPr lang="ko-KR" sz="1000" kern="100" dirty="0">
                        <a:latin typeface="돋움" panose="020B0600000101010101" pitchFamily="50" charset="-127"/>
                        <a:ea typeface="돋움" panose="020B0600000101010101" pitchFamily="50" charset="-127"/>
                        <a:cs typeface="Times New Roman"/>
                      </a:endParaRPr>
                    </a:p>
                  </a:txBody>
                  <a:tcPr marL="18977" marR="18977" marT="3600" marB="36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9pPr>
                    </a:lstStyle>
                    <a:p>
                      <a:pPr algn="ctr" latinLnBrk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kern="1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사용법 안내</a:t>
                      </a:r>
                      <a:endParaRPr lang="ko-KR" sz="1000" kern="100" dirty="0">
                        <a:latin typeface="돋움" panose="020B0600000101010101" pitchFamily="50" charset="-127"/>
                        <a:ea typeface="돋움" panose="020B0600000101010101" pitchFamily="50" charset="-127"/>
                        <a:cs typeface="Times New Roman"/>
                      </a:endParaRPr>
                    </a:p>
                  </a:txBody>
                  <a:tcPr marL="18977" marR="18977" marT="3600" marB="36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9pPr>
                    </a:lstStyle>
                    <a:p>
                      <a:pPr latinLnBrk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kern="1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사용법 안내</a:t>
                      </a:r>
                      <a:endParaRPr lang="ko-KR" sz="1000" kern="100" dirty="0">
                        <a:latin typeface="돋움" panose="020B0600000101010101" pitchFamily="50" charset="-127"/>
                        <a:ea typeface="돋움" panose="020B0600000101010101" pitchFamily="50" charset="-127"/>
                        <a:cs typeface="Times New Roman"/>
                      </a:endParaRPr>
                    </a:p>
                  </a:txBody>
                  <a:tcPr marL="36001" marR="18977" marT="3600" marB="36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99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9pPr>
                    </a:lstStyle>
                    <a:p>
                      <a:pPr algn="ctr" latinLnBrk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kern="1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사용자</a:t>
                      </a:r>
                      <a:endParaRPr lang="ko-KR" sz="1000" kern="100" dirty="0">
                        <a:latin typeface="돋움" panose="020B0600000101010101" pitchFamily="50" charset="-127"/>
                        <a:ea typeface="돋움" panose="020B0600000101010101" pitchFamily="50" charset="-127"/>
                        <a:cs typeface="Times New Roman"/>
                      </a:endParaRPr>
                    </a:p>
                  </a:txBody>
                  <a:tcPr marL="18977" marR="18977" marT="3600" marB="36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9pPr>
                    </a:lstStyle>
                    <a:p>
                      <a:pPr latinLnBrk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kern="1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사용자 등록</a:t>
                      </a:r>
                      <a:endParaRPr lang="en-US" altLang="ko-KR" sz="1000" kern="100" dirty="0" smtClean="0">
                        <a:latin typeface="돋움" panose="020B0600000101010101" pitchFamily="50" charset="-127"/>
                        <a:ea typeface="돋움" panose="020B0600000101010101" pitchFamily="50" charset="-127"/>
                        <a:cs typeface="Times New Roman"/>
                      </a:endParaRPr>
                    </a:p>
                    <a:p>
                      <a:pPr latinLnBrk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kern="1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사용자 수정</a:t>
                      </a:r>
                      <a:endParaRPr lang="en-US" altLang="ko-KR" sz="1000" kern="100" dirty="0" smtClean="0">
                        <a:latin typeface="돋움" panose="020B0600000101010101" pitchFamily="50" charset="-127"/>
                        <a:ea typeface="돋움" panose="020B0600000101010101" pitchFamily="50" charset="-127"/>
                        <a:cs typeface="Times New Roman"/>
                      </a:endParaRPr>
                    </a:p>
                    <a:p>
                      <a:pPr latinLnBrk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kern="1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사용자 로그인</a:t>
                      </a:r>
                      <a:endParaRPr lang="ko-KR" sz="1000" kern="100" dirty="0">
                        <a:latin typeface="돋움" panose="020B0600000101010101" pitchFamily="50" charset="-127"/>
                        <a:ea typeface="돋움" panose="020B0600000101010101" pitchFamily="50" charset="-127"/>
                        <a:cs typeface="Times New Roman"/>
                      </a:endParaRPr>
                    </a:p>
                  </a:txBody>
                  <a:tcPr marL="36001" marR="18977" marT="3600" marB="36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82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9pPr>
                    </a:lstStyle>
                    <a:p>
                      <a:pPr algn="ctr" latinLnBrk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고객센터</a:t>
                      </a:r>
                    </a:p>
                  </a:txBody>
                  <a:tcPr marL="18977" marR="18977" marT="3600" marB="36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9pPr>
                    </a:lstStyle>
                    <a:p>
                      <a:pPr latinLnBrk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kern="1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신규 자산코드 등록</a:t>
                      </a:r>
                      <a:endParaRPr lang="en-US" altLang="ko-KR" sz="1000" kern="100" dirty="0" smtClean="0">
                        <a:latin typeface="돋움" panose="020B0600000101010101" pitchFamily="50" charset="-127"/>
                        <a:ea typeface="돋움" panose="020B0600000101010101" pitchFamily="50" charset="-127"/>
                        <a:cs typeface="Times New Roman"/>
                      </a:endParaRPr>
                    </a:p>
                    <a:p>
                      <a:pPr latinLnBrk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kern="1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자산 사진 등록</a:t>
                      </a:r>
                      <a:endParaRPr lang="en-US" altLang="ko-KR" sz="1000" kern="100" dirty="0" smtClean="0">
                        <a:latin typeface="돋움" panose="020B0600000101010101" pitchFamily="50" charset="-127"/>
                        <a:ea typeface="돋움" panose="020B0600000101010101" pitchFamily="50" charset="-127"/>
                        <a:cs typeface="Times New Roman"/>
                      </a:endParaRPr>
                    </a:p>
                    <a:p>
                      <a:pPr latinLnBrk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kern="1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자산 등록</a:t>
                      </a:r>
                      <a:endParaRPr lang="en-US" altLang="ko-KR" sz="1000" kern="100" dirty="0" smtClean="0">
                        <a:latin typeface="돋움" panose="020B0600000101010101" pitchFamily="50" charset="-127"/>
                        <a:ea typeface="돋움" panose="020B0600000101010101" pitchFamily="50" charset="-127"/>
                        <a:cs typeface="Times New Roman"/>
                      </a:endParaRPr>
                    </a:p>
                    <a:p>
                      <a:pPr latinLnBrk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kern="1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자산 수정</a:t>
                      </a:r>
                      <a:endParaRPr lang="en-US" altLang="ko-KR" sz="1000" kern="100" dirty="0" smtClean="0">
                        <a:latin typeface="돋움" panose="020B0600000101010101" pitchFamily="50" charset="-127"/>
                        <a:ea typeface="돋움" panose="020B0600000101010101" pitchFamily="50" charset="-127"/>
                        <a:cs typeface="Times New Roman"/>
                      </a:endParaRPr>
                    </a:p>
                    <a:p>
                      <a:pPr latinLnBrk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kern="1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자산 삭제</a:t>
                      </a:r>
                      <a:r>
                        <a:rPr lang="ko-KR" sz="1000" kern="1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 </a:t>
                      </a:r>
                      <a:endParaRPr lang="ko-KR" sz="1000" kern="100" dirty="0">
                        <a:latin typeface="돋움" panose="020B0600000101010101" pitchFamily="50" charset="-127"/>
                        <a:ea typeface="돋움" panose="020B0600000101010101" pitchFamily="50" charset="-127"/>
                        <a:cs typeface="Times New Roman"/>
                      </a:endParaRPr>
                    </a:p>
                  </a:txBody>
                  <a:tcPr marL="36001" marR="18977" marT="3600" marB="36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23720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9pPr>
                    </a:lstStyle>
                    <a:p>
                      <a:pPr algn="ctr" latinLnBrk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kern="1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자산조회</a:t>
                      </a:r>
                      <a:endParaRPr lang="ko-KR" sz="1000" kern="100" dirty="0">
                        <a:latin typeface="돋움" panose="020B0600000101010101" pitchFamily="50" charset="-127"/>
                        <a:ea typeface="돋움" panose="020B0600000101010101" pitchFamily="50" charset="-127"/>
                        <a:cs typeface="Times New Roman"/>
                      </a:endParaRPr>
                    </a:p>
                  </a:txBody>
                  <a:tcPr marL="18977" marR="18977" marT="3600" marB="36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9pPr>
                    </a:lstStyle>
                    <a:p>
                      <a:pPr algn="ctr" latinLnBrk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kern="1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자산정보 조회</a:t>
                      </a:r>
                      <a:endParaRPr lang="ko-KR" sz="1000" kern="100" dirty="0">
                        <a:latin typeface="돋움" panose="020B0600000101010101" pitchFamily="50" charset="-127"/>
                        <a:ea typeface="돋움" panose="020B0600000101010101" pitchFamily="50" charset="-127"/>
                        <a:cs typeface="Times New Roman"/>
                      </a:endParaRPr>
                    </a:p>
                  </a:txBody>
                  <a:tcPr marL="18977" marR="18977" marT="3600" marB="36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9pPr>
                    </a:lstStyle>
                    <a:p>
                      <a:pPr latinLnBrk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kern="1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자산 바코드 </a:t>
                      </a:r>
                      <a:r>
                        <a:rPr lang="ko-KR" sz="1000" kern="1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조회</a:t>
                      </a:r>
                      <a:endParaRPr lang="ko-KR" sz="1000" kern="100" dirty="0">
                        <a:latin typeface="돋움" panose="020B0600000101010101" pitchFamily="50" charset="-127"/>
                        <a:ea typeface="돋움" panose="020B0600000101010101" pitchFamily="50" charset="-127"/>
                        <a:cs typeface="Times New Roman"/>
                      </a:endParaRPr>
                    </a:p>
                    <a:p>
                      <a:pPr latinLnBrk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kern="1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등록 부서별 자산 조회</a:t>
                      </a:r>
                      <a:endParaRPr lang="ko-KR" sz="1000" kern="100" dirty="0">
                        <a:latin typeface="돋움" panose="020B0600000101010101" pitchFamily="50" charset="-127"/>
                        <a:ea typeface="돋움" panose="020B0600000101010101" pitchFamily="50" charset="-127"/>
                        <a:cs typeface="Times New Roman"/>
                      </a:endParaRPr>
                    </a:p>
                    <a:p>
                      <a:pPr latinLnBrk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kern="1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상품별 자산 조회</a:t>
                      </a:r>
                      <a:endParaRPr lang="en-US" altLang="ko-KR" sz="1000" kern="100" dirty="0" smtClean="0">
                        <a:latin typeface="돋움" panose="020B0600000101010101" pitchFamily="50" charset="-127"/>
                        <a:ea typeface="돋움" panose="020B0600000101010101" pitchFamily="50" charset="-127"/>
                        <a:cs typeface="Times New Roman"/>
                      </a:endParaRPr>
                    </a:p>
                    <a:p>
                      <a:pPr latinLnBrk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b="0" kern="1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자산 반출 등록</a:t>
                      </a:r>
                      <a:endParaRPr lang="en-US" altLang="ko-KR" sz="1000" b="0" kern="100" dirty="0" smtClean="0">
                        <a:latin typeface="돋움" panose="020B0600000101010101" pitchFamily="50" charset="-127"/>
                        <a:ea typeface="돋움" panose="020B0600000101010101" pitchFamily="50" charset="-127"/>
                        <a:cs typeface="Times New Roman"/>
                      </a:endParaRPr>
                    </a:p>
                    <a:p>
                      <a:pPr latinLnBrk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b="0" kern="1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자산 입고 등록</a:t>
                      </a:r>
                      <a:r>
                        <a:rPr lang="en-US" altLang="ko-KR" sz="1000" b="0" kern="1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(</a:t>
                      </a:r>
                      <a:r>
                        <a:rPr lang="ko-KR" altLang="en-US" sz="1000" b="0" kern="1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반출반납</a:t>
                      </a:r>
                      <a:r>
                        <a:rPr lang="en-US" altLang="ko-KR" sz="1000" b="0" kern="1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)</a:t>
                      </a:r>
                    </a:p>
                    <a:p>
                      <a:pPr latinLnBrk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b="0" kern="1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자산 타 부서 이관</a:t>
                      </a:r>
                      <a:endParaRPr lang="ko-KR" sz="1000" b="0" kern="100" dirty="0">
                        <a:latin typeface="돋움" panose="020B0600000101010101" pitchFamily="50" charset="-127"/>
                        <a:ea typeface="돋움" panose="020B0600000101010101" pitchFamily="50" charset="-127"/>
                        <a:cs typeface="Times New Roman"/>
                      </a:endParaRPr>
                    </a:p>
                  </a:txBody>
                  <a:tcPr marL="36001" marR="18977" marT="3600" marB="36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71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9pPr>
                    </a:lstStyle>
                    <a:p>
                      <a:pPr algn="ctr" latinLnBrk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kern="1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통계</a:t>
                      </a:r>
                      <a:endParaRPr lang="ko-KR" sz="1000" kern="100" dirty="0">
                        <a:latin typeface="돋움" panose="020B0600000101010101" pitchFamily="50" charset="-127"/>
                        <a:ea typeface="돋움" panose="020B0600000101010101" pitchFamily="50" charset="-127"/>
                        <a:cs typeface="Times New Roman"/>
                      </a:endParaRPr>
                    </a:p>
                  </a:txBody>
                  <a:tcPr marL="18977" marR="18977" marT="3600" marB="36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9pPr>
                    </a:lstStyle>
                    <a:p>
                      <a:pPr latinLnBrk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kern="1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부서별 자산반출 통계</a:t>
                      </a:r>
                      <a:endParaRPr lang="en-US" altLang="ko-KR" sz="1000" kern="100" dirty="0" smtClean="0">
                        <a:latin typeface="돋움" panose="020B0600000101010101" pitchFamily="50" charset="-127"/>
                        <a:ea typeface="돋움" panose="020B0600000101010101" pitchFamily="50" charset="-127"/>
                        <a:cs typeface="Times New Roman"/>
                      </a:endParaRPr>
                    </a:p>
                    <a:p>
                      <a:pPr latinLnBrk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kern="1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자산 입고 현황</a:t>
                      </a:r>
                      <a:endParaRPr lang="en-US" altLang="ko-KR" sz="1000" kern="100" dirty="0" smtClean="0">
                        <a:latin typeface="돋움" panose="020B0600000101010101" pitchFamily="50" charset="-127"/>
                        <a:ea typeface="돋움" panose="020B0600000101010101" pitchFamily="50" charset="-127"/>
                        <a:cs typeface="Times New Roman"/>
                      </a:endParaRPr>
                    </a:p>
                    <a:p>
                      <a:pPr latinLnBrk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kern="1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자산 반출 현황</a:t>
                      </a:r>
                      <a:endParaRPr lang="ko-KR" sz="1000" kern="100" dirty="0">
                        <a:latin typeface="돋움" panose="020B0600000101010101" pitchFamily="50" charset="-127"/>
                        <a:ea typeface="돋움" panose="020B0600000101010101" pitchFamily="50" charset="-127"/>
                        <a:cs typeface="Times New Roman"/>
                      </a:endParaRPr>
                    </a:p>
                  </a:txBody>
                  <a:tcPr marL="36001" marR="18977" marT="3600" marB="36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1810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r>
              <a:rPr lang="en-US" altLang="ko-KR" sz="1800" dirty="0" smtClean="0">
                <a:solidFill>
                  <a:schemeClr val="bg1"/>
                </a:solidFill>
              </a:rPr>
              <a:t>  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3018903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시스템 개발 요청서</a:t>
            </a:r>
            <a:r>
              <a:rPr lang="en-US" altLang="ko-KR" sz="1800" dirty="0" smtClean="0"/>
              <a:t>(6)</a:t>
            </a:r>
            <a:endParaRPr lang="en-US" altLang="ko-KR" sz="1800" dirty="0"/>
          </a:p>
        </p:txBody>
      </p:sp>
      <p:sp>
        <p:nvSpPr>
          <p:cNvPr id="6" name="TextBox 5"/>
          <p:cNvSpPr txBox="1"/>
          <p:nvPr/>
        </p:nvSpPr>
        <p:spPr>
          <a:xfrm>
            <a:off x="558367" y="785594"/>
            <a:ext cx="5606022" cy="25730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시스템 명 </a:t>
            </a:r>
            <a:r>
              <a:rPr lang="en-US" altLang="ko-KR" dirty="0" smtClean="0"/>
              <a:t>:  </a:t>
            </a:r>
            <a:r>
              <a:rPr lang="ko-KR" altLang="en-US" dirty="0"/>
              <a:t>시스템 모니터링 센터</a:t>
            </a:r>
          </a:p>
          <a:p>
            <a:pPr marL="285750" indent="-285750">
              <a:buFontTx/>
              <a:buChar char="-"/>
            </a:pPr>
            <a:r>
              <a:rPr lang="ko-KR" altLang="en-US" sz="1100" b="0" dirty="0" smtClean="0"/>
              <a:t>당사 운영중인 서버들의 가동상태를 한눈에 볼 수 있는 시스템구축을 요청합니다</a:t>
            </a:r>
            <a:r>
              <a:rPr lang="en-US" altLang="ko-KR" sz="1100" b="0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주요기능정의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sz="1000" b="0" dirty="0" err="1" smtClean="0"/>
              <a:t>리눅스</a:t>
            </a:r>
            <a:r>
              <a:rPr lang="ko-KR" altLang="en-US" sz="1000" b="0" dirty="0" smtClean="0"/>
              <a:t> 서버의 시스템 명령 </a:t>
            </a:r>
            <a:r>
              <a:rPr lang="ko-KR" altLang="en-US" sz="1000" b="0" dirty="0" err="1" smtClean="0"/>
              <a:t>쉘을</a:t>
            </a:r>
            <a:r>
              <a:rPr lang="ko-KR" altLang="en-US" sz="1000" b="0" dirty="0" smtClean="0"/>
              <a:t> 활용하여 시스템 정보를 로그 </a:t>
            </a:r>
            <a:r>
              <a:rPr lang="ko-KR" altLang="en-US" sz="1000" b="0" dirty="0" err="1" smtClean="0"/>
              <a:t>파일등으로</a:t>
            </a:r>
            <a:r>
              <a:rPr lang="ko-KR" altLang="en-US" sz="1000" b="0" dirty="0" smtClean="0"/>
              <a:t> 저장</a:t>
            </a:r>
            <a:endParaRPr lang="en-US" altLang="ko-KR" sz="1000" b="0" dirty="0" smtClean="0"/>
          </a:p>
          <a:p>
            <a:pPr marL="285750" indent="-285750">
              <a:buFontTx/>
              <a:buChar char="-"/>
            </a:pPr>
            <a:r>
              <a:rPr lang="ko-KR" altLang="en-US" sz="1000" b="0" dirty="0" smtClean="0"/>
              <a:t>각 서버 </a:t>
            </a:r>
            <a:r>
              <a:rPr lang="ko-KR" altLang="en-US" sz="1000" b="0" dirty="0" err="1" smtClean="0"/>
              <a:t>노드의</a:t>
            </a:r>
            <a:r>
              <a:rPr lang="ko-KR" altLang="en-US" sz="1000" b="0" dirty="0" smtClean="0"/>
              <a:t> 시스템 정보를 중앙서버의 데이터베이스의 기록</a:t>
            </a:r>
            <a:endParaRPr lang="en-US" altLang="ko-KR" sz="1000" b="0" dirty="0" smtClean="0"/>
          </a:p>
          <a:p>
            <a:pPr marL="285750" indent="-285750">
              <a:buFontTx/>
              <a:buChar char="-"/>
            </a:pPr>
            <a:r>
              <a:rPr lang="ko-KR" altLang="en-US" sz="1000" b="0" dirty="0" smtClean="0"/>
              <a:t>해당 정보를 가지고 당사 시스템</a:t>
            </a:r>
            <a:r>
              <a:rPr lang="en-US" altLang="ko-KR" sz="1000" b="0" dirty="0" smtClean="0"/>
              <a:t>(</a:t>
            </a:r>
            <a:r>
              <a:rPr lang="ko-KR" altLang="en-US" sz="1000" b="0" dirty="0" err="1" smtClean="0"/>
              <a:t>노드</a:t>
            </a:r>
            <a:r>
              <a:rPr lang="en-US" altLang="ko-KR" sz="1000" b="0" dirty="0" smtClean="0"/>
              <a:t>) </a:t>
            </a:r>
            <a:r>
              <a:rPr lang="ko-KR" altLang="en-US" sz="1000" b="0" dirty="0" smtClean="0"/>
              <a:t>상황을 모니터링</a:t>
            </a:r>
            <a:endParaRPr lang="en-US" altLang="ko-KR" sz="1000" b="0" dirty="0" smtClean="0"/>
          </a:p>
          <a:p>
            <a:endParaRPr lang="en-US" altLang="ko-KR" dirty="0"/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당사 </a:t>
            </a:r>
            <a:r>
              <a:rPr lang="ko-KR" altLang="en-US" dirty="0"/>
              <a:t>시스템 모니터링 </a:t>
            </a:r>
            <a:r>
              <a:rPr lang="ko-KR" altLang="en-US" dirty="0" smtClean="0"/>
              <a:t>센터의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 일반적 기능</a:t>
            </a:r>
            <a:endParaRPr lang="en-US" altLang="ko-KR" dirty="0" smtClean="0"/>
          </a:p>
          <a:p>
            <a:endParaRPr lang="en-US" altLang="ko-KR" dirty="0" smtClean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3249798"/>
              </p:ext>
            </p:extLst>
          </p:nvPr>
        </p:nvGraphicFramePr>
        <p:xfrm>
          <a:off x="1724844" y="3251623"/>
          <a:ext cx="5024667" cy="2612767"/>
        </p:xfrm>
        <a:graphic>
          <a:graphicData uri="http://schemas.openxmlformats.org/drawingml/2006/table">
            <a:tbl>
              <a:tblPr/>
              <a:tblGrid>
                <a:gridCol w="8854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13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078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996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9pPr>
                    </a:lstStyle>
                    <a:p>
                      <a:pPr algn="ctr" latinLnBrk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sz="1000" b="1" kern="100" dirty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구분</a:t>
                      </a:r>
                      <a:endParaRPr lang="ko-KR" sz="1000" kern="100" dirty="0">
                        <a:latin typeface="돋움" panose="020B0600000101010101" pitchFamily="50" charset="-127"/>
                        <a:ea typeface="돋움" panose="020B0600000101010101" pitchFamily="50" charset="-127"/>
                        <a:cs typeface="Times New Roman"/>
                      </a:endParaRPr>
                    </a:p>
                  </a:txBody>
                  <a:tcPr marL="18977" marR="18977" marT="3600" marB="36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9pPr>
                    </a:lstStyle>
                    <a:p>
                      <a:pPr algn="ctr" latinLnBrk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sz="1000" b="1" kern="100" dirty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주요기능</a:t>
                      </a:r>
                      <a:endParaRPr lang="ko-KR" sz="1000" kern="100" dirty="0">
                        <a:latin typeface="돋움" panose="020B0600000101010101" pitchFamily="50" charset="-127"/>
                        <a:ea typeface="돋움" panose="020B0600000101010101" pitchFamily="50" charset="-127"/>
                        <a:cs typeface="Times New Roman"/>
                      </a:endParaRPr>
                    </a:p>
                  </a:txBody>
                  <a:tcPr marL="18977" marR="18977" marT="3600" marB="36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9967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9pPr>
                    </a:lstStyle>
                    <a:p>
                      <a:pPr algn="ctr" latinLnBrk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kern="1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통합 시스템 </a:t>
                      </a:r>
                      <a:r>
                        <a:rPr lang="ko-KR" altLang="en-US" sz="1000" kern="100" dirty="0" err="1" smtClean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모티터링</a:t>
                      </a:r>
                      <a:r>
                        <a:rPr lang="ko-KR" altLang="en-US" sz="1000" kern="1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 센터</a:t>
                      </a:r>
                      <a:endParaRPr lang="ko-KR" sz="1000" kern="100" dirty="0">
                        <a:latin typeface="돋움" panose="020B0600000101010101" pitchFamily="50" charset="-127"/>
                        <a:ea typeface="돋움" panose="020B0600000101010101" pitchFamily="50" charset="-127"/>
                        <a:cs typeface="Times New Roman"/>
                      </a:endParaRPr>
                    </a:p>
                  </a:txBody>
                  <a:tcPr marL="18977" marR="18977" marT="3600" marB="36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9pPr>
                    </a:lstStyle>
                    <a:p>
                      <a:pPr algn="ctr" latinLnBrk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b="0" kern="1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전체</a:t>
                      </a:r>
                      <a:r>
                        <a:rPr lang="en-US" altLang="ko-KR" sz="1000" b="0" kern="1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 </a:t>
                      </a:r>
                      <a:r>
                        <a:rPr lang="ko-KR" altLang="en-US" sz="1000" b="0" kern="1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시스템 </a:t>
                      </a:r>
                      <a:r>
                        <a:rPr lang="ko-KR" altLang="en-US" sz="1000" b="0" kern="100" dirty="0" err="1" smtClean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노드</a:t>
                      </a:r>
                      <a:endParaRPr lang="ko-KR" sz="1000" b="0" kern="100" dirty="0">
                        <a:latin typeface="돋움" panose="020B0600000101010101" pitchFamily="50" charset="-127"/>
                        <a:ea typeface="돋움" panose="020B0600000101010101" pitchFamily="50" charset="-127"/>
                        <a:cs typeface="Times New Roman"/>
                      </a:endParaRPr>
                    </a:p>
                  </a:txBody>
                  <a:tcPr marL="18977" marR="18977" marT="3600" marB="36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9pPr>
                    </a:lstStyle>
                    <a:p>
                      <a:pPr latinLnBrk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b="0" kern="1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시스템</a:t>
                      </a:r>
                      <a:r>
                        <a:rPr lang="en-US" altLang="ko-KR" sz="1000" b="0" kern="1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 </a:t>
                      </a:r>
                      <a:r>
                        <a:rPr lang="ko-KR" altLang="en-US" sz="1000" b="0" kern="100" dirty="0" err="1" smtClean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액티비티</a:t>
                      </a:r>
                      <a:r>
                        <a:rPr lang="ko-KR" altLang="en-US" sz="1000" b="0" kern="1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 리포트 </a:t>
                      </a:r>
                      <a:r>
                        <a:rPr lang="en-US" altLang="ko-KR" sz="1000" b="0" kern="1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(</a:t>
                      </a:r>
                      <a:r>
                        <a:rPr lang="en-US" altLang="ko-KR" sz="1000" b="0" kern="100" dirty="0" err="1" smtClean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sar</a:t>
                      </a:r>
                      <a:r>
                        <a:rPr lang="en-US" altLang="ko-KR" sz="1000" b="0" kern="1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)</a:t>
                      </a:r>
                    </a:p>
                    <a:p>
                      <a:pPr latinLnBrk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b="0" kern="1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프로세스</a:t>
                      </a:r>
                      <a:r>
                        <a:rPr lang="ko-KR" altLang="en-US" sz="1000" b="0" kern="100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 관련</a:t>
                      </a:r>
                      <a:r>
                        <a:rPr lang="ko-KR" altLang="en-US" sz="1000" b="0" kern="1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 </a:t>
                      </a:r>
                      <a:r>
                        <a:rPr lang="en-US" altLang="ko-KR" sz="1000" b="0" kern="1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(top/</a:t>
                      </a:r>
                      <a:r>
                        <a:rPr lang="en-US" altLang="ko-KR" sz="1000" b="0" kern="100" dirty="0" err="1" smtClean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ps</a:t>
                      </a:r>
                      <a:r>
                        <a:rPr lang="en-US" altLang="ko-KR" sz="1000" b="0" kern="1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/</a:t>
                      </a:r>
                      <a:r>
                        <a:rPr lang="en-US" altLang="ko-KR" sz="1000" b="0" kern="100" dirty="0" err="1" smtClean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pstree</a:t>
                      </a:r>
                      <a:r>
                        <a:rPr lang="en-US" altLang="ko-KR" sz="1000" b="0" kern="1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/</a:t>
                      </a:r>
                      <a:r>
                        <a:rPr lang="en-US" altLang="ko-KR" sz="1000" b="0" kern="100" dirty="0" err="1" smtClean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ulimit</a:t>
                      </a:r>
                      <a:r>
                        <a:rPr lang="en-US" altLang="ko-KR" sz="1000" b="0" kern="1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)</a:t>
                      </a:r>
                    </a:p>
                    <a:p>
                      <a:pPr latinLnBrk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b="0" kern="1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네트워크 </a:t>
                      </a:r>
                      <a:r>
                        <a:rPr lang="ko-KR" altLang="en-US" sz="1000" b="0" kern="100" dirty="0" err="1" smtClean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노드</a:t>
                      </a:r>
                      <a:r>
                        <a:rPr lang="ko-KR" altLang="en-US" sz="1000" b="0" kern="1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 모니터링 </a:t>
                      </a:r>
                      <a:r>
                        <a:rPr lang="en-US" altLang="ko-KR" sz="1000" b="0" kern="1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(</a:t>
                      </a:r>
                      <a:r>
                        <a:rPr lang="en-US" altLang="ko-KR" sz="1000" b="0" kern="100" dirty="0" err="1" smtClean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netstat</a:t>
                      </a:r>
                      <a:r>
                        <a:rPr lang="en-US" altLang="ko-KR" sz="1000" b="0" kern="1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)</a:t>
                      </a:r>
                    </a:p>
                    <a:p>
                      <a:pPr latinLnBrk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b="0" kern="1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시스템 정보 </a:t>
                      </a:r>
                      <a:r>
                        <a:rPr lang="en-US" altLang="ko-KR" sz="1000" b="0" kern="1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(</a:t>
                      </a:r>
                      <a:r>
                        <a:rPr lang="en-US" altLang="ko-KR" sz="1000" b="0" kern="100" dirty="0" err="1" smtClean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uname</a:t>
                      </a:r>
                      <a:r>
                        <a:rPr lang="en-US" altLang="ko-KR" sz="1000" b="0" kern="1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)</a:t>
                      </a:r>
                    </a:p>
                    <a:p>
                      <a:pPr latinLnBrk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b="0" kern="1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디스크정보</a:t>
                      </a:r>
                      <a:r>
                        <a:rPr lang="en-US" altLang="ko-KR" sz="1000" b="0" kern="1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 (</a:t>
                      </a:r>
                      <a:r>
                        <a:rPr lang="en-US" altLang="ko-KR" sz="1000" b="0" kern="100" dirty="0" err="1" smtClean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df</a:t>
                      </a:r>
                      <a:r>
                        <a:rPr lang="en-US" altLang="ko-KR" sz="1000" b="0" kern="1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/du)</a:t>
                      </a:r>
                    </a:p>
                    <a:p>
                      <a:pPr latinLnBrk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b="0" kern="1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CPU</a:t>
                      </a:r>
                      <a:r>
                        <a:rPr lang="ko-KR" altLang="en-US" sz="1000" b="0" kern="1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활동상황</a:t>
                      </a:r>
                      <a:r>
                        <a:rPr lang="en-US" altLang="ko-KR" sz="1000" b="0" kern="1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(</a:t>
                      </a:r>
                      <a:r>
                        <a:rPr lang="en-US" altLang="ko-KR" sz="1000" b="0" kern="100" dirty="0" err="1" smtClean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vmstat</a:t>
                      </a:r>
                      <a:r>
                        <a:rPr lang="en-US" altLang="ko-KR" sz="1000" b="0" kern="1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/</a:t>
                      </a:r>
                      <a:r>
                        <a:rPr lang="en-US" altLang="ko-KR" sz="1000" b="0" kern="100" dirty="0" err="1" smtClean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cpuinfo</a:t>
                      </a:r>
                      <a:r>
                        <a:rPr lang="en-US" altLang="ko-KR" sz="1000" b="0" kern="1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)</a:t>
                      </a:r>
                    </a:p>
                    <a:p>
                      <a:pPr latinLnBrk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b="0" kern="1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메모리 상황</a:t>
                      </a:r>
                      <a:r>
                        <a:rPr lang="en-US" altLang="ko-KR" sz="1000" b="0" kern="1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(top/free)</a:t>
                      </a:r>
                    </a:p>
                    <a:p>
                      <a:pPr latinLnBrk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b="0" kern="1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IO</a:t>
                      </a:r>
                      <a:r>
                        <a:rPr lang="ko-KR" altLang="en-US" sz="1000" b="0" kern="1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발생상황</a:t>
                      </a:r>
                      <a:r>
                        <a:rPr lang="en-US" altLang="ko-KR" sz="1000" b="0" kern="1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(</a:t>
                      </a:r>
                      <a:r>
                        <a:rPr lang="en-US" altLang="ko-KR" sz="1000" b="0" kern="100" dirty="0" err="1" smtClean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iostat</a:t>
                      </a:r>
                      <a:r>
                        <a:rPr lang="en-US" altLang="ko-KR" sz="1000" b="0" kern="1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)</a:t>
                      </a:r>
                      <a:endParaRPr lang="ko-KR" sz="1000" b="0" kern="100" dirty="0">
                        <a:latin typeface="돋움" panose="020B0600000101010101" pitchFamily="50" charset="-127"/>
                        <a:ea typeface="돋움" panose="020B0600000101010101" pitchFamily="50" charset="-127"/>
                        <a:cs typeface="Times New Roman"/>
                      </a:endParaRPr>
                    </a:p>
                  </a:txBody>
                  <a:tcPr marL="36001" marR="18977" marT="3600" marB="36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82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9pPr>
                    </a:lstStyle>
                    <a:p>
                      <a:pPr algn="ctr" latinLnBrk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kern="100" dirty="0" err="1" smtClean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개별지정노드</a:t>
                      </a:r>
                      <a:endParaRPr lang="ko-KR" sz="1000" kern="100" dirty="0">
                        <a:latin typeface="돋움" panose="020B0600000101010101" pitchFamily="50" charset="-127"/>
                        <a:ea typeface="돋움" panose="020B0600000101010101" pitchFamily="50" charset="-127"/>
                        <a:cs typeface="Times New Roman"/>
                      </a:endParaRPr>
                    </a:p>
                  </a:txBody>
                  <a:tcPr marL="18977" marR="18977" marT="3600" marB="36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9pPr>
                    </a:lstStyle>
                    <a:p>
                      <a:pPr latinLnBrk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kern="1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시스템</a:t>
                      </a:r>
                      <a:r>
                        <a:rPr lang="en-US" altLang="ko-KR" sz="1000" kern="1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 </a:t>
                      </a:r>
                      <a:r>
                        <a:rPr lang="ko-KR" altLang="en-US" sz="1000" kern="100" dirty="0" err="1" smtClean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액티비티</a:t>
                      </a:r>
                      <a:r>
                        <a:rPr lang="ko-KR" altLang="en-US" sz="1000" kern="1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 리포트 </a:t>
                      </a:r>
                      <a:r>
                        <a:rPr lang="en-US" altLang="ko-KR" sz="1000" kern="1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(</a:t>
                      </a:r>
                      <a:r>
                        <a:rPr lang="en-US" altLang="ko-KR" sz="1000" kern="100" dirty="0" err="1" smtClean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sar</a:t>
                      </a:r>
                      <a:r>
                        <a:rPr lang="en-US" altLang="ko-KR" sz="1000" kern="1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)</a:t>
                      </a:r>
                    </a:p>
                    <a:p>
                      <a:pPr latinLnBrk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kern="1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프로세스</a:t>
                      </a:r>
                      <a:r>
                        <a:rPr lang="ko-KR" altLang="en-US" sz="1000" kern="100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 관련</a:t>
                      </a:r>
                      <a:r>
                        <a:rPr lang="ko-KR" altLang="en-US" sz="1000" kern="1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 </a:t>
                      </a:r>
                      <a:r>
                        <a:rPr lang="en-US" altLang="ko-KR" sz="1000" kern="1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(top/</a:t>
                      </a:r>
                      <a:r>
                        <a:rPr lang="en-US" altLang="ko-KR" sz="1000" kern="100" dirty="0" err="1" smtClean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ps</a:t>
                      </a:r>
                      <a:r>
                        <a:rPr lang="en-US" altLang="ko-KR" sz="1000" kern="1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/</a:t>
                      </a:r>
                      <a:r>
                        <a:rPr lang="en-US" altLang="ko-KR" sz="1000" kern="100" dirty="0" err="1" smtClean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pstree</a:t>
                      </a:r>
                      <a:r>
                        <a:rPr lang="en-US" altLang="ko-KR" sz="1000" kern="1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/</a:t>
                      </a:r>
                      <a:r>
                        <a:rPr lang="en-US" altLang="ko-KR" sz="1000" kern="100" dirty="0" err="1" smtClean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ulimit</a:t>
                      </a:r>
                      <a:r>
                        <a:rPr lang="en-US" altLang="ko-KR" sz="1000" kern="1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)</a:t>
                      </a:r>
                    </a:p>
                    <a:p>
                      <a:pPr latinLnBrk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kern="1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네트워크 </a:t>
                      </a:r>
                      <a:r>
                        <a:rPr lang="ko-KR" altLang="en-US" sz="1000" kern="100" dirty="0" err="1" smtClean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노드</a:t>
                      </a:r>
                      <a:r>
                        <a:rPr lang="ko-KR" altLang="en-US" sz="1000" kern="1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 모니터링 </a:t>
                      </a:r>
                      <a:r>
                        <a:rPr lang="en-US" altLang="ko-KR" sz="1000" kern="1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(</a:t>
                      </a:r>
                      <a:r>
                        <a:rPr lang="en-US" altLang="ko-KR" sz="1000" kern="100" dirty="0" err="1" smtClean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netstat</a:t>
                      </a:r>
                      <a:r>
                        <a:rPr lang="en-US" altLang="ko-KR" sz="1000" kern="1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)</a:t>
                      </a:r>
                    </a:p>
                    <a:p>
                      <a:pPr latinLnBrk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kern="1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시스템 정보 </a:t>
                      </a:r>
                      <a:r>
                        <a:rPr lang="en-US" altLang="ko-KR" sz="1000" kern="1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(</a:t>
                      </a:r>
                      <a:r>
                        <a:rPr lang="en-US" altLang="ko-KR" sz="1000" kern="100" dirty="0" err="1" smtClean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uname</a:t>
                      </a:r>
                      <a:r>
                        <a:rPr lang="en-US" altLang="ko-KR" sz="1000" kern="1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)</a:t>
                      </a:r>
                    </a:p>
                    <a:p>
                      <a:pPr latinLnBrk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kern="1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디스크정보</a:t>
                      </a:r>
                      <a:r>
                        <a:rPr lang="en-US" altLang="ko-KR" sz="1000" kern="1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 (</a:t>
                      </a:r>
                      <a:r>
                        <a:rPr lang="en-US" altLang="ko-KR" sz="1000" kern="100" dirty="0" err="1" smtClean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df</a:t>
                      </a:r>
                      <a:r>
                        <a:rPr lang="en-US" altLang="ko-KR" sz="1000" kern="1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/du)</a:t>
                      </a:r>
                    </a:p>
                    <a:p>
                      <a:pPr latinLnBrk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CPU</a:t>
                      </a:r>
                      <a:r>
                        <a:rPr lang="ko-KR" altLang="en-US" sz="1000" kern="1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활동상황</a:t>
                      </a:r>
                      <a:r>
                        <a:rPr lang="en-US" altLang="ko-KR" sz="1000" kern="1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(</a:t>
                      </a:r>
                      <a:r>
                        <a:rPr lang="en-US" altLang="ko-KR" sz="1000" kern="100" dirty="0" err="1" smtClean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vmstat</a:t>
                      </a:r>
                      <a:r>
                        <a:rPr lang="en-US" altLang="ko-KR" sz="1000" kern="1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/</a:t>
                      </a:r>
                      <a:r>
                        <a:rPr lang="en-US" altLang="ko-KR" sz="1000" kern="100" dirty="0" err="1" smtClean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cpuinfo</a:t>
                      </a:r>
                      <a:r>
                        <a:rPr lang="en-US" altLang="ko-KR" sz="1000" kern="1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)</a:t>
                      </a:r>
                    </a:p>
                    <a:p>
                      <a:pPr latinLnBrk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kern="1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메모리 상황</a:t>
                      </a:r>
                      <a:r>
                        <a:rPr lang="en-US" altLang="ko-KR" sz="1000" kern="1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(top/free)</a:t>
                      </a:r>
                    </a:p>
                    <a:p>
                      <a:pPr latinLnBrk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IO</a:t>
                      </a:r>
                      <a:r>
                        <a:rPr lang="ko-KR" altLang="en-US" sz="1000" kern="1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발생상황</a:t>
                      </a:r>
                      <a:r>
                        <a:rPr lang="en-US" altLang="ko-KR" sz="1000" kern="1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(</a:t>
                      </a:r>
                      <a:r>
                        <a:rPr lang="en-US" altLang="ko-KR" sz="1000" kern="100" dirty="0" err="1" smtClean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iostat</a:t>
                      </a:r>
                      <a:r>
                        <a:rPr lang="en-US" altLang="ko-KR" sz="1000" kern="1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)</a:t>
                      </a:r>
                      <a:endParaRPr lang="ko-KR" sz="1000" kern="100" dirty="0">
                        <a:latin typeface="돋움" panose="020B0600000101010101" pitchFamily="50" charset="-127"/>
                        <a:ea typeface="돋움" panose="020B0600000101010101" pitchFamily="50" charset="-127"/>
                        <a:cs typeface="Times New Roman"/>
                      </a:endParaRPr>
                    </a:p>
                  </a:txBody>
                  <a:tcPr marL="36001" marR="18977" marT="3600" marB="36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1553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r>
              <a:rPr lang="en-US" altLang="ko-KR" sz="1800" dirty="0" smtClean="0">
                <a:solidFill>
                  <a:schemeClr val="bg1"/>
                </a:solidFill>
              </a:rPr>
              <a:t>  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3018903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시스템 개발 요청서</a:t>
            </a:r>
            <a:r>
              <a:rPr lang="en-US" altLang="ko-KR" sz="1800" dirty="0" smtClean="0"/>
              <a:t>(7)</a:t>
            </a:r>
            <a:endParaRPr lang="en-US" altLang="ko-KR" sz="1800" dirty="0"/>
          </a:p>
        </p:txBody>
      </p:sp>
      <p:sp>
        <p:nvSpPr>
          <p:cNvPr id="6" name="TextBox 5"/>
          <p:cNvSpPr txBox="1"/>
          <p:nvPr/>
        </p:nvSpPr>
        <p:spPr>
          <a:xfrm>
            <a:off x="558367" y="785594"/>
            <a:ext cx="8808270" cy="2776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ko-KR" altLang="en-US" dirty="0" smtClean="0"/>
              <a:t>시스템 명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디펙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맵뷰</a:t>
            </a:r>
            <a:r>
              <a:rPr lang="en-US" altLang="ko-KR" dirty="0" smtClean="0"/>
              <a:t>(Defect </a:t>
            </a:r>
            <a:r>
              <a:rPr lang="en-US" altLang="ko-KR" dirty="0" err="1" smtClean="0"/>
              <a:t>MapView</a:t>
            </a:r>
            <a:r>
              <a:rPr lang="en-US" altLang="ko-KR" dirty="0" smtClean="0"/>
              <a:t>)</a:t>
            </a:r>
            <a:endParaRPr lang="en-US" altLang="ko-KR" sz="1400" b="0" dirty="0" smtClean="0"/>
          </a:p>
          <a:p>
            <a:r>
              <a:rPr lang="en-US" altLang="ko-KR" sz="1100" b="0" dirty="0" smtClean="0"/>
              <a:t>    - W</a:t>
            </a:r>
            <a:r>
              <a:rPr lang="ko-KR" altLang="en-US" sz="1100" b="0" dirty="0" smtClean="0"/>
              <a:t>사의  스마트 </a:t>
            </a:r>
            <a:r>
              <a:rPr lang="ko-KR" altLang="en-US" sz="1100" b="0" dirty="0" err="1" smtClean="0"/>
              <a:t>팩토리</a:t>
            </a:r>
            <a:r>
              <a:rPr lang="en-US" altLang="ko-KR" sz="1100" b="0" dirty="0" smtClean="0"/>
              <a:t>(Smart Factory)</a:t>
            </a:r>
            <a:r>
              <a:rPr lang="ko-KR" altLang="en-US" sz="1100" b="0" dirty="0" smtClean="0"/>
              <a:t> </a:t>
            </a:r>
            <a:r>
              <a:rPr lang="ko-KR" altLang="en-US" sz="1100" b="0" dirty="0" err="1" smtClean="0"/>
              <a:t>시스템중</a:t>
            </a:r>
            <a:r>
              <a:rPr lang="ko-KR" altLang="en-US" sz="1100" b="0" dirty="0" smtClean="0"/>
              <a:t>  </a:t>
            </a:r>
            <a:r>
              <a:rPr lang="ko-KR" altLang="en-US" sz="1100" b="0" dirty="0" err="1" smtClean="0"/>
              <a:t>디펙</a:t>
            </a:r>
            <a:r>
              <a:rPr lang="ko-KR" altLang="en-US" sz="1100" b="0" dirty="0" smtClean="0"/>
              <a:t> </a:t>
            </a:r>
            <a:r>
              <a:rPr lang="ko-KR" altLang="en-US" sz="1100" b="0" dirty="0" err="1" smtClean="0"/>
              <a:t>맵뷰</a:t>
            </a:r>
            <a:r>
              <a:rPr lang="ko-KR" altLang="en-US" sz="1100" b="0" dirty="0" smtClean="0"/>
              <a:t> </a:t>
            </a:r>
            <a:r>
              <a:rPr lang="en-US" altLang="ko-KR" sz="1100" b="0" dirty="0" smtClean="0"/>
              <a:t>(Defect:</a:t>
            </a:r>
            <a:r>
              <a:rPr lang="ko-KR" altLang="en-US" sz="1100" b="0" dirty="0" smtClean="0"/>
              <a:t>결함 </a:t>
            </a:r>
            <a:r>
              <a:rPr lang="en-US" altLang="ko-KR" sz="1100" b="0" dirty="0" err="1" smtClean="0"/>
              <a:t>MapView</a:t>
            </a:r>
            <a:r>
              <a:rPr lang="en-US" altLang="ko-KR" sz="1100" b="0" dirty="0" smtClean="0"/>
              <a:t>:</a:t>
            </a:r>
            <a:r>
              <a:rPr lang="ko-KR" altLang="en-US" sz="1100" b="0" dirty="0" smtClean="0"/>
              <a:t>시각화</a:t>
            </a:r>
            <a:r>
              <a:rPr lang="en-US" altLang="ko-KR" sz="1100" b="0" dirty="0" smtClean="0"/>
              <a:t>) </a:t>
            </a:r>
            <a:r>
              <a:rPr lang="ko-KR" altLang="en-US" sz="1100" b="0" dirty="0" smtClean="0"/>
              <a:t> 기능 구현을 요청합니다</a:t>
            </a:r>
            <a:r>
              <a:rPr lang="en-US" altLang="ko-KR" sz="1100" b="0" dirty="0" smtClean="0"/>
              <a:t>.</a:t>
            </a:r>
          </a:p>
          <a:p>
            <a:r>
              <a:rPr lang="en-US" altLang="ko-KR" sz="1100" b="0" dirty="0"/>
              <a:t> </a:t>
            </a:r>
            <a:r>
              <a:rPr lang="en-US" altLang="ko-KR" sz="1100" b="0" dirty="0" smtClean="0"/>
              <a:t>   - </a:t>
            </a:r>
            <a:r>
              <a:rPr lang="ko-KR" altLang="en-US" sz="1100" b="0" dirty="0" smtClean="0"/>
              <a:t>요구사항 </a:t>
            </a:r>
            <a:r>
              <a:rPr lang="ko-KR" altLang="en-US" sz="1100" b="0" dirty="0" err="1" smtClean="0"/>
              <a:t>분석시</a:t>
            </a:r>
            <a:r>
              <a:rPr lang="ko-KR" altLang="en-US" sz="1100" b="0" dirty="0" smtClean="0"/>
              <a:t> </a:t>
            </a:r>
            <a:r>
              <a:rPr lang="en-US" altLang="ko-KR" sz="1100" b="0" dirty="0" smtClean="0"/>
              <a:t>W</a:t>
            </a:r>
            <a:r>
              <a:rPr lang="ko-KR" altLang="en-US" sz="1100" b="0" dirty="0" smtClean="0"/>
              <a:t>사 담당자와 진행 </a:t>
            </a:r>
            <a:endParaRPr lang="en-US" altLang="ko-KR" sz="1100" b="0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주요기능정의</a:t>
            </a:r>
            <a:endParaRPr lang="en-US" altLang="ko-KR" dirty="0" smtClean="0"/>
          </a:p>
          <a:p>
            <a:r>
              <a:rPr lang="ko-KR" altLang="en-US" sz="1000" b="0" dirty="0" smtClean="0"/>
              <a:t>    </a:t>
            </a:r>
            <a:r>
              <a:rPr lang="en-US" altLang="ko-KR" sz="1000" b="0" dirty="0" smtClean="0"/>
              <a:t>- </a:t>
            </a:r>
            <a:r>
              <a:rPr lang="ko-KR" altLang="en-US" sz="1000" b="0" dirty="0" smtClean="0"/>
              <a:t>제품 </a:t>
            </a:r>
            <a:r>
              <a:rPr lang="ko-KR" altLang="en-US" sz="1000" b="0" dirty="0" err="1" smtClean="0"/>
              <a:t>생산시</a:t>
            </a:r>
            <a:r>
              <a:rPr lang="ko-KR" altLang="en-US" sz="1000" b="0" dirty="0" smtClean="0"/>
              <a:t> 발생하는 결함 </a:t>
            </a:r>
            <a:r>
              <a:rPr lang="en-US" altLang="ko-KR" sz="1000" b="0" dirty="0" smtClean="0"/>
              <a:t>Raw </a:t>
            </a:r>
            <a:r>
              <a:rPr lang="ko-KR" altLang="en-US" sz="1000" b="0" dirty="0" smtClean="0"/>
              <a:t>데이터 제공</a:t>
            </a:r>
            <a:r>
              <a:rPr lang="en-US" altLang="ko-KR" sz="1000" b="0" dirty="0" smtClean="0"/>
              <a:t>(1</a:t>
            </a:r>
            <a:r>
              <a:rPr lang="ko-KR" altLang="en-US" sz="1000" b="0" dirty="0" smtClean="0"/>
              <a:t>일치</a:t>
            </a:r>
            <a:r>
              <a:rPr lang="en-US" altLang="ko-KR" sz="1000" b="0" dirty="0" smtClean="0"/>
              <a:t>) , </a:t>
            </a:r>
            <a:r>
              <a:rPr lang="ko-KR" altLang="en-US" sz="1000" b="0" dirty="0" smtClean="0"/>
              <a:t>지속적으로 증가하는 대용량 </a:t>
            </a:r>
            <a:r>
              <a:rPr lang="ko-KR" altLang="en-US" sz="1000" b="0" dirty="0" err="1" smtClean="0"/>
              <a:t>데이타</a:t>
            </a:r>
            <a:r>
              <a:rPr lang="ko-KR" altLang="en-US" sz="1000" b="0" dirty="0" smtClean="0"/>
              <a:t> 처리에 대한 설계  및 관리 방안 필요</a:t>
            </a:r>
            <a:endParaRPr lang="en-US" altLang="ko-KR" sz="1000" b="0" dirty="0" smtClean="0"/>
          </a:p>
          <a:p>
            <a:r>
              <a:rPr lang="en-US" altLang="ko-KR" sz="1000" b="0" dirty="0"/>
              <a:t> </a:t>
            </a:r>
            <a:r>
              <a:rPr lang="en-US" altLang="ko-KR" sz="1000" b="0" dirty="0" smtClean="0"/>
              <a:t>   - Raw </a:t>
            </a:r>
            <a:r>
              <a:rPr lang="ko-KR" altLang="en-US" sz="1000" b="0" dirty="0" smtClean="0"/>
              <a:t>데이터 </a:t>
            </a:r>
            <a:r>
              <a:rPr lang="en-US" altLang="ko-KR" sz="1000" b="0" dirty="0" smtClean="0"/>
              <a:t>DB </a:t>
            </a:r>
            <a:r>
              <a:rPr lang="ko-KR" altLang="en-US" sz="1000" b="0" dirty="0" smtClean="0"/>
              <a:t>처리</a:t>
            </a:r>
            <a:endParaRPr lang="en-US" altLang="ko-KR" sz="1000" b="0" dirty="0" smtClean="0"/>
          </a:p>
          <a:p>
            <a:r>
              <a:rPr lang="en-US" altLang="ko-KR" sz="1000" b="0" dirty="0" smtClean="0"/>
              <a:t>    - </a:t>
            </a:r>
            <a:r>
              <a:rPr lang="ko-KR" altLang="en-US" sz="1000" b="0" dirty="0" smtClean="0"/>
              <a:t>데이터</a:t>
            </a:r>
            <a:r>
              <a:rPr lang="en-US" altLang="ko-KR" sz="1000" b="0" dirty="0" smtClean="0"/>
              <a:t> </a:t>
            </a:r>
            <a:r>
              <a:rPr lang="ko-KR" altLang="en-US" sz="1000" b="0" dirty="0" smtClean="0"/>
              <a:t>시각화 및 다양한 검색 처리</a:t>
            </a:r>
            <a:endParaRPr lang="en-US" altLang="ko-KR" sz="1000" b="0" dirty="0" smtClean="0"/>
          </a:p>
          <a:p>
            <a:r>
              <a:rPr lang="en-US" altLang="ko-KR" dirty="0" smtClean="0"/>
              <a:t>   </a:t>
            </a:r>
            <a:endParaRPr lang="en-US" altLang="ko-KR" dirty="0"/>
          </a:p>
          <a:p>
            <a:r>
              <a:rPr lang="en-US" altLang="ko-KR" dirty="0" smtClean="0"/>
              <a:t>3. </a:t>
            </a:r>
            <a:r>
              <a:rPr lang="ko-KR" altLang="en-US" dirty="0" err="1" smtClean="0"/>
              <a:t>디펙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맵뷰</a:t>
            </a:r>
            <a:r>
              <a:rPr lang="ko-KR" altLang="en-US" dirty="0" smtClean="0"/>
              <a:t> 시스템 일반적 기능</a:t>
            </a:r>
            <a:endParaRPr lang="en-US" altLang="ko-KR" dirty="0" smtClean="0"/>
          </a:p>
          <a:p>
            <a:endParaRPr lang="en-US" altLang="ko-KR" dirty="0" smtClean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5359902"/>
              </p:ext>
            </p:extLst>
          </p:nvPr>
        </p:nvGraphicFramePr>
        <p:xfrm>
          <a:off x="659368" y="3251623"/>
          <a:ext cx="5510843" cy="2917567"/>
        </p:xfrm>
        <a:graphic>
          <a:graphicData uri="http://schemas.openxmlformats.org/drawingml/2006/table">
            <a:tbl>
              <a:tblPr/>
              <a:tblGrid>
                <a:gridCol w="9711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19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077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996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9pPr>
                    </a:lstStyle>
                    <a:p>
                      <a:pPr algn="ctr" latinLnBrk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sz="1000" b="1" kern="100" dirty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구분</a:t>
                      </a:r>
                      <a:endParaRPr lang="ko-KR" sz="1000" kern="100" dirty="0">
                        <a:latin typeface="돋움" panose="020B0600000101010101" pitchFamily="50" charset="-127"/>
                        <a:ea typeface="돋움" panose="020B0600000101010101" pitchFamily="50" charset="-127"/>
                        <a:cs typeface="Times New Roman"/>
                      </a:endParaRPr>
                    </a:p>
                  </a:txBody>
                  <a:tcPr marL="18977" marR="18977" marT="3600" marB="36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9pPr>
                    </a:lstStyle>
                    <a:p>
                      <a:pPr algn="ctr" latinLnBrk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sz="1000" b="1" kern="100" dirty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주요기능</a:t>
                      </a:r>
                      <a:endParaRPr lang="ko-KR" sz="1000" kern="100" dirty="0">
                        <a:latin typeface="돋움" panose="020B0600000101010101" pitchFamily="50" charset="-127"/>
                        <a:ea typeface="돋움" panose="020B0600000101010101" pitchFamily="50" charset="-127"/>
                        <a:cs typeface="Times New Roman"/>
                      </a:endParaRPr>
                    </a:p>
                  </a:txBody>
                  <a:tcPr marL="18977" marR="18977" marT="3600" marB="36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9967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9pPr>
                    </a:lstStyle>
                    <a:p>
                      <a:pPr algn="ctr" latinLnBrk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kern="100" dirty="0" err="1" smtClean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디펙</a:t>
                      </a:r>
                      <a:endParaRPr lang="en-US" altLang="ko-KR" sz="1000" kern="100" dirty="0" smtClean="0">
                        <a:latin typeface="돋움" panose="020B0600000101010101" pitchFamily="50" charset="-127"/>
                        <a:ea typeface="돋움" panose="020B0600000101010101" pitchFamily="50" charset="-127"/>
                        <a:cs typeface="Times New Roman"/>
                      </a:endParaRPr>
                    </a:p>
                    <a:p>
                      <a:pPr algn="ctr" latinLnBrk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kern="100" dirty="0" err="1" smtClean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맵뷰</a:t>
                      </a:r>
                      <a:endParaRPr lang="ko-KR" sz="1000" kern="100" dirty="0">
                        <a:latin typeface="돋움" panose="020B0600000101010101" pitchFamily="50" charset="-127"/>
                        <a:ea typeface="돋움" panose="020B0600000101010101" pitchFamily="50" charset="-127"/>
                        <a:cs typeface="Times New Roman"/>
                      </a:endParaRPr>
                    </a:p>
                  </a:txBody>
                  <a:tcPr marL="18977" marR="18977" marT="3600" marB="36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9pPr>
                    </a:lstStyle>
                    <a:p>
                      <a:pPr algn="ctr" latinLnBrk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b="0" kern="100" dirty="0" err="1" smtClean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데이타로딩</a:t>
                      </a:r>
                      <a:endParaRPr lang="ko-KR" sz="1000" b="0" kern="100" dirty="0">
                        <a:latin typeface="돋움" panose="020B0600000101010101" pitchFamily="50" charset="-127"/>
                        <a:ea typeface="돋움" panose="020B0600000101010101" pitchFamily="50" charset="-127"/>
                        <a:cs typeface="Times New Roman"/>
                      </a:endParaRPr>
                    </a:p>
                  </a:txBody>
                  <a:tcPr marL="18977" marR="18977" marT="3600" marB="36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9pPr>
                    </a:lstStyle>
                    <a:p>
                      <a:pPr latinLnBrk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b="0" kern="1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1.Raw</a:t>
                      </a:r>
                      <a:r>
                        <a:rPr lang="ko-KR" altLang="en-US" sz="1000" b="0" kern="1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 데이터 </a:t>
                      </a:r>
                      <a:r>
                        <a:rPr lang="en-US" altLang="ko-KR" sz="1000" b="0" kern="1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Loading</a:t>
                      </a:r>
                    </a:p>
                    <a:p>
                      <a:pPr latinLnBrk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b="0" kern="1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2.DataLoading</a:t>
                      </a:r>
                      <a:r>
                        <a:rPr lang="en-US" altLang="ko-KR" sz="1000" b="0" kern="100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 </a:t>
                      </a:r>
                      <a:r>
                        <a:rPr lang="ko-KR" altLang="en-US" sz="1000" b="0" kern="100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이력 관리 및 조회</a:t>
                      </a:r>
                      <a:endParaRPr lang="ko-KR" sz="1000" b="0" kern="100" dirty="0">
                        <a:latin typeface="돋움" panose="020B0600000101010101" pitchFamily="50" charset="-127"/>
                        <a:ea typeface="돋움" panose="020B0600000101010101" pitchFamily="50" charset="-127"/>
                        <a:cs typeface="Times New Roman"/>
                      </a:endParaRPr>
                    </a:p>
                  </a:txBody>
                  <a:tcPr marL="36001" marR="18977" marT="3600" marB="36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82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9pPr>
                    </a:lstStyle>
                    <a:p>
                      <a:pPr algn="ctr" latinLnBrk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kern="100" dirty="0" err="1" smtClean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데이타조회</a:t>
                      </a:r>
                      <a:endParaRPr lang="ko-KR" sz="1000" kern="100" dirty="0">
                        <a:latin typeface="돋움" panose="020B0600000101010101" pitchFamily="50" charset="-127"/>
                        <a:ea typeface="돋움" panose="020B0600000101010101" pitchFamily="50" charset="-127"/>
                        <a:cs typeface="Times New Roman"/>
                      </a:endParaRPr>
                    </a:p>
                  </a:txBody>
                  <a:tcPr marL="18977" marR="18977" marT="3600" marB="36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9pPr>
                    </a:lstStyle>
                    <a:p>
                      <a:pPr latinLnBrk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1.</a:t>
                      </a:r>
                      <a:r>
                        <a:rPr lang="ko-KR" altLang="en-US" sz="1000" kern="100" dirty="0" err="1" smtClean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날짜별</a:t>
                      </a:r>
                      <a:r>
                        <a:rPr lang="en-US" altLang="ko-KR" sz="1000" kern="1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,</a:t>
                      </a:r>
                      <a:r>
                        <a:rPr lang="ko-KR" altLang="en-US" sz="1000" kern="100" dirty="0" err="1" smtClean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시간별</a:t>
                      </a:r>
                      <a:r>
                        <a:rPr lang="ko-KR" altLang="en-US" sz="1000" kern="1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 검색이 </a:t>
                      </a:r>
                      <a:r>
                        <a:rPr lang="ko-KR" altLang="en-US" sz="1000" kern="100" dirty="0" err="1" smtClean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가능하여야함</a:t>
                      </a:r>
                      <a:endParaRPr lang="ko-KR" altLang="en-US" sz="1000" kern="100" dirty="0" smtClean="0">
                        <a:latin typeface="돋움" panose="020B0600000101010101" pitchFamily="50" charset="-127"/>
                        <a:ea typeface="돋움" panose="020B0600000101010101" pitchFamily="50" charset="-127"/>
                        <a:cs typeface="Times New Roman"/>
                      </a:endParaRPr>
                    </a:p>
                    <a:p>
                      <a:pPr latinLnBrk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2.</a:t>
                      </a:r>
                      <a:r>
                        <a:rPr lang="ko-KR" altLang="en-US" sz="1000" kern="100" dirty="0" err="1" smtClean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설비별</a:t>
                      </a:r>
                      <a:r>
                        <a:rPr lang="ko-KR" altLang="en-US" sz="1000" kern="1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 검색이 </a:t>
                      </a:r>
                      <a:r>
                        <a:rPr lang="ko-KR" altLang="en-US" sz="1000" kern="100" dirty="0" err="1" smtClean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가능하여야함</a:t>
                      </a:r>
                      <a:endParaRPr lang="ko-KR" altLang="en-US" sz="1000" kern="100" dirty="0" smtClean="0">
                        <a:latin typeface="돋움" panose="020B0600000101010101" pitchFamily="50" charset="-127"/>
                        <a:ea typeface="돋움" panose="020B0600000101010101" pitchFamily="50" charset="-127"/>
                        <a:cs typeface="Times New Roman"/>
                      </a:endParaRPr>
                    </a:p>
                    <a:p>
                      <a:pPr latinLnBrk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3.</a:t>
                      </a:r>
                      <a:r>
                        <a:rPr lang="ko-KR" altLang="en-US" sz="1000" kern="100" dirty="0" err="1" smtClean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레시피별</a:t>
                      </a:r>
                      <a:r>
                        <a:rPr lang="en-US" altLang="ko-KR" sz="1000" kern="1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(</a:t>
                      </a:r>
                      <a:r>
                        <a:rPr lang="ko-KR" altLang="en-US" sz="1000" kern="100" dirty="0" err="1" smtClean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디바이스별</a:t>
                      </a:r>
                      <a:r>
                        <a:rPr lang="en-US" altLang="ko-KR" sz="1000" kern="1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) </a:t>
                      </a:r>
                      <a:r>
                        <a:rPr lang="ko-KR" altLang="en-US" sz="1000" kern="1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검색이 </a:t>
                      </a:r>
                      <a:r>
                        <a:rPr lang="ko-KR" altLang="en-US" sz="1000" kern="100" dirty="0" err="1" smtClean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가능하여야함</a:t>
                      </a:r>
                      <a:endParaRPr lang="ko-KR" altLang="en-US" sz="1000" kern="100" dirty="0" smtClean="0">
                        <a:latin typeface="돋움" panose="020B0600000101010101" pitchFamily="50" charset="-127"/>
                        <a:ea typeface="돋움" panose="020B0600000101010101" pitchFamily="50" charset="-127"/>
                        <a:cs typeface="Times New Roman"/>
                      </a:endParaRPr>
                    </a:p>
                    <a:p>
                      <a:pPr latinLnBrk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4.</a:t>
                      </a:r>
                      <a:r>
                        <a:rPr lang="ko-KR" altLang="en-US" sz="1000" kern="100" dirty="0" err="1" smtClean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디펙코드별</a:t>
                      </a:r>
                      <a:r>
                        <a:rPr lang="ko-KR" altLang="en-US" sz="1000" kern="1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 검색이 </a:t>
                      </a:r>
                      <a:r>
                        <a:rPr lang="ko-KR" altLang="en-US" sz="1000" kern="100" dirty="0" err="1" smtClean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가능하여야함</a:t>
                      </a:r>
                      <a:endParaRPr lang="ko-KR" altLang="en-US" sz="1000" kern="100" dirty="0" smtClean="0">
                        <a:latin typeface="돋움" panose="020B0600000101010101" pitchFamily="50" charset="-127"/>
                        <a:ea typeface="돋움" panose="020B0600000101010101" pitchFamily="50" charset="-127"/>
                        <a:cs typeface="Times New Roman"/>
                      </a:endParaRPr>
                    </a:p>
                    <a:p>
                      <a:pPr latinLnBrk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5.1~5</a:t>
                      </a:r>
                      <a:r>
                        <a:rPr lang="ko-KR" altLang="en-US" sz="1000" kern="1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까지 </a:t>
                      </a:r>
                      <a:r>
                        <a:rPr lang="en-US" altLang="ko-KR" sz="1000" kern="1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and </a:t>
                      </a:r>
                      <a:r>
                        <a:rPr lang="ko-KR" altLang="en-US" sz="1000" kern="1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조건이 </a:t>
                      </a:r>
                      <a:r>
                        <a:rPr lang="ko-KR" altLang="en-US" sz="1000" kern="100" dirty="0" err="1" smtClean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가능하여야함</a:t>
                      </a:r>
                      <a:endParaRPr lang="ko-KR" altLang="en-US" sz="1000" kern="100" dirty="0" smtClean="0">
                        <a:latin typeface="돋움" panose="020B0600000101010101" pitchFamily="50" charset="-127"/>
                        <a:ea typeface="돋움" panose="020B0600000101010101" pitchFamily="50" charset="-127"/>
                        <a:cs typeface="Times New Roman"/>
                      </a:endParaRPr>
                    </a:p>
                    <a:p>
                      <a:pPr latinLnBrk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6. 2,3,4 </a:t>
                      </a:r>
                      <a:r>
                        <a:rPr lang="ko-KR" altLang="en-US" sz="1000" kern="1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항목은 다중선택이 </a:t>
                      </a:r>
                      <a:r>
                        <a:rPr lang="ko-KR" altLang="en-US" sz="1000" kern="100" dirty="0" err="1" smtClean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가능하여야함</a:t>
                      </a:r>
                      <a:endParaRPr lang="ko-KR" altLang="en-US" sz="1000" kern="100" dirty="0" smtClean="0">
                        <a:latin typeface="돋움" panose="020B0600000101010101" pitchFamily="50" charset="-127"/>
                        <a:ea typeface="돋움" panose="020B0600000101010101" pitchFamily="50" charset="-127"/>
                        <a:cs typeface="Times New Roman"/>
                      </a:endParaRPr>
                    </a:p>
                    <a:p>
                      <a:pPr latinLnBrk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7.GLASS</a:t>
                      </a:r>
                      <a:r>
                        <a:rPr lang="ko-KR" altLang="en-US" sz="1000" kern="100" dirty="0" err="1" smtClean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리스트중</a:t>
                      </a:r>
                      <a:r>
                        <a:rPr lang="ko-KR" altLang="en-US" sz="1000" kern="1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 </a:t>
                      </a:r>
                      <a:r>
                        <a:rPr lang="en-US" altLang="ko-KR" sz="1000" kern="1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ITEM</a:t>
                      </a:r>
                      <a:r>
                        <a:rPr lang="ko-KR" altLang="en-US" sz="1000" kern="1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을 </a:t>
                      </a:r>
                      <a:r>
                        <a:rPr lang="ko-KR" altLang="en-US" sz="1000" kern="100" dirty="0" err="1" smtClean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선택시</a:t>
                      </a:r>
                      <a:r>
                        <a:rPr lang="ko-KR" altLang="en-US" sz="1000" kern="1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 해당되는</a:t>
                      </a:r>
                      <a:endParaRPr lang="en-US" altLang="ko-KR" sz="1000" kern="100" dirty="0" smtClean="0">
                        <a:latin typeface="돋움" panose="020B0600000101010101" pitchFamily="50" charset="-127"/>
                        <a:ea typeface="돋움" panose="020B0600000101010101" pitchFamily="50" charset="-127"/>
                        <a:cs typeface="Times New Roman"/>
                      </a:endParaRPr>
                    </a:p>
                    <a:p>
                      <a:pPr latinLnBrk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kern="1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   </a:t>
                      </a:r>
                      <a:r>
                        <a:rPr lang="ko-KR" altLang="en-US" sz="1000" kern="100" dirty="0" err="1" smtClean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맵뷰에</a:t>
                      </a:r>
                      <a:r>
                        <a:rPr lang="ko-KR" altLang="en-US" sz="1000" kern="1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 </a:t>
                      </a:r>
                      <a:r>
                        <a:rPr lang="en-US" altLang="ko-KR" sz="1000" kern="1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DEFECT</a:t>
                      </a:r>
                      <a:r>
                        <a:rPr lang="ko-KR" altLang="en-US" sz="1000" kern="1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들이 </a:t>
                      </a:r>
                      <a:r>
                        <a:rPr lang="ko-KR" altLang="en-US" sz="1000" kern="100" dirty="0" err="1" smtClean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그려져야함</a:t>
                      </a:r>
                      <a:endParaRPr lang="ko-KR" altLang="en-US" sz="1000" kern="100" dirty="0" smtClean="0">
                        <a:latin typeface="돋움" panose="020B0600000101010101" pitchFamily="50" charset="-127"/>
                        <a:ea typeface="돋움" panose="020B0600000101010101" pitchFamily="50" charset="-127"/>
                        <a:cs typeface="Times New Roman"/>
                      </a:endParaRPr>
                    </a:p>
                    <a:p>
                      <a:pPr latinLnBrk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8.GLASS</a:t>
                      </a:r>
                      <a:r>
                        <a:rPr lang="ko-KR" altLang="en-US" sz="1000" kern="100" dirty="0" err="1" smtClean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리스트중</a:t>
                      </a:r>
                      <a:r>
                        <a:rPr lang="ko-KR" altLang="en-US" sz="1000" kern="1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 </a:t>
                      </a:r>
                      <a:r>
                        <a:rPr lang="en-US" altLang="ko-KR" sz="1000" kern="1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ITEM</a:t>
                      </a:r>
                      <a:r>
                        <a:rPr lang="ko-KR" altLang="en-US" sz="1000" kern="1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은 중복선택이     </a:t>
                      </a:r>
                      <a:endParaRPr lang="en-US" altLang="ko-KR" sz="1000" kern="100" dirty="0" smtClean="0">
                        <a:latin typeface="돋움" panose="020B0600000101010101" pitchFamily="50" charset="-127"/>
                        <a:ea typeface="돋움" panose="020B0600000101010101" pitchFamily="50" charset="-127"/>
                        <a:cs typeface="Times New Roman"/>
                      </a:endParaRPr>
                    </a:p>
                    <a:p>
                      <a:pPr latinLnBrk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     </a:t>
                      </a:r>
                      <a:r>
                        <a:rPr lang="ko-KR" altLang="en-US" sz="1000" kern="100" dirty="0" err="1" smtClean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되어야함</a:t>
                      </a:r>
                      <a:r>
                        <a:rPr lang="en-US" altLang="ko-KR" sz="1000" kern="1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(</a:t>
                      </a:r>
                      <a:r>
                        <a:rPr lang="ko-KR" altLang="en-US" sz="1000" kern="1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포함되는 </a:t>
                      </a:r>
                      <a:r>
                        <a:rPr lang="ko-KR" altLang="en-US" sz="1000" kern="100" dirty="0" err="1" smtClean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맵뷰</a:t>
                      </a:r>
                      <a:r>
                        <a:rPr lang="ko-KR" altLang="en-US" sz="1000" kern="1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 </a:t>
                      </a:r>
                      <a:r>
                        <a:rPr lang="en-US" altLang="ko-KR" sz="1000" kern="1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DEFECT DRAW)</a:t>
                      </a:r>
                    </a:p>
                    <a:p>
                      <a:pPr latinLnBrk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9.DEFECT</a:t>
                      </a:r>
                      <a:r>
                        <a:rPr lang="ko-KR" altLang="en-US" sz="1000" kern="1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리스트를 </a:t>
                      </a:r>
                      <a:r>
                        <a:rPr lang="ko-KR" altLang="en-US" sz="1000" kern="100" dirty="0" err="1" smtClean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선택시</a:t>
                      </a:r>
                      <a:r>
                        <a:rPr lang="ko-KR" altLang="en-US" sz="1000" kern="1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 해당 </a:t>
                      </a:r>
                      <a:r>
                        <a:rPr lang="en-US" altLang="ko-KR" sz="1000" kern="1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DEFECT</a:t>
                      </a:r>
                      <a:r>
                        <a:rPr lang="ko-KR" altLang="en-US" sz="1000" kern="1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은 </a:t>
                      </a:r>
                      <a:r>
                        <a:rPr lang="ko-KR" altLang="en-US" sz="1000" kern="100" dirty="0" err="1" smtClean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맵뷰에서</a:t>
                      </a:r>
                      <a:r>
                        <a:rPr lang="ko-KR" altLang="en-US" sz="1000" kern="1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 </a:t>
                      </a:r>
                      <a:r>
                        <a:rPr lang="ko-KR" altLang="en-US" sz="1000" kern="100" dirty="0" err="1" smtClean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하일라이트</a:t>
                      </a:r>
                      <a:r>
                        <a:rPr lang="ko-KR" altLang="en-US" sz="1000" kern="1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 </a:t>
                      </a:r>
                      <a:r>
                        <a:rPr lang="ko-KR" altLang="en-US" sz="1000" kern="100" dirty="0" err="1" smtClean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되어야함</a:t>
                      </a:r>
                      <a:endParaRPr lang="ko-KR" altLang="en-US" sz="1000" kern="100" dirty="0" smtClean="0">
                        <a:latin typeface="돋움" panose="020B0600000101010101" pitchFamily="50" charset="-127"/>
                        <a:ea typeface="돋움" panose="020B0600000101010101" pitchFamily="50" charset="-127"/>
                        <a:cs typeface="Times New Roman"/>
                      </a:endParaRPr>
                    </a:p>
                    <a:p>
                      <a:pPr latinLnBrk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10.</a:t>
                      </a:r>
                      <a:r>
                        <a:rPr lang="ko-KR" altLang="en-US" sz="1000" kern="1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마우스가 </a:t>
                      </a:r>
                      <a:r>
                        <a:rPr lang="ko-KR" altLang="en-US" sz="1000" kern="100" dirty="0" err="1" smtClean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맵뷰위에</a:t>
                      </a:r>
                      <a:r>
                        <a:rPr lang="ko-KR" altLang="en-US" sz="1000" kern="1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 </a:t>
                      </a:r>
                      <a:r>
                        <a:rPr lang="ko-KR" altLang="en-US" sz="1000" kern="100" dirty="0" err="1" smtClean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올라갈시에</a:t>
                      </a:r>
                      <a:r>
                        <a:rPr lang="ko-KR" altLang="en-US" sz="1000" kern="1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 크로스 라인 을 </a:t>
                      </a:r>
                      <a:r>
                        <a:rPr lang="ko-KR" altLang="en-US" sz="1000" kern="100" dirty="0" err="1" smtClean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그려야함</a:t>
                      </a:r>
                      <a:endParaRPr lang="ko-KR" altLang="en-US" sz="1000" kern="100" dirty="0" smtClean="0">
                        <a:latin typeface="돋움" panose="020B0600000101010101" pitchFamily="50" charset="-127"/>
                        <a:ea typeface="돋움" panose="020B0600000101010101" pitchFamily="50" charset="-127"/>
                        <a:cs typeface="Times New Roman"/>
                      </a:endParaRPr>
                    </a:p>
                    <a:p>
                      <a:pPr latinLnBrk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kern="1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 </a:t>
                      </a:r>
                      <a:r>
                        <a:rPr lang="en-US" altLang="ko-KR" sz="1000" kern="1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11.</a:t>
                      </a:r>
                      <a:r>
                        <a:rPr lang="ko-KR" altLang="en-US" sz="1000" kern="1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마우스가 </a:t>
                      </a:r>
                      <a:r>
                        <a:rPr lang="ko-KR" altLang="en-US" sz="1000" kern="100" dirty="0" err="1" smtClean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맵뷰위에</a:t>
                      </a:r>
                      <a:r>
                        <a:rPr lang="ko-KR" altLang="en-US" sz="1000" kern="1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 </a:t>
                      </a:r>
                      <a:r>
                        <a:rPr lang="ko-KR" altLang="en-US" sz="1000" kern="100" dirty="0" err="1" smtClean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디펙을</a:t>
                      </a:r>
                      <a:r>
                        <a:rPr lang="ko-KR" altLang="en-US" sz="1000" kern="1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 </a:t>
                      </a:r>
                      <a:r>
                        <a:rPr lang="ko-KR" altLang="en-US" sz="1000" kern="100" dirty="0" err="1" smtClean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선택시</a:t>
                      </a:r>
                      <a:r>
                        <a:rPr lang="ko-KR" altLang="en-US" sz="1000" kern="1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 </a:t>
                      </a:r>
                      <a:r>
                        <a:rPr lang="ko-KR" altLang="en-US" sz="1000" kern="100" dirty="0" err="1" smtClean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디펙리스트</a:t>
                      </a:r>
                      <a:r>
                        <a:rPr lang="ko-KR" altLang="en-US" sz="1000" kern="1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 내용을 </a:t>
                      </a:r>
                      <a:r>
                        <a:rPr lang="ko-KR" altLang="en-US" sz="1000" kern="100" dirty="0" err="1" smtClean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포커스하여야함</a:t>
                      </a:r>
                      <a:endParaRPr lang="ko-KR" sz="1000" kern="100" dirty="0">
                        <a:latin typeface="돋움" panose="020B0600000101010101" pitchFamily="50" charset="-127"/>
                        <a:ea typeface="돋움" panose="020B0600000101010101" pitchFamily="50" charset="-127"/>
                        <a:cs typeface="Times New Roman"/>
                      </a:endParaRPr>
                    </a:p>
                  </a:txBody>
                  <a:tcPr marL="36001" marR="18977" marT="3600" marB="36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8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35147" y="2383451"/>
            <a:ext cx="3442266" cy="173634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85830" y="3666135"/>
            <a:ext cx="2835924" cy="20885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7768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r>
              <a:rPr lang="en-US" altLang="ko-KR" sz="1800" dirty="0" smtClean="0">
                <a:solidFill>
                  <a:schemeClr val="bg1"/>
                </a:solidFill>
              </a:rPr>
              <a:t>  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3018903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시스템 개발 요청서</a:t>
            </a:r>
            <a:r>
              <a:rPr lang="en-US" altLang="ko-KR" sz="1800" dirty="0" smtClean="0"/>
              <a:t>(8)</a:t>
            </a:r>
            <a:endParaRPr lang="en-US" altLang="ko-KR" sz="1800" dirty="0"/>
          </a:p>
        </p:txBody>
      </p:sp>
      <p:sp>
        <p:nvSpPr>
          <p:cNvPr id="6" name="TextBox 5"/>
          <p:cNvSpPr txBox="1"/>
          <p:nvPr/>
        </p:nvSpPr>
        <p:spPr>
          <a:xfrm>
            <a:off x="558367" y="785594"/>
            <a:ext cx="8808270" cy="2960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ko-KR" altLang="en-US" dirty="0" smtClean="0"/>
              <a:t>시스템 명 </a:t>
            </a:r>
            <a:r>
              <a:rPr lang="en-US" altLang="ko-KR" dirty="0" smtClean="0"/>
              <a:t>: DB </a:t>
            </a:r>
            <a:r>
              <a:rPr lang="ko-KR" altLang="en-US" dirty="0" smtClean="0"/>
              <a:t>성능 모니터링 솔루션</a:t>
            </a:r>
            <a:endParaRPr lang="en-US" altLang="ko-KR" sz="1400" b="0" dirty="0" smtClean="0"/>
          </a:p>
          <a:p>
            <a:r>
              <a:rPr lang="en-US" altLang="ko-KR" sz="1100" b="0" dirty="0" smtClean="0"/>
              <a:t>    - N</a:t>
            </a:r>
            <a:r>
              <a:rPr lang="ko-KR" altLang="en-US" sz="1100" b="0" dirty="0" smtClean="0"/>
              <a:t>사의  </a:t>
            </a:r>
            <a:r>
              <a:rPr lang="en-US" altLang="ko-KR" sz="1100" b="0" dirty="0" smtClean="0"/>
              <a:t>STM(smart Tuning Management) </a:t>
            </a:r>
            <a:r>
              <a:rPr lang="ko-KR" altLang="en-US" sz="1100" b="0" dirty="0" smtClean="0"/>
              <a:t>솔루션과 연계되는  </a:t>
            </a:r>
            <a:r>
              <a:rPr lang="en-US" altLang="ko-KR" sz="1100" b="0" dirty="0" smtClean="0"/>
              <a:t>DB </a:t>
            </a:r>
            <a:r>
              <a:rPr lang="ko-KR" altLang="en-US" sz="1100" b="0" dirty="0" smtClean="0"/>
              <a:t>모니터링 솔루션 구현을 요청합니다</a:t>
            </a:r>
            <a:r>
              <a:rPr lang="en-US" altLang="ko-KR" sz="1100" b="0" dirty="0" smtClean="0"/>
              <a:t>.</a:t>
            </a:r>
          </a:p>
          <a:p>
            <a:r>
              <a:rPr lang="en-US" altLang="ko-KR" sz="1100" b="0" dirty="0"/>
              <a:t> </a:t>
            </a:r>
            <a:r>
              <a:rPr lang="en-US" altLang="ko-KR" sz="1100" b="0" dirty="0" smtClean="0"/>
              <a:t>   - </a:t>
            </a:r>
            <a:r>
              <a:rPr lang="ko-KR" altLang="en-US" sz="1100" b="0" dirty="0" smtClean="0"/>
              <a:t>요구사항 </a:t>
            </a:r>
            <a:r>
              <a:rPr lang="ko-KR" altLang="en-US" sz="1100" b="0" dirty="0" err="1" smtClean="0"/>
              <a:t>분석시</a:t>
            </a:r>
            <a:r>
              <a:rPr lang="ko-KR" altLang="en-US" sz="1100" b="0" dirty="0" smtClean="0"/>
              <a:t> </a:t>
            </a:r>
            <a:r>
              <a:rPr lang="en-US" altLang="ko-KR" sz="1100" b="0" dirty="0" smtClean="0"/>
              <a:t>N</a:t>
            </a:r>
            <a:r>
              <a:rPr lang="ko-KR" altLang="en-US" sz="1100" b="0" dirty="0" smtClean="0"/>
              <a:t>사 담당자와 진행 </a:t>
            </a:r>
            <a:endParaRPr lang="en-US" altLang="ko-KR" sz="1100" b="0" dirty="0" smtClean="0"/>
          </a:p>
          <a:p>
            <a:r>
              <a:rPr lang="en-US" altLang="ko-KR" dirty="0" smtClean="0"/>
              <a:t>   </a:t>
            </a:r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주요기능정의</a:t>
            </a:r>
            <a:endParaRPr lang="en-US" altLang="ko-KR" dirty="0" smtClean="0"/>
          </a:p>
          <a:p>
            <a:r>
              <a:rPr lang="ko-KR" altLang="en-US" sz="1000" b="0" dirty="0" smtClean="0"/>
              <a:t>    </a:t>
            </a:r>
            <a:r>
              <a:rPr lang="en-US" altLang="ko-KR" sz="1000" b="0" dirty="0" smtClean="0"/>
              <a:t>- Oracle DBMS (RAC/Single instance) </a:t>
            </a:r>
            <a:r>
              <a:rPr lang="ko-KR" altLang="en-US" sz="1000" b="0" dirty="0" smtClean="0"/>
              <a:t>성능 모니터링 </a:t>
            </a:r>
            <a:endParaRPr lang="en-US" altLang="ko-KR" sz="1000" b="0" dirty="0" smtClean="0"/>
          </a:p>
          <a:p>
            <a:r>
              <a:rPr lang="en-US" altLang="ko-KR" sz="1000" b="0" dirty="0"/>
              <a:t> </a:t>
            </a:r>
            <a:r>
              <a:rPr lang="en-US" altLang="ko-KR" sz="1000" b="0" dirty="0" smtClean="0"/>
              <a:t>   - DBMS </a:t>
            </a:r>
            <a:r>
              <a:rPr lang="ko-KR" altLang="en-US" sz="1000" b="0" dirty="0" smtClean="0"/>
              <a:t>기본적 관리 기능</a:t>
            </a:r>
            <a:endParaRPr lang="en-US" altLang="ko-KR" sz="1000" b="0" dirty="0" smtClean="0"/>
          </a:p>
          <a:p>
            <a:r>
              <a:rPr lang="en-US" altLang="ko-KR" sz="1000" b="0" dirty="0" smtClean="0"/>
              <a:t>    - Agentless </a:t>
            </a:r>
            <a:r>
              <a:rPr lang="ko-KR" altLang="en-US" sz="1000" b="0" dirty="0" smtClean="0"/>
              <a:t>모니터링 </a:t>
            </a:r>
            <a:endParaRPr lang="en-US" altLang="ko-KR" sz="1000" b="0" dirty="0" smtClean="0"/>
          </a:p>
          <a:p>
            <a:r>
              <a:rPr lang="en-US" altLang="ko-KR" sz="1000" b="0" dirty="0"/>
              <a:t> </a:t>
            </a:r>
            <a:r>
              <a:rPr lang="en-US" altLang="ko-KR" sz="1000" b="0" dirty="0" smtClean="0"/>
              <a:t>   - HTML5</a:t>
            </a:r>
            <a:r>
              <a:rPr lang="ko-KR" altLang="en-US" sz="1000" b="0" dirty="0" smtClean="0"/>
              <a:t>를 사용하여  사용자 인터페이스 구현</a:t>
            </a:r>
            <a:endParaRPr lang="en-US" altLang="ko-KR" sz="1000" b="0" dirty="0" smtClean="0"/>
          </a:p>
          <a:p>
            <a:endParaRPr lang="en-US" altLang="ko-KR" dirty="0"/>
          </a:p>
          <a:p>
            <a:r>
              <a:rPr lang="en-US" altLang="ko-KR" dirty="0" smtClean="0"/>
              <a:t>3. DB </a:t>
            </a:r>
            <a:r>
              <a:rPr lang="ko-KR" altLang="en-US" dirty="0" smtClean="0"/>
              <a:t>성능 모니터링 솔루션 일반적 기능</a:t>
            </a:r>
            <a:endParaRPr lang="en-US" altLang="ko-KR" dirty="0" smtClean="0"/>
          </a:p>
          <a:p>
            <a:endParaRPr lang="en-US" altLang="ko-KR" dirty="0" smtClean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9841057"/>
              </p:ext>
            </p:extLst>
          </p:nvPr>
        </p:nvGraphicFramePr>
        <p:xfrm>
          <a:off x="659368" y="3577624"/>
          <a:ext cx="5510843" cy="1698367"/>
        </p:xfrm>
        <a:graphic>
          <a:graphicData uri="http://schemas.openxmlformats.org/drawingml/2006/table">
            <a:tbl>
              <a:tblPr/>
              <a:tblGrid>
                <a:gridCol w="9711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19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077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996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9pPr>
                    </a:lstStyle>
                    <a:p>
                      <a:pPr algn="ctr" latinLnBrk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sz="1000" b="1" kern="100" dirty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구분</a:t>
                      </a:r>
                      <a:endParaRPr lang="ko-KR" sz="1000" kern="100" dirty="0">
                        <a:latin typeface="돋움" panose="020B0600000101010101" pitchFamily="50" charset="-127"/>
                        <a:ea typeface="돋움" panose="020B0600000101010101" pitchFamily="50" charset="-127"/>
                        <a:cs typeface="Times New Roman"/>
                      </a:endParaRPr>
                    </a:p>
                  </a:txBody>
                  <a:tcPr marL="18977" marR="18977" marT="3600" marB="36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9pPr>
                    </a:lstStyle>
                    <a:p>
                      <a:pPr algn="ctr" latinLnBrk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sz="1000" b="1" kern="100" dirty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주요기능</a:t>
                      </a:r>
                      <a:endParaRPr lang="ko-KR" sz="1000" kern="100" dirty="0">
                        <a:latin typeface="돋움" panose="020B0600000101010101" pitchFamily="50" charset="-127"/>
                        <a:ea typeface="돋움" panose="020B0600000101010101" pitchFamily="50" charset="-127"/>
                        <a:cs typeface="Times New Roman"/>
                      </a:endParaRPr>
                    </a:p>
                  </a:txBody>
                  <a:tcPr marL="18977" marR="18977" marT="3600" marB="36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9967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9pPr>
                    </a:lstStyle>
                    <a:p>
                      <a:pPr algn="ctr" latinLnBrk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DB</a:t>
                      </a:r>
                    </a:p>
                    <a:p>
                      <a:pPr algn="ctr" latinLnBrk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kern="1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성능모니터링</a:t>
                      </a:r>
                      <a:endParaRPr lang="ko-KR" sz="1000" kern="100" dirty="0">
                        <a:latin typeface="돋움" panose="020B0600000101010101" pitchFamily="50" charset="-127"/>
                        <a:ea typeface="돋움" panose="020B0600000101010101" pitchFamily="50" charset="-127"/>
                        <a:cs typeface="Times New Roman"/>
                      </a:endParaRPr>
                    </a:p>
                  </a:txBody>
                  <a:tcPr marL="18977" marR="18977" marT="3600" marB="36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9pPr>
                    </a:lstStyle>
                    <a:p>
                      <a:pPr algn="ctr" latinLnBrk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b="0" kern="1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Dashboard</a:t>
                      </a:r>
                      <a:endParaRPr lang="ko-KR" sz="1000" b="0" kern="100" dirty="0">
                        <a:latin typeface="돋움" panose="020B0600000101010101" pitchFamily="50" charset="-127"/>
                        <a:ea typeface="돋움" panose="020B0600000101010101" pitchFamily="50" charset="-127"/>
                        <a:cs typeface="Times New Roman"/>
                      </a:endParaRPr>
                    </a:p>
                  </a:txBody>
                  <a:tcPr marL="18977" marR="18977" marT="3600" marB="36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9pPr>
                    </a:lstStyle>
                    <a:p>
                      <a:pPr latinLnBrk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b="0" kern="1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Server</a:t>
                      </a:r>
                      <a:r>
                        <a:rPr lang="en-US" altLang="ko-KR" sz="1000" b="0" kern="100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 &amp;Process Monitoring</a:t>
                      </a:r>
                    </a:p>
                    <a:p>
                      <a:pPr latinLnBrk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b="0" kern="100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Rule Dashboard</a:t>
                      </a:r>
                    </a:p>
                    <a:p>
                      <a:pPr latinLnBrk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b="0" kern="100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URL </a:t>
                      </a:r>
                      <a:r>
                        <a:rPr lang="en-US" altLang="ko-KR" sz="1000" b="0" kern="100" baseline="0" dirty="0" err="1" smtClean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DashBoard</a:t>
                      </a:r>
                      <a:endParaRPr lang="ko-KR" sz="1000" b="0" kern="100" dirty="0">
                        <a:latin typeface="돋움" panose="020B0600000101010101" pitchFamily="50" charset="-127"/>
                        <a:ea typeface="돋움" panose="020B0600000101010101" pitchFamily="50" charset="-127"/>
                        <a:cs typeface="Times New Roman"/>
                      </a:endParaRPr>
                    </a:p>
                  </a:txBody>
                  <a:tcPr marL="36001" marR="18977" marT="3600" marB="36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82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9pPr>
                    </a:lstStyle>
                    <a:p>
                      <a:pPr algn="ctr" latinLnBrk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Monitoring</a:t>
                      </a:r>
                      <a:endParaRPr lang="ko-KR" sz="1000" kern="100" dirty="0">
                        <a:latin typeface="돋움" panose="020B0600000101010101" pitchFamily="50" charset="-127"/>
                        <a:ea typeface="돋움" panose="020B0600000101010101" pitchFamily="50" charset="-127"/>
                        <a:cs typeface="Times New Roman"/>
                      </a:endParaRPr>
                    </a:p>
                  </a:txBody>
                  <a:tcPr marL="18977" marR="18977" marT="3600" marB="36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9pPr>
                    </a:lstStyle>
                    <a:p>
                      <a:pPr marL="228600" indent="-228600" latinLnBrk="0">
                        <a:lnSpc>
                          <a:spcPts val="1200"/>
                        </a:lnSpc>
                        <a:spcAft>
                          <a:spcPts val="0"/>
                        </a:spcAft>
                        <a:buAutoNum type="arabicPeriod"/>
                      </a:pPr>
                      <a:r>
                        <a:rPr lang="en-US" altLang="ko-KR" sz="1000" kern="100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Top-N SQL </a:t>
                      </a:r>
                      <a:r>
                        <a:rPr lang="ko-KR" altLang="en-US" sz="1000" kern="100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모니터링</a:t>
                      </a:r>
                      <a:endParaRPr lang="en-US" altLang="ko-KR" sz="1000" kern="100" baseline="0" dirty="0" smtClean="0">
                        <a:latin typeface="돋움" panose="020B0600000101010101" pitchFamily="50" charset="-127"/>
                        <a:ea typeface="돋움" panose="020B0600000101010101" pitchFamily="50" charset="-127"/>
                        <a:cs typeface="Times New Roman"/>
                      </a:endParaRPr>
                    </a:p>
                    <a:p>
                      <a:pPr marL="228600" indent="-228600" latinLnBrk="0">
                        <a:lnSpc>
                          <a:spcPts val="1200"/>
                        </a:lnSpc>
                        <a:spcAft>
                          <a:spcPts val="0"/>
                        </a:spcAft>
                        <a:buAutoNum type="arabicPeriod"/>
                      </a:pPr>
                      <a:r>
                        <a:rPr lang="en-US" altLang="ko-KR" sz="1000" kern="1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Resource Limit  </a:t>
                      </a:r>
                      <a:r>
                        <a:rPr lang="ko-KR" altLang="en-US" sz="1000" kern="1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모니터링</a:t>
                      </a:r>
                      <a:endParaRPr lang="en-US" altLang="ko-KR" sz="1000" kern="100" dirty="0" smtClean="0">
                        <a:latin typeface="돋움" panose="020B0600000101010101" pitchFamily="50" charset="-127"/>
                        <a:ea typeface="돋움" panose="020B0600000101010101" pitchFamily="50" charset="-127"/>
                        <a:cs typeface="Times New Roman"/>
                      </a:endParaRPr>
                    </a:p>
                    <a:p>
                      <a:pPr marL="228600" indent="-228600" latinLnBrk="0">
                        <a:lnSpc>
                          <a:spcPts val="1200"/>
                        </a:lnSpc>
                        <a:spcAft>
                          <a:spcPts val="0"/>
                        </a:spcAft>
                        <a:buAutoNum type="arabicPeriod"/>
                      </a:pPr>
                      <a:r>
                        <a:rPr lang="en-US" altLang="ko-KR" sz="1000" kern="1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Lock</a:t>
                      </a:r>
                      <a:r>
                        <a:rPr lang="en-US" altLang="ko-KR" sz="1000" kern="100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 Monitoring</a:t>
                      </a:r>
                    </a:p>
                    <a:p>
                      <a:pPr marL="228600" indent="-228600" latinLnBrk="0">
                        <a:lnSpc>
                          <a:spcPts val="1200"/>
                        </a:lnSpc>
                        <a:spcAft>
                          <a:spcPts val="0"/>
                        </a:spcAft>
                        <a:buAutoNum type="arabicPeriod"/>
                      </a:pPr>
                      <a:r>
                        <a:rPr lang="en-US" altLang="ko-KR" sz="1000" kern="100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AWR History </a:t>
                      </a:r>
                    </a:p>
                    <a:p>
                      <a:pPr marL="228600" indent="-228600" latinLnBrk="0">
                        <a:lnSpc>
                          <a:spcPts val="1200"/>
                        </a:lnSpc>
                        <a:spcAft>
                          <a:spcPts val="0"/>
                        </a:spcAft>
                        <a:buAutoNum type="arabicPeriod"/>
                      </a:pPr>
                      <a:r>
                        <a:rPr lang="en-US" altLang="ko-KR" sz="1000" kern="1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Tablespace/Disk</a:t>
                      </a:r>
                      <a:r>
                        <a:rPr lang="en-US" altLang="ko-KR" sz="1000" kern="100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 Monitoring</a:t>
                      </a:r>
                    </a:p>
                    <a:p>
                      <a:pPr marL="228600" indent="-228600" latinLnBrk="0">
                        <a:lnSpc>
                          <a:spcPts val="1200"/>
                        </a:lnSpc>
                        <a:spcAft>
                          <a:spcPts val="0"/>
                        </a:spcAft>
                        <a:buAutoNum type="arabicPeriod"/>
                      </a:pPr>
                      <a:r>
                        <a:rPr lang="en-US" altLang="ko-KR" sz="1000" kern="100" baseline="0" dirty="0" err="1" smtClean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Waitevent</a:t>
                      </a:r>
                      <a:r>
                        <a:rPr lang="ko-KR" altLang="en-US" sz="1000" kern="100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 </a:t>
                      </a:r>
                      <a:r>
                        <a:rPr lang="en-US" altLang="ko-KR" sz="1000" kern="100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Monitoring</a:t>
                      </a:r>
                    </a:p>
                    <a:p>
                      <a:pPr marL="228600" indent="-228600" latinLnBrk="0">
                        <a:lnSpc>
                          <a:spcPts val="1200"/>
                        </a:lnSpc>
                        <a:spcAft>
                          <a:spcPts val="0"/>
                        </a:spcAft>
                        <a:buAutoNum type="arabicPeriod"/>
                      </a:pPr>
                      <a:endParaRPr lang="ko-KR" sz="1000" kern="100" dirty="0">
                        <a:latin typeface="돋움" panose="020B0600000101010101" pitchFamily="50" charset="-127"/>
                        <a:ea typeface="돋움" panose="020B0600000101010101" pitchFamily="50" charset="-127"/>
                        <a:cs typeface="Times New Roman"/>
                      </a:endParaRPr>
                    </a:p>
                  </a:txBody>
                  <a:tcPr marL="36001" marR="18977" marT="3600" marB="36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3823" y="3052840"/>
            <a:ext cx="2494018" cy="96453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5325" y="4136647"/>
            <a:ext cx="3362088" cy="2243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395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r>
              <a:rPr lang="en-US" altLang="ko-KR" sz="1800" dirty="0" smtClean="0">
                <a:solidFill>
                  <a:schemeClr val="bg1"/>
                </a:solidFill>
              </a:rPr>
              <a:t>  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3018903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시스템 개발 요청서</a:t>
            </a:r>
            <a:r>
              <a:rPr lang="en-US" altLang="ko-KR" sz="1800" dirty="0" smtClean="0"/>
              <a:t>(9)</a:t>
            </a:r>
            <a:endParaRPr lang="en-US" altLang="ko-KR" sz="1800" dirty="0"/>
          </a:p>
        </p:txBody>
      </p:sp>
      <p:sp>
        <p:nvSpPr>
          <p:cNvPr id="6" name="TextBox 5"/>
          <p:cNvSpPr txBox="1"/>
          <p:nvPr/>
        </p:nvSpPr>
        <p:spPr>
          <a:xfrm>
            <a:off x="558367" y="785594"/>
            <a:ext cx="8808270" cy="2776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ko-KR" altLang="en-US" dirty="0" smtClean="0"/>
              <a:t>시스템 명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웹크롤러</a:t>
            </a:r>
            <a:r>
              <a:rPr lang="en-US" altLang="ko-KR" dirty="0" smtClean="0"/>
              <a:t>(Web Crawler)</a:t>
            </a:r>
          </a:p>
          <a:p>
            <a:r>
              <a:rPr lang="en-US" altLang="ko-KR" sz="1100" b="0" dirty="0"/>
              <a:t> </a:t>
            </a:r>
            <a:r>
              <a:rPr lang="en-US" altLang="ko-KR" sz="1100" b="0" dirty="0" smtClean="0"/>
              <a:t>   - H</a:t>
            </a:r>
            <a:r>
              <a:rPr lang="ko-KR" altLang="en-US" sz="1100" b="0" dirty="0" smtClean="0"/>
              <a:t>사의  </a:t>
            </a:r>
            <a:r>
              <a:rPr lang="ko-KR" altLang="en-US" sz="1100" b="0" dirty="0" err="1" smtClean="0"/>
              <a:t>프로젝트중</a:t>
            </a:r>
            <a:r>
              <a:rPr lang="ko-KR" altLang="en-US" sz="1100" b="0" dirty="0" smtClean="0"/>
              <a:t> </a:t>
            </a:r>
            <a:r>
              <a:rPr lang="ko-KR" altLang="en-US" sz="1100" b="0" dirty="0" err="1" smtClean="0"/>
              <a:t>머신러닝</a:t>
            </a:r>
            <a:r>
              <a:rPr lang="ko-KR" altLang="en-US" sz="1100" b="0" dirty="0" smtClean="0"/>
              <a:t> </a:t>
            </a:r>
            <a:r>
              <a:rPr lang="ko-KR" altLang="en-US" sz="1100" b="0" dirty="0"/>
              <a:t>기초 데이터 </a:t>
            </a:r>
            <a:r>
              <a:rPr lang="ko-KR" altLang="en-US" sz="1100" b="0" dirty="0" err="1" smtClean="0"/>
              <a:t>수집기</a:t>
            </a:r>
            <a:r>
              <a:rPr lang="ko-KR" altLang="en-US" sz="1100" b="0" dirty="0" smtClean="0"/>
              <a:t> 구축을 </a:t>
            </a:r>
            <a:r>
              <a:rPr lang="ko-KR" altLang="en-US" sz="1100" b="0" dirty="0"/>
              <a:t>의뢰합니다</a:t>
            </a:r>
            <a:r>
              <a:rPr lang="en-US" altLang="ko-KR" sz="1100" b="0" dirty="0"/>
              <a:t>.</a:t>
            </a:r>
            <a:endParaRPr lang="en-US" altLang="ko-KR" sz="1100" dirty="0"/>
          </a:p>
          <a:p>
            <a:r>
              <a:rPr lang="en-US" altLang="ko-KR" sz="1100" b="0" dirty="0" smtClean="0"/>
              <a:t>    - </a:t>
            </a:r>
            <a:r>
              <a:rPr lang="ko-KR" altLang="en-US" sz="1100" b="0" dirty="0" smtClean="0"/>
              <a:t>요구사항 </a:t>
            </a:r>
            <a:r>
              <a:rPr lang="ko-KR" altLang="en-US" sz="1100" b="0" dirty="0" err="1" smtClean="0"/>
              <a:t>분석시</a:t>
            </a:r>
            <a:r>
              <a:rPr lang="ko-KR" altLang="en-US" sz="1100" b="0" dirty="0" smtClean="0"/>
              <a:t> </a:t>
            </a:r>
            <a:r>
              <a:rPr lang="en-US" altLang="ko-KR" sz="1100" b="0" dirty="0"/>
              <a:t>H</a:t>
            </a:r>
            <a:r>
              <a:rPr lang="ko-KR" altLang="en-US" sz="1100" b="0" dirty="0" smtClean="0"/>
              <a:t>사 담당자와 진행 </a:t>
            </a:r>
            <a:endParaRPr lang="en-US" altLang="ko-KR" sz="1100" b="0" dirty="0" smtClean="0"/>
          </a:p>
          <a:p>
            <a:r>
              <a:rPr lang="en-US" altLang="ko-KR" dirty="0" smtClean="0"/>
              <a:t>   </a:t>
            </a:r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주요기능정의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sz="1000" b="0" dirty="0"/>
              <a:t>과거 주식의 가격</a:t>
            </a:r>
            <a:r>
              <a:rPr lang="en-US" altLang="ko-KR" sz="1000" b="0" dirty="0"/>
              <a:t>,</a:t>
            </a:r>
            <a:r>
              <a:rPr lang="ko-KR" altLang="en-US" sz="1000" b="0" dirty="0"/>
              <a:t> 환율</a:t>
            </a:r>
            <a:r>
              <a:rPr lang="en-US" altLang="ko-KR" sz="1000" b="0" dirty="0"/>
              <a:t>,</a:t>
            </a:r>
            <a:r>
              <a:rPr lang="ko-KR" altLang="en-US" sz="1000" b="0" dirty="0"/>
              <a:t> </a:t>
            </a:r>
            <a:r>
              <a:rPr lang="ko-KR" altLang="en-US" sz="1000" b="0" dirty="0" err="1"/>
              <a:t>유가등</a:t>
            </a:r>
            <a:r>
              <a:rPr lang="ko-KR" altLang="en-US" sz="1000" b="0" dirty="0"/>
              <a:t> 각종 지표의 수집</a:t>
            </a:r>
            <a:endParaRPr lang="en-US" altLang="ko-KR" sz="1000" b="0" dirty="0"/>
          </a:p>
          <a:p>
            <a:pPr marL="285750" indent="-285750">
              <a:buFontTx/>
              <a:buChar char="-"/>
            </a:pPr>
            <a:r>
              <a:rPr lang="ko-KR" altLang="en-US" sz="1000" b="0" dirty="0"/>
              <a:t>데이터 저장 및 테이블 설계 </a:t>
            </a:r>
            <a:endParaRPr lang="en-US" altLang="ko-KR" sz="1000" b="0" dirty="0"/>
          </a:p>
          <a:p>
            <a:pPr marL="285750" indent="-285750">
              <a:buFontTx/>
              <a:buChar char="-"/>
            </a:pPr>
            <a:r>
              <a:rPr lang="ko-KR" altLang="en-US" sz="1000" b="0" dirty="0"/>
              <a:t>데이터 호출 </a:t>
            </a:r>
            <a:r>
              <a:rPr lang="en-US" altLang="ko-KR" sz="1000" b="0" dirty="0"/>
              <a:t>API </a:t>
            </a:r>
            <a:r>
              <a:rPr lang="ko-KR" altLang="en-US" sz="1000" b="0" dirty="0"/>
              <a:t>구성 </a:t>
            </a:r>
            <a:r>
              <a:rPr lang="en-US" altLang="ko-KR" sz="1000" b="0" dirty="0"/>
              <a:t>(In-Out Data Type </a:t>
            </a:r>
            <a:r>
              <a:rPr lang="en-US" altLang="ko-KR" sz="1000" b="0" dirty="0">
                <a:sym typeface="Wingdings"/>
              </a:rPr>
              <a:t> </a:t>
            </a:r>
            <a:r>
              <a:rPr lang="en-US" altLang="ko-KR" sz="1000" b="0" dirty="0" err="1">
                <a:sym typeface="Wingdings"/>
              </a:rPr>
              <a:t>Json</a:t>
            </a:r>
            <a:r>
              <a:rPr lang="en-US" altLang="ko-KR" sz="1000" b="0" dirty="0">
                <a:sym typeface="Wingdings"/>
              </a:rPr>
              <a:t>)</a:t>
            </a:r>
            <a:endParaRPr lang="en-US" altLang="ko-KR" sz="1000" b="0" dirty="0"/>
          </a:p>
          <a:p>
            <a:endParaRPr lang="en-US" altLang="ko-KR" dirty="0"/>
          </a:p>
          <a:p>
            <a:r>
              <a:rPr lang="en-US" altLang="ko-KR" dirty="0" smtClean="0"/>
              <a:t>3. </a:t>
            </a:r>
            <a:r>
              <a:rPr lang="ko-KR" altLang="en-US" dirty="0" err="1" smtClean="0"/>
              <a:t>웹크롤러의</a:t>
            </a:r>
            <a:r>
              <a:rPr lang="ko-KR" altLang="en-US" dirty="0" smtClean="0"/>
              <a:t>  시스템 </a:t>
            </a:r>
            <a:r>
              <a:rPr lang="ko-KR" altLang="en-US" dirty="0"/>
              <a:t> </a:t>
            </a:r>
            <a:r>
              <a:rPr lang="ko-KR" altLang="en-US" dirty="0" smtClean="0"/>
              <a:t>구성도</a:t>
            </a:r>
            <a:r>
              <a:rPr lang="en-US" altLang="ko-KR" dirty="0"/>
              <a:t> (</a:t>
            </a:r>
            <a:r>
              <a:rPr lang="ko-KR" altLang="en-US" dirty="0"/>
              <a:t> 요구사항 </a:t>
            </a:r>
            <a:r>
              <a:rPr lang="ko-KR" altLang="en-US" dirty="0" err="1"/>
              <a:t>분석시</a:t>
            </a:r>
            <a:r>
              <a:rPr lang="ko-KR" altLang="en-US" dirty="0"/>
              <a:t> 세부 기능 도출</a:t>
            </a:r>
            <a:r>
              <a:rPr lang="en-US" altLang="ko-KR" dirty="0"/>
              <a:t>)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8" name="Rectangle 1"/>
          <p:cNvSpPr/>
          <p:nvPr/>
        </p:nvSpPr>
        <p:spPr>
          <a:xfrm>
            <a:off x="620160" y="3757348"/>
            <a:ext cx="1195760" cy="338554"/>
          </a:xfrm>
          <a:prstGeom prst="rect">
            <a:avLst/>
          </a:prstGeom>
          <a:ln>
            <a:solidFill>
              <a:srgbClr val="194293"/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 smtClean="0"/>
              <a:t>Web site 1</a:t>
            </a:r>
            <a:endParaRPr lang="en-US" dirty="0"/>
          </a:p>
        </p:txBody>
      </p:sp>
      <p:sp>
        <p:nvSpPr>
          <p:cNvPr id="9" name="Rectangle 6"/>
          <p:cNvSpPr/>
          <p:nvPr/>
        </p:nvSpPr>
        <p:spPr>
          <a:xfrm>
            <a:off x="620160" y="4702354"/>
            <a:ext cx="1195760" cy="338554"/>
          </a:xfrm>
          <a:prstGeom prst="rect">
            <a:avLst/>
          </a:prstGeom>
          <a:ln>
            <a:solidFill>
              <a:srgbClr val="194293"/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 smtClean="0"/>
              <a:t>Web site 3</a:t>
            </a:r>
            <a:endParaRPr lang="en-US" dirty="0"/>
          </a:p>
        </p:txBody>
      </p:sp>
      <p:sp>
        <p:nvSpPr>
          <p:cNvPr id="10" name="Rectangle 7"/>
          <p:cNvSpPr/>
          <p:nvPr/>
        </p:nvSpPr>
        <p:spPr>
          <a:xfrm>
            <a:off x="620160" y="4240390"/>
            <a:ext cx="1195760" cy="338554"/>
          </a:xfrm>
          <a:prstGeom prst="rect">
            <a:avLst/>
          </a:prstGeom>
          <a:ln>
            <a:solidFill>
              <a:srgbClr val="194293"/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 smtClean="0"/>
              <a:t>Web site 2</a:t>
            </a:r>
            <a:endParaRPr lang="en-US" dirty="0"/>
          </a:p>
        </p:txBody>
      </p:sp>
      <p:sp>
        <p:nvSpPr>
          <p:cNvPr id="11" name="Rectangle 8"/>
          <p:cNvSpPr/>
          <p:nvPr/>
        </p:nvSpPr>
        <p:spPr>
          <a:xfrm>
            <a:off x="620160" y="5789697"/>
            <a:ext cx="1195760" cy="338554"/>
          </a:xfrm>
          <a:prstGeom prst="rect">
            <a:avLst/>
          </a:prstGeom>
          <a:ln>
            <a:solidFill>
              <a:srgbClr val="194293"/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 smtClean="0"/>
              <a:t>Web site n</a:t>
            </a:r>
            <a:endParaRPr lang="en-US" dirty="0"/>
          </a:p>
        </p:txBody>
      </p:sp>
      <p:sp>
        <p:nvSpPr>
          <p:cNvPr id="12" name="Rectangle 9"/>
          <p:cNvSpPr/>
          <p:nvPr/>
        </p:nvSpPr>
        <p:spPr>
          <a:xfrm>
            <a:off x="2600709" y="4533077"/>
            <a:ext cx="1037463" cy="338554"/>
          </a:xfrm>
          <a:prstGeom prst="rect">
            <a:avLst/>
          </a:prstGeom>
          <a:ln>
            <a:solidFill>
              <a:srgbClr val="194293"/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 smtClean="0"/>
              <a:t>Crawling</a:t>
            </a:r>
            <a:endParaRPr lang="en-US" dirty="0"/>
          </a:p>
        </p:txBody>
      </p:sp>
      <p:sp>
        <p:nvSpPr>
          <p:cNvPr id="13" name="Can 10"/>
          <p:cNvSpPr/>
          <p:nvPr/>
        </p:nvSpPr>
        <p:spPr bwMode="auto">
          <a:xfrm>
            <a:off x="5126913" y="4064469"/>
            <a:ext cx="1389616" cy="1275770"/>
          </a:xfrm>
          <a:prstGeom prst="can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Data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lang="en-US" sz="1000" b="0" dirty="0">
              <a:solidFill>
                <a:schemeClr val="tx1"/>
              </a:solidFill>
              <a:latin typeface="Arial" charset="0"/>
              <a:ea typeface="가는각진제목체" pitchFamily="18" charset="-127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14" name="Rectangle 12"/>
          <p:cNvSpPr/>
          <p:nvPr/>
        </p:nvSpPr>
        <p:spPr>
          <a:xfrm>
            <a:off x="7062164" y="4533077"/>
            <a:ext cx="1204173" cy="338554"/>
          </a:xfrm>
          <a:prstGeom prst="rect">
            <a:avLst/>
          </a:prstGeom>
          <a:ln>
            <a:solidFill>
              <a:srgbClr val="194293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/>
              <a:t>API(</a:t>
            </a:r>
            <a:r>
              <a:rPr lang="ko-KR" altLang="en-US" dirty="0" smtClean="0"/>
              <a:t>전문</a:t>
            </a:r>
            <a:r>
              <a:rPr lang="en-US" altLang="ko-KR" dirty="0" smtClean="0"/>
              <a:t>)</a:t>
            </a:r>
            <a:endParaRPr lang="en-US" dirty="0"/>
          </a:p>
        </p:txBody>
      </p:sp>
      <p:sp>
        <p:nvSpPr>
          <p:cNvPr id="15" name="Rectangle 11"/>
          <p:cNvSpPr/>
          <p:nvPr/>
        </p:nvSpPr>
        <p:spPr>
          <a:xfrm>
            <a:off x="9056169" y="4521622"/>
            <a:ext cx="61787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0" dirty="0" smtClean="0">
                <a:sym typeface="Wingdings"/>
              </a:rPr>
              <a:t>User</a:t>
            </a:r>
            <a:endParaRPr lang="en-US" dirty="0"/>
          </a:p>
        </p:txBody>
      </p:sp>
      <p:cxnSp>
        <p:nvCxnSpPr>
          <p:cNvPr id="16" name="Straight Connector 15"/>
          <p:cNvCxnSpPr>
            <a:stCxn id="8" idx="3"/>
            <a:endCxn id="12" idx="1"/>
          </p:cNvCxnSpPr>
          <p:nvPr/>
        </p:nvCxnSpPr>
        <p:spPr bwMode="auto">
          <a:xfrm>
            <a:off x="1815920" y="3926625"/>
            <a:ext cx="784789" cy="77572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7"/>
          <p:cNvCxnSpPr>
            <a:stCxn id="12" idx="1"/>
            <a:endCxn id="10" idx="3"/>
          </p:cNvCxnSpPr>
          <p:nvPr/>
        </p:nvCxnSpPr>
        <p:spPr bwMode="auto">
          <a:xfrm flipH="1" flipV="1">
            <a:off x="1815920" y="4409667"/>
            <a:ext cx="784789" cy="29268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20"/>
          <p:cNvCxnSpPr>
            <a:stCxn id="12" idx="1"/>
            <a:endCxn id="9" idx="3"/>
          </p:cNvCxnSpPr>
          <p:nvPr/>
        </p:nvCxnSpPr>
        <p:spPr bwMode="auto">
          <a:xfrm flipH="1">
            <a:off x="1815920" y="4702354"/>
            <a:ext cx="784789" cy="16927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23"/>
          <p:cNvCxnSpPr>
            <a:stCxn id="11" idx="3"/>
            <a:endCxn id="12" idx="1"/>
          </p:cNvCxnSpPr>
          <p:nvPr/>
        </p:nvCxnSpPr>
        <p:spPr bwMode="auto">
          <a:xfrm flipV="1">
            <a:off x="1815920" y="4702354"/>
            <a:ext cx="784789" cy="125662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26"/>
          <p:cNvCxnSpPr>
            <a:stCxn id="12" idx="3"/>
            <a:endCxn id="13" idx="2"/>
          </p:cNvCxnSpPr>
          <p:nvPr/>
        </p:nvCxnSpPr>
        <p:spPr bwMode="auto">
          <a:xfrm>
            <a:off x="3638172" y="4702354"/>
            <a:ext cx="148874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9"/>
          <p:cNvCxnSpPr>
            <a:stCxn id="13" idx="4"/>
            <a:endCxn id="14" idx="1"/>
          </p:cNvCxnSpPr>
          <p:nvPr/>
        </p:nvCxnSpPr>
        <p:spPr bwMode="auto">
          <a:xfrm>
            <a:off x="6516529" y="4702354"/>
            <a:ext cx="545635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33"/>
          <p:cNvSpPr/>
          <p:nvPr/>
        </p:nvSpPr>
        <p:spPr>
          <a:xfrm>
            <a:off x="1009323" y="5036670"/>
            <a:ext cx="241673" cy="7530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50000"/>
              </a:lnSpc>
            </a:pPr>
            <a:r>
              <a:rPr lang="is-IS" b="0" dirty="0" smtClean="0">
                <a:sym typeface="Wingdings"/>
              </a:rPr>
              <a:t>.</a:t>
            </a:r>
          </a:p>
          <a:p>
            <a:pPr>
              <a:lnSpc>
                <a:spcPct val="50000"/>
              </a:lnSpc>
            </a:pPr>
            <a:r>
              <a:rPr lang="is-IS" b="0" dirty="0" smtClean="0">
                <a:sym typeface="Wingdings"/>
              </a:rPr>
              <a:t>.</a:t>
            </a:r>
          </a:p>
          <a:p>
            <a:pPr>
              <a:lnSpc>
                <a:spcPct val="50000"/>
              </a:lnSpc>
            </a:pPr>
            <a:r>
              <a:rPr lang="is-IS" b="0" dirty="0" smtClean="0">
                <a:sym typeface="Wingdings"/>
              </a:rPr>
              <a:t>.</a:t>
            </a:r>
          </a:p>
          <a:p>
            <a:pPr>
              <a:lnSpc>
                <a:spcPct val="50000"/>
              </a:lnSpc>
            </a:pPr>
            <a:r>
              <a:rPr lang="is-IS" b="0" dirty="0">
                <a:sym typeface="Wingdings"/>
              </a:rPr>
              <a:t>.</a:t>
            </a:r>
            <a:endParaRPr lang="en-US" dirty="0"/>
          </a:p>
        </p:txBody>
      </p:sp>
      <p:cxnSp>
        <p:nvCxnSpPr>
          <p:cNvPr id="23" name="Straight Connector 35"/>
          <p:cNvCxnSpPr/>
          <p:nvPr/>
        </p:nvCxnSpPr>
        <p:spPr bwMode="auto">
          <a:xfrm flipV="1">
            <a:off x="8266337" y="4638854"/>
            <a:ext cx="785841" cy="6304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37"/>
          <p:cNvCxnSpPr/>
          <p:nvPr/>
        </p:nvCxnSpPr>
        <p:spPr bwMode="auto">
          <a:xfrm flipV="1">
            <a:off x="8270328" y="4784950"/>
            <a:ext cx="785841" cy="6304"/>
          </a:xfrm>
          <a:prstGeom prst="line">
            <a:avLst/>
          </a:prstGeom>
          <a:ln>
            <a:solidFill>
              <a:srgbClr val="19429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38"/>
          <p:cNvSpPr/>
          <p:nvPr/>
        </p:nvSpPr>
        <p:spPr>
          <a:xfrm>
            <a:off x="8319569" y="4843299"/>
            <a:ext cx="61807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0" dirty="0" err="1" smtClean="0">
                <a:sym typeface="Wingdings"/>
              </a:rPr>
              <a:t>Json</a:t>
            </a:r>
            <a:endParaRPr lang="en-US" dirty="0"/>
          </a:p>
        </p:txBody>
      </p:sp>
      <p:sp>
        <p:nvSpPr>
          <p:cNvPr id="26" name="Rectangle 39"/>
          <p:cNvSpPr/>
          <p:nvPr/>
        </p:nvSpPr>
        <p:spPr>
          <a:xfrm>
            <a:off x="8391151" y="4207053"/>
            <a:ext cx="61807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0" dirty="0" err="1" smtClean="0">
                <a:sym typeface="Wingdings"/>
              </a:rPr>
              <a:t>Json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776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r>
              <a:rPr lang="en-US" altLang="ko-KR" sz="1800" dirty="0" smtClean="0">
                <a:solidFill>
                  <a:schemeClr val="bg1"/>
                </a:solidFill>
              </a:rPr>
              <a:t>  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3018903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시스템 개발 요청서</a:t>
            </a:r>
            <a:r>
              <a:rPr lang="en-US" altLang="ko-KR" sz="1800" dirty="0" smtClean="0"/>
              <a:t>(10)</a:t>
            </a:r>
            <a:endParaRPr lang="en-US" altLang="ko-KR" sz="1800" dirty="0"/>
          </a:p>
        </p:txBody>
      </p:sp>
      <p:sp>
        <p:nvSpPr>
          <p:cNvPr id="6" name="TextBox 5"/>
          <p:cNvSpPr txBox="1"/>
          <p:nvPr/>
        </p:nvSpPr>
        <p:spPr>
          <a:xfrm>
            <a:off x="558367" y="785594"/>
            <a:ext cx="8808270" cy="2960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ko-KR" altLang="en-US" dirty="0" smtClean="0"/>
              <a:t>시스템 명 </a:t>
            </a:r>
            <a:r>
              <a:rPr lang="en-US" altLang="ko-KR" dirty="0" smtClean="0"/>
              <a:t>: </a:t>
            </a:r>
            <a:r>
              <a:rPr lang="en-US" altLang="ko-KR" dirty="0">
                <a:latin typeface="맑은고딕"/>
                <a:ea typeface="굴림체" panose="020B0609000101010101" pitchFamily="49" charset="-127"/>
              </a:rPr>
              <a:t>RTMS(</a:t>
            </a:r>
            <a:r>
              <a:rPr lang="en-US" altLang="ko-KR" dirty="0" err="1">
                <a:latin typeface="맑은고딕"/>
                <a:ea typeface="굴림체" panose="020B0609000101010101" pitchFamily="49" charset="-127"/>
              </a:rPr>
              <a:t>Rawdata</a:t>
            </a:r>
            <a:r>
              <a:rPr lang="en-US" altLang="ko-KR" dirty="0">
                <a:latin typeface="맑은고딕"/>
                <a:ea typeface="굴림체" panose="020B0609000101010101" pitchFamily="49" charset="-127"/>
              </a:rPr>
              <a:t> Transformation Management Server)</a:t>
            </a:r>
          </a:p>
          <a:p>
            <a:r>
              <a:rPr lang="en-US" altLang="ko-KR" sz="1100" b="0" dirty="0" smtClean="0"/>
              <a:t>     - Z</a:t>
            </a:r>
            <a:r>
              <a:rPr lang="ko-KR" altLang="en-US" sz="1100" b="0" dirty="0" smtClean="0"/>
              <a:t>사의 </a:t>
            </a:r>
            <a:r>
              <a:rPr lang="ko-KR" altLang="en-US" sz="1100" b="0" dirty="0" err="1" smtClean="0"/>
              <a:t>시스템중</a:t>
            </a:r>
            <a:r>
              <a:rPr lang="ko-KR" altLang="en-US" sz="1100" b="0" dirty="0" smtClean="0"/>
              <a:t>  </a:t>
            </a:r>
            <a:r>
              <a:rPr lang="en-US" altLang="ko-KR" sz="1100" b="0" dirty="0" smtClean="0"/>
              <a:t>RTMS </a:t>
            </a:r>
            <a:r>
              <a:rPr lang="ko-KR" altLang="en-US" sz="1100" b="0" dirty="0" smtClean="0"/>
              <a:t>기능 구현을 요청합니다</a:t>
            </a:r>
            <a:r>
              <a:rPr lang="en-US" altLang="ko-KR" sz="1100" b="0" dirty="0" smtClean="0"/>
              <a:t>.</a:t>
            </a:r>
          </a:p>
          <a:p>
            <a:r>
              <a:rPr lang="en-US" altLang="ko-KR" sz="1100" b="0" dirty="0"/>
              <a:t> </a:t>
            </a:r>
            <a:r>
              <a:rPr lang="en-US" altLang="ko-KR" sz="1100" b="0" dirty="0" smtClean="0"/>
              <a:t>    - </a:t>
            </a:r>
            <a:r>
              <a:rPr lang="ko-KR" altLang="en-US" sz="1100" b="0" dirty="0" smtClean="0"/>
              <a:t>요구사항 </a:t>
            </a:r>
            <a:r>
              <a:rPr lang="ko-KR" altLang="en-US" sz="1100" b="0" dirty="0" err="1" smtClean="0"/>
              <a:t>분석시</a:t>
            </a:r>
            <a:r>
              <a:rPr lang="ko-KR" altLang="en-US" sz="1100" b="0" dirty="0" smtClean="0"/>
              <a:t> </a:t>
            </a:r>
            <a:r>
              <a:rPr lang="en-US" altLang="ko-KR" sz="1100" b="0" dirty="0" smtClean="0"/>
              <a:t>Z</a:t>
            </a:r>
            <a:r>
              <a:rPr lang="ko-KR" altLang="en-US" sz="1100" b="0" dirty="0" smtClean="0"/>
              <a:t>사 담당자와 진행 </a:t>
            </a:r>
            <a:r>
              <a:rPr lang="en-US" altLang="ko-KR" sz="1100" b="0" dirty="0" smtClean="0"/>
              <a:t>(</a:t>
            </a:r>
            <a:r>
              <a:rPr lang="ko-KR" altLang="en-US" sz="1100" b="0" dirty="0" smtClean="0"/>
              <a:t>확률 </a:t>
            </a:r>
            <a:r>
              <a:rPr lang="en-US" altLang="ko-KR" sz="1100" b="0" dirty="0" smtClean="0"/>
              <a:t>50%)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주요기능정의</a:t>
            </a:r>
            <a:endParaRPr lang="en-US" altLang="ko-KR" dirty="0" smtClean="0"/>
          </a:p>
          <a:p>
            <a:r>
              <a:rPr lang="ko-KR" altLang="en-US" sz="1000" b="0" dirty="0" smtClean="0"/>
              <a:t>    </a:t>
            </a:r>
            <a:r>
              <a:rPr lang="en-US" altLang="ko-KR" sz="1000" b="0" dirty="0" smtClean="0"/>
              <a:t>- </a:t>
            </a:r>
            <a:r>
              <a:rPr lang="ko-KR" altLang="en-US" sz="1000" b="0" dirty="0" smtClean="0"/>
              <a:t>제품 </a:t>
            </a:r>
            <a:r>
              <a:rPr lang="ko-KR" altLang="en-US" sz="1000" b="0" dirty="0" err="1" smtClean="0"/>
              <a:t>생산시</a:t>
            </a:r>
            <a:r>
              <a:rPr lang="ko-KR" altLang="en-US" sz="1000" b="0" dirty="0" smtClean="0"/>
              <a:t> 발생하는 결함 </a:t>
            </a:r>
            <a:r>
              <a:rPr lang="en-US" altLang="ko-KR" sz="1000" b="0" dirty="0" smtClean="0"/>
              <a:t>Raw </a:t>
            </a:r>
            <a:r>
              <a:rPr lang="ko-KR" altLang="en-US" sz="1000" b="0" dirty="0" smtClean="0"/>
              <a:t>데이터 제공</a:t>
            </a:r>
            <a:r>
              <a:rPr lang="en-US" altLang="ko-KR" sz="1000" b="0" dirty="0" smtClean="0"/>
              <a:t>(1</a:t>
            </a:r>
            <a:r>
              <a:rPr lang="ko-KR" altLang="en-US" sz="1000" b="0" dirty="0" smtClean="0"/>
              <a:t>일치</a:t>
            </a:r>
            <a:r>
              <a:rPr lang="en-US" altLang="ko-KR" sz="1000" b="0" dirty="0" smtClean="0"/>
              <a:t>) </a:t>
            </a:r>
          </a:p>
          <a:p>
            <a:r>
              <a:rPr lang="en-US" altLang="ko-KR" sz="1000" b="0" dirty="0"/>
              <a:t> </a:t>
            </a:r>
            <a:r>
              <a:rPr lang="en-US" altLang="ko-KR" sz="1000" b="0" dirty="0" smtClean="0"/>
              <a:t>   </a:t>
            </a:r>
            <a:r>
              <a:rPr lang="en-US" altLang="ko-KR" sz="1000" b="0" dirty="0"/>
              <a:t>- JAVA</a:t>
            </a:r>
            <a:r>
              <a:rPr lang="ko-KR" altLang="en-US" sz="1000" b="0" dirty="0"/>
              <a:t>로 파일 입출력</a:t>
            </a:r>
            <a:r>
              <a:rPr lang="en-US" altLang="ko-KR" sz="1000" b="0" dirty="0"/>
              <a:t>(I/O)</a:t>
            </a:r>
            <a:r>
              <a:rPr lang="ko-KR" altLang="en-US" sz="1000" b="0" dirty="0"/>
              <a:t>을 통한 데이터 </a:t>
            </a:r>
            <a:r>
              <a:rPr lang="ko-KR" altLang="en-US" sz="1000" b="0" dirty="0" smtClean="0"/>
              <a:t>처리</a:t>
            </a:r>
            <a:endParaRPr lang="en-US" altLang="ko-KR" sz="1000" b="0" dirty="0" smtClean="0"/>
          </a:p>
          <a:p>
            <a:r>
              <a:rPr lang="ko-KR" altLang="en-US" sz="1000" b="0" dirty="0" smtClean="0"/>
              <a:t>    </a:t>
            </a:r>
            <a:r>
              <a:rPr lang="en-US" altLang="ko-KR" sz="1000" b="0" dirty="0" smtClean="0"/>
              <a:t>- </a:t>
            </a:r>
            <a:r>
              <a:rPr lang="ko-KR" altLang="en-US" sz="1000" b="0" dirty="0" smtClean="0"/>
              <a:t>특정 </a:t>
            </a:r>
            <a:r>
              <a:rPr lang="ko-KR" altLang="en-US" sz="1000" b="0" dirty="0"/>
              <a:t>경로에 위치한 </a:t>
            </a:r>
            <a:r>
              <a:rPr lang="en-US" altLang="ko-KR" sz="1000" b="0" dirty="0" err="1"/>
              <a:t>RawFile</a:t>
            </a:r>
            <a:r>
              <a:rPr lang="en-US" altLang="ko-KR" sz="1000" b="0" dirty="0"/>
              <a:t> </a:t>
            </a:r>
            <a:r>
              <a:rPr lang="ko-KR" altLang="en-US" sz="1000" b="0" dirty="0"/>
              <a:t>을 </a:t>
            </a:r>
            <a:r>
              <a:rPr lang="ko-KR" altLang="en-US" sz="1000" b="0" dirty="0" err="1"/>
              <a:t>파싱하여</a:t>
            </a:r>
            <a:r>
              <a:rPr lang="ko-KR" altLang="en-US" sz="1000" b="0" dirty="0"/>
              <a:t> </a:t>
            </a:r>
            <a:r>
              <a:rPr lang="en-US" altLang="ko-KR" sz="1000" b="0" dirty="0"/>
              <a:t>Database </a:t>
            </a:r>
            <a:r>
              <a:rPr lang="ko-KR" altLang="en-US" sz="1000" b="0" dirty="0"/>
              <a:t>에 입력을 하고</a:t>
            </a:r>
            <a:r>
              <a:rPr lang="en-US" altLang="ko-KR" sz="1000" b="0" dirty="0" smtClean="0"/>
              <a:t>,  </a:t>
            </a:r>
            <a:r>
              <a:rPr lang="ko-KR" altLang="en-US" sz="1000" b="0" dirty="0"/>
              <a:t>조회 조건에 맞는 데이터를 조회하여 </a:t>
            </a:r>
            <a:r>
              <a:rPr lang="en-US" altLang="ko-KR" sz="1000" b="0" dirty="0"/>
              <a:t>UI </a:t>
            </a:r>
            <a:r>
              <a:rPr lang="ko-KR" altLang="en-US" sz="1000" b="0" dirty="0"/>
              <a:t>상에 결과를 보여줌</a:t>
            </a:r>
            <a:endParaRPr lang="en-US" altLang="ko-KR" sz="1000" b="0" dirty="0" smtClean="0"/>
          </a:p>
          <a:p>
            <a:r>
              <a:rPr lang="en-US" altLang="ko-KR" sz="1000" b="0" dirty="0" smtClean="0"/>
              <a:t>    - </a:t>
            </a:r>
            <a:r>
              <a:rPr lang="ko-KR" altLang="en-US" sz="1000" b="0" dirty="0" smtClean="0"/>
              <a:t>데이터</a:t>
            </a:r>
            <a:r>
              <a:rPr lang="en-US" altLang="ko-KR" sz="1000" b="0" dirty="0" smtClean="0"/>
              <a:t> </a:t>
            </a:r>
            <a:r>
              <a:rPr lang="ko-KR" altLang="en-US" sz="1000" b="0" dirty="0" smtClean="0"/>
              <a:t>시각화 및 다양한 검색 처리</a:t>
            </a:r>
            <a:endParaRPr lang="en-US" altLang="ko-KR" sz="1000" b="0" dirty="0" smtClean="0"/>
          </a:p>
          <a:p>
            <a:r>
              <a:rPr lang="en-US" altLang="ko-KR" dirty="0" smtClean="0"/>
              <a:t>   </a:t>
            </a:r>
            <a:endParaRPr lang="en-US" altLang="ko-KR" dirty="0"/>
          </a:p>
          <a:p>
            <a:r>
              <a:rPr lang="en-US" altLang="ko-KR" dirty="0" smtClean="0"/>
              <a:t>3. RTMS  Process Flow (</a:t>
            </a:r>
            <a:r>
              <a:rPr lang="ko-KR" altLang="en-US" dirty="0" smtClean="0"/>
              <a:t> 요구사항 </a:t>
            </a:r>
            <a:r>
              <a:rPr lang="ko-KR" altLang="en-US" dirty="0" err="1" smtClean="0"/>
              <a:t>분석시</a:t>
            </a:r>
            <a:r>
              <a:rPr lang="ko-KR" altLang="en-US" dirty="0" smtClean="0"/>
              <a:t> 세부 기능 도출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621" y="3505617"/>
            <a:ext cx="4622337" cy="278199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6001" y="3607705"/>
            <a:ext cx="3611173" cy="2679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666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r>
              <a:rPr lang="en-US" altLang="ko-KR" sz="1800" dirty="0" smtClean="0">
                <a:solidFill>
                  <a:schemeClr val="bg1"/>
                </a:solidFill>
              </a:rPr>
              <a:t>  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3018903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프로젝트 계획서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작성</a:t>
            </a:r>
            <a:endParaRPr lang="en-US" altLang="ko-KR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558367" y="785594"/>
            <a:ext cx="7563289" cy="17789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프로젝트 계획서를 작성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sz="1400" b="0" dirty="0" smtClean="0"/>
              <a:t>필수 항목 </a:t>
            </a:r>
            <a:r>
              <a:rPr lang="en-US" altLang="ko-KR" sz="1400" b="0" dirty="0" smtClean="0"/>
              <a:t>: </a:t>
            </a:r>
            <a:r>
              <a:rPr lang="ko-KR" altLang="en-US" sz="1400" b="0" dirty="0" smtClean="0"/>
              <a:t>프로젝트 정의</a:t>
            </a:r>
            <a:r>
              <a:rPr lang="en-US" altLang="ko-KR" sz="1400" b="0" dirty="0" smtClean="0"/>
              <a:t>, </a:t>
            </a:r>
            <a:r>
              <a:rPr lang="ko-KR" altLang="en-US" sz="1400" b="0" dirty="0" smtClean="0"/>
              <a:t>프로젝트 간단설명</a:t>
            </a:r>
            <a:r>
              <a:rPr lang="en-US" altLang="ko-KR" sz="1400" b="0" dirty="0" smtClean="0"/>
              <a:t>, </a:t>
            </a:r>
            <a:r>
              <a:rPr lang="ko-KR" altLang="en-US" sz="1400" b="0" dirty="0" smtClean="0"/>
              <a:t>프로젝트 범위</a:t>
            </a:r>
            <a:r>
              <a:rPr lang="en-US" altLang="ko-KR" sz="1400" b="0" dirty="0" smtClean="0"/>
              <a:t> </a:t>
            </a:r>
            <a:r>
              <a:rPr lang="ko-KR" altLang="en-US" sz="1400" b="0" dirty="0" smtClean="0"/>
              <a:t>및 일정</a:t>
            </a:r>
            <a:r>
              <a:rPr lang="en-US" altLang="ko-KR" sz="1400" b="0" dirty="0" smtClean="0"/>
              <a:t>(</a:t>
            </a:r>
            <a:r>
              <a:rPr lang="ko-KR" altLang="en-US" sz="1400" b="0" dirty="0" err="1" smtClean="0"/>
              <a:t>간트차트</a:t>
            </a:r>
            <a:r>
              <a:rPr lang="ko-KR" altLang="en-US" sz="1400" b="0" dirty="0" smtClean="0"/>
              <a:t> </a:t>
            </a:r>
            <a:r>
              <a:rPr lang="en-US" altLang="ko-KR" sz="1400" b="0" dirty="0" smtClean="0"/>
              <a:t>or</a:t>
            </a:r>
            <a:r>
              <a:rPr lang="ko-KR" altLang="en-US" sz="1400" b="0" dirty="0" smtClean="0"/>
              <a:t> </a:t>
            </a:r>
            <a:r>
              <a:rPr lang="en-US" altLang="ko-KR" sz="1400" b="0" dirty="0" smtClean="0"/>
              <a:t>WBS)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계획서 작성 예시</a:t>
            </a:r>
            <a:r>
              <a:rPr lang="en-US" altLang="ko-KR" dirty="0" smtClean="0"/>
              <a:t> </a:t>
            </a:r>
          </a:p>
          <a:p>
            <a:endParaRPr lang="en-US" altLang="ko-KR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668433" y="2293243"/>
            <a:ext cx="8166659" cy="336707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 프로젝트 계획서</a:t>
            </a:r>
            <a:endParaRPr lang="en-US" altLang="ko-KR" dirty="0" smtClean="0"/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smtClean="0"/>
              <a:t>프로젝트 정의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sz="1400" b="0" dirty="0" smtClean="0"/>
              <a:t>본 프로젝트는 제시된 프로젝트 요청</a:t>
            </a:r>
            <a:r>
              <a:rPr lang="en-US" altLang="ko-KR" sz="1400" b="0" dirty="0" smtClean="0"/>
              <a:t>(P-001)</a:t>
            </a:r>
            <a:r>
              <a:rPr lang="ko-KR" altLang="en-US" sz="1400" b="0" dirty="0" smtClean="0"/>
              <a:t>서의 </a:t>
            </a:r>
            <a:r>
              <a:rPr lang="en-US" altLang="ko-KR" sz="1400" b="0" dirty="0" smtClean="0"/>
              <a:t>“</a:t>
            </a:r>
            <a:r>
              <a:rPr lang="ko-KR" altLang="en-US" sz="1400" b="0" dirty="0" err="1" smtClean="0"/>
              <a:t>모바일</a:t>
            </a:r>
            <a:r>
              <a:rPr lang="ko-KR" altLang="en-US" sz="1400" b="0" dirty="0" smtClean="0"/>
              <a:t> </a:t>
            </a:r>
            <a:r>
              <a:rPr lang="ko-KR" altLang="en-US" sz="1400" b="0" dirty="0" err="1" smtClean="0"/>
              <a:t>트레이딩</a:t>
            </a:r>
            <a:r>
              <a:rPr lang="ko-KR" altLang="en-US" sz="1400" b="0" dirty="0" smtClean="0"/>
              <a:t> 시스템</a:t>
            </a:r>
            <a:r>
              <a:rPr lang="en-US" altLang="ko-KR" sz="1400" b="0" dirty="0" smtClean="0"/>
              <a:t>＂</a:t>
            </a:r>
            <a:r>
              <a:rPr lang="ko-KR" altLang="en-US" sz="1400" b="0" dirty="0" smtClean="0"/>
              <a:t>을</a:t>
            </a:r>
            <a:endParaRPr lang="en-US" altLang="ko-KR" sz="1400" b="0" dirty="0" smtClean="0"/>
          </a:p>
          <a:p>
            <a:r>
              <a:rPr lang="en-US" altLang="ko-KR" sz="1400" b="0" dirty="0"/>
              <a:t> </a:t>
            </a:r>
            <a:r>
              <a:rPr lang="en-US" altLang="ko-KR" sz="1400" b="0" dirty="0" smtClean="0"/>
              <a:t>  </a:t>
            </a:r>
            <a:r>
              <a:rPr lang="ko-KR" altLang="en-US" sz="1400" b="0" dirty="0" smtClean="0"/>
              <a:t> 구축하기 위한 프로젝트 임</a:t>
            </a:r>
            <a:endParaRPr lang="en-US" altLang="ko-KR" sz="1400" b="0" dirty="0" smtClean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프로젝트 요약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sz="1400" b="0" dirty="0" smtClean="0"/>
              <a:t>본 프로젝트는 </a:t>
            </a:r>
            <a:r>
              <a:rPr lang="ko-KR" altLang="en-US" sz="1400" b="0" dirty="0" err="1" smtClean="0"/>
              <a:t>모바일</a:t>
            </a:r>
            <a:r>
              <a:rPr lang="ko-KR" altLang="en-US" sz="1400" b="0" dirty="0" smtClean="0"/>
              <a:t> </a:t>
            </a:r>
            <a:r>
              <a:rPr lang="ko-KR" altLang="en-US" sz="1400" b="0" dirty="0" err="1" smtClean="0"/>
              <a:t>트레이딩</a:t>
            </a:r>
            <a:r>
              <a:rPr lang="ko-KR" altLang="en-US" sz="1400" b="0" dirty="0" smtClean="0"/>
              <a:t> 시스템을 구축하기 위한 </a:t>
            </a:r>
            <a:r>
              <a:rPr lang="ko-KR" altLang="en-US" sz="1400" b="0" dirty="0" err="1" smtClean="0"/>
              <a:t>모바일</a:t>
            </a:r>
            <a:r>
              <a:rPr lang="ko-KR" altLang="en-US" sz="1400" b="0" dirty="0" smtClean="0"/>
              <a:t> </a:t>
            </a:r>
            <a:r>
              <a:rPr lang="ko-KR" altLang="en-US" sz="1400" b="0" dirty="0" err="1" smtClean="0"/>
              <a:t>트레이딩</a:t>
            </a:r>
            <a:r>
              <a:rPr lang="ko-KR" altLang="en-US" sz="1400" b="0" dirty="0" smtClean="0"/>
              <a:t> </a:t>
            </a:r>
            <a:r>
              <a:rPr lang="ko-KR" altLang="en-US" sz="1400" b="0" dirty="0" err="1" smtClean="0"/>
              <a:t>앱</a:t>
            </a:r>
            <a:r>
              <a:rPr lang="en-US" altLang="ko-KR" sz="1400" b="0" dirty="0" smtClean="0"/>
              <a:t>(App), </a:t>
            </a:r>
          </a:p>
          <a:p>
            <a:r>
              <a:rPr lang="en-US" altLang="ko-KR" sz="1400" b="0" dirty="0"/>
              <a:t> </a:t>
            </a:r>
            <a:r>
              <a:rPr lang="en-US" altLang="ko-KR" sz="1400" b="0" dirty="0" smtClean="0"/>
              <a:t> </a:t>
            </a:r>
            <a:r>
              <a:rPr lang="ko-KR" altLang="en-US" sz="1400" b="0" dirty="0" smtClean="0"/>
              <a:t>데이터 인터페이스를 담당하는 서버사이드 서비스제공</a:t>
            </a:r>
            <a:r>
              <a:rPr lang="en-US" altLang="ko-KR" sz="1400" b="0" dirty="0" smtClean="0"/>
              <a:t>(TR) Web</a:t>
            </a:r>
            <a:r>
              <a:rPr lang="ko-KR" altLang="en-US" sz="1400" b="0" dirty="0" smtClean="0"/>
              <a:t> </a:t>
            </a:r>
            <a:r>
              <a:rPr lang="en-US" altLang="ko-KR" sz="1400" b="0" dirty="0" smtClean="0"/>
              <a:t>System </a:t>
            </a:r>
            <a:r>
              <a:rPr lang="ko-KR" altLang="en-US" sz="1400" b="0" dirty="0" smtClean="0"/>
              <a:t>및 </a:t>
            </a:r>
            <a:endParaRPr lang="en-US" altLang="ko-KR" sz="1400" b="0" dirty="0" smtClean="0"/>
          </a:p>
          <a:p>
            <a:r>
              <a:rPr lang="en-US" altLang="ko-KR" sz="1400" b="0" dirty="0"/>
              <a:t> </a:t>
            </a:r>
            <a:r>
              <a:rPr lang="en-US" altLang="ko-KR" sz="1400" b="0" dirty="0" smtClean="0"/>
              <a:t> </a:t>
            </a:r>
            <a:r>
              <a:rPr lang="ko-KR" altLang="en-US" sz="1400" b="0" dirty="0" smtClean="0"/>
              <a:t>데이터베이스</a:t>
            </a:r>
            <a:r>
              <a:rPr lang="en-US" altLang="ko-KR" sz="1400" b="0" dirty="0" smtClean="0"/>
              <a:t> </a:t>
            </a:r>
            <a:r>
              <a:rPr lang="ko-KR" altLang="en-US" sz="1400" b="0" dirty="0" smtClean="0"/>
              <a:t>체계를 구현하는 프로젝트임</a:t>
            </a:r>
            <a:endParaRPr lang="en-US" altLang="ko-KR" sz="1400" b="0" dirty="0" smtClean="0"/>
          </a:p>
          <a:p>
            <a:pPr marL="285750" indent="-285750">
              <a:buFontTx/>
              <a:buChar char="-"/>
            </a:pPr>
            <a:r>
              <a:rPr lang="ko-KR" altLang="en-US" sz="1400" b="0" dirty="0" smtClean="0"/>
              <a:t>기술기반으로 </a:t>
            </a:r>
            <a:r>
              <a:rPr lang="ko-KR" altLang="en-US" sz="1400" b="0" dirty="0" err="1" smtClean="0"/>
              <a:t>모바일</a:t>
            </a:r>
            <a:r>
              <a:rPr lang="ko-KR" altLang="en-US" sz="1400" b="0" dirty="0" smtClean="0"/>
              <a:t> 부분</a:t>
            </a:r>
            <a:r>
              <a:rPr lang="en-US" altLang="ko-KR" sz="1400" b="0" dirty="0" smtClean="0"/>
              <a:t>(Android SDK),</a:t>
            </a:r>
            <a:r>
              <a:rPr lang="ko-KR" altLang="en-US" sz="1400" b="0" dirty="0" smtClean="0"/>
              <a:t>서버부분</a:t>
            </a:r>
            <a:r>
              <a:rPr lang="en-US" altLang="ko-KR" sz="1400" b="0" dirty="0" smtClean="0"/>
              <a:t>(JSP/JDBC), </a:t>
            </a:r>
            <a:r>
              <a:rPr lang="ko-KR" altLang="en-US" sz="1400" b="0" dirty="0" smtClean="0"/>
              <a:t>데이터베이스부분</a:t>
            </a:r>
            <a:r>
              <a:rPr lang="en-US" altLang="ko-KR" sz="1400" b="0" dirty="0" smtClean="0"/>
              <a:t>(MySQL)</a:t>
            </a:r>
            <a:r>
              <a:rPr lang="ko-KR" altLang="en-US" sz="1400" b="0" dirty="0" smtClean="0"/>
              <a:t>을 사용</a:t>
            </a:r>
            <a:endParaRPr lang="en-US" altLang="ko-KR" sz="1400" b="0" dirty="0" smtClean="0"/>
          </a:p>
          <a:p>
            <a:pPr marL="285750" indent="-285750">
              <a:buFontTx/>
              <a:buChar char="-"/>
            </a:pPr>
            <a:r>
              <a:rPr lang="ko-KR" altLang="en-US" sz="1400" b="0" dirty="0" smtClean="0"/>
              <a:t>데이터처리를 위한 데이터 인터페이스 처리 시스템은 구현하나</a:t>
            </a:r>
            <a:r>
              <a:rPr lang="en-US" altLang="ko-KR" sz="1400" b="0" dirty="0" smtClean="0"/>
              <a:t>,</a:t>
            </a:r>
          </a:p>
          <a:p>
            <a:r>
              <a:rPr lang="en-US" altLang="ko-KR" sz="1400" b="0" dirty="0"/>
              <a:t> </a:t>
            </a:r>
            <a:r>
              <a:rPr lang="en-US" altLang="ko-KR" sz="1400" b="0" dirty="0" smtClean="0"/>
              <a:t>  </a:t>
            </a:r>
            <a:r>
              <a:rPr lang="ko-KR" altLang="en-US" sz="1400" b="0" dirty="0" smtClean="0"/>
              <a:t>운영되는 데이터는 이해를 돕기 위한 수준의 가상데이터를 생성하여 사용함</a:t>
            </a:r>
            <a:endParaRPr lang="ko-KR" altLang="en-US" sz="1400" b="0" dirty="0"/>
          </a:p>
        </p:txBody>
      </p:sp>
    </p:spTree>
    <p:extLst>
      <p:ext uri="{BB962C8B-B14F-4D97-AF65-F5344CB8AC3E}">
        <p14:creationId xmlns:p14="http://schemas.microsoft.com/office/powerpoint/2010/main" val="2930501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r>
              <a:rPr lang="en-US" altLang="ko-KR" sz="1800" dirty="0" smtClean="0">
                <a:solidFill>
                  <a:schemeClr val="bg1"/>
                </a:solidFill>
              </a:rPr>
              <a:t>  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3018903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4. </a:t>
            </a:r>
            <a:r>
              <a:rPr lang="ko-KR" altLang="en-US" sz="1800" dirty="0" smtClean="0"/>
              <a:t>프로젝트 계획서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작성</a:t>
            </a:r>
            <a:endParaRPr lang="en-US" altLang="ko-KR" sz="1800" dirty="0"/>
          </a:p>
        </p:txBody>
      </p:sp>
      <p:sp>
        <p:nvSpPr>
          <p:cNvPr id="2" name="TextBox 1"/>
          <p:cNvSpPr txBox="1"/>
          <p:nvPr/>
        </p:nvSpPr>
        <p:spPr>
          <a:xfrm>
            <a:off x="558366" y="1148255"/>
            <a:ext cx="8980229" cy="46682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프로젝트 범위 및 일정</a:t>
            </a:r>
            <a:endParaRPr lang="en-US" altLang="ko-KR" dirty="0" smtClean="0"/>
          </a:p>
          <a:p>
            <a:r>
              <a:rPr lang="en-US" altLang="ko-KR" sz="1200" b="0" dirty="0" smtClean="0"/>
              <a:t>- </a:t>
            </a:r>
            <a:r>
              <a:rPr lang="ko-KR" altLang="en-US" sz="1200" b="0" dirty="0" smtClean="0"/>
              <a:t>최소 </a:t>
            </a:r>
            <a:r>
              <a:rPr lang="en-US" altLang="ko-KR" sz="1200" b="0" dirty="0" smtClean="0"/>
              <a:t>1</a:t>
            </a:r>
            <a:r>
              <a:rPr lang="ko-KR" altLang="en-US" sz="1200" b="0" dirty="0" smtClean="0"/>
              <a:t>주일의 </a:t>
            </a:r>
            <a:r>
              <a:rPr lang="en-US" altLang="ko-KR" sz="1200" b="0" dirty="0" smtClean="0"/>
              <a:t>2</a:t>
            </a:r>
            <a:r>
              <a:rPr lang="ko-KR" altLang="en-US" sz="1200" b="0" dirty="0" smtClean="0"/>
              <a:t>개의 </a:t>
            </a:r>
            <a:r>
              <a:rPr lang="en-US" altLang="ko-KR" sz="1200" b="0" dirty="0" smtClean="0"/>
              <a:t>milestone</a:t>
            </a:r>
            <a:r>
              <a:rPr lang="ko-KR" altLang="en-US" sz="1200" b="0" dirty="0" smtClean="0"/>
              <a:t> 점검</a:t>
            </a:r>
            <a:endParaRPr lang="en-US" altLang="ko-KR" sz="1200" b="0" dirty="0" smtClean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711393" y="1745328"/>
          <a:ext cx="8543921" cy="3586286"/>
        </p:xfrm>
        <a:graphic>
          <a:graphicData uri="http://schemas.openxmlformats.org/drawingml/2006/table">
            <a:tbl>
              <a:tblPr/>
              <a:tblGrid>
                <a:gridCol w="5508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9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75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75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75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756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756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4756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4756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4756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4756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4756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4756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47566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47566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47566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47566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381257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5178" marR="5178" marT="5178" marB="0" anchor="ctr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09</a:t>
                      </a:r>
                      <a:r>
                        <a:rPr lang="ko-KR" alt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9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</a:t>
                      </a:r>
                      <a:r>
                        <a:rPr lang="ko-KR" alt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5178" marR="5178" marT="5178" marB="0" anchor="ctr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09</a:t>
                      </a:r>
                      <a:r>
                        <a:rPr lang="ko-KR" alt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9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</a:t>
                      </a:r>
                      <a:r>
                        <a:rPr lang="ko-KR" alt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5178" marR="5178" marT="5178" marB="0" anchor="ctr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09</a:t>
                      </a:r>
                      <a:r>
                        <a:rPr lang="ko-KR" alt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9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</a:t>
                      </a:r>
                      <a:r>
                        <a:rPr lang="ko-KR" alt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5178" marR="5178" marT="5178" marB="0" anchor="ctr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09</a:t>
                      </a:r>
                      <a:r>
                        <a:rPr lang="ko-KR" alt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9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</a:t>
                      </a:r>
                      <a:r>
                        <a:rPr lang="ko-KR" alt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5178" marR="5178" marT="5178" marB="0" anchor="ctr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09</a:t>
                      </a:r>
                      <a:r>
                        <a:rPr lang="ko-KR" alt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9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  <a:r>
                        <a:rPr lang="ko-KR" alt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5178" marR="5178" marT="5178" marB="0" anchor="ctr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lang="ko-KR" alt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9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03</a:t>
                      </a:r>
                      <a:r>
                        <a:rPr lang="ko-KR" alt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5178" marR="5178" marT="5178" marB="0" anchor="ctr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lang="ko-KR" alt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9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05</a:t>
                      </a:r>
                      <a:r>
                        <a:rPr lang="ko-KR" alt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5178" marR="5178" marT="5178" marB="0" anchor="ctr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lang="ko-KR" alt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9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07</a:t>
                      </a:r>
                      <a:r>
                        <a:rPr lang="ko-KR" alt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5178" marR="5178" marT="5178" marB="0" anchor="ctr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lang="ko-KR" alt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9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r>
                        <a:rPr lang="ko-KR" alt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5178" marR="5178" marT="5178" marB="0" anchor="ctr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lang="ko-KR" alt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9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  <a:r>
                        <a:rPr lang="ko-KR" alt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5178" marR="5178" marT="5178" marB="0" anchor="ctr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lang="ko-KR" alt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9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</a:t>
                      </a:r>
                      <a:r>
                        <a:rPr lang="ko-KR" alt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5178" marR="5178" marT="5178" marB="0" anchor="ctr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lang="ko-KR" alt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9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</a:t>
                      </a:r>
                      <a:r>
                        <a:rPr lang="ko-KR" alt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5178" marR="5178" marT="5178" marB="0" anchor="ctr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lang="ko-KR" alt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9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</a:t>
                      </a:r>
                      <a:r>
                        <a:rPr lang="ko-KR" alt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5178" marR="5178" marT="5178" marB="0" anchor="ctr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lang="ko-KR" alt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9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</a:t>
                      </a:r>
                      <a:r>
                        <a:rPr lang="ko-KR" alt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5178" marR="5178" marT="5178" marB="0" anchor="ctr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r>
                        <a:rPr lang="ko-KR" alt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9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04</a:t>
                      </a:r>
                      <a:r>
                        <a:rPr lang="ko-KR" alt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5178" marR="5178" marT="5178" marB="0" anchor="ctr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123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계획단계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계획서작성 및 승인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605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요건정의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인터뷰실행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605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인터뷰분석 및 문서작성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6057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요구사항정의 승인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605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데이터베이스설계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605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화면설계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605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인터페이스설계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605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최종설계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605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설계서검증 및 승인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8584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메인앱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통신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공통모듈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605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시세정보화면구현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9C000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7605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투자정보화면구현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7605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주문화면구현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7605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차트화면구현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9C000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7605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지수화면구현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7858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통합테스트및 완료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7605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완료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완료보고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61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6676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r>
              <a:rPr lang="en-US" altLang="ko-KR" sz="1800" dirty="0" smtClean="0">
                <a:solidFill>
                  <a:schemeClr val="bg1"/>
                </a:solidFill>
              </a:rPr>
              <a:t>  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4275526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5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요구사항정의서 작성</a:t>
            </a:r>
            <a:endParaRPr lang="en-US" altLang="ko-KR" sz="1800" dirty="0"/>
          </a:p>
        </p:txBody>
      </p:sp>
      <p:sp>
        <p:nvSpPr>
          <p:cNvPr id="7" name="TextBox 6"/>
          <p:cNvSpPr txBox="1"/>
          <p:nvPr/>
        </p:nvSpPr>
        <p:spPr>
          <a:xfrm>
            <a:off x="558367" y="785594"/>
            <a:ext cx="5915402" cy="17789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요구사항정의서 작성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sz="1400" b="0" dirty="0" smtClean="0"/>
              <a:t>지도교수와 요건정의 인터뷰</a:t>
            </a:r>
            <a:r>
              <a:rPr lang="en-US" altLang="ko-KR" sz="1400" b="0" dirty="0" smtClean="0"/>
              <a:t>,</a:t>
            </a:r>
            <a:r>
              <a:rPr lang="ko-KR" altLang="en-US" sz="1400" b="0" dirty="0" err="1" smtClean="0"/>
              <a:t>회의등을</a:t>
            </a:r>
            <a:r>
              <a:rPr lang="ko-KR" altLang="en-US" sz="1400" b="0" dirty="0" smtClean="0"/>
              <a:t> 통하여 요구사항을 수집 정리</a:t>
            </a:r>
            <a:endParaRPr lang="en-US" altLang="ko-KR" sz="1400" b="0" dirty="0" smtClean="0"/>
          </a:p>
          <a:p>
            <a:pPr marL="285750" indent="-285750">
              <a:buFontTx/>
              <a:buChar char="-"/>
            </a:pPr>
            <a:r>
              <a:rPr lang="ko-KR" altLang="en-US" sz="1400" b="0" dirty="0" smtClean="0"/>
              <a:t>해당요구사항을 시스템에 반영</a:t>
            </a:r>
            <a:r>
              <a:rPr lang="en-US" altLang="ko-KR" sz="1400" b="0" dirty="0" smtClean="0"/>
              <a:t>/</a:t>
            </a:r>
            <a:r>
              <a:rPr lang="ko-KR" altLang="en-US" sz="1400" b="0" dirty="0" smtClean="0"/>
              <a:t>거부할 것인지 검토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en-US" altLang="ko-KR" dirty="0" smtClean="0"/>
              <a:t>2. </a:t>
            </a:r>
            <a:r>
              <a:rPr lang="ko-KR" altLang="en-US" dirty="0"/>
              <a:t>요구사항정의서 </a:t>
            </a:r>
            <a:r>
              <a:rPr lang="ko-KR" altLang="en-US" dirty="0" smtClean="0"/>
              <a:t>작성 예시</a:t>
            </a:r>
            <a:r>
              <a:rPr lang="en-US" altLang="ko-KR" dirty="0" smtClean="0"/>
              <a:t> </a:t>
            </a:r>
          </a:p>
          <a:p>
            <a:endParaRPr lang="en-US" altLang="ko-KR" dirty="0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7647396"/>
              </p:ext>
            </p:extLst>
          </p:nvPr>
        </p:nvGraphicFramePr>
        <p:xfrm>
          <a:off x="379711" y="2224007"/>
          <a:ext cx="9267983" cy="4257764"/>
        </p:xfrm>
        <a:graphic>
          <a:graphicData uri="http://schemas.openxmlformats.org/drawingml/2006/table">
            <a:tbl>
              <a:tblPr/>
              <a:tblGrid>
                <a:gridCol w="2090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4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3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8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81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29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55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168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32399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3518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8292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8292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0547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7002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9180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3065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35013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216332">
                <a:tc gridSpan="13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요구사항 </a:t>
                      </a:r>
                      <a:r>
                        <a:rPr lang="en-US" sz="800" b="1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List</a:t>
                      </a:r>
                    </a:p>
                  </a:txBody>
                  <a:tcPr marL="2008" marR="2008" marT="20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2008" marR="2008" marT="20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2008" marR="2008" marT="20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2008" marR="2008" marT="20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2008" marR="2008" marT="20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79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2008" marR="2008" marT="20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2008" marR="2008" marT="20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2008" marR="2008" marT="20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2008" marR="2008" marT="20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2008" marR="2008" marT="20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2008" marR="2008" marT="20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2008" marR="2008" marT="20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2008" marR="2008" marT="20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2008" marR="2008" marT="20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2008" marR="2008" marT="20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2008" marR="2008" marT="20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2008" marR="2008" marT="20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2008" marR="2008" marT="20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2008" marR="2008" marT="20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2008" marR="2008" marT="20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2008" marR="2008" marT="20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2008" marR="2008" marT="20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0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ID</a:t>
                      </a:r>
                    </a:p>
                  </a:txBody>
                  <a:tcPr marL="2008" marR="2008" marT="20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대상자산</a:t>
                      </a:r>
                    </a:p>
                  </a:txBody>
                  <a:tcPr marL="2008" marR="2008" marT="2008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구분</a:t>
                      </a:r>
                      <a:r>
                        <a:rPr lang="en-US" altLang="ko-KR" sz="800" b="1" i="0" u="none" strike="noStrike">
                          <a:solidFill>
                            <a:srgbClr val="FFFFFF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2008" marR="2008" marT="2008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구분</a:t>
                      </a:r>
                      <a:r>
                        <a:rPr lang="en-US" altLang="ko-KR" sz="800" b="1" i="0" u="none" strike="noStrike">
                          <a:solidFill>
                            <a:srgbClr val="FFFFFF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</a:p>
                  </a:txBody>
                  <a:tcPr marL="2008" marR="2008" marT="2008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구분</a:t>
                      </a:r>
                      <a:r>
                        <a:rPr lang="en-US" altLang="ko-KR" sz="800" b="1" i="0" u="none" strike="noStrike">
                          <a:solidFill>
                            <a:srgbClr val="FFFFFF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3</a:t>
                      </a:r>
                    </a:p>
                  </a:txBody>
                  <a:tcPr marL="2008" marR="2008" marT="2008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구분</a:t>
                      </a:r>
                      <a:r>
                        <a:rPr lang="en-US" altLang="ko-KR" sz="800" b="1" i="0" u="none" strike="noStrike">
                          <a:solidFill>
                            <a:srgbClr val="FFFFFF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4</a:t>
                      </a:r>
                    </a:p>
                  </a:txBody>
                  <a:tcPr marL="2008" marR="2008" marT="2008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구분</a:t>
                      </a:r>
                      <a:r>
                        <a:rPr lang="en-US" altLang="ko-KR" sz="800" b="1" i="0" u="none" strike="noStrike">
                          <a:solidFill>
                            <a:srgbClr val="FFFFFF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5</a:t>
                      </a:r>
                    </a:p>
                  </a:txBody>
                  <a:tcPr marL="2008" marR="2008" marT="2008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요구사항</a:t>
                      </a:r>
                    </a:p>
                  </a:txBody>
                  <a:tcPr marL="2008" marR="2008" marT="2008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내용</a:t>
                      </a:r>
                    </a:p>
                  </a:txBody>
                  <a:tcPr marL="2008" marR="2008" marT="2008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요청자</a:t>
                      </a:r>
                      <a:br>
                        <a:rPr lang="ko-KR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</a:br>
                      <a:r>
                        <a:rPr lang="en-US" altLang="ko-KR" sz="800" b="1" i="0" u="none" strike="noStrike">
                          <a:solidFill>
                            <a:srgbClr val="FFFFFF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</a:t>
                      </a:r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Source)</a:t>
                      </a:r>
                    </a:p>
                  </a:txBody>
                  <a:tcPr marL="2008" marR="2008" marT="2008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중요도</a:t>
                      </a:r>
                    </a:p>
                  </a:txBody>
                  <a:tcPr marL="2008" marR="2008" marT="2008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우선순위</a:t>
                      </a:r>
                    </a:p>
                  </a:txBody>
                  <a:tcPr marL="2008" marR="2008" marT="2008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To-Be </a:t>
                      </a:r>
                      <a:r>
                        <a:rPr lang="ko-KR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기능</a:t>
                      </a:r>
                    </a:p>
                  </a:txBody>
                  <a:tcPr marL="2008" marR="2008" marT="2008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RFP</a:t>
                      </a:r>
                      <a:r>
                        <a:rPr lang="ko-KR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구분 </a:t>
                      </a:r>
                      <a:r>
                        <a:rPr lang="en-US" altLang="ko-KR" sz="800" b="1" i="0" u="none" strike="noStrike">
                          <a:solidFill>
                            <a:srgbClr val="FFFFFF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2008" marR="2008" marT="2008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RFP </a:t>
                      </a:r>
                      <a:r>
                        <a:rPr lang="ko-KR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구분 </a:t>
                      </a:r>
                      <a:r>
                        <a:rPr lang="en-US" altLang="ko-KR" sz="800" b="1" i="0" u="none" strike="noStrike">
                          <a:solidFill>
                            <a:srgbClr val="FFFFFF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</a:p>
                  </a:txBody>
                  <a:tcPr marL="2008" marR="2008" marT="2008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RFP</a:t>
                      </a:r>
                    </a:p>
                  </a:txBody>
                  <a:tcPr marL="2008" marR="2008" marT="2008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비고</a:t>
                      </a:r>
                    </a:p>
                  </a:txBody>
                  <a:tcPr marL="2008" marR="2008" marT="2008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0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REQ_01</a:t>
                      </a:r>
                    </a:p>
                  </a:txBody>
                  <a:tcPr marL="2008" marR="2008" marT="20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2008" marR="2008" marT="20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공통</a:t>
                      </a:r>
                    </a:p>
                  </a:txBody>
                  <a:tcPr marL="2008" marR="2008" marT="20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로그인</a:t>
                      </a:r>
                    </a:p>
                  </a:txBody>
                  <a:tcPr marL="2008" marR="2008" marT="20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2008" marR="2008" marT="20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2008" marR="2008" marT="20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2008" marR="2008" marT="20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로그인 프로세스 정의</a:t>
                      </a:r>
                    </a:p>
                  </a:txBody>
                  <a:tcPr marL="2008" marR="2008" marT="20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웹 사이버창구의 로그인 정책과 동일하게 적용</a:t>
                      </a:r>
                      <a:br>
                        <a:rPr lang="ko-KR" altLang="en-US" sz="800" b="0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</a:br>
                      <a:r>
                        <a:rPr lang="en-US" altLang="ko-KR" sz="800" b="0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 </a:t>
                      </a:r>
                      <a:r>
                        <a:rPr lang="ko-KR" altLang="en-US" sz="800" b="0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주민번호 입력 후 공인인증서로 로그인</a:t>
                      </a:r>
                    </a:p>
                  </a:txBody>
                  <a:tcPr marL="2008" marR="2008" marT="20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노형준</a:t>
                      </a:r>
                      <a:br>
                        <a:rPr lang="ko-KR" altLang="en-US" sz="800" b="0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</a:br>
                      <a:r>
                        <a:rPr lang="ko-KR" altLang="en-US" sz="800" b="0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한재욱</a:t>
                      </a:r>
                    </a:p>
                  </a:txBody>
                  <a:tcPr marL="2008" marR="2008" marT="20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상</a:t>
                      </a:r>
                    </a:p>
                  </a:txBody>
                  <a:tcPr marL="2008" marR="2008" marT="20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상</a:t>
                      </a:r>
                    </a:p>
                  </a:txBody>
                  <a:tcPr marL="2008" marR="2008" marT="20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고객이 사이버창구 회원가입이 안되어 있는 경우에는 웹과 달리 로그인 가능하도록 적용함</a:t>
                      </a:r>
                    </a:p>
                  </a:txBody>
                  <a:tcPr marL="2008" marR="2008" marT="20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2008" marR="2008" marT="20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2008" marR="2008" marT="20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2008" marR="2008" marT="20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2008" marR="2008" marT="20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0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REQ_02</a:t>
                      </a:r>
                    </a:p>
                  </a:txBody>
                  <a:tcPr marL="2008" marR="2008" marT="20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2008" marR="2008" marT="20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공통</a:t>
                      </a:r>
                    </a:p>
                  </a:txBody>
                  <a:tcPr marL="2008" marR="2008" marT="20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디자인</a:t>
                      </a:r>
                    </a:p>
                  </a:txBody>
                  <a:tcPr marL="2008" marR="2008" marT="20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2008" marR="2008" marT="20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2008" marR="2008" marT="20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2008" marR="2008" marT="20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그룹 </a:t>
                      </a:r>
                      <a:r>
                        <a:rPr lang="en-US" sz="800" b="0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CI</a:t>
                      </a:r>
                      <a:r>
                        <a:rPr lang="ko-KR" altLang="en-US" sz="800" b="0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준수</a:t>
                      </a:r>
                    </a:p>
                  </a:txBody>
                  <a:tcPr marL="2008" marR="2008" marT="20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그룹의 </a:t>
                      </a:r>
                      <a:r>
                        <a:rPr lang="en-US" altLang="ko-KR" sz="800" b="0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CI </a:t>
                      </a:r>
                      <a:r>
                        <a:rPr lang="ko-KR" altLang="en-US" sz="800" b="0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가이드를 준수하여 적용</a:t>
                      </a:r>
                    </a:p>
                  </a:txBody>
                  <a:tcPr marL="2008" marR="2008" marT="20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노형준</a:t>
                      </a:r>
                      <a:br>
                        <a:rPr lang="ko-KR" altLang="en-US" sz="800" b="0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</a:br>
                      <a:r>
                        <a:rPr lang="ko-KR" altLang="en-US" sz="800" b="0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장재원</a:t>
                      </a:r>
                    </a:p>
                  </a:txBody>
                  <a:tcPr marL="2008" marR="2008" marT="20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상</a:t>
                      </a:r>
                    </a:p>
                  </a:txBody>
                  <a:tcPr marL="2008" marR="2008" marT="20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상</a:t>
                      </a:r>
                    </a:p>
                  </a:txBody>
                  <a:tcPr marL="2008" marR="2008" marT="20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디자인 사인에 대한 </a:t>
                      </a:r>
                      <a:r>
                        <a:rPr lang="en-US" altLang="ko-KR" sz="800" b="0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KB</a:t>
                      </a:r>
                      <a:r>
                        <a:rPr lang="ko-KR" altLang="en-US" sz="800" b="0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생명 내부 및 지주사의 확인절차 수행</a:t>
                      </a:r>
                    </a:p>
                  </a:txBody>
                  <a:tcPr marL="2008" marR="2008" marT="20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2008" marR="2008" marT="20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2008" marR="2008" marT="20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2008" marR="2008" marT="20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2008" marR="2008" marT="20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20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REQ_03</a:t>
                      </a:r>
                    </a:p>
                  </a:txBody>
                  <a:tcPr marL="2008" marR="2008" marT="20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2008" marR="2008" marT="20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기본사항</a:t>
                      </a:r>
                    </a:p>
                  </a:txBody>
                  <a:tcPr marL="2008" marR="2008" marT="20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회사안내</a:t>
                      </a:r>
                    </a:p>
                  </a:txBody>
                  <a:tcPr marL="2008" marR="2008" marT="20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2008" marR="2008" marT="20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2008" marR="2008" marT="20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2008" marR="2008" marT="20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회사안내 컨텐츠 개시</a:t>
                      </a:r>
                    </a:p>
                  </a:txBody>
                  <a:tcPr marL="2008" marR="2008" marT="20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모바일에 회사소개 컨텐츠를 개시함</a:t>
                      </a:r>
                    </a:p>
                  </a:txBody>
                  <a:tcPr marL="2008" marR="2008" marT="20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노형준</a:t>
                      </a:r>
                      <a:br>
                        <a:rPr lang="ko-KR" altLang="en-US" sz="800" b="0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</a:br>
                      <a:r>
                        <a:rPr lang="ko-KR" altLang="en-US" sz="800" b="0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장재원</a:t>
                      </a:r>
                    </a:p>
                  </a:txBody>
                  <a:tcPr marL="2008" marR="2008" marT="20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상</a:t>
                      </a:r>
                    </a:p>
                  </a:txBody>
                  <a:tcPr marL="2008" marR="2008" marT="20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상</a:t>
                      </a:r>
                    </a:p>
                  </a:txBody>
                  <a:tcPr marL="2008" marR="2008" marT="20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홈</a:t>
                      </a:r>
                      <a:r>
                        <a:rPr lang="en-US" altLang="ko-KR" sz="800" b="1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&gt;</a:t>
                      </a:r>
                      <a:r>
                        <a:rPr lang="ko-KR" altLang="en-US" sz="800" b="1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회사소개</a:t>
                      </a:r>
                      <a:r>
                        <a:rPr lang="ko-KR" altLang="en-US" sz="800" b="0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메뉴를 통해 제공함</a:t>
                      </a:r>
                      <a:br>
                        <a:rPr lang="ko-KR" altLang="en-US" sz="800" b="0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</a:br>
                      <a:r>
                        <a:rPr lang="ko-KR" altLang="en-US" sz="800" b="0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회사소개 컨텐츠는 자주 업데이트 되지 않으므로 </a:t>
                      </a:r>
                      <a:r>
                        <a:rPr lang="en-US" altLang="ko-KR" sz="800" b="0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  <a:r>
                        <a:rPr lang="ko-KR" altLang="en-US" sz="800" b="0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페이지 분량의 고정 컨텐츠를 디자인하여 개시함</a:t>
                      </a:r>
                    </a:p>
                  </a:txBody>
                  <a:tcPr marL="2008" marR="2008" marT="20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2008" marR="2008" marT="20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2008" marR="2008" marT="20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2008" marR="2008" marT="20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2008" marR="2008" marT="20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97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REQ_04</a:t>
                      </a:r>
                    </a:p>
                  </a:txBody>
                  <a:tcPr marL="2008" marR="2008" marT="20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2008" marR="2008" marT="20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기본사항</a:t>
                      </a:r>
                    </a:p>
                  </a:txBody>
                  <a:tcPr marL="2008" marR="2008" marT="20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상품안내</a:t>
                      </a:r>
                    </a:p>
                  </a:txBody>
                  <a:tcPr marL="2008" marR="2008" marT="20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2008" marR="2008" marT="20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2008" marR="2008" marT="20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2008" marR="2008" marT="20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상품 컨텐츠 개시</a:t>
                      </a:r>
                    </a:p>
                  </a:txBody>
                  <a:tcPr marL="2008" marR="2008" marT="20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err="1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모바일에</a:t>
                      </a:r>
                      <a:r>
                        <a:rPr lang="ko-KR" altLang="en-US" sz="800" b="0" i="0" u="none" strike="noStrike" dirty="0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lang="en-US" altLang="ko-KR" sz="800" b="0" i="0" u="none" strike="noStrike" dirty="0" smtClean="0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**</a:t>
                      </a:r>
                      <a:r>
                        <a:rPr lang="ko-KR" altLang="en-US" sz="800" b="0" i="0" u="none" strike="noStrike" dirty="0" smtClean="0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생명의 </a:t>
                      </a:r>
                      <a:r>
                        <a:rPr lang="ko-KR" altLang="en-US" sz="800" b="0" i="0" u="none" strike="noStrike" dirty="0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상품을 개시하고 이를 관리자기능을 통해 직접 </a:t>
                      </a:r>
                      <a:r>
                        <a:rPr lang="en-US" altLang="ko-KR" sz="800" b="0" i="0" u="none" strike="noStrike" dirty="0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update/modify </a:t>
                      </a:r>
                      <a:r>
                        <a:rPr lang="ko-KR" altLang="en-US" sz="800" b="0" i="0" u="none" strike="noStrike" dirty="0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가능하도록 함</a:t>
                      </a:r>
                    </a:p>
                  </a:txBody>
                  <a:tcPr marL="2008" marR="2008" marT="20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노형준</a:t>
                      </a:r>
                      <a:br>
                        <a:rPr lang="ko-KR" altLang="en-US" sz="800" b="0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</a:br>
                      <a:r>
                        <a:rPr lang="ko-KR" altLang="en-US" sz="800" b="0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장재원</a:t>
                      </a:r>
                    </a:p>
                  </a:txBody>
                  <a:tcPr marL="2008" marR="2008" marT="20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상</a:t>
                      </a:r>
                    </a:p>
                  </a:txBody>
                  <a:tcPr marL="2008" marR="2008" marT="20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상</a:t>
                      </a:r>
                    </a:p>
                  </a:txBody>
                  <a:tcPr marL="2008" marR="2008" marT="20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홈</a:t>
                      </a:r>
                      <a:r>
                        <a:rPr lang="en-US" altLang="ko-KR" sz="800" b="1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&gt;</a:t>
                      </a:r>
                      <a:r>
                        <a:rPr lang="ko-KR" altLang="en-US" sz="800" b="1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상품안내</a:t>
                      </a:r>
                      <a:r>
                        <a:rPr lang="ko-KR" altLang="en-US" sz="800" b="0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메뉴를 통해 제공함</a:t>
                      </a:r>
                      <a:br>
                        <a:rPr lang="ko-KR" altLang="en-US" sz="800" b="0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</a:br>
                      <a:r>
                        <a:rPr lang="ko-KR" altLang="en-US" sz="800" b="0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관리자기능을 연동하여 관리자가 직접 텍스트를 입력하여 상품을 등록 및 수정가능하도록 구현함</a:t>
                      </a:r>
                      <a:r>
                        <a:rPr lang="en-US" altLang="ko-KR" sz="800" b="0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. </a:t>
                      </a:r>
                      <a:r>
                        <a:rPr lang="ko-KR" altLang="en-US" sz="800" b="0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상품군 등록 및 지정</a:t>
                      </a:r>
                      <a:r>
                        <a:rPr lang="en-US" altLang="ko-KR" sz="800" b="0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800" b="0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상품상세 등록 기능 구현</a:t>
                      </a:r>
                      <a:r>
                        <a:rPr lang="en-US" altLang="ko-KR" sz="800" b="0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.</a:t>
                      </a:r>
                      <a:br>
                        <a:rPr lang="en-US" altLang="ko-KR" sz="800" b="0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</a:br>
                      <a:r>
                        <a:rPr lang="ko-KR" altLang="en-US" sz="800" b="0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상품상세에서 상품상담신청으로 연결하는 기능은 구현하지 않음</a:t>
                      </a:r>
                      <a:r>
                        <a:rPr lang="en-US" altLang="ko-KR" sz="800" b="0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.</a:t>
                      </a:r>
                    </a:p>
                  </a:txBody>
                  <a:tcPr marL="2008" marR="2008" marT="20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2008" marR="2008" marT="20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2008" marR="2008" marT="20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2008" marR="2008" marT="20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2008" marR="2008" marT="20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20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REQ_05</a:t>
                      </a:r>
                    </a:p>
                  </a:txBody>
                  <a:tcPr marL="2008" marR="2008" marT="20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2008" marR="2008" marT="20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기본사항</a:t>
                      </a:r>
                    </a:p>
                  </a:txBody>
                  <a:tcPr marL="2008" marR="2008" marT="20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고객센터</a:t>
                      </a:r>
                    </a:p>
                  </a:txBody>
                  <a:tcPr marL="2008" marR="2008" marT="20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고객만족센터 안내 </a:t>
                      </a:r>
                    </a:p>
                  </a:txBody>
                  <a:tcPr marL="2008" marR="2008" marT="20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2008" marR="2008" marT="20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2008" marR="2008" marT="20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고객만족센터 안내 </a:t>
                      </a:r>
                    </a:p>
                  </a:txBody>
                  <a:tcPr marL="2008" marR="2008" marT="20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ARS </a:t>
                      </a:r>
                      <a:r>
                        <a:rPr lang="ko-KR" altLang="en-US" sz="800" b="0" i="0" u="none" strike="noStrike" dirty="0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안내 관련 </a:t>
                      </a:r>
                      <a:r>
                        <a:rPr lang="ko-KR" altLang="en-US" sz="800" b="0" i="0" u="none" strike="noStrike" dirty="0" err="1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컨텐츠</a:t>
                      </a:r>
                      <a:r>
                        <a:rPr lang="ko-KR" altLang="en-US" sz="800" b="0" i="0" u="none" strike="noStrike" dirty="0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제공</a:t>
                      </a:r>
                    </a:p>
                  </a:txBody>
                  <a:tcPr marL="2008" marR="2008" marT="20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노형준</a:t>
                      </a:r>
                      <a:br>
                        <a:rPr lang="ko-KR" altLang="en-US" sz="800" b="0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</a:br>
                      <a:r>
                        <a:rPr lang="ko-KR" altLang="en-US" sz="800" b="0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김광영</a:t>
                      </a:r>
                    </a:p>
                  </a:txBody>
                  <a:tcPr marL="2008" marR="2008" marT="20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상</a:t>
                      </a:r>
                    </a:p>
                  </a:txBody>
                  <a:tcPr marL="2008" marR="2008" marT="20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상</a:t>
                      </a:r>
                    </a:p>
                  </a:txBody>
                  <a:tcPr marL="2008" marR="2008" marT="20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홈</a:t>
                      </a:r>
                      <a:r>
                        <a:rPr lang="en-US" altLang="ko-KR" sz="800" b="1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&gt;</a:t>
                      </a:r>
                      <a:r>
                        <a:rPr lang="ko-KR" altLang="en-US" sz="800" b="1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고객센터</a:t>
                      </a:r>
                      <a:r>
                        <a:rPr lang="en-US" altLang="ko-KR" sz="800" b="1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&gt;</a:t>
                      </a:r>
                      <a:r>
                        <a:rPr lang="ko-KR" altLang="en-US" sz="800" b="1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콜센터연결</a:t>
                      </a:r>
                      <a:r>
                        <a:rPr lang="ko-KR" altLang="en-US" sz="800" b="0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메뉴를 통해 제공함</a:t>
                      </a:r>
                    </a:p>
                  </a:txBody>
                  <a:tcPr marL="2008" marR="2008" marT="20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2008" marR="2008" marT="20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2008" marR="2008" marT="20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2008" marR="2008" marT="20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2008" marR="2008" marT="20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66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REQ_06</a:t>
                      </a:r>
                    </a:p>
                  </a:txBody>
                  <a:tcPr marL="2008" marR="2008" marT="20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2008" marR="2008" marT="20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기본사항</a:t>
                      </a:r>
                    </a:p>
                  </a:txBody>
                  <a:tcPr marL="2008" marR="2008" marT="20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고객센터</a:t>
                      </a:r>
                    </a:p>
                  </a:txBody>
                  <a:tcPr marL="2008" marR="2008" marT="20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공인인증서 관리</a:t>
                      </a:r>
                    </a:p>
                  </a:txBody>
                  <a:tcPr marL="2008" marR="2008" marT="20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2008" marR="2008" marT="20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2008" marR="2008" marT="20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공인인증서 관리</a:t>
                      </a:r>
                    </a:p>
                  </a:txBody>
                  <a:tcPr marL="2008" marR="2008" marT="20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공인인증서 로그인을 통하여 모바일 서비스를 이용할 수 있도록 보안 솔루션 적용</a:t>
                      </a:r>
                    </a:p>
                  </a:txBody>
                  <a:tcPr marL="2008" marR="2008" marT="20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노형준</a:t>
                      </a:r>
                    </a:p>
                  </a:txBody>
                  <a:tcPr marL="2008" marR="2008" marT="20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상</a:t>
                      </a:r>
                    </a:p>
                  </a:txBody>
                  <a:tcPr marL="2008" marR="2008" marT="20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상</a:t>
                      </a:r>
                    </a:p>
                  </a:txBody>
                  <a:tcPr marL="2008" marR="2008" marT="20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홈</a:t>
                      </a:r>
                      <a:r>
                        <a:rPr lang="en-US" altLang="ko-KR" sz="800" b="1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&gt;</a:t>
                      </a:r>
                      <a:r>
                        <a:rPr lang="ko-KR" altLang="en-US" sz="800" b="1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고객센터</a:t>
                      </a:r>
                      <a:r>
                        <a:rPr lang="en-US" altLang="ko-KR" sz="800" b="1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&gt;</a:t>
                      </a:r>
                      <a:r>
                        <a:rPr lang="ko-KR" altLang="en-US" sz="800" b="1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공인인증서</a:t>
                      </a:r>
                      <a:r>
                        <a:rPr lang="ko-KR" altLang="en-US" sz="800" b="0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메뉴를 통해 제공함</a:t>
                      </a:r>
                    </a:p>
                  </a:txBody>
                  <a:tcPr marL="2008" marR="2008" marT="20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2008" marR="2008" marT="20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2008" marR="2008" marT="20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2008" marR="2008" marT="20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2008" marR="2008" marT="20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20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REQ_07</a:t>
                      </a:r>
                    </a:p>
                  </a:txBody>
                  <a:tcPr marL="2008" marR="2008" marT="20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2008" marR="2008" marT="20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기본사항</a:t>
                      </a:r>
                    </a:p>
                  </a:txBody>
                  <a:tcPr marL="2008" marR="2008" marT="20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고객센터</a:t>
                      </a:r>
                    </a:p>
                  </a:txBody>
                  <a:tcPr marL="2008" marR="2008" marT="20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공지사항</a:t>
                      </a:r>
                    </a:p>
                  </a:txBody>
                  <a:tcPr marL="2008" marR="2008" marT="20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2008" marR="2008" marT="20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2008" marR="2008" marT="20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모바일전용 공지사항</a:t>
                      </a:r>
                    </a:p>
                  </a:txBody>
                  <a:tcPr marL="2008" marR="2008" marT="20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모바일 전용 공지사항은 기존 웹의 공지사항과 별도로 구축</a:t>
                      </a:r>
                    </a:p>
                  </a:txBody>
                  <a:tcPr marL="2008" marR="2008" marT="20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노형준</a:t>
                      </a:r>
                      <a:br>
                        <a:rPr lang="ko-KR" altLang="en-US" sz="800" b="0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</a:br>
                      <a:r>
                        <a:rPr lang="ko-KR" altLang="en-US" sz="800" b="0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한재욱</a:t>
                      </a:r>
                    </a:p>
                  </a:txBody>
                  <a:tcPr marL="2008" marR="2008" marT="20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상</a:t>
                      </a:r>
                    </a:p>
                  </a:txBody>
                  <a:tcPr marL="2008" marR="2008" marT="20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상</a:t>
                      </a:r>
                    </a:p>
                  </a:txBody>
                  <a:tcPr marL="2008" marR="2008" marT="20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홈</a:t>
                      </a:r>
                      <a:r>
                        <a:rPr lang="en-US" altLang="ko-KR" sz="800" b="1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&gt;</a:t>
                      </a:r>
                      <a:r>
                        <a:rPr lang="ko-KR" altLang="en-US" sz="800" b="1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고객센터</a:t>
                      </a:r>
                      <a:r>
                        <a:rPr lang="en-US" altLang="ko-KR" sz="800" b="1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&gt;</a:t>
                      </a:r>
                      <a:r>
                        <a:rPr lang="ko-KR" altLang="en-US" sz="800" b="1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공지사항</a:t>
                      </a:r>
                      <a:r>
                        <a:rPr lang="ko-KR" altLang="en-US" sz="800" b="0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메뉴를 통해 제공함</a:t>
                      </a:r>
                      <a:br>
                        <a:rPr lang="ko-KR" altLang="en-US" sz="800" b="0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</a:br>
                      <a:r>
                        <a:rPr lang="ko-KR" altLang="en-US" sz="800" b="0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웹의 공지사항이 </a:t>
                      </a:r>
                      <a:r>
                        <a:rPr lang="en-US" altLang="ko-KR" sz="800" b="0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DB</a:t>
                      </a:r>
                      <a:r>
                        <a:rPr lang="ko-KR" altLang="en-US" sz="800" b="0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화 되어 있지 않은 게시판의 형태이므로</a:t>
                      </a:r>
                      <a:r>
                        <a:rPr lang="en-US" altLang="ko-KR" sz="800" b="0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800" b="0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모바일과 통합사용하는 것은 어려울 것으로 판단되며</a:t>
                      </a:r>
                      <a:r>
                        <a:rPr lang="en-US" altLang="ko-KR" sz="800" b="0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800" b="0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모바일 공지사항은 별도로 구축함 </a:t>
                      </a:r>
                    </a:p>
                  </a:txBody>
                  <a:tcPr marL="2008" marR="2008" marT="20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2008" marR="2008" marT="20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2008" marR="2008" marT="20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2008" marR="2008" marT="20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2008" marR="2008" marT="20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6397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r>
              <a:rPr lang="en-US" altLang="ko-KR" sz="1800" dirty="0" smtClean="0">
                <a:solidFill>
                  <a:schemeClr val="bg1"/>
                </a:solidFill>
              </a:rPr>
              <a:t>  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4275526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6. </a:t>
            </a:r>
            <a:r>
              <a:rPr lang="ko-KR" altLang="en-US" sz="1800" dirty="0" smtClean="0"/>
              <a:t>프로그램 목록 작성 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분석</a:t>
            </a:r>
            <a:r>
              <a:rPr lang="en-US" altLang="ko-KR" sz="1800" dirty="0" smtClean="0"/>
              <a:t>/</a:t>
            </a:r>
            <a:r>
              <a:rPr lang="ko-KR" altLang="en-US" sz="1800" dirty="0" smtClean="0"/>
              <a:t>설계</a:t>
            </a:r>
            <a:r>
              <a:rPr lang="en-US" altLang="ko-KR" sz="1800" dirty="0" smtClean="0"/>
              <a:t>)</a:t>
            </a:r>
            <a:endParaRPr lang="en-US" altLang="ko-KR" sz="1800" dirty="0"/>
          </a:p>
        </p:txBody>
      </p:sp>
      <p:sp>
        <p:nvSpPr>
          <p:cNvPr id="7" name="TextBox 6"/>
          <p:cNvSpPr txBox="1"/>
          <p:nvPr/>
        </p:nvSpPr>
        <p:spPr>
          <a:xfrm>
            <a:off x="558367" y="785594"/>
            <a:ext cx="455894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프로그램 목록 작성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sz="1400" b="0" dirty="0" smtClean="0"/>
              <a:t>개발될 시스템의 프로그램 소스단위 </a:t>
            </a:r>
            <a:r>
              <a:rPr lang="en-US" altLang="ko-KR" sz="1400" b="0" dirty="0" smtClean="0"/>
              <a:t>(*.java)</a:t>
            </a:r>
            <a:r>
              <a:rPr lang="ko-KR" altLang="en-US" sz="1400" b="0" dirty="0" smtClean="0"/>
              <a:t>로</a:t>
            </a:r>
            <a:r>
              <a:rPr lang="en-US" altLang="ko-KR" sz="1400" b="0" dirty="0" smtClean="0"/>
              <a:t> </a:t>
            </a:r>
            <a:r>
              <a:rPr lang="ko-KR" altLang="en-US" sz="1400" b="0" dirty="0" smtClean="0"/>
              <a:t>작성</a:t>
            </a:r>
            <a:endParaRPr lang="en-US" altLang="ko-KR" sz="1400" b="0" dirty="0" smtClean="0"/>
          </a:p>
          <a:p>
            <a:pPr marL="285750" indent="-285750">
              <a:buFontTx/>
              <a:buChar char="-"/>
            </a:pPr>
            <a:r>
              <a:rPr lang="ko-KR" altLang="en-US" sz="1400" b="0" dirty="0" smtClean="0"/>
              <a:t>프로그램 별 간단한 설명작성</a:t>
            </a:r>
            <a:endParaRPr lang="en-US" altLang="ko-KR" dirty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프로그램 목록 작성 예시</a:t>
            </a:r>
            <a:r>
              <a:rPr lang="en-US" altLang="ko-KR" dirty="0" smtClean="0"/>
              <a:t> </a:t>
            </a:r>
          </a:p>
          <a:p>
            <a:endParaRPr lang="en-US" altLang="ko-KR" dirty="0" smtClean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0070282"/>
              </p:ext>
            </p:extLst>
          </p:nvPr>
        </p:nvGraphicFramePr>
        <p:xfrm>
          <a:off x="1234375" y="2403031"/>
          <a:ext cx="6057900" cy="3429000"/>
        </p:xfrm>
        <a:graphic>
          <a:graphicData uri="http://schemas.openxmlformats.org/drawingml/2006/table">
            <a:tbl>
              <a:tblPr/>
              <a:tblGrid>
                <a:gridCol w="27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프로그램</a:t>
                      </a:r>
                      <a:r>
                        <a:rPr lang="en-US" sz="1000" b="1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프로그램명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관련 </a:t>
                      </a:r>
                      <a:r>
                        <a:rPr lang="en-US" sz="1000" b="1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I/F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관련</a:t>
                      </a:r>
                      <a:r>
                        <a:rPr lang="en-US" sz="1000" b="1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 Table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MeritzMain.java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첫화면</a:t>
                      </a:r>
                      <a:r>
                        <a:rPr lang="en-US" altLang="ko-KR" sz="10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메인화면</a:t>
                      </a:r>
                      <a:r>
                        <a:rPr lang="en-US" altLang="ko-KR" sz="10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TR00001.jsp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StockDaily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Login.java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로그인화면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TR00001.jsp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StockDaily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StockIndex.java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시세화면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TR00001.jsp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StockDaily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StockIndex1.java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시세화면</a:t>
                      </a:r>
                      <a:r>
                        <a:rPr lang="en-US" altLang="ko-KR" sz="10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10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현재가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TR00001.jsp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StockDaily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StockIndex1_10ho.java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시세화면</a:t>
                      </a:r>
                      <a:r>
                        <a:rPr lang="en-US" altLang="ko-KR" sz="10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10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현재가</a:t>
                      </a:r>
                      <a:r>
                        <a:rPr lang="en-US" altLang="ko-KR" sz="10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lang="ko-KR" altLang="en-US" sz="10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호가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TR00001.jsp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StockDaily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StockIndex2.java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시세화면</a:t>
                      </a:r>
                      <a:r>
                        <a:rPr lang="en-US" altLang="ko-KR" sz="10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10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관심종목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TR00001.jsp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StockDaily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StockIndex3.java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시세화면</a:t>
                      </a:r>
                      <a:r>
                        <a:rPr lang="en-US" altLang="ko-KR" sz="10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10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테마주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TR00001.jsp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StockDaily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StockIndex3_1.java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시세화면</a:t>
                      </a:r>
                      <a:r>
                        <a:rPr lang="en-US" altLang="ko-KR" sz="10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10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테마주</a:t>
                      </a:r>
                      <a:r>
                        <a:rPr lang="en-US" altLang="ko-KR" sz="10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10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테마별종목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TR00001.jsp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StockDaily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StockIndex4.java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시세화면</a:t>
                      </a:r>
                      <a:r>
                        <a:rPr lang="en-US" altLang="ko-KR" sz="10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10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기관</a:t>
                      </a:r>
                      <a:r>
                        <a:rPr lang="en-US" altLang="ko-KR" sz="10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외국인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TR00001.jsp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StockDaily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StockIndex5.java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시세화면</a:t>
                      </a:r>
                      <a:r>
                        <a:rPr lang="en-US" altLang="ko-KR" sz="10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10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신용융자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TR00001.jsp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StockDaily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StockIndex6.java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시세화면</a:t>
                      </a:r>
                      <a:r>
                        <a:rPr lang="en-US" altLang="ko-KR" sz="10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10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리서치자료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TR00001.jsp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StockDaily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StockIndex7.java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시세화면</a:t>
                      </a:r>
                      <a:r>
                        <a:rPr lang="en-US" altLang="ko-KR" sz="10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10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차트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TR00001.jsp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StockDaily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StockIndex8.java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시세화면</a:t>
                      </a:r>
                      <a:r>
                        <a:rPr lang="en-US" altLang="ko-KR" sz="10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-ELW</a:t>
                      </a:r>
                      <a:r>
                        <a:rPr lang="ko-KR" altLang="en-US" sz="10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현재가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TR00001.jsp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StockDaily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StockIndex9.java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시세화면</a:t>
                      </a:r>
                      <a:r>
                        <a:rPr lang="en-US" altLang="ko-KR" sz="10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-ELW</a:t>
                      </a:r>
                      <a:r>
                        <a:rPr lang="ko-KR" altLang="en-US" sz="10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종합시세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TR00001.jsp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StockDaily</a:t>
                      </a:r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9366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r>
              <a:rPr lang="en-US" altLang="ko-KR" sz="1800" dirty="0" smtClean="0">
                <a:solidFill>
                  <a:schemeClr val="bg1"/>
                </a:solidFill>
              </a:rPr>
              <a:t>  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68433" y="88021"/>
            <a:ext cx="3018903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ko-KR" altLang="en-US" sz="1800" dirty="0" smtClean="0"/>
              <a:t>주요내용</a:t>
            </a:r>
            <a:endParaRPr lang="en-US" altLang="ko-KR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906450" y="882246"/>
            <a:ext cx="5773695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0"/>
              </a:spcBef>
              <a:buAutoNum type="arabicPeriod"/>
            </a:pPr>
            <a:r>
              <a:rPr lang="ko-KR" altLang="en-US" dirty="0" smtClean="0"/>
              <a:t>프로젝트 </a:t>
            </a:r>
            <a:r>
              <a:rPr lang="ko-KR" altLang="en-US" dirty="0"/>
              <a:t>진행 </a:t>
            </a:r>
            <a:r>
              <a:rPr lang="ko-KR" altLang="en-US" dirty="0" smtClean="0"/>
              <a:t>요약</a:t>
            </a:r>
            <a:endParaRPr lang="en-US" altLang="ko-KR" dirty="0" smtClean="0"/>
          </a:p>
          <a:p>
            <a:pPr marL="342900" indent="-342900">
              <a:spcBef>
                <a:spcPct val="0"/>
              </a:spcBef>
              <a:buAutoNum type="arabicPeriod"/>
            </a:pPr>
            <a:endParaRPr lang="en-US" altLang="ko-KR" dirty="0" smtClean="0"/>
          </a:p>
          <a:p>
            <a:pPr marL="342900" indent="-342900">
              <a:spcBef>
                <a:spcPct val="0"/>
              </a:spcBef>
              <a:buAutoNum type="arabicPeriod"/>
            </a:pPr>
            <a:r>
              <a:rPr lang="ko-KR" altLang="en-US" dirty="0" smtClean="0"/>
              <a:t>본인이 수행할 프로젝트 선택</a:t>
            </a:r>
            <a:endParaRPr lang="en-US" altLang="ko-KR" dirty="0" smtClean="0"/>
          </a:p>
          <a:p>
            <a:pPr marL="342900" indent="-342900">
              <a:spcBef>
                <a:spcPct val="0"/>
              </a:spcBef>
              <a:buAutoNum type="arabicPeriod"/>
            </a:pPr>
            <a:endParaRPr lang="en-US" altLang="ko-KR" dirty="0" smtClean="0"/>
          </a:p>
          <a:p>
            <a:pPr marL="342900" indent="-342900">
              <a:spcBef>
                <a:spcPct val="0"/>
              </a:spcBef>
              <a:buAutoNum type="arabicPeriod"/>
            </a:pPr>
            <a:r>
              <a:rPr lang="ko-KR" altLang="en-US" dirty="0"/>
              <a:t>시스템 개발 </a:t>
            </a:r>
            <a:r>
              <a:rPr lang="ko-KR" altLang="en-US" dirty="0" smtClean="0"/>
              <a:t>요청서</a:t>
            </a:r>
            <a:r>
              <a:rPr lang="en-US" altLang="ko-KR" dirty="0" smtClean="0"/>
              <a:t>(1~10)</a:t>
            </a:r>
          </a:p>
          <a:p>
            <a:pPr marL="342900" indent="-342900">
              <a:spcBef>
                <a:spcPct val="0"/>
              </a:spcBef>
              <a:buAutoNum type="arabicPeriod"/>
            </a:pPr>
            <a:endParaRPr lang="en-US" altLang="ko-KR" dirty="0" smtClean="0"/>
          </a:p>
          <a:p>
            <a:pPr marL="342900" indent="-342900">
              <a:spcBef>
                <a:spcPct val="0"/>
              </a:spcBef>
              <a:buFontTx/>
              <a:buAutoNum type="arabicPeriod"/>
            </a:pPr>
            <a:r>
              <a:rPr lang="ko-KR" altLang="en-US" dirty="0"/>
              <a:t>프로젝트 계획서</a:t>
            </a:r>
            <a:r>
              <a:rPr lang="en-US" altLang="ko-KR" dirty="0"/>
              <a:t> </a:t>
            </a:r>
            <a:r>
              <a:rPr lang="ko-KR" altLang="en-US" dirty="0" smtClean="0"/>
              <a:t>작성</a:t>
            </a:r>
            <a:endParaRPr lang="en-US" altLang="ko-KR" dirty="0" smtClean="0"/>
          </a:p>
          <a:p>
            <a:pPr marL="342900" indent="-342900">
              <a:spcBef>
                <a:spcPct val="0"/>
              </a:spcBef>
              <a:buFontTx/>
              <a:buAutoNum type="arabicPeriod"/>
            </a:pPr>
            <a:endParaRPr lang="en-US" altLang="ko-KR" dirty="0" smtClean="0"/>
          </a:p>
          <a:p>
            <a:pPr marL="342900" indent="-342900">
              <a:spcBef>
                <a:spcPct val="0"/>
              </a:spcBef>
              <a:buFontTx/>
              <a:buAutoNum type="arabicPeriod"/>
            </a:pPr>
            <a:r>
              <a:rPr lang="ko-KR" altLang="en-US" dirty="0"/>
              <a:t>요구사항정의서 </a:t>
            </a:r>
            <a:r>
              <a:rPr lang="ko-KR" altLang="en-US" dirty="0" smtClean="0"/>
              <a:t>작성</a:t>
            </a:r>
            <a:endParaRPr lang="en-US" altLang="ko-KR" dirty="0" smtClean="0"/>
          </a:p>
          <a:p>
            <a:pPr marL="342900" indent="-342900">
              <a:spcBef>
                <a:spcPct val="0"/>
              </a:spcBef>
              <a:buFontTx/>
              <a:buAutoNum type="arabicPeriod"/>
            </a:pPr>
            <a:endParaRPr lang="en-US" altLang="ko-KR" dirty="0"/>
          </a:p>
          <a:p>
            <a:pPr marL="342900" indent="-342900">
              <a:spcBef>
                <a:spcPct val="0"/>
              </a:spcBef>
              <a:buFontTx/>
              <a:buAutoNum type="arabicPeriod"/>
            </a:pPr>
            <a:r>
              <a:rPr lang="ko-KR" altLang="en-US" dirty="0"/>
              <a:t>프로그램 목록 </a:t>
            </a:r>
            <a:r>
              <a:rPr lang="ko-KR" altLang="en-US" dirty="0" smtClean="0"/>
              <a:t>작성</a:t>
            </a:r>
            <a:endParaRPr lang="en-US" altLang="ko-KR" dirty="0" smtClean="0"/>
          </a:p>
          <a:p>
            <a:pPr marL="342900" indent="-342900">
              <a:spcBef>
                <a:spcPct val="0"/>
              </a:spcBef>
              <a:buFontTx/>
              <a:buAutoNum type="arabicPeriod"/>
            </a:pPr>
            <a:endParaRPr lang="en-US" altLang="ko-KR" dirty="0" smtClean="0"/>
          </a:p>
          <a:p>
            <a:pPr marL="342900" indent="-342900">
              <a:spcBef>
                <a:spcPct val="0"/>
              </a:spcBef>
              <a:buFontTx/>
              <a:buAutoNum type="arabicPeriod"/>
            </a:pPr>
            <a:r>
              <a:rPr lang="ko-KR" altLang="en-US" dirty="0"/>
              <a:t>화면설계서 </a:t>
            </a:r>
            <a:r>
              <a:rPr lang="ko-KR" altLang="en-US" dirty="0" smtClean="0"/>
              <a:t>작성</a:t>
            </a:r>
            <a:endParaRPr lang="en-US" altLang="ko-KR" dirty="0" smtClean="0"/>
          </a:p>
          <a:p>
            <a:pPr marL="342900" indent="-342900">
              <a:spcBef>
                <a:spcPct val="0"/>
              </a:spcBef>
              <a:buFontTx/>
              <a:buAutoNum type="arabicPeriod"/>
            </a:pPr>
            <a:endParaRPr lang="en-US" altLang="ko-KR" dirty="0" smtClean="0"/>
          </a:p>
          <a:p>
            <a:pPr marL="342900" indent="-342900">
              <a:spcBef>
                <a:spcPct val="0"/>
              </a:spcBef>
              <a:buFontTx/>
              <a:buAutoNum type="arabicPeriod"/>
            </a:pPr>
            <a:r>
              <a:rPr lang="ko-KR" altLang="en-US" dirty="0"/>
              <a:t>인터페이스 설계서 </a:t>
            </a:r>
            <a:r>
              <a:rPr lang="ko-KR" altLang="en-US" dirty="0" smtClean="0"/>
              <a:t>작성</a:t>
            </a:r>
            <a:endParaRPr lang="en-US" altLang="ko-KR" dirty="0" smtClean="0"/>
          </a:p>
          <a:p>
            <a:pPr marL="342900" indent="-342900">
              <a:spcBef>
                <a:spcPct val="0"/>
              </a:spcBef>
              <a:buFontTx/>
              <a:buAutoNum type="arabicPeriod"/>
            </a:pPr>
            <a:endParaRPr lang="en-US" altLang="ko-KR" dirty="0" smtClean="0"/>
          </a:p>
          <a:p>
            <a:pPr marL="342900" indent="-342900">
              <a:spcBef>
                <a:spcPct val="0"/>
              </a:spcBef>
              <a:buFontTx/>
              <a:buAutoNum type="arabicPeriod"/>
            </a:pPr>
            <a:r>
              <a:rPr lang="ko-KR" altLang="en-US" dirty="0" smtClean="0"/>
              <a:t>데이터베이스 설계서 작성</a:t>
            </a:r>
            <a:endParaRPr lang="en-US" altLang="ko-KR" dirty="0" smtClean="0"/>
          </a:p>
          <a:p>
            <a:pPr marL="342900" indent="-342900">
              <a:spcBef>
                <a:spcPct val="0"/>
              </a:spcBef>
              <a:buFontTx/>
              <a:buAutoNum type="arabicPeriod"/>
            </a:pPr>
            <a:endParaRPr lang="en-US" altLang="ko-KR" dirty="0" smtClean="0"/>
          </a:p>
          <a:p>
            <a:pPr marL="342900" indent="-342900">
              <a:spcBef>
                <a:spcPct val="0"/>
              </a:spcBef>
              <a:buFontTx/>
              <a:buAutoNum type="arabicPeriod"/>
            </a:pPr>
            <a:r>
              <a:rPr lang="ko-KR" altLang="en-US" dirty="0"/>
              <a:t>통합테스트 시나리오</a:t>
            </a:r>
            <a:r>
              <a:rPr lang="en-US" altLang="ko-KR" dirty="0"/>
              <a:t>/</a:t>
            </a:r>
            <a:r>
              <a:rPr lang="ko-KR" altLang="en-US" dirty="0"/>
              <a:t>결과서 </a:t>
            </a:r>
            <a:r>
              <a:rPr lang="ko-KR" altLang="en-US" dirty="0" smtClean="0"/>
              <a:t>작성</a:t>
            </a:r>
            <a:endParaRPr lang="en-US" altLang="ko-KR" dirty="0" smtClean="0"/>
          </a:p>
          <a:p>
            <a:pPr marL="342900" indent="-342900">
              <a:spcBef>
                <a:spcPct val="0"/>
              </a:spcBef>
              <a:buFontTx/>
              <a:buAutoNum type="arabicPeriod"/>
            </a:pPr>
            <a:endParaRPr lang="en-US" altLang="ko-KR" dirty="0" smtClean="0"/>
          </a:p>
          <a:p>
            <a:pPr marL="342900" indent="-342900">
              <a:spcBef>
                <a:spcPct val="0"/>
              </a:spcBef>
              <a:buFontTx/>
              <a:buAutoNum type="arabicPeriod"/>
            </a:pPr>
            <a:r>
              <a:rPr lang="ko-KR" altLang="en-US" dirty="0" smtClean="0"/>
              <a:t>프로젝트 완료보고서 작성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3659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r>
              <a:rPr lang="en-US" altLang="ko-KR" sz="1800" dirty="0" smtClean="0">
                <a:solidFill>
                  <a:schemeClr val="bg1"/>
                </a:solidFill>
              </a:rPr>
              <a:t>  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4275526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7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화면설계서 작성 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분석</a:t>
            </a:r>
            <a:r>
              <a:rPr lang="en-US" altLang="ko-KR" sz="1800" dirty="0" smtClean="0"/>
              <a:t>/</a:t>
            </a:r>
            <a:r>
              <a:rPr lang="ko-KR" altLang="en-US" sz="1800" dirty="0" smtClean="0"/>
              <a:t>설계</a:t>
            </a:r>
            <a:r>
              <a:rPr lang="en-US" altLang="ko-KR" sz="1800" dirty="0" smtClean="0"/>
              <a:t>)</a:t>
            </a:r>
            <a:endParaRPr lang="en-US" altLang="ko-KR" sz="1800" dirty="0"/>
          </a:p>
        </p:txBody>
      </p:sp>
      <p:sp>
        <p:nvSpPr>
          <p:cNvPr id="7" name="TextBox 6"/>
          <p:cNvSpPr txBox="1"/>
          <p:nvPr/>
        </p:nvSpPr>
        <p:spPr>
          <a:xfrm>
            <a:off x="558367" y="785594"/>
            <a:ext cx="8587607" cy="1705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화면설계서 </a:t>
            </a:r>
            <a:r>
              <a:rPr lang="ko-KR" altLang="en-US" dirty="0" smtClean="0"/>
              <a:t>작성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sz="1050" b="0" dirty="0" smtClean="0"/>
              <a:t>개발될 시스템의 구현 화면 단위로</a:t>
            </a:r>
            <a:r>
              <a:rPr lang="en-US" altLang="ko-KR" sz="1050" b="0" dirty="0" smtClean="0"/>
              <a:t> </a:t>
            </a:r>
            <a:r>
              <a:rPr lang="ko-KR" altLang="en-US" sz="1050" b="0" dirty="0" smtClean="0"/>
              <a:t>작성</a:t>
            </a:r>
            <a:endParaRPr lang="en-US" altLang="ko-KR" sz="1050" b="0" dirty="0" smtClean="0"/>
          </a:p>
          <a:p>
            <a:pPr marL="285750" indent="-285750">
              <a:buFontTx/>
              <a:buChar char="-"/>
            </a:pPr>
            <a:r>
              <a:rPr lang="ko-KR" altLang="en-US" sz="1050" b="0" dirty="0" smtClean="0"/>
              <a:t>그림을 그리기 전 스케치를 하여야 한다는 생각으로 스케치 수준으로 작성 </a:t>
            </a:r>
            <a:endParaRPr lang="en-US" altLang="ko-KR" sz="1050" b="0" dirty="0" smtClean="0"/>
          </a:p>
          <a:p>
            <a:pPr marL="285750" indent="-285750">
              <a:buFontTx/>
              <a:buChar char="-"/>
            </a:pPr>
            <a:r>
              <a:rPr lang="ko-KR" altLang="en-US" sz="1050" b="0" dirty="0" smtClean="0"/>
              <a:t>즉 구현될 화면에 대하여 화면을 볼펜이라도 그리고</a:t>
            </a:r>
            <a:r>
              <a:rPr lang="en-US" altLang="ko-KR" sz="1050" b="0" dirty="0" smtClean="0"/>
              <a:t>, </a:t>
            </a:r>
            <a:r>
              <a:rPr lang="ko-KR" altLang="en-US" sz="1050" b="0" dirty="0" smtClean="0"/>
              <a:t>보여줄 항목을 간단하게 설명한다</a:t>
            </a:r>
            <a:endParaRPr lang="en-US" altLang="ko-KR" sz="1050" b="0" dirty="0"/>
          </a:p>
          <a:p>
            <a:pPr marL="285750" indent="-285750">
              <a:buFontTx/>
              <a:buChar char="-"/>
            </a:pPr>
            <a:r>
              <a:rPr lang="ko-KR" altLang="en-US" sz="1050" b="0" dirty="0" smtClean="0"/>
              <a:t>예시는 매우 자세하게 작성한 사례로 지금 여러분이 이 수준으로 작성하기는 어렵다</a:t>
            </a:r>
            <a:r>
              <a:rPr lang="en-US" altLang="ko-KR" sz="1050" b="0" dirty="0" smtClean="0"/>
              <a:t>(</a:t>
            </a:r>
            <a:r>
              <a:rPr lang="ko-KR" altLang="en-US" sz="1050" b="0" dirty="0" smtClean="0"/>
              <a:t>실무에서는 개발자에게 자세한 설계문서를 넘긴다</a:t>
            </a:r>
            <a:r>
              <a:rPr lang="en-US" altLang="ko-KR" sz="1050" b="0" dirty="0" smtClean="0"/>
              <a:t>)</a:t>
            </a:r>
            <a:endParaRPr lang="en-US" altLang="ko-KR" sz="1050" dirty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프로그램 목록 작성 예시</a:t>
            </a:r>
            <a:r>
              <a:rPr lang="en-US" altLang="ko-KR" dirty="0" smtClean="0"/>
              <a:t> </a:t>
            </a:r>
          </a:p>
          <a:p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115" y="2197979"/>
            <a:ext cx="7353946" cy="4288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456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r>
              <a:rPr lang="en-US" altLang="ko-KR" sz="1800" dirty="0" smtClean="0">
                <a:solidFill>
                  <a:schemeClr val="bg1"/>
                </a:solidFill>
              </a:rPr>
              <a:t>  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4275526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8. </a:t>
            </a:r>
            <a:r>
              <a:rPr lang="ko-KR" altLang="en-US" sz="1800" dirty="0" smtClean="0"/>
              <a:t>인터페이스 설계서 작성 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분석</a:t>
            </a:r>
            <a:r>
              <a:rPr lang="en-US" altLang="ko-KR" sz="1800" dirty="0" smtClean="0"/>
              <a:t>/</a:t>
            </a:r>
            <a:r>
              <a:rPr lang="ko-KR" altLang="en-US" sz="1800" dirty="0" smtClean="0"/>
              <a:t>설계</a:t>
            </a:r>
            <a:r>
              <a:rPr lang="en-US" altLang="ko-KR" sz="1800" dirty="0" smtClean="0"/>
              <a:t>)</a:t>
            </a:r>
            <a:endParaRPr lang="en-US" altLang="ko-KR" sz="1800" dirty="0"/>
          </a:p>
        </p:txBody>
      </p:sp>
      <p:sp>
        <p:nvSpPr>
          <p:cNvPr id="7" name="TextBox 6"/>
          <p:cNvSpPr txBox="1"/>
          <p:nvPr/>
        </p:nvSpPr>
        <p:spPr>
          <a:xfrm>
            <a:off x="558367" y="680163"/>
            <a:ext cx="5884944" cy="13172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인터페이스 설계서 작성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sz="1050" b="0" dirty="0" smtClean="0"/>
              <a:t>통신을 통하여 데이터를 주고 받는 경우 인터페이스 설계서를 작성한다 </a:t>
            </a:r>
            <a:r>
              <a:rPr lang="en-US" altLang="ko-KR" sz="1050" b="0" dirty="0" smtClean="0"/>
              <a:t>(</a:t>
            </a:r>
            <a:r>
              <a:rPr lang="ko-KR" altLang="en-US" sz="1050" b="0" dirty="0" smtClean="0"/>
              <a:t>없으면 작성생략</a:t>
            </a:r>
            <a:r>
              <a:rPr lang="en-US" altLang="ko-KR" sz="1050" b="0" dirty="0" smtClean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sz="1050" b="0" dirty="0" smtClean="0"/>
              <a:t>즉 주고받는 </a:t>
            </a:r>
            <a:r>
              <a:rPr lang="en-US" altLang="ko-KR" sz="1050" b="0" dirty="0" smtClean="0"/>
              <a:t>XML</a:t>
            </a:r>
            <a:r>
              <a:rPr lang="ko-KR" altLang="en-US" sz="1050" b="0" dirty="0" smtClean="0"/>
              <a:t>파일</a:t>
            </a:r>
            <a:r>
              <a:rPr lang="en-US" altLang="ko-KR" sz="1050" b="0" dirty="0" smtClean="0"/>
              <a:t>(</a:t>
            </a:r>
            <a:r>
              <a:rPr lang="en-US" altLang="ko-KR" sz="1050" b="0" dirty="0" err="1" smtClean="0"/>
              <a:t>json</a:t>
            </a:r>
            <a:r>
              <a:rPr lang="en-US" altLang="ko-KR" sz="1050" b="0" dirty="0" smtClean="0"/>
              <a:t>, socket)</a:t>
            </a:r>
            <a:r>
              <a:rPr lang="ko-KR" altLang="en-US" sz="1050" b="0" dirty="0" smtClean="0"/>
              <a:t> 내역에 대하여 구현한다</a:t>
            </a:r>
            <a:endParaRPr lang="en-US" altLang="ko-KR" sz="1050" dirty="0" smtClean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인터페이스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설계서 작성 예시</a:t>
            </a:r>
            <a:r>
              <a:rPr lang="en-US" altLang="ko-KR" dirty="0" smtClean="0"/>
              <a:t> </a:t>
            </a:r>
          </a:p>
          <a:p>
            <a:endParaRPr lang="en-US" altLang="ko-KR" dirty="0" smtClean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6048158"/>
              </p:ext>
            </p:extLst>
          </p:nvPr>
        </p:nvGraphicFramePr>
        <p:xfrm>
          <a:off x="912719" y="2112228"/>
          <a:ext cx="8688632" cy="4314309"/>
        </p:xfrm>
        <a:graphic>
          <a:graphicData uri="http://schemas.openxmlformats.org/drawingml/2006/table">
            <a:tbl>
              <a:tblPr/>
              <a:tblGrid>
                <a:gridCol w="6653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45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75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37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16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9660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3913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0011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24296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Request</a:t>
                      </a:r>
                    </a:p>
                  </a:txBody>
                  <a:tcPr marL="1706" marR="1706" marT="17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Response</a:t>
                      </a:r>
                    </a:p>
                  </a:txBody>
                  <a:tcPr marL="1706" marR="1706" marT="17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429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1706" marR="1706" marT="17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필드</a:t>
                      </a:r>
                    </a:p>
                  </a:txBody>
                  <a:tcPr marL="1706" marR="1706" marT="17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필수</a:t>
                      </a:r>
                    </a:p>
                  </a:txBody>
                  <a:tcPr marL="1706" marR="1706" marT="17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value</a:t>
                      </a:r>
                    </a:p>
                  </a:txBody>
                  <a:tcPr marL="1706" marR="1706" marT="17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1706" marR="1706" marT="17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필드</a:t>
                      </a:r>
                    </a:p>
                  </a:txBody>
                  <a:tcPr marL="1706" marR="1706" marT="17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value</a:t>
                      </a:r>
                    </a:p>
                  </a:txBody>
                  <a:tcPr marL="1706" marR="1706" marT="17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1706" marR="1706" marT="17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7065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테스트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http://tm.kbli.co.kr/SMART/SW_MT/SW_GetUserInfo.jsp?inputData=&lt;?xml version='1.0' encoding='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euc-kr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' standalone='yes'?&gt;&lt;INPUT_VALUE&gt;&lt;</a:t>
                      </a:r>
                      <a:r>
                        <a:rPr 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ss_JUMIN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&gt;7704**-1******&lt;/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ss_JUMIN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&gt;&lt;/INPUT_VALUE&gt;)</a:t>
                      </a:r>
                    </a:p>
                  </a:txBody>
                  <a:tcPr marL="1706" marR="1706" marT="17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4296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REQUSERINFO</a:t>
                      </a:r>
                    </a:p>
                  </a:txBody>
                  <a:tcPr marL="1706" marR="1706" marT="17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RESUSERINFO</a:t>
                      </a:r>
                    </a:p>
                  </a:txBody>
                  <a:tcPr marL="1706" marR="1706" marT="17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57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inputData</a:t>
                      </a:r>
                      <a:b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</a:b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XML</a:t>
                      </a:r>
                    </a:p>
                  </a:txBody>
                  <a:tcPr marL="1706" marR="1706" marT="17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주민등록번호</a:t>
                      </a:r>
                    </a:p>
                  </a:txBody>
                  <a:tcPr marL="1706" marR="1706" marT="17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O</a:t>
                      </a:r>
                    </a:p>
                  </a:txBody>
                  <a:tcPr marL="1706" marR="1706" marT="17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ss_JUMIN</a:t>
                      </a:r>
                    </a:p>
                  </a:txBody>
                  <a:tcPr marL="1706" marR="1706" marT="17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1706" marR="1706" marT="17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에러코드</a:t>
                      </a:r>
                    </a:p>
                  </a:txBody>
                  <a:tcPr marL="1706" marR="1706" marT="17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ERROR_CODE</a:t>
                      </a:r>
                    </a:p>
                  </a:txBody>
                  <a:tcPr marL="1706" marR="1706" marT="17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00000 :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정상</a:t>
                      </a:r>
                    </a:p>
                  </a:txBody>
                  <a:tcPr marL="1706" marR="1706" marT="17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429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1706" marR="1706" marT="17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1706" marR="1706" marT="17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1706" marR="1706" marT="17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1706" marR="1706" marT="17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1706" marR="1706" marT="17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에러메시지</a:t>
                      </a:r>
                    </a:p>
                  </a:txBody>
                  <a:tcPr marL="1706" marR="1706" marT="17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ERROR_TEXT</a:t>
                      </a:r>
                    </a:p>
                  </a:txBody>
                  <a:tcPr marL="1706" marR="1706" marT="17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1706" marR="1706" marT="17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429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1706" marR="1706" marT="17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1706" marR="1706" marT="17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1706" marR="1706" marT="17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1706" marR="1706" marT="17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1706" marR="1706" marT="17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&lt;DATA_VALUE&gt;</a:t>
                      </a:r>
                    </a:p>
                  </a:txBody>
                  <a:tcPr marL="1706" marR="1706" marT="17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3893"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1706" marR="1706" marT="17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1706" marR="1706" marT="17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1706" marR="1706" marT="17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1706" marR="1706" marT="17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1706" marR="1706" marT="17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고객 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PK</a:t>
                      </a:r>
                    </a:p>
                  </a:txBody>
                  <a:tcPr marL="1706" marR="1706" marT="17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GGPK</a:t>
                      </a:r>
                    </a:p>
                  </a:txBody>
                  <a:tcPr marL="1706" marR="1706" marT="17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FF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고객고유번호 </a:t>
                      </a:r>
                      <a:r>
                        <a:rPr lang="en-US" altLang="ko-KR" sz="900" b="0" i="0" u="none" strike="noStrike">
                          <a:solidFill>
                            <a:srgbClr val="0000FF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Key(</a:t>
                      </a:r>
                      <a:r>
                        <a:rPr lang="ko-KR" altLang="en-US" sz="900" b="0" i="0" u="none" strike="noStrike">
                          <a:solidFill>
                            <a:srgbClr val="0000FF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고객정보변경시 </a:t>
                      </a:r>
                      <a:r>
                        <a:rPr lang="en-US" altLang="ko-KR" sz="900" b="0" i="0" u="none" strike="noStrike">
                          <a:solidFill>
                            <a:srgbClr val="0000FF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Key</a:t>
                      </a:r>
                      <a:r>
                        <a:rPr lang="ko-KR" altLang="en-US" sz="900" b="0" i="0" u="none" strike="noStrike">
                          <a:solidFill>
                            <a:srgbClr val="0000FF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값으로 올려줘야할 필드임</a:t>
                      </a:r>
                      <a:r>
                        <a:rPr lang="en-US" altLang="ko-KR" sz="900" b="0" i="0" u="none" strike="noStrike">
                          <a:solidFill>
                            <a:srgbClr val="0000FF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</a:t>
                      </a:r>
                    </a:p>
                  </a:txBody>
                  <a:tcPr marL="1706" marR="1706" marT="17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24296"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1706" marR="1706" marT="17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1706" marR="1706" marT="17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1706" marR="1706" marT="17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1706" marR="1706" marT="17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1706" marR="1706" marT="17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자택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_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우편번호</a:t>
                      </a:r>
                    </a:p>
                  </a:txBody>
                  <a:tcPr marL="1706" marR="1706" marT="17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HPOST</a:t>
                      </a:r>
                    </a:p>
                  </a:txBody>
                  <a:tcPr marL="1706" marR="1706" marT="17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>
                          <a:solidFill>
                            <a:srgbClr val="0000FF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'442-250'</a:t>
                      </a:r>
                    </a:p>
                  </a:txBody>
                  <a:tcPr marL="1706" marR="1706" marT="17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7065"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1706" marR="1706" marT="17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1706" marR="1706" marT="17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1706" marR="1706" marT="17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1706" marR="1706" marT="17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1706" marR="1706" marT="17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자택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_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주소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1706" marR="1706" marT="17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HOME_ADD1</a:t>
                      </a:r>
                    </a:p>
                  </a:txBody>
                  <a:tcPr marL="1706" marR="1706" marT="17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ko-KR" sz="900" b="0" i="0" u="none" strike="noStrike">
                          <a:solidFill>
                            <a:srgbClr val="0000FF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'</a:t>
                      </a:r>
                      <a:r>
                        <a:rPr lang="ko-KR" altLang="en-US" sz="900" b="0" i="0" u="none" strike="noStrike">
                          <a:solidFill>
                            <a:srgbClr val="0000FF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경기 수원시 팔달구 화서동</a:t>
                      </a:r>
                      <a:r>
                        <a:rPr lang="en-US" altLang="ko-KR" sz="900" b="0" i="0" u="none" strike="noStrike">
                          <a:solidFill>
                            <a:srgbClr val="0000FF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'</a:t>
                      </a:r>
                    </a:p>
                  </a:txBody>
                  <a:tcPr marL="1706" marR="1706" marT="17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24296"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1706" marR="1706" marT="17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1706" marR="1706" marT="17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1706" marR="1706" marT="17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1706" marR="1706" marT="17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1706" marR="1706" marT="17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자택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_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주소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1706" marR="1706" marT="17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HOME_ADD2</a:t>
                      </a:r>
                    </a:p>
                  </a:txBody>
                  <a:tcPr marL="1706" marR="1706" marT="17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FF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기타번지</a:t>
                      </a:r>
                    </a:p>
                  </a:txBody>
                  <a:tcPr marL="1706" marR="1706" marT="17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24296"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1706" marR="1706" marT="17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1706" marR="1706" marT="17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1706" marR="1706" marT="17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1706" marR="1706" marT="17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1706" marR="1706" marT="17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자택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_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지역번호</a:t>
                      </a:r>
                    </a:p>
                  </a:txBody>
                  <a:tcPr marL="1706" marR="1706" marT="17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HTEL1</a:t>
                      </a:r>
                    </a:p>
                  </a:txBody>
                  <a:tcPr marL="1706" marR="1706" marT="17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ko-KR" sz="900" b="0" i="0" u="none" strike="noStrike">
                          <a:solidFill>
                            <a:srgbClr val="0000FF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'02'</a:t>
                      </a:r>
                    </a:p>
                  </a:txBody>
                  <a:tcPr marL="1706" marR="1706" marT="17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4296"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1706" marR="1706" marT="17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1706" marR="1706" marT="17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1706" marR="1706" marT="17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1706" marR="1706" marT="17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1706" marR="1706" marT="17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자택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_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전화번호</a:t>
                      </a:r>
                    </a:p>
                  </a:txBody>
                  <a:tcPr marL="1706" marR="1706" marT="17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HTEL2</a:t>
                      </a:r>
                    </a:p>
                  </a:txBody>
                  <a:tcPr marL="1706" marR="1706" marT="17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ko-KR" sz="900" b="0" i="0" u="none" strike="noStrike">
                          <a:solidFill>
                            <a:srgbClr val="0000FF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'666-6666'</a:t>
                      </a:r>
                    </a:p>
                  </a:txBody>
                  <a:tcPr marL="1706" marR="1706" marT="17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24296"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1706" marR="1706" marT="17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1706" marR="1706" marT="17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1706" marR="1706" marT="17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1706" marR="1706" marT="17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1706" marR="1706" marT="17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직장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_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우편번호</a:t>
                      </a:r>
                    </a:p>
                  </a:txBody>
                  <a:tcPr marL="1706" marR="1706" marT="17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OPOST</a:t>
                      </a:r>
                    </a:p>
                  </a:txBody>
                  <a:tcPr marL="1706" marR="1706" marT="17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>
                          <a:solidFill>
                            <a:srgbClr val="0000FF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'442-250'</a:t>
                      </a:r>
                    </a:p>
                  </a:txBody>
                  <a:tcPr marL="1706" marR="1706" marT="17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7065"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1706" marR="1706" marT="17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1706" marR="1706" marT="17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1706" marR="1706" marT="17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1706" marR="1706" marT="17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1706" marR="1706" marT="17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직장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_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주소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1706" marR="1706" marT="17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OFFICE_ADD1</a:t>
                      </a:r>
                    </a:p>
                  </a:txBody>
                  <a:tcPr marL="1706" marR="1706" marT="17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ko-KR" sz="900" b="0" i="0" u="none" strike="noStrike">
                          <a:solidFill>
                            <a:srgbClr val="0000FF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'</a:t>
                      </a:r>
                      <a:r>
                        <a:rPr lang="ko-KR" altLang="en-US" sz="900" b="0" i="0" u="none" strike="noStrike">
                          <a:solidFill>
                            <a:srgbClr val="0000FF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경기 수원시 팔달구 화서동</a:t>
                      </a:r>
                      <a:r>
                        <a:rPr lang="en-US" altLang="ko-KR" sz="900" b="0" i="0" u="none" strike="noStrike">
                          <a:solidFill>
                            <a:srgbClr val="0000FF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'</a:t>
                      </a:r>
                    </a:p>
                  </a:txBody>
                  <a:tcPr marL="1706" marR="1706" marT="17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24296"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1706" marR="1706" marT="17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1706" marR="1706" marT="17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1706" marR="1706" marT="17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1706" marR="1706" marT="17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1706" marR="1706" marT="17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직장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_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주소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1706" marR="1706" marT="17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OFFICE_ADD2</a:t>
                      </a:r>
                    </a:p>
                  </a:txBody>
                  <a:tcPr marL="1706" marR="1706" marT="17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900" b="0" i="0" u="none" strike="noStrike">
                          <a:solidFill>
                            <a:srgbClr val="0000FF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기타번지</a:t>
                      </a:r>
                    </a:p>
                  </a:txBody>
                  <a:tcPr marL="1706" marR="1706" marT="17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24296"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1706" marR="1706" marT="17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1706" marR="1706" marT="17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1706" marR="1706" marT="17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1706" marR="1706" marT="17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1706" marR="1706" marT="17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직장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_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지역번호</a:t>
                      </a:r>
                    </a:p>
                  </a:txBody>
                  <a:tcPr marL="1706" marR="1706" marT="17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OTEL1</a:t>
                      </a:r>
                    </a:p>
                  </a:txBody>
                  <a:tcPr marL="1706" marR="1706" marT="17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ko-KR" sz="900" b="0" i="0" u="none" strike="noStrike">
                          <a:solidFill>
                            <a:srgbClr val="0000FF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'02'</a:t>
                      </a:r>
                    </a:p>
                  </a:txBody>
                  <a:tcPr marL="1706" marR="1706" marT="17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24296"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1706" marR="1706" marT="17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1706" marR="1706" marT="17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1706" marR="1706" marT="17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1706" marR="1706" marT="17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1706" marR="1706" marT="17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직장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_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전화번호</a:t>
                      </a:r>
                    </a:p>
                  </a:txBody>
                  <a:tcPr marL="1706" marR="1706" marT="17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OTEL2</a:t>
                      </a:r>
                    </a:p>
                  </a:txBody>
                  <a:tcPr marL="1706" marR="1706" marT="17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ko-KR" sz="900" b="0" i="0" u="none" strike="noStrike">
                          <a:solidFill>
                            <a:srgbClr val="0000FF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'666-6666'</a:t>
                      </a:r>
                    </a:p>
                  </a:txBody>
                  <a:tcPr marL="1706" marR="1706" marT="17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24296"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1706" marR="1706" marT="17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1706" marR="1706" marT="17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1706" marR="1706" marT="17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1706" marR="1706" marT="17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1706" marR="1706" marT="17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핸드폰 사업자 번호</a:t>
                      </a:r>
                    </a:p>
                  </a:txBody>
                  <a:tcPr marL="1706" marR="1706" marT="17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MTEL1</a:t>
                      </a:r>
                    </a:p>
                  </a:txBody>
                  <a:tcPr marL="1706" marR="1706" marT="17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ko-KR" sz="900" b="0" i="0" u="none" strike="noStrike">
                          <a:solidFill>
                            <a:srgbClr val="0000FF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'010'</a:t>
                      </a:r>
                    </a:p>
                  </a:txBody>
                  <a:tcPr marL="1706" marR="1706" marT="17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24296"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1706" marR="1706" marT="17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1706" marR="1706" marT="17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1706" marR="1706" marT="17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1706" marR="1706" marT="17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1706" marR="1706" marT="17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핸드폰번호</a:t>
                      </a:r>
                    </a:p>
                  </a:txBody>
                  <a:tcPr marL="1706" marR="1706" marT="17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MTEL2</a:t>
                      </a:r>
                    </a:p>
                  </a:txBody>
                  <a:tcPr marL="1706" marR="1706" marT="17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ko-KR" sz="900" b="0" i="0" u="none" strike="noStrike">
                          <a:solidFill>
                            <a:srgbClr val="0000FF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'3333-3333'</a:t>
                      </a:r>
                    </a:p>
                  </a:txBody>
                  <a:tcPr marL="1706" marR="1706" marT="17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24296"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1706" marR="1706" marT="17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1706" marR="1706" marT="17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1706" marR="1706" marT="17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1706" marR="1706" marT="17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1706" marR="1706" marT="17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이메일주소</a:t>
                      </a:r>
                    </a:p>
                  </a:txBody>
                  <a:tcPr marL="1706" marR="1706" marT="17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EMAIL</a:t>
                      </a:r>
                    </a:p>
                  </a:txBody>
                  <a:tcPr marL="1706" marR="1706" marT="17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900" b="0" i="0" u="none" strike="noStrike">
                          <a:solidFill>
                            <a:srgbClr val="0000FF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'aaa@naver.com</a:t>
                      </a:r>
                    </a:p>
                  </a:txBody>
                  <a:tcPr marL="1706" marR="1706" marT="17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24296"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1706" marR="1706" marT="17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1706" marR="1706" marT="17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1706" marR="1706" marT="17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1706" marR="1706" marT="17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1706" marR="1706" marT="17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생일</a:t>
                      </a:r>
                    </a:p>
                  </a:txBody>
                  <a:tcPr marL="1706" marR="1706" marT="17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BIRTHDAY</a:t>
                      </a:r>
                    </a:p>
                  </a:txBody>
                  <a:tcPr marL="1706" marR="1706" marT="17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ko-KR" sz="900" b="0" i="0" u="none" strike="noStrike">
                          <a:solidFill>
                            <a:srgbClr val="0000FF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'19990101'</a:t>
                      </a:r>
                    </a:p>
                  </a:txBody>
                  <a:tcPr marL="1706" marR="1706" marT="17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24296"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1706" marR="1706" marT="17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1706" marR="1706" marT="17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1706" marR="1706" marT="17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1706" marR="1706" marT="17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1706" marR="1706" marT="17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생일음양구분</a:t>
                      </a:r>
                    </a:p>
                  </a:txBody>
                  <a:tcPr marL="1706" marR="1706" marT="17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BIR_KIND</a:t>
                      </a:r>
                    </a:p>
                  </a:txBody>
                  <a:tcPr marL="1706" marR="1706" marT="17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ko-KR" sz="900" b="0" i="0" u="none" strike="noStrike">
                          <a:solidFill>
                            <a:srgbClr val="0000FF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'1':</a:t>
                      </a:r>
                      <a:r>
                        <a:rPr lang="ko-KR" altLang="en-US" sz="900" b="0" i="0" u="none" strike="noStrike">
                          <a:solidFill>
                            <a:srgbClr val="0000FF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음 </a:t>
                      </a:r>
                      <a:r>
                        <a:rPr lang="en-US" altLang="ko-KR" sz="900" b="0" i="0" u="none" strike="noStrike">
                          <a:solidFill>
                            <a:srgbClr val="0000FF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'2':</a:t>
                      </a:r>
                      <a:r>
                        <a:rPr lang="ko-KR" altLang="en-US" sz="900" b="0" i="0" u="none" strike="noStrike">
                          <a:solidFill>
                            <a:srgbClr val="0000FF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양</a:t>
                      </a:r>
                    </a:p>
                  </a:txBody>
                  <a:tcPr marL="1706" marR="1706" marT="17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24296"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1706" marR="1706" marT="17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1706" marR="1706" marT="17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1706" marR="1706" marT="17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1706" marR="1706" marT="17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1706" marR="1706" marT="17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고객명</a:t>
                      </a:r>
                    </a:p>
                  </a:txBody>
                  <a:tcPr marL="1706" marR="1706" marT="17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GGNAME</a:t>
                      </a:r>
                    </a:p>
                  </a:txBody>
                  <a:tcPr marL="1706" marR="1706" marT="17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1706" marR="1706" marT="17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24296"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1706" marR="1706" marT="17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1706" marR="1706" marT="17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1706" marR="1706" marT="17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1706" marR="1706" marT="17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1706" marR="1706" marT="17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&lt;/DATA_VALUE&gt;</a:t>
                      </a:r>
                    </a:p>
                  </a:txBody>
                  <a:tcPr marL="1706" marR="1706" marT="17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10475" y="1776804"/>
            <a:ext cx="8893120" cy="473052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pPr marL="342900" indent="-342900">
              <a:buAutoNum type="arabicPeriod"/>
            </a:pPr>
            <a:r>
              <a:rPr lang="ko-KR" altLang="en-US" sz="1100" dirty="0" smtClean="0"/>
              <a:t>인터페이스 명 </a:t>
            </a:r>
            <a:r>
              <a:rPr lang="en-US" altLang="ko-KR" sz="1100" dirty="0" smtClean="0"/>
              <a:t>: </a:t>
            </a:r>
            <a:r>
              <a:rPr lang="ko-KR" altLang="en-US" sz="1100" dirty="0" smtClean="0"/>
              <a:t>고객정보 조회 </a:t>
            </a:r>
            <a:r>
              <a:rPr lang="en-US" altLang="ko-KR" sz="1100" dirty="0" smtClean="0"/>
              <a:t>(</a:t>
            </a:r>
            <a:r>
              <a:rPr lang="en-US" altLang="ko-KR" sz="1100" dirty="0" err="1" smtClean="0"/>
              <a:t>SW_GetUserInfo.jsp</a:t>
            </a:r>
            <a:r>
              <a:rPr lang="en-US" altLang="ko-KR" sz="1100" dirty="0" smtClean="0"/>
              <a:t>)</a:t>
            </a:r>
            <a:endParaRPr lang="ko-KR" altLang="en-US" sz="1050" b="0" dirty="0"/>
          </a:p>
        </p:txBody>
      </p:sp>
    </p:spTree>
    <p:extLst>
      <p:ext uri="{BB962C8B-B14F-4D97-AF65-F5344CB8AC3E}">
        <p14:creationId xmlns:p14="http://schemas.microsoft.com/office/powerpoint/2010/main" val="2895509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r>
              <a:rPr lang="en-US" altLang="ko-KR" sz="1800" dirty="0" smtClean="0">
                <a:solidFill>
                  <a:schemeClr val="bg1"/>
                </a:solidFill>
              </a:rPr>
              <a:t>  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4275526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8. </a:t>
            </a:r>
            <a:r>
              <a:rPr lang="ko-KR" altLang="en-US" sz="1800" dirty="0" smtClean="0"/>
              <a:t>인터페이스 설계서 작성 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분석</a:t>
            </a:r>
            <a:r>
              <a:rPr lang="en-US" altLang="ko-KR" sz="1800" dirty="0" smtClean="0"/>
              <a:t>/</a:t>
            </a:r>
            <a:r>
              <a:rPr lang="ko-KR" altLang="en-US" sz="1800" dirty="0" smtClean="0"/>
              <a:t>설계</a:t>
            </a:r>
            <a:r>
              <a:rPr lang="en-US" altLang="ko-KR" sz="1800" dirty="0" smtClean="0"/>
              <a:t>)</a:t>
            </a:r>
            <a:endParaRPr lang="en-US" altLang="ko-KR" sz="1800" dirty="0"/>
          </a:p>
        </p:txBody>
      </p:sp>
      <p:sp>
        <p:nvSpPr>
          <p:cNvPr id="7" name="TextBox 6"/>
          <p:cNvSpPr txBox="1"/>
          <p:nvPr/>
        </p:nvSpPr>
        <p:spPr>
          <a:xfrm>
            <a:off x="558367" y="785594"/>
            <a:ext cx="3446777" cy="634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인터페이스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설계서 작성 예시</a:t>
            </a:r>
            <a:r>
              <a:rPr lang="en-US" altLang="ko-KR" dirty="0" smtClean="0"/>
              <a:t> (2)</a:t>
            </a:r>
          </a:p>
          <a:p>
            <a:endParaRPr lang="en-US" altLang="ko-KR" dirty="0" smtClean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2808140"/>
              </p:ext>
            </p:extLst>
          </p:nvPr>
        </p:nvGraphicFramePr>
        <p:xfrm>
          <a:off x="986149" y="1270861"/>
          <a:ext cx="6948985" cy="4666852"/>
        </p:xfrm>
        <a:graphic>
          <a:graphicData uri="http://schemas.openxmlformats.org/drawingml/2006/table">
            <a:tbl>
              <a:tblPr/>
              <a:tblGrid>
                <a:gridCol w="14160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64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64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96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RequestXml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06" marR="1706" marT="17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5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ResponseXml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06" marR="1706" marT="17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24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&lt;?xml version='1.0' encoding='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euc-kr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' standalone='yes'?&gt;</a:t>
                      </a:r>
                      <a:b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</a:b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&lt;INPUT_VALUE&gt;</a:t>
                      </a:r>
                      <a:b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</a:b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&lt;</a:t>
                      </a:r>
                      <a:r>
                        <a:rPr 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ss_JUMIN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&gt;7704**-1******&lt;/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ss_JUMIN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&gt;</a:t>
                      </a:r>
                      <a:b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</a:b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&lt;/INPUT_VALUE&gt;</a:t>
                      </a:r>
                    </a:p>
                  </a:txBody>
                  <a:tcPr marL="1706" marR="1706" marT="17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&lt;?xml version="1.0" encoding="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euc-kr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"?&gt;</a:t>
                      </a:r>
                      <a:b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</a:b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&lt;OUTPUT_VALUE&gt;</a:t>
                      </a:r>
                      <a:b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</a:b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&lt;ERROR_VALUE&gt;</a:t>
                      </a:r>
                      <a:b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</a:b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&lt;ERROR_CODE&gt;00000&lt;/ERROR_CODE&gt;</a:t>
                      </a:r>
                      <a:b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</a:b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&lt;ERROR_TEXT&gt;</a:t>
                      </a:r>
                      <a:b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</a:b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&lt;![CDATA[]]&gt;</a:t>
                      </a:r>
                      <a:b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</a:b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&lt;/ERROR_TEXT&gt;</a:t>
                      </a:r>
                      <a:b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</a:b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&lt;/ERROR_VALUE&gt;</a:t>
                      </a:r>
                      <a:b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</a:b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&lt;DATA_VALUE&gt;</a:t>
                      </a:r>
                      <a:b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</a:b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&lt;HOME_ADD1&gt;</a:t>
                      </a:r>
                      <a:b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</a:b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&lt;![CDATA[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경기 수원시 팔달구 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화서동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]]&gt;</a:t>
                      </a:r>
                      <a:b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</a:b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&lt;/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HOME_ADD1&gt;</a:t>
                      </a:r>
                      <a:b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</a:b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&lt;MTEL1&gt;</a:t>
                      </a:r>
                      <a:b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</a:b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&lt;![CDATA[010]]&gt;</a:t>
                      </a:r>
                      <a:b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</a:b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&lt;/MTEL1&gt;</a:t>
                      </a:r>
                      <a:b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</a:b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&lt;BIRTHDAY&gt;</a:t>
                      </a:r>
                      <a:b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</a:b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&lt;![CDATA[19770409]]&gt;</a:t>
                      </a:r>
                      <a:b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</a:b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&lt;/BIRTHDAY&gt;</a:t>
                      </a:r>
                      <a:b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</a:b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&lt;OTEL1&gt;</a:t>
                      </a:r>
                      <a:b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</a:b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&lt;![CDATA[033]]&gt;</a:t>
                      </a:r>
                      <a:b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</a:b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&lt;/OTEL1&gt;</a:t>
                      </a:r>
                      <a:b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</a:b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&lt;HOME_ADD2&gt;</a:t>
                      </a:r>
                      <a:b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</a:b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&lt;![CDATA[1211]]&gt;</a:t>
                      </a:r>
                      <a:b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</a:b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&lt;/HOME_ADD2&gt;</a:t>
                      </a:r>
                      <a:b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</a:b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&lt;MTEL2&gt;</a:t>
                      </a:r>
                      <a:b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</a:b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&lt;![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CDATA[8855-****]]&gt;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/>
                      </a:r>
                      <a:b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</a:b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&lt;/MTEL2&gt;</a:t>
                      </a:r>
                      <a:b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</a:b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&lt;OFFICE_ADD2&gt;</a:t>
                      </a:r>
                      <a:b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</a:b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&lt;![CDATA[16-49 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삼구빌딩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3]]&gt;</a:t>
                      </a:r>
                      <a:b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</a:b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&lt;/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OFFICE_ADD2&gt;</a:t>
                      </a:r>
                      <a:b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</a:b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&lt;EMAIL&gt;</a:t>
                      </a:r>
                      <a:b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</a:b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&lt;![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CDATA[**@kbli.co.kr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]]&gt;</a:t>
                      </a:r>
                      <a:b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</a:b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&lt;/EMAIL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&gt;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1706" marR="1706" marT="17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/>
                      </a:r>
                      <a:b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</a:b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&lt;GGNAME&gt;</a:t>
                      </a:r>
                      <a:b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</a:b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&lt;![CDATA[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추정호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]]&gt;</a:t>
                      </a:r>
                      <a:b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</a:b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&lt;/GGNAME&gt;</a:t>
                      </a:r>
                      <a:b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</a:b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&lt;OFFICE_ADD1&gt;</a:t>
                      </a:r>
                      <a:b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</a:b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&lt;![CDATA[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강원 춘천시 </a:t>
                      </a:r>
                      <a:r>
                        <a:rPr lang="ko-KR" alt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퇴계동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]]&gt;</a:t>
                      </a:r>
                      <a:b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</a:b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&lt;/OFFICE_ADD1&gt;</a:t>
                      </a:r>
                      <a:b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</a:b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&lt;GGPK&gt;</a:t>
                      </a:r>
                      <a:b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</a:b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&lt;![CDATA[1000000000554469]]&gt;</a:t>
                      </a:r>
                      <a:b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</a:b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&lt;/GGPK&gt;</a:t>
                      </a:r>
                      <a:b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</a:b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&lt;BIR_KIND&gt;</a:t>
                      </a:r>
                      <a:b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</a:b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&lt;![CDATA[1]]&gt;</a:t>
                      </a:r>
                      <a:b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</a:b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&lt;/BIR_KIND&gt;</a:t>
                      </a:r>
                      <a:b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</a:b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&lt;HTEL1&gt;</a:t>
                      </a:r>
                      <a:b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</a:b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&lt;![CDATA[-]]&gt;</a:t>
                      </a:r>
                      <a:b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</a:b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&lt;/HTEL1&gt;</a:t>
                      </a:r>
                      <a:b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</a:b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&lt;OPOST&gt;</a:t>
                      </a:r>
                      <a:b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</a:b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&lt;![CDATA[200-170]]&gt;</a:t>
                      </a:r>
                      <a:b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</a:b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&lt;/OPOST&gt;</a:t>
                      </a:r>
                      <a:b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</a:b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&lt;HTEL2&gt;</a:t>
                      </a:r>
                      <a:b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</a:b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&lt;![CDATA[-]]&gt;</a:t>
                      </a:r>
                      <a:b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</a:b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&lt;/HTEL2&gt;</a:t>
                      </a:r>
                      <a:b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</a:b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&lt;HPOST&gt;</a:t>
                      </a:r>
                      <a:b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</a:b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&lt;![CDATA[442-150]]&gt;</a:t>
                      </a:r>
                      <a:b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</a:b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&lt;/HPOST&gt;</a:t>
                      </a:r>
                      <a:b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</a:b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&lt;OTEL2&gt;</a:t>
                      </a:r>
                      <a:b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</a:b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&lt;![CDATA[398-6800]]&gt;</a:t>
                      </a:r>
                      <a:b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</a:b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&lt;/OTEL2&gt;</a:t>
                      </a:r>
                      <a:b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</a:b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&lt;/DATA_VALUE&gt;</a:t>
                      </a:r>
                      <a:b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</a:b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&lt;/OUTPUT_VALUE&gt;</a:t>
                      </a:r>
                      <a:b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</a:b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1706" marR="1706" marT="17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2761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r>
              <a:rPr lang="en-US" altLang="ko-KR" sz="1800" dirty="0" smtClean="0">
                <a:solidFill>
                  <a:schemeClr val="bg1"/>
                </a:solidFill>
              </a:rPr>
              <a:t>  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68432" y="126767"/>
            <a:ext cx="4926455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9. </a:t>
            </a:r>
            <a:r>
              <a:rPr lang="ko-KR" altLang="en-US" sz="1800" dirty="0" smtClean="0"/>
              <a:t>데이터베이스 설계서 작성 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분석</a:t>
            </a:r>
            <a:r>
              <a:rPr lang="en-US" altLang="ko-KR" sz="1800" dirty="0" smtClean="0"/>
              <a:t>/</a:t>
            </a:r>
            <a:r>
              <a:rPr lang="ko-KR" altLang="en-US" sz="1800" dirty="0" smtClean="0"/>
              <a:t>설계</a:t>
            </a:r>
            <a:r>
              <a:rPr lang="en-US" altLang="ko-KR" sz="1800" dirty="0" smtClean="0"/>
              <a:t>)</a:t>
            </a:r>
            <a:endParaRPr lang="en-US" altLang="ko-KR" sz="1800" dirty="0"/>
          </a:p>
        </p:txBody>
      </p:sp>
      <p:sp>
        <p:nvSpPr>
          <p:cNvPr id="7" name="TextBox 6"/>
          <p:cNvSpPr txBox="1"/>
          <p:nvPr/>
        </p:nvSpPr>
        <p:spPr>
          <a:xfrm>
            <a:off x="558367" y="785594"/>
            <a:ext cx="5336717" cy="13172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데이터베이스 설계서 작성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sz="1050" b="0" dirty="0" smtClean="0"/>
              <a:t>데이터베이스를 사용하는 경우 인터페이스 설계서를 작성한다 </a:t>
            </a:r>
            <a:r>
              <a:rPr lang="en-US" altLang="ko-KR" sz="1050" b="0" dirty="0" smtClean="0"/>
              <a:t>(</a:t>
            </a:r>
            <a:r>
              <a:rPr lang="ko-KR" altLang="en-US" sz="1050" b="0" dirty="0" smtClean="0"/>
              <a:t>없으면 작성생략</a:t>
            </a:r>
            <a:r>
              <a:rPr lang="en-US" altLang="ko-KR" sz="1050" b="0" dirty="0" smtClean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sz="1050" b="0" dirty="0" smtClean="0"/>
              <a:t>데이터베이스와 테이블 단위로 작성한다</a:t>
            </a:r>
            <a:endParaRPr lang="en-US" altLang="ko-KR" sz="1050" b="0" dirty="0" smtClean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데이터베이스 설계서 작성 예시</a:t>
            </a:r>
            <a:r>
              <a:rPr lang="en-US" altLang="ko-KR" dirty="0" smtClean="0"/>
              <a:t> </a:t>
            </a:r>
          </a:p>
          <a:p>
            <a:endParaRPr lang="en-US" altLang="ko-KR" dirty="0" smtClean="0"/>
          </a:p>
        </p:txBody>
      </p:sp>
      <p:sp>
        <p:nvSpPr>
          <p:cNvPr id="36" name="TextBox 35"/>
          <p:cNvSpPr txBox="1"/>
          <p:nvPr/>
        </p:nvSpPr>
        <p:spPr>
          <a:xfrm>
            <a:off x="792418" y="1998774"/>
            <a:ext cx="8893120" cy="444641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데이터베이스 목록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sz="1400" b="0" dirty="0" smtClean="0"/>
              <a:t>Database(</a:t>
            </a:r>
            <a:r>
              <a:rPr lang="en-US" altLang="ko-KR" sz="1400" b="0" dirty="0" err="1" smtClean="0"/>
              <a:t>DBSpace</a:t>
            </a:r>
            <a:r>
              <a:rPr lang="en-US" altLang="ko-KR" sz="1400" b="0" dirty="0" smtClean="0"/>
              <a:t>)</a:t>
            </a:r>
            <a:r>
              <a:rPr lang="ko-KR" altLang="en-US" sz="1400" b="0" dirty="0" smtClean="0"/>
              <a:t>를 기술한다 </a:t>
            </a:r>
            <a:r>
              <a:rPr lang="en-US" altLang="ko-KR" sz="1400" b="0" dirty="0" smtClean="0"/>
              <a:t>(</a:t>
            </a:r>
            <a:r>
              <a:rPr lang="ko-KR" altLang="en-US" sz="1400" b="0" dirty="0" smtClean="0"/>
              <a:t>보통 하나 일 테니 한 개만</a:t>
            </a:r>
            <a:r>
              <a:rPr lang="en-US" altLang="ko-KR" sz="1400" b="0" dirty="0" smtClean="0"/>
              <a:t>)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데이터 베이스 정의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sz="1400" b="0" dirty="0" smtClean="0"/>
              <a:t>해당 데이터베이스의 정의된 테이블을 정의한다 </a:t>
            </a:r>
            <a:r>
              <a:rPr lang="en-US" altLang="ko-KR" sz="1400" b="0" dirty="0" smtClean="0"/>
              <a:t>(</a:t>
            </a:r>
            <a:r>
              <a:rPr lang="ko-KR" altLang="en-US" sz="1400" b="0" dirty="0" smtClean="0"/>
              <a:t>인덱스 포함</a:t>
            </a:r>
            <a:r>
              <a:rPr lang="en-US" altLang="ko-KR" sz="1400" b="0" dirty="0" smtClean="0"/>
              <a:t>)</a:t>
            </a:r>
            <a:endParaRPr lang="ko-KR" altLang="en-US" sz="1400" b="0" dirty="0"/>
          </a:p>
        </p:txBody>
      </p:sp>
      <p:graphicFrame>
        <p:nvGraphicFramePr>
          <p:cNvPr id="331780" name="표 3317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2718511"/>
              </p:ext>
            </p:extLst>
          </p:nvPr>
        </p:nvGraphicFramePr>
        <p:xfrm>
          <a:off x="1283185" y="2681268"/>
          <a:ext cx="5340350" cy="1216152"/>
        </p:xfrm>
        <a:graphic>
          <a:graphicData uri="http://schemas.openxmlformats.org/drawingml/2006/table">
            <a:tbl>
              <a:tblPr/>
              <a:tblGrid>
                <a:gridCol w="1065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55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55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3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9793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데이터베이스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주관부서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비고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07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ID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휴먼모음T" panose="020305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명칭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07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JJ_DB_040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중계거래</a:t>
                      </a: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DB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운영부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돋움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07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JJ_DB_050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상품</a:t>
                      </a: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DB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판매부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돋움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31783" name="표 3317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0990803"/>
              </p:ext>
            </p:extLst>
          </p:nvPr>
        </p:nvGraphicFramePr>
        <p:xfrm>
          <a:off x="1283185" y="4634143"/>
          <a:ext cx="5363718" cy="1788414"/>
        </p:xfrm>
        <a:graphic>
          <a:graphicData uri="http://schemas.openxmlformats.org/drawingml/2006/table">
            <a:tbl>
              <a:tblPr/>
              <a:tblGrid>
                <a:gridCol w="8329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92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8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92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705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140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27930"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데이터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  <a:p>
                      <a:pPr marL="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베이스 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ID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휴먼모음T" panose="020305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JJ_DB_050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데이터베이스명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상품</a:t>
                      </a: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DB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Storage Group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휴먼모음T" panose="020305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JJ_PROD_010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227"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Bufferpool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휴먼모음T" panose="020305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BP2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인덱스 </a:t>
                      </a: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BP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휴먼모음T" panose="020305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BP0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422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TS ID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휴먼모음T" panose="020305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TS 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용량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테이블 </a:t>
                      </a: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ID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휴먼모음T" panose="020305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테이블 명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인덱스 </a:t>
                      </a: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ID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휴먼모음T" panose="020305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인덱스 용량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비고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4227"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JJ_TS_140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400MB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JJ_TB_040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고객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JJ_IDX_140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100MB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굴림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4227"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JJ_TS_150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60MB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JJ_TB_050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거래처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JJ_IDX_150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20MB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굴림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128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r>
              <a:rPr lang="en-US" altLang="ko-KR" sz="1800" dirty="0" smtClean="0">
                <a:solidFill>
                  <a:schemeClr val="bg1"/>
                </a:solidFill>
              </a:rPr>
              <a:t>  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68432" y="126767"/>
            <a:ext cx="4926455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9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데이터베이스 설계서 작성 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분석</a:t>
            </a:r>
            <a:r>
              <a:rPr lang="en-US" altLang="ko-KR" sz="1800" dirty="0" smtClean="0"/>
              <a:t>/</a:t>
            </a:r>
            <a:r>
              <a:rPr lang="ko-KR" altLang="en-US" sz="1800" dirty="0" smtClean="0"/>
              <a:t>설계</a:t>
            </a:r>
            <a:r>
              <a:rPr lang="en-US" altLang="ko-KR" sz="1800" dirty="0" smtClean="0"/>
              <a:t>)</a:t>
            </a:r>
            <a:endParaRPr lang="en-US" altLang="ko-KR" sz="1800" dirty="0"/>
          </a:p>
        </p:txBody>
      </p:sp>
      <p:sp>
        <p:nvSpPr>
          <p:cNvPr id="7" name="TextBox 6"/>
          <p:cNvSpPr txBox="1"/>
          <p:nvPr/>
        </p:nvSpPr>
        <p:spPr>
          <a:xfrm>
            <a:off x="558367" y="785594"/>
            <a:ext cx="3385863" cy="634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데이터베이스 설계서 작성 예시</a:t>
            </a:r>
            <a:r>
              <a:rPr lang="en-US" altLang="ko-KR" dirty="0" smtClean="0"/>
              <a:t> </a:t>
            </a:r>
          </a:p>
          <a:p>
            <a:endParaRPr lang="en-US" altLang="ko-KR" dirty="0" smtClean="0"/>
          </a:p>
        </p:txBody>
      </p:sp>
      <p:sp>
        <p:nvSpPr>
          <p:cNvPr id="36" name="TextBox 35"/>
          <p:cNvSpPr txBox="1"/>
          <p:nvPr/>
        </p:nvSpPr>
        <p:spPr>
          <a:xfrm>
            <a:off x="558367" y="1285648"/>
            <a:ext cx="8893120" cy="444641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ko-KR" sz="1800" dirty="0" smtClean="0"/>
              <a:t>3. </a:t>
            </a:r>
            <a:r>
              <a:rPr lang="ko-KR" altLang="en-US" sz="1800" dirty="0" smtClean="0"/>
              <a:t>테이블 명세</a:t>
            </a:r>
            <a:endParaRPr lang="en-US" altLang="ko-KR" sz="1800" dirty="0" smtClean="0"/>
          </a:p>
          <a:p>
            <a:r>
              <a:rPr lang="en-US" altLang="ko-KR" sz="1400" b="0" dirty="0" smtClean="0"/>
              <a:t>- </a:t>
            </a:r>
            <a:r>
              <a:rPr lang="ko-KR" altLang="en-US" sz="1400" b="0" dirty="0" smtClean="0"/>
              <a:t>테이블 내의 필드에 대하여 기술한다</a:t>
            </a:r>
            <a:endParaRPr lang="en-US" altLang="ko-KR" sz="1400" b="0" dirty="0" smtClean="0"/>
          </a:p>
          <a:p>
            <a:endParaRPr lang="en-US" altLang="ko-KR" dirty="0" smtClean="0"/>
          </a:p>
          <a:p>
            <a:endParaRPr lang="ko-KR" altLang="en-US" sz="1400" b="0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9192517"/>
              </p:ext>
            </p:extLst>
          </p:nvPr>
        </p:nvGraphicFramePr>
        <p:xfrm>
          <a:off x="772359" y="2043582"/>
          <a:ext cx="8034290" cy="3272790"/>
        </p:xfrm>
        <a:graphic>
          <a:graphicData uri="http://schemas.openxmlformats.org/drawingml/2006/table">
            <a:tbl>
              <a:tblPr/>
              <a:tblGrid>
                <a:gridCol w="1004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84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6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42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42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07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1893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473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4169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98316"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테이블</a:t>
                      </a: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ID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휴먼모음T" panose="020305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JJ_TB_040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테이블명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고객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271"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데이터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  <a:p>
                      <a:pPr marL="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베이스명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상품</a:t>
                      </a: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DB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TS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명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JJ_TS_110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316"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트리거 구성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 gridSpan="8"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없음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316"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테이블 설명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 gridSpan="8"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상품 판매관리를 위하여 등록된 고객정보를 관리한다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.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31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초기건수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증가량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(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일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)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휴먼모음T" panose="020305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보관주기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최대건수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용량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비고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316"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5,000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50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영구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100,000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300MB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돋움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327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컬럼명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컬럼</a:t>
                      </a: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ID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휴먼모음T" panose="020305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타입 및 길이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Not Null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휴먼모음T" panose="020305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PK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휴먼모음T" panose="020305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FK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휴먼모음T" panose="020305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IDX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휴먼모음T" panose="020305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기본값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제약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조건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6333"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ID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Cust_ID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CHAR(7)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Y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Y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굴림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XAW040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굴림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굴림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6333"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비밀번호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PSWD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VARCHAR(16)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N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굴림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굴림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굴림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굴림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굴림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1499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r>
              <a:rPr lang="en-US" altLang="ko-KR" sz="1800" dirty="0" smtClean="0">
                <a:solidFill>
                  <a:schemeClr val="bg1"/>
                </a:solidFill>
              </a:rPr>
              <a:t>  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68432" y="126767"/>
            <a:ext cx="6043086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10. </a:t>
            </a:r>
            <a:r>
              <a:rPr lang="ko-KR" altLang="en-US" sz="1800" dirty="0" smtClean="0"/>
              <a:t>통합테스트 시나리오</a:t>
            </a:r>
            <a:r>
              <a:rPr lang="en-US" altLang="ko-KR" sz="1800" dirty="0" smtClean="0"/>
              <a:t>/</a:t>
            </a:r>
            <a:r>
              <a:rPr lang="ko-KR" altLang="en-US" sz="1800" dirty="0" smtClean="0"/>
              <a:t>결과서 작성 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테스트</a:t>
            </a:r>
            <a:r>
              <a:rPr lang="en-US" altLang="ko-KR" sz="1800" dirty="0" smtClean="0"/>
              <a:t>)</a:t>
            </a:r>
            <a:endParaRPr lang="en-US" altLang="ko-KR" sz="1800" dirty="0"/>
          </a:p>
        </p:txBody>
      </p:sp>
      <p:sp>
        <p:nvSpPr>
          <p:cNvPr id="7" name="TextBox 6"/>
          <p:cNvSpPr txBox="1"/>
          <p:nvPr/>
        </p:nvSpPr>
        <p:spPr>
          <a:xfrm>
            <a:off x="558367" y="785594"/>
            <a:ext cx="5480988" cy="15111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통합테스트 시나리오</a:t>
            </a:r>
            <a:r>
              <a:rPr lang="en-US" altLang="ko-KR" dirty="0"/>
              <a:t>/</a:t>
            </a:r>
            <a:r>
              <a:rPr lang="ko-KR" altLang="en-US" dirty="0"/>
              <a:t>결과서 작성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sz="1050" b="0" dirty="0" smtClean="0"/>
              <a:t>예상되는 기능 </a:t>
            </a:r>
            <a:r>
              <a:rPr lang="ko-KR" altLang="en-US" sz="1050" b="0" dirty="0" err="1" smtClean="0"/>
              <a:t>비기능</a:t>
            </a:r>
            <a:r>
              <a:rPr lang="ko-KR" altLang="en-US" sz="1050" b="0" dirty="0" smtClean="0"/>
              <a:t> 요소에 대한 테스트해볼 시나리오를 작성한다</a:t>
            </a:r>
            <a:endParaRPr lang="en-US" altLang="ko-KR" sz="1050" b="0" dirty="0" smtClean="0"/>
          </a:p>
          <a:p>
            <a:pPr marL="285750" indent="-285750">
              <a:buFontTx/>
              <a:buChar char="-"/>
            </a:pPr>
            <a:r>
              <a:rPr lang="ko-KR" altLang="en-US" sz="1050" b="0" dirty="0" smtClean="0"/>
              <a:t>해당 시나리오를 테스트 하여 </a:t>
            </a:r>
            <a:r>
              <a:rPr lang="en-US" altLang="ko-KR" sz="1050" b="0" dirty="0" smtClean="0"/>
              <a:t>(</a:t>
            </a:r>
            <a:r>
              <a:rPr lang="ko-KR" altLang="en-US" sz="1050" b="0" dirty="0" smtClean="0"/>
              <a:t>주요항목이상</a:t>
            </a:r>
            <a:r>
              <a:rPr lang="en-US" altLang="ko-KR" sz="1050" b="0" dirty="0" smtClean="0"/>
              <a:t>) </a:t>
            </a:r>
            <a:r>
              <a:rPr lang="ko-KR" altLang="en-US" sz="1050" b="0" dirty="0" smtClean="0"/>
              <a:t>정상인 경우 시스템을 검수할 수 있다</a:t>
            </a:r>
            <a:endParaRPr lang="en-US" altLang="ko-KR" sz="1050" b="0" dirty="0" smtClean="0"/>
          </a:p>
          <a:p>
            <a:endParaRPr lang="en-US" altLang="ko-KR" sz="1050" b="0" dirty="0"/>
          </a:p>
          <a:p>
            <a:r>
              <a:rPr lang="en-US" altLang="ko-KR" dirty="0" smtClean="0"/>
              <a:t>2. </a:t>
            </a:r>
            <a:r>
              <a:rPr lang="ko-KR" altLang="en-US" dirty="0"/>
              <a:t>통합테스트 시나리오</a:t>
            </a:r>
            <a:r>
              <a:rPr lang="en-US" altLang="ko-KR" dirty="0"/>
              <a:t>/</a:t>
            </a:r>
            <a:r>
              <a:rPr lang="ko-KR" altLang="en-US" dirty="0"/>
              <a:t>결과서 예시</a:t>
            </a:r>
            <a:r>
              <a:rPr lang="en-US" altLang="ko-KR" dirty="0" smtClean="0"/>
              <a:t> </a:t>
            </a:r>
          </a:p>
          <a:p>
            <a:endParaRPr lang="en-US" altLang="ko-KR" dirty="0" smtClean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1640982"/>
              </p:ext>
            </p:extLst>
          </p:nvPr>
        </p:nvGraphicFramePr>
        <p:xfrm>
          <a:off x="624043" y="2296777"/>
          <a:ext cx="8712200" cy="1538471"/>
        </p:xfrm>
        <a:graphic>
          <a:graphicData uri="http://schemas.openxmlformats.org/drawingml/2006/table">
            <a:tbl>
              <a:tblPr/>
              <a:tblGrid>
                <a:gridCol w="736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4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27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63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9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번호</a:t>
                      </a:r>
                    </a:p>
                  </a:txBody>
                  <a:tcPr marL="2701" marR="2701" marT="2701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테스트케이스명</a:t>
                      </a:r>
                    </a:p>
                  </a:txBody>
                  <a:tcPr marL="2701" marR="2701" marT="2701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테스트케이스</a:t>
                      </a:r>
                    </a:p>
                  </a:txBody>
                  <a:tcPr marL="2701" marR="2701" marT="2701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결과</a:t>
                      </a:r>
                    </a:p>
                  </a:txBody>
                  <a:tcPr marL="2701" marR="2701" marT="2701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">
                <a:tc rowSpan="5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2701" marR="2701" marT="2701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5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공통모듈</a:t>
                      </a:r>
                    </a:p>
                  </a:txBody>
                  <a:tcPr marL="2701" marR="2701" marT="2701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주문가능한 계좌가 보이며 계좌명은 일치하는가</a:t>
                      </a: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</a:t>
                      </a:r>
                    </a:p>
                  </a:txBody>
                  <a:tcPr marL="2701" marR="2701" marT="2701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점검완료</a:t>
                      </a:r>
                    </a:p>
                  </a:txBody>
                  <a:tcPr marL="2701" marR="2701" marT="2701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계좌번호 변경시 비밀번호는 </a:t>
                      </a: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Clear</a:t>
                      </a: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되는가</a:t>
                      </a: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</a:t>
                      </a:r>
                    </a:p>
                  </a:txBody>
                  <a:tcPr marL="2701" marR="2701" marT="2701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점검완료</a:t>
                      </a:r>
                    </a:p>
                  </a:txBody>
                  <a:tcPr marL="2701" marR="2701" marT="2701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계좌번호 변경시 가격</a:t>
                      </a: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수량</a:t>
                      </a: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 컨트롤은 </a:t>
                      </a: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Default</a:t>
                      </a: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처리가 되는가</a:t>
                      </a: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</a:t>
                      </a:r>
                    </a:p>
                  </a:txBody>
                  <a:tcPr marL="2701" marR="2701" marT="2701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점검완료</a:t>
                      </a:r>
                    </a:p>
                  </a:txBody>
                  <a:tcPr marL="2701" marR="2701" marT="2701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컨트롤의 상태</a:t>
                      </a: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크기</a:t>
                      </a: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위치</a:t>
                      </a: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색상</a:t>
                      </a: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...)</a:t>
                      </a: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는 정상적인가</a:t>
                      </a: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</a:t>
                      </a:r>
                    </a:p>
                  </a:txBody>
                  <a:tcPr marL="2701" marR="2701" marT="2701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점검완료</a:t>
                      </a:r>
                    </a:p>
                  </a:txBody>
                  <a:tcPr marL="2701" marR="2701" marT="2701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8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관리종목과 정지종목의 내용은 정상적이며 </a:t>
                      </a:r>
                      <a:r>
                        <a:rPr kumimoji="0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선택시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올바르게 </a:t>
                      </a:r>
                      <a:r>
                        <a:rPr kumimoji="0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세팅되는가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</a:t>
                      </a:r>
                    </a:p>
                  </a:txBody>
                  <a:tcPr marL="2701" marR="2701" marT="2701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점검완료</a:t>
                      </a:r>
                    </a:p>
                  </a:txBody>
                  <a:tcPr marL="2701" marR="2701" marT="2701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800">
                <a:tc rowSpan="5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2701" marR="2701" marT="2701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5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시세</a:t>
                      </a:r>
                    </a:p>
                  </a:txBody>
                  <a:tcPr marL="2701" marR="2701" marT="2701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종목코드 입력은 정상적으로 처리되는가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</a:t>
                      </a:r>
                    </a:p>
                  </a:txBody>
                  <a:tcPr marL="2701" marR="2701" marT="2701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점검완료</a:t>
                      </a:r>
                    </a:p>
                  </a:txBody>
                  <a:tcPr marL="2701" marR="2701" marT="2701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8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히스토리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kumimoji="0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검색후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적용된 종목은 정상적으로 처리되는가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</a:t>
                      </a:r>
                    </a:p>
                  </a:txBody>
                  <a:tcPr marL="2701" marR="2701" marT="2701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점검완료</a:t>
                      </a:r>
                    </a:p>
                  </a:txBody>
                  <a:tcPr marL="2701" marR="2701" marT="2701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08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코드변경에 따른 </a:t>
                      </a:r>
                      <a:r>
                        <a:rPr kumimoji="0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종목명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처리는 정상적인가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</a:t>
                      </a:r>
                    </a:p>
                  </a:txBody>
                  <a:tcPr marL="2701" marR="2701" marT="2701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점검완료</a:t>
                      </a:r>
                    </a:p>
                  </a:txBody>
                  <a:tcPr marL="2701" marR="2701" marT="2701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08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코드변경에 따른 시세정보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kumimoji="0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컬럼갯수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kumimoji="0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데이터값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색상처리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는 정상적인가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</a:t>
                      </a:r>
                    </a:p>
                  </a:txBody>
                  <a:tcPr marL="2701" marR="2701" marT="2701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점검완료</a:t>
                      </a:r>
                    </a:p>
                  </a:txBody>
                  <a:tcPr marL="2701" marR="2701" marT="2701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08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해당 종목에 대한 호가가 정상적으로 반영되고 있는가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</a:t>
                      </a:r>
                    </a:p>
                  </a:txBody>
                  <a:tcPr marL="2701" marR="2701" marT="2701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점검완료</a:t>
                      </a:r>
                    </a:p>
                  </a:txBody>
                  <a:tcPr marL="2701" marR="2701" marT="2701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3439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r>
              <a:rPr lang="en-US" altLang="ko-KR" sz="1800" dirty="0" smtClean="0">
                <a:solidFill>
                  <a:schemeClr val="bg1"/>
                </a:solidFill>
              </a:rPr>
              <a:t>  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68432" y="126767"/>
            <a:ext cx="6043086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11. </a:t>
            </a:r>
            <a:r>
              <a:rPr lang="ko-KR" altLang="en-US" sz="1800" dirty="0" smtClean="0"/>
              <a:t>프로젝트 완료 보고서 작성</a:t>
            </a:r>
            <a:endParaRPr lang="en-US" altLang="ko-KR" sz="1800" dirty="0"/>
          </a:p>
        </p:txBody>
      </p:sp>
      <p:sp>
        <p:nvSpPr>
          <p:cNvPr id="7" name="TextBox 6"/>
          <p:cNvSpPr txBox="1"/>
          <p:nvPr/>
        </p:nvSpPr>
        <p:spPr>
          <a:xfrm>
            <a:off x="558367" y="569741"/>
            <a:ext cx="3993401" cy="12157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프로젝트 완료 보고서작성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sz="1050" b="0" dirty="0" smtClean="0"/>
              <a:t>해당 프로젝트를 수행 </a:t>
            </a:r>
            <a:r>
              <a:rPr lang="ko-KR" altLang="en-US" sz="1050" b="0" dirty="0" err="1" smtClean="0"/>
              <a:t>완료후</a:t>
            </a:r>
            <a:r>
              <a:rPr lang="ko-KR" altLang="en-US" sz="1050" b="0" dirty="0" smtClean="0"/>
              <a:t> 결과를 보고</a:t>
            </a:r>
            <a:endParaRPr lang="en-US" altLang="ko-KR" sz="1050" b="0" dirty="0" smtClean="0"/>
          </a:p>
          <a:p>
            <a:pPr marL="285750" indent="-285750">
              <a:buFontTx/>
              <a:buChar char="-"/>
            </a:pPr>
            <a:r>
              <a:rPr lang="ko-KR" altLang="en-US" sz="1050" b="0" dirty="0" smtClean="0"/>
              <a:t>자랑거리 위주로 작성하고 본인의 이력 포트폴리오로 활용</a:t>
            </a:r>
            <a:endParaRPr lang="en-US" altLang="ko-KR" sz="1050" b="0" dirty="0" smtClean="0"/>
          </a:p>
          <a:p>
            <a:pPr marL="285750" indent="-285750">
              <a:buFontTx/>
              <a:buChar char="-"/>
            </a:pPr>
            <a:endParaRPr lang="en-US" altLang="ko-KR" sz="1050" b="0" dirty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프로젝트 </a:t>
            </a:r>
            <a:r>
              <a:rPr lang="ko-KR" altLang="en-US" dirty="0"/>
              <a:t>완료 </a:t>
            </a:r>
            <a:r>
              <a:rPr lang="ko-KR" altLang="en-US" dirty="0" smtClean="0"/>
              <a:t>보고서 일부 예시</a:t>
            </a:r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558367" y="1785457"/>
            <a:ext cx="8893120" cy="46508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endParaRPr lang="en-US" altLang="ko-KR" dirty="0" smtClean="0"/>
          </a:p>
          <a:p>
            <a:endParaRPr lang="ko-KR" altLang="en-US" sz="1400" b="0" dirty="0"/>
          </a:p>
        </p:txBody>
      </p:sp>
      <p:grpSp>
        <p:nvGrpSpPr>
          <p:cNvPr id="8" name="그룹 7"/>
          <p:cNvGrpSpPr/>
          <p:nvPr/>
        </p:nvGrpSpPr>
        <p:grpSpPr>
          <a:xfrm>
            <a:off x="445699" y="1505644"/>
            <a:ext cx="8849221" cy="4930666"/>
            <a:chOff x="488950" y="404813"/>
            <a:chExt cx="8212138" cy="5761037"/>
          </a:xfrm>
        </p:grpSpPr>
        <p:sp>
          <p:nvSpPr>
            <p:cNvPr id="9" name="Rectangle 2"/>
            <p:cNvSpPr txBox="1">
              <a:spLocks noChangeArrowheads="1"/>
            </p:cNvSpPr>
            <p:nvPr/>
          </p:nvSpPr>
          <p:spPr bwMode="auto">
            <a:xfrm>
              <a:off x="488950" y="404813"/>
              <a:ext cx="4883150" cy="392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3903" tIns="51952" rIns="103903" bIns="51952">
              <a:spAutoFit/>
            </a:bodyPr>
            <a:lstStyle>
              <a:lvl1pPr marL="342900" indent="-342900" eaLnBrk="0" hangingPunct="0"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>
                  <a:srgbClr val="C0C0C0"/>
                </a:buClr>
              </a:pPr>
              <a:r>
                <a:rPr lang="en-US" altLang="ko-KR" sz="15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4. </a:t>
              </a:r>
              <a:endParaRPr lang="ko-KR" altLang="en-US" sz="15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" name="Rectangle 57"/>
            <p:cNvSpPr>
              <a:spLocks noChangeArrowheads="1"/>
            </p:cNvSpPr>
            <p:nvPr/>
          </p:nvSpPr>
          <p:spPr bwMode="auto">
            <a:xfrm rot="10800000" flipV="1">
              <a:off x="992188" y="981075"/>
              <a:ext cx="2235200" cy="287338"/>
            </a:xfrm>
            <a:prstGeom prst="rect">
              <a:avLst/>
            </a:prstGeom>
            <a:solidFill>
              <a:schemeClr val="folHlink"/>
            </a:solidFill>
            <a:ln w="9525" algn="ctr">
              <a:solidFill>
                <a:srgbClr val="9B9B9B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91373" tIns="45688" rIns="91373" bIns="45688" anchor="ctr"/>
            <a:lstStyle/>
            <a:p>
              <a:pPr algn="ctr" latinLnBrk="0">
                <a:lnSpc>
                  <a:spcPct val="100000"/>
                </a:lnSpc>
                <a:defRPr/>
              </a:pPr>
              <a:r>
                <a:rPr lang="ko-KR" altLang="en-US" sz="1200" b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인력</a:t>
              </a:r>
            </a:p>
          </p:txBody>
        </p:sp>
        <p:sp>
          <p:nvSpPr>
            <p:cNvPr id="11" name="AutoShape 59"/>
            <p:cNvSpPr>
              <a:spLocks noChangeArrowheads="1"/>
            </p:cNvSpPr>
            <p:nvPr/>
          </p:nvSpPr>
          <p:spPr bwMode="auto">
            <a:xfrm>
              <a:off x="992188" y="1268413"/>
              <a:ext cx="2235200" cy="1439863"/>
            </a:xfrm>
            <a:prstGeom prst="roundRect">
              <a:avLst>
                <a:gd name="adj" fmla="val 2389"/>
              </a:avLst>
            </a:prstGeom>
            <a:solidFill>
              <a:schemeClr val="bg1"/>
            </a:solidFill>
            <a:ln w="6350" algn="ctr">
              <a:solidFill>
                <a:schemeClr val="bg2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lIns="91373" tIns="45688" rIns="91373" bIns="45688" anchor="ctr"/>
            <a:lstStyle/>
            <a:p>
              <a:pPr latinLnBrk="0">
                <a:lnSpc>
                  <a:spcPct val="100000"/>
                </a:lnSpc>
                <a:spcBef>
                  <a:spcPct val="60000"/>
                </a:spcBef>
                <a:buSzPct val="80000"/>
                <a:buFontTx/>
                <a:buChar char="•"/>
                <a:defRPr/>
              </a:pPr>
              <a:r>
                <a:rPr lang="ko-KR" altLang="en-US" sz="1000" b="1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00" dirty="0" smtClean="0"/>
                <a:t>개발</a:t>
              </a:r>
              <a:r>
                <a:rPr lang="en-US" altLang="ko-KR" sz="1000" b="1" dirty="0" smtClean="0">
                  <a:latin typeface="맑은 고딕" pitchFamily="50" charset="-127"/>
                  <a:ea typeface="맑은 고딕" pitchFamily="50" charset="-127"/>
                </a:rPr>
                <a:t>: </a:t>
              </a:r>
              <a:r>
                <a:rPr lang="ko-KR" altLang="en-US" sz="900" b="1" dirty="0">
                  <a:latin typeface="맑은 고딕" pitchFamily="50" charset="-127"/>
                  <a:ea typeface="맑은 고딕" pitchFamily="50" charset="-127"/>
                </a:rPr>
                <a:t>계획 </a:t>
              </a:r>
              <a:r>
                <a:rPr lang="en-US" altLang="ko-KR" sz="900" b="1" dirty="0">
                  <a:latin typeface="맑은 고딕" pitchFamily="50" charset="-127"/>
                  <a:ea typeface="맑은 고딕" pitchFamily="50" charset="-127"/>
                </a:rPr>
                <a:t>16.5m/m</a:t>
              </a:r>
              <a:r>
                <a:rPr lang="ko-KR" altLang="en-US" sz="900" b="1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900" b="1" dirty="0">
                  <a:latin typeface="맑은 고딕" pitchFamily="50" charset="-127"/>
                  <a:ea typeface="맑은 고딕" pitchFamily="50" charset="-127"/>
                </a:rPr>
                <a:t>-&gt; </a:t>
              </a:r>
              <a:r>
                <a:rPr lang="ko-KR" altLang="en-US" sz="900" b="1" dirty="0">
                  <a:latin typeface="맑은 고딕" pitchFamily="50" charset="-127"/>
                  <a:ea typeface="맑은 고딕" pitchFamily="50" charset="-127"/>
                </a:rPr>
                <a:t>집행 </a:t>
              </a:r>
              <a:r>
                <a:rPr lang="en-US" altLang="ko-KR" sz="900" b="1" dirty="0">
                  <a:latin typeface="맑은 고딕" pitchFamily="50" charset="-127"/>
                  <a:ea typeface="맑은 고딕" pitchFamily="50" charset="-127"/>
                </a:rPr>
                <a:t>16.5m/m</a:t>
              </a:r>
            </a:p>
            <a:p>
              <a:pPr latinLnBrk="0">
                <a:lnSpc>
                  <a:spcPct val="100000"/>
                </a:lnSpc>
                <a:spcBef>
                  <a:spcPct val="60000"/>
                </a:spcBef>
                <a:buSzPct val="80000"/>
                <a:buFontTx/>
                <a:buChar char="•"/>
                <a:defRPr/>
              </a:pPr>
              <a:r>
                <a:rPr lang="ko-KR" altLang="en-US" sz="1000" b="1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00" dirty="0" smtClean="0"/>
                <a:t>운영</a:t>
              </a:r>
              <a:r>
                <a:rPr lang="en-US" altLang="ko-KR" sz="1000" b="1" dirty="0" smtClean="0">
                  <a:latin typeface="맑은 고딕" pitchFamily="50" charset="-127"/>
                  <a:ea typeface="맑은 고딕" pitchFamily="50" charset="-127"/>
                </a:rPr>
                <a:t>: </a:t>
              </a:r>
              <a:r>
                <a:rPr lang="ko-KR" altLang="en-US" sz="1000" b="1" dirty="0">
                  <a:latin typeface="맑은 고딕" pitchFamily="50" charset="-127"/>
                  <a:ea typeface="맑은 고딕" pitchFamily="50" charset="-127"/>
                </a:rPr>
                <a:t>계획 </a:t>
              </a:r>
              <a:r>
                <a:rPr lang="en-US" altLang="ko-KR" sz="1000" b="1" dirty="0">
                  <a:latin typeface="맑은 고딕" pitchFamily="50" charset="-127"/>
                  <a:ea typeface="맑은 고딕" pitchFamily="50" charset="-127"/>
                </a:rPr>
                <a:t>3m/m -&gt; </a:t>
              </a:r>
              <a:r>
                <a:rPr lang="ko-KR" altLang="en-US" sz="1000" b="1" dirty="0">
                  <a:latin typeface="맑은 고딕" pitchFamily="50" charset="-127"/>
                  <a:ea typeface="맑은 고딕" pitchFamily="50" charset="-127"/>
                </a:rPr>
                <a:t>집행 </a:t>
              </a:r>
              <a:r>
                <a:rPr lang="en-US" altLang="ko-KR" sz="1000" b="1" dirty="0">
                  <a:latin typeface="맑은 고딕" pitchFamily="50" charset="-127"/>
                  <a:ea typeface="맑은 고딕" pitchFamily="50" charset="-127"/>
                </a:rPr>
                <a:t>7m/m</a:t>
              </a:r>
            </a:p>
            <a:p>
              <a:pPr latinLnBrk="0">
                <a:lnSpc>
                  <a:spcPct val="100000"/>
                </a:lnSpc>
                <a:spcBef>
                  <a:spcPct val="60000"/>
                </a:spcBef>
                <a:buSzPct val="80000"/>
                <a:buFontTx/>
                <a:buChar char="•"/>
                <a:defRPr/>
              </a:pPr>
              <a:endParaRPr lang="en-US" altLang="ko-KR" sz="1000" b="1" dirty="0">
                <a:latin typeface="맑은 고딕" pitchFamily="50" charset="-127"/>
                <a:ea typeface="맑은 고딕" pitchFamily="50" charset="-127"/>
              </a:endParaRPr>
            </a:p>
            <a:p>
              <a:pPr latinLnBrk="0">
                <a:lnSpc>
                  <a:spcPct val="100000"/>
                </a:lnSpc>
                <a:spcBef>
                  <a:spcPct val="60000"/>
                </a:spcBef>
                <a:buSzPct val="80000"/>
                <a:buFontTx/>
                <a:buChar char="•"/>
                <a:defRPr/>
              </a:pPr>
              <a:endParaRPr lang="en-US" altLang="ko-KR" sz="1000" b="1" dirty="0">
                <a:latin typeface="맑은 고딕" pitchFamily="50" charset="-127"/>
                <a:ea typeface="맑은 고딕" pitchFamily="50" charset="-127"/>
              </a:endParaRPr>
            </a:p>
            <a:p>
              <a:pPr latinLnBrk="0">
                <a:lnSpc>
                  <a:spcPct val="100000"/>
                </a:lnSpc>
                <a:spcBef>
                  <a:spcPct val="60000"/>
                </a:spcBef>
                <a:buSzPct val="80000"/>
                <a:buFontTx/>
                <a:buChar char="•"/>
                <a:defRPr/>
              </a:pPr>
              <a:endParaRPr lang="en-US" altLang="ko-KR" sz="1000" b="1" dirty="0">
                <a:latin typeface="맑은 고딕" pitchFamily="50" charset="-127"/>
                <a:ea typeface="맑은 고딕" pitchFamily="50" charset="-127"/>
              </a:endParaRPr>
            </a:p>
            <a:p>
              <a:pPr latinLnBrk="0">
                <a:lnSpc>
                  <a:spcPct val="100000"/>
                </a:lnSpc>
                <a:spcBef>
                  <a:spcPct val="60000"/>
                </a:spcBef>
                <a:buSzPct val="80000"/>
                <a:buFontTx/>
                <a:buChar char="•"/>
                <a:defRPr/>
              </a:pPr>
              <a:endParaRPr lang="en-US" altLang="ko-KR" sz="10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" name="Rectangle 63"/>
            <p:cNvSpPr>
              <a:spLocks noChangeArrowheads="1"/>
            </p:cNvSpPr>
            <p:nvPr/>
          </p:nvSpPr>
          <p:spPr bwMode="auto">
            <a:xfrm>
              <a:off x="2503488" y="5346700"/>
              <a:ext cx="5116512" cy="819150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bg2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lIns="91373" tIns="45688" rIns="91373" bIns="45688" anchor="ctr"/>
            <a:lstStyle/>
            <a:p>
              <a:pPr algn="ctr" latinLnBrk="0">
                <a:lnSpc>
                  <a:spcPct val="100000"/>
                </a:lnSpc>
                <a:spcBef>
                  <a:spcPct val="60000"/>
                </a:spcBef>
                <a:buSzPct val="80000"/>
                <a:defRPr/>
              </a:pPr>
              <a:r>
                <a:rPr lang="ko-KR" altLang="en-US" b="1" dirty="0" err="1">
                  <a:effectLst>
                    <a:outerShdw blurRad="38100" dist="38100" dir="2700000" algn="tl">
                      <a:srgbClr val="C0C0C0"/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모바일</a:t>
              </a:r>
              <a:r>
                <a:rPr lang="ko-KR" altLang="en-US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b="1" dirty="0" err="1">
                  <a:effectLst>
                    <a:outerShdw blurRad="38100" dist="38100" dir="2700000" algn="tl">
                      <a:srgbClr val="C0C0C0"/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트레이딩</a:t>
              </a:r>
              <a:r>
                <a:rPr lang="ko-KR" altLang="en-US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 시스템 구축 프로젝트의 성공적 수행</a:t>
              </a:r>
              <a:endParaRPr lang="en-US" altLang="ko-KR" b="1" dirty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" name="Freeform 64"/>
            <p:cNvSpPr>
              <a:spLocks/>
            </p:cNvSpPr>
            <p:nvPr/>
          </p:nvSpPr>
          <p:spPr bwMode="auto">
            <a:xfrm flipV="1">
              <a:off x="2792413" y="4797425"/>
              <a:ext cx="4319587" cy="547688"/>
            </a:xfrm>
            <a:custGeom>
              <a:avLst/>
              <a:gdLst>
                <a:gd name="T0" fmla="*/ 0 w 3840"/>
                <a:gd name="T1" fmla="*/ 547688 h 2004"/>
                <a:gd name="T2" fmla="*/ 1066398 w 3840"/>
                <a:gd name="T3" fmla="*/ 341622 h 2004"/>
                <a:gd name="T4" fmla="*/ 1673840 w 3840"/>
                <a:gd name="T5" fmla="*/ 113965 h 2004"/>
                <a:gd name="T6" fmla="*/ 1187887 w 3840"/>
                <a:gd name="T7" fmla="*/ 113965 h 2004"/>
                <a:gd name="T8" fmla="*/ 2139545 w 3840"/>
                <a:gd name="T9" fmla="*/ 0 h 2004"/>
                <a:gd name="T10" fmla="*/ 3077706 w 3840"/>
                <a:gd name="T11" fmla="*/ 113965 h 2004"/>
                <a:gd name="T12" fmla="*/ 2645747 w 3840"/>
                <a:gd name="T13" fmla="*/ 113965 h 2004"/>
                <a:gd name="T14" fmla="*/ 3138450 w 3840"/>
                <a:gd name="T15" fmla="*/ 320031 h 2004"/>
                <a:gd name="T16" fmla="*/ 4319587 w 3840"/>
                <a:gd name="T17" fmla="*/ 547688 h 200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840"/>
                <a:gd name="T28" fmla="*/ 0 h 2004"/>
                <a:gd name="T29" fmla="*/ 3840 w 3840"/>
                <a:gd name="T30" fmla="*/ 2004 h 200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840" h="2004">
                  <a:moveTo>
                    <a:pt x="0" y="2004"/>
                  </a:moveTo>
                  <a:cubicBezTo>
                    <a:pt x="158" y="1879"/>
                    <a:pt x="700" y="1515"/>
                    <a:pt x="948" y="1250"/>
                  </a:cubicBezTo>
                  <a:cubicBezTo>
                    <a:pt x="1196" y="986"/>
                    <a:pt x="1470" y="555"/>
                    <a:pt x="1488" y="417"/>
                  </a:cubicBezTo>
                  <a:lnTo>
                    <a:pt x="1056" y="417"/>
                  </a:lnTo>
                  <a:lnTo>
                    <a:pt x="1902" y="0"/>
                  </a:lnTo>
                  <a:lnTo>
                    <a:pt x="2736" y="417"/>
                  </a:lnTo>
                  <a:lnTo>
                    <a:pt x="2352" y="417"/>
                  </a:lnTo>
                  <a:cubicBezTo>
                    <a:pt x="2361" y="543"/>
                    <a:pt x="2542" y="907"/>
                    <a:pt x="2790" y="1171"/>
                  </a:cubicBezTo>
                  <a:cubicBezTo>
                    <a:pt x="3038" y="1435"/>
                    <a:pt x="3621" y="1828"/>
                    <a:pt x="3840" y="2004"/>
                  </a:cubicBezTo>
                </a:path>
              </a:pathLst>
            </a:custGeom>
            <a:gradFill rotWithShape="0">
              <a:gsLst>
                <a:gs pos="0">
                  <a:srgbClr val="FFFAF7"/>
                </a:gs>
                <a:gs pos="100000">
                  <a:srgbClr val="FF66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576000" rIns="0" bIns="0"/>
            <a:lstStyle/>
            <a:p>
              <a:endParaRPr lang="ko-KR" altLang="en-US"/>
            </a:p>
          </p:txBody>
        </p:sp>
        <p:sp>
          <p:nvSpPr>
            <p:cNvPr id="14" name="Rectangle 65"/>
            <p:cNvSpPr>
              <a:spLocks noChangeArrowheads="1"/>
            </p:cNvSpPr>
            <p:nvPr/>
          </p:nvSpPr>
          <p:spPr bwMode="auto">
            <a:xfrm rot="10800000" flipV="1">
              <a:off x="3797300" y="981075"/>
              <a:ext cx="2235200" cy="287338"/>
            </a:xfrm>
            <a:prstGeom prst="rect">
              <a:avLst/>
            </a:prstGeom>
            <a:solidFill>
              <a:schemeClr val="folHlink"/>
            </a:solidFill>
            <a:ln w="9525" algn="ctr">
              <a:solidFill>
                <a:srgbClr val="9B9B9B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91373" tIns="45688" rIns="91373" bIns="45688" anchor="ctr"/>
            <a:lstStyle/>
            <a:p>
              <a:pPr algn="ctr" latinLnBrk="0">
                <a:lnSpc>
                  <a:spcPct val="100000"/>
                </a:lnSpc>
                <a:defRPr/>
              </a:pPr>
              <a:r>
                <a:rPr lang="ko-KR" altLang="en-US" sz="1200" b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기간</a:t>
              </a:r>
            </a:p>
          </p:txBody>
        </p:sp>
        <p:sp>
          <p:nvSpPr>
            <p:cNvPr id="15" name="AutoShape 66"/>
            <p:cNvSpPr>
              <a:spLocks noChangeArrowheads="1"/>
            </p:cNvSpPr>
            <p:nvPr/>
          </p:nvSpPr>
          <p:spPr bwMode="auto">
            <a:xfrm>
              <a:off x="3797300" y="1268413"/>
              <a:ext cx="2235200" cy="1439862"/>
            </a:xfrm>
            <a:prstGeom prst="roundRect">
              <a:avLst>
                <a:gd name="adj" fmla="val 2389"/>
              </a:avLst>
            </a:prstGeom>
            <a:solidFill>
              <a:schemeClr val="bg1"/>
            </a:solidFill>
            <a:ln w="6350" algn="ctr">
              <a:solidFill>
                <a:schemeClr val="bg2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lIns="91373" tIns="45688" rIns="91373" bIns="45688" anchor="ctr"/>
            <a:lstStyle/>
            <a:p>
              <a:pPr latinLnBrk="0">
                <a:lnSpc>
                  <a:spcPct val="100000"/>
                </a:lnSpc>
                <a:spcBef>
                  <a:spcPct val="60000"/>
                </a:spcBef>
                <a:buSzPct val="80000"/>
                <a:buFontTx/>
                <a:buChar char="•"/>
                <a:defRPr/>
              </a:pPr>
              <a:r>
                <a:rPr lang="ko-KR" altLang="en-US" sz="1000" b="1" dirty="0">
                  <a:latin typeface="맑은 고딕" pitchFamily="50" charset="-127"/>
                  <a:ea typeface="맑은 고딕" pitchFamily="50" charset="-127"/>
                </a:rPr>
                <a:t> 예정 </a:t>
              </a:r>
              <a:r>
                <a:rPr lang="en-US" altLang="ko-KR" sz="1000" b="1" dirty="0">
                  <a:latin typeface="맑은 고딕" pitchFamily="50" charset="-127"/>
                  <a:ea typeface="맑은 고딕" pitchFamily="50" charset="-127"/>
                </a:rPr>
                <a:t>: </a:t>
              </a:r>
              <a:r>
                <a:rPr lang="en-US" altLang="ko-KR" sz="1000" b="1" dirty="0" smtClean="0">
                  <a:latin typeface="맑은 고딕" pitchFamily="50" charset="-127"/>
                  <a:ea typeface="맑은 고딕" pitchFamily="50" charset="-127"/>
                </a:rPr>
                <a:t>2016.06.21 </a:t>
              </a:r>
              <a:r>
                <a:rPr lang="en-US" altLang="ko-KR" sz="1000" b="1" dirty="0">
                  <a:latin typeface="맑은 고딕" pitchFamily="50" charset="-127"/>
                  <a:ea typeface="맑은 고딕" pitchFamily="50" charset="-127"/>
                </a:rPr>
                <a:t>~ </a:t>
              </a:r>
              <a:r>
                <a:rPr lang="en-US" altLang="ko-KR" sz="1000" b="1" dirty="0" smtClean="0">
                  <a:latin typeface="맑은 고딕" pitchFamily="50" charset="-127"/>
                  <a:ea typeface="맑은 고딕" pitchFamily="50" charset="-127"/>
                </a:rPr>
                <a:t>2016.09.20</a:t>
              </a:r>
              <a:endParaRPr lang="en-US" altLang="ko-KR" sz="1000" b="1" dirty="0">
                <a:latin typeface="맑은 고딕" pitchFamily="50" charset="-127"/>
                <a:ea typeface="맑은 고딕" pitchFamily="50" charset="-127"/>
              </a:endParaRPr>
            </a:p>
            <a:p>
              <a:pPr latinLnBrk="0">
                <a:lnSpc>
                  <a:spcPct val="100000"/>
                </a:lnSpc>
                <a:spcBef>
                  <a:spcPct val="60000"/>
                </a:spcBef>
                <a:buSzPct val="80000"/>
                <a:buFontTx/>
                <a:buChar char="•"/>
                <a:defRPr/>
              </a:pPr>
              <a:r>
                <a:rPr lang="ko-KR" altLang="en-US" sz="1000" b="1" dirty="0">
                  <a:latin typeface="맑은 고딕" pitchFamily="50" charset="-127"/>
                  <a:ea typeface="맑은 고딕" pitchFamily="50" charset="-127"/>
                </a:rPr>
                <a:t> 집행 </a:t>
              </a:r>
              <a:r>
                <a:rPr lang="en-US" altLang="ko-KR" sz="1000" b="1" dirty="0">
                  <a:latin typeface="맑은 고딕" pitchFamily="50" charset="-127"/>
                  <a:ea typeface="맑은 고딕" pitchFamily="50" charset="-127"/>
                </a:rPr>
                <a:t>: </a:t>
              </a:r>
              <a:r>
                <a:rPr lang="en-US" altLang="ko-KR" sz="1000" b="1" dirty="0" smtClean="0">
                  <a:latin typeface="맑은 고딕" pitchFamily="50" charset="-127"/>
                  <a:ea typeface="맑은 고딕" pitchFamily="50" charset="-127"/>
                </a:rPr>
                <a:t>2016.06.04 </a:t>
              </a:r>
              <a:r>
                <a:rPr lang="en-US" altLang="ko-KR" sz="1000" b="1" dirty="0">
                  <a:latin typeface="맑은 고딕" pitchFamily="50" charset="-127"/>
                  <a:ea typeface="맑은 고딕" pitchFamily="50" charset="-127"/>
                </a:rPr>
                <a:t>~ </a:t>
              </a:r>
              <a:r>
                <a:rPr lang="en-US" altLang="ko-KR" sz="1000" b="1" dirty="0" smtClean="0">
                  <a:latin typeface="맑은 고딕" pitchFamily="50" charset="-127"/>
                  <a:ea typeface="맑은 고딕" pitchFamily="50" charset="-127"/>
                </a:rPr>
                <a:t>2016.09.30</a:t>
              </a:r>
              <a:endParaRPr lang="en-US" altLang="ko-KR" sz="1000" b="1" dirty="0">
                <a:latin typeface="맑은 고딕" pitchFamily="50" charset="-127"/>
                <a:ea typeface="맑은 고딕" pitchFamily="50" charset="-127"/>
              </a:endParaRPr>
            </a:p>
            <a:p>
              <a:pPr latinLnBrk="0">
                <a:lnSpc>
                  <a:spcPct val="100000"/>
                </a:lnSpc>
                <a:spcBef>
                  <a:spcPct val="60000"/>
                </a:spcBef>
                <a:buSzPct val="80000"/>
                <a:buFontTx/>
                <a:buChar char="•"/>
                <a:defRPr/>
              </a:pPr>
              <a:r>
                <a:rPr lang="ko-KR" altLang="en-US" sz="1000" b="1" dirty="0">
                  <a:latin typeface="맑은 고딕" pitchFamily="50" charset="-127"/>
                  <a:ea typeface="맑은 고딕" pitchFamily="50" charset="-127"/>
                </a:rPr>
                <a:t> 프로젝트 기간 </a:t>
              </a:r>
              <a:r>
                <a:rPr lang="ko-KR" altLang="en-US" sz="1000" b="1" dirty="0" err="1">
                  <a:latin typeface="맑은 고딕" pitchFamily="50" charset="-127"/>
                  <a:ea typeface="맑은 고딕" pitchFamily="50" charset="-127"/>
                </a:rPr>
                <a:t>범위내</a:t>
              </a:r>
              <a:r>
                <a:rPr lang="ko-KR" altLang="en-US" sz="1000" b="1" dirty="0">
                  <a:latin typeface="맑은 고딕" pitchFamily="50" charset="-127"/>
                  <a:ea typeface="맑은 고딕" pitchFamily="50" charset="-127"/>
                </a:rPr>
                <a:t> 수행 완료</a:t>
              </a:r>
            </a:p>
          </p:txBody>
        </p:sp>
        <p:sp>
          <p:nvSpPr>
            <p:cNvPr id="16" name="Rectangle 67"/>
            <p:cNvSpPr>
              <a:spLocks noChangeArrowheads="1"/>
            </p:cNvSpPr>
            <p:nvPr/>
          </p:nvSpPr>
          <p:spPr bwMode="auto">
            <a:xfrm rot="10800000" flipV="1">
              <a:off x="6462713" y="981075"/>
              <a:ext cx="2235200" cy="287338"/>
            </a:xfrm>
            <a:prstGeom prst="rect">
              <a:avLst/>
            </a:prstGeom>
            <a:solidFill>
              <a:schemeClr val="folHlink"/>
            </a:solidFill>
            <a:ln w="9525" algn="ctr">
              <a:solidFill>
                <a:srgbClr val="9B9B9B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91373" tIns="45688" rIns="91373" bIns="45688" anchor="ctr"/>
            <a:lstStyle/>
            <a:p>
              <a:pPr algn="ctr" latinLnBrk="0">
                <a:lnSpc>
                  <a:spcPct val="100000"/>
                </a:lnSpc>
                <a:defRPr/>
              </a:pPr>
              <a:r>
                <a:rPr lang="ko-KR" altLang="en-US" sz="1200" b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예산</a:t>
              </a:r>
            </a:p>
          </p:txBody>
        </p:sp>
        <p:sp>
          <p:nvSpPr>
            <p:cNvPr id="17" name="AutoShape 68"/>
            <p:cNvSpPr>
              <a:spLocks noChangeArrowheads="1"/>
            </p:cNvSpPr>
            <p:nvPr/>
          </p:nvSpPr>
          <p:spPr bwMode="auto">
            <a:xfrm>
              <a:off x="6462713" y="1268413"/>
              <a:ext cx="2235200" cy="1439862"/>
            </a:xfrm>
            <a:prstGeom prst="roundRect">
              <a:avLst>
                <a:gd name="adj" fmla="val 2389"/>
              </a:avLst>
            </a:prstGeom>
            <a:solidFill>
              <a:schemeClr val="bg1"/>
            </a:solidFill>
            <a:ln w="6350" algn="ctr">
              <a:solidFill>
                <a:schemeClr val="bg2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lIns="91373" tIns="45688" rIns="91373" bIns="45688" anchor="ctr"/>
            <a:lstStyle/>
            <a:p>
              <a:pPr latinLnBrk="0">
                <a:lnSpc>
                  <a:spcPct val="100000"/>
                </a:lnSpc>
                <a:spcBef>
                  <a:spcPct val="60000"/>
                </a:spcBef>
                <a:buSzPct val="80000"/>
                <a:buFontTx/>
                <a:buChar char="•"/>
                <a:defRPr/>
              </a:pPr>
              <a:r>
                <a:rPr lang="ko-KR" altLang="en-US" sz="1000" b="1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>
                  <a:latin typeface="맑은 고딕" pitchFamily="50" charset="-127"/>
                  <a:ea typeface="맑은 고딕" pitchFamily="50" charset="-127"/>
                </a:rPr>
                <a:t>SI </a:t>
              </a:r>
              <a:r>
                <a:rPr lang="ko-KR" altLang="en-US" sz="1000" b="1">
                  <a:latin typeface="맑은 고딕" pitchFamily="50" charset="-127"/>
                  <a:ea typeface="맑은 고딕" pitchFamily="50" charset="-127"/>
                </a:rPr>
                <a:t>계약 부분 </a:t>
              </a:r>
              <a:r>
                <a:rPr lang="en-US" altLang="ko-KR" sz="1000" b="1">
                  <a:latin typeface="맑은 고딕" pitchFamily="50" charset="-127"/>
                  <a:ea typeface="맑은 고딕" pitchFamily="50" charset="-127"/>
                </a:rPr>
                <a:t>: </a:t>
              </a:r>
              <a:r>
                <a:rPr lang="ko-KR" altLang="en-US" sz="1000" b="1">
                  <a:latin typeface="맑은 고딕" pitchFamily="50" charset="-127"/>
                  <a:ea typeface="맑은 고딕" pitchFamily="50" charset="-127"/>
                </a:rPr>
                <a:t>비용 증가 없음</a:t>
              </a:r>
            </a:p>
            <a:p>
              <a:pPr latinLnBrk="0">
                <a:lnSpc>
                  <a:spcPct val="100000"/>
                </a:lnSpc>
                <a:spcBef>
                  <a:spcPct val="60000"/>
                </a:spcBef>
                <a:buSzPct val="80000"/>
                <a:buFontTx/>
                <a:buChar char="•"/>
                <a:defRPr/>
              </a:pPr>
              <a:r>
                <a:rPr lang="ko-KR" altLang="en-US" sz="1000" b="1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>
                  <a:latin typeface="맑은 고딕" pitchFamily="50" charset="-127"/>
                  <a:ea typeface="맑은 고딕" pitchFamily="50" charset="-127"/>
                </a:rPr>
                <a:t>SM </a:t>
              </a:r>
              <a:r>
                <a:rPr lang="ko-KR" altLang="en-US" sz="1000" b="1">
                  <a:latin typeface="맑은 고딕" pitchFamily="50" charset="-127"/>
                  <a:ea typeface="맑은 고딕" pitchFamily="50" charset="-127"/>
                </a:rPr>
                <a:t>계약 부분 </a:t>
              </a:r>
              <a:r>
                <a:rPr lang="en-US" altLang="ko-KR" sz="1000" b="1">
                  <a:latin typeface="맑은 고딕" pitchFamily="50" charset="-127"/>
                  <a:ea typeface="맑은 고딕" pitchFamily="50" charset="-127"/>
                </a:rPr>
                <a:t>: </a:t>
              </a:r>
            </a:p>
            <a:p>
              <a:pPr latinLnBrk="0">
                <a:lnSpc>
                  <a:spcPct val="100000"/>
                </a:lnSpc>
                <a:spcBef>
                  <a:spcPct val="60000"/>
                </a:spcBef>
                <a:buSzPct val="80000"/>
                <a:defRPr/>
              </a:pPr>
              <a:r>
                <a:rPr lang="ko-KR" altLang="en-US" sz="1000" b="1">
                  <a:latin typeface="맑은 고딕" pitchFamily="50" charset="-127"/>
                  <a:ea typeface="맑은 고딕" pitchFamily="50" charset="-127"/>
                </a:rPr>
                <a:t>             추가 사업여력으로 집행</a:t>
              </a:r>
              <a:r>
                <a:rPr lang="en-US" altLang="ko-KR" sz="1000" b="1">
                  <a:latin typeface="맑은 고딕" pitchFamily="50" charset="-127"/>
                  <a:ea typeface="맑은 고딕" pitchFamily="50" charset="-127"/>
                </a:rPr>
                <a:t>, </a:t>
              </a:r>
            </a:p>
            <a:p>
              <a:pPr latinLnBrk="0">
                <a:lnSpc>
                  <a:spcPct val="100000"/>
                </a:lnSpc>
                <a:spcBef>
                  <a:spcPct val="60000"/>
                </a:spcBef>
                <a:buSzPct val="80000"/>
                <a:defRPr/>
              </a:pPr>
              <a:r>
                <a:rPr lang="ko-KR" altLang="en-US" sz="1000" b="1">
                  <a:latin typeface="맑은 고딕" pitchFamily="50" charset="-127"/>
                  <a:ea typeface="맑은 고딕" pitchFamily="50" charset="-127"/>
                </a:rPr>
                <a:t>             비용 증가 없음</a:t>
              </a:r>
            </a:p>
          </p:txBody>
        </p:sp>
        <p:sp>
          <p:nvSpPr>
            <p:cNvPr id="18" name="Rectangle 69"/>
            <p:cNvSpPr>
              <a:spLocks noChangeArrowheads="1"/>
            </p:cNvSpPr>
            <p:nvPr/>
          </p:nvSpPr>
          <p:spPr bwMode="auto">
            <a:xfrm rot="10800000" flipV="1">
              <a:off x="992188" y="2854325"/>
              <a:ext cx="2235200" cy="287338"/>
            </a:xfrm>
            <a:prstGeom prst="rect">
              <a:avLst/>
            </a:prstGeom>
            <a:solidFill>
              <a:schemeClr val="folHlink"/>
            </a:solidFill>
            <a:ln w="9525" algn="ctr">
              <a:solidFill>
                <a:srgbClr val="9B9B9B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91373" tIns="45688" rIns="91373" bIns="45688" anchor="ctr"/>
            <a:lstStyle/>
            <a:p>
              <a:pPr algn="ctr" latinLnBrk="0">
                <a:lnSpc>
                  <a:spcPct val="100000"/>
                </a:lnSpc>
                <a:defRPr/>
              </a:pPr>
              <a:r>
                <a:rPr lang="ko-KR" altLang="en-US" sz="1200" b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요건수행 적정성</a:t>
              </a:r>
            </a:p>
          </p:txBody>
        </p:sp>
        <p:sp>
          <p:nvSpPr>
            <p:cNvPr id="19" name="AutoShape 70"/>
            <p:cNvSpPr>
              <a:spLocks noChangeArrowheads="1"/>
            </p:cNvSpPr>
            <p:nvPr/>
          </p:nvSpPr>
          <p:spPr bwMode="auto">
            <a:xfrm>
              <a:off x="992188" y="3141663"/>
              <a:ext cx="2235200" cy="1439862"/>
            </a:xfrm>
            <a:prstGeom prst="roundRect">
              <a:avLst>
                <a:gd name="adj" fmla="val 2389"/>
              </a:avLst>
            </a:prstGeom>
            <a:solidFill>
              <a:schemeClr val="bg1"/>
            </a:solidFill>
            <a:ln w="6350" algn="ctr">
              <a:solidFill>
                <a:schemeClr val="bg2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lIns="91373" tIns="45688" rIns="91373" bIns="45688" anchor="ctr"/>
            <a:lstStyle/>
            <a:p>
              <a:pPr latinLnBrk="0">
                <a:lnSpc>
                  <a:spcPct val="100000"/>
                </a:lnSpc>
                <a:spcBef>
                  <a:spcPct val="60000"/>
                </a:spcBef>
                <a:buSzPct val="80000"/>
                <a:buFontTx/>
                <a:buChar char="•"/>
                <a:defRPr/>
              </a:pPr>
              <a:r>
                <a:rPr lang="ko-KR" altLang="en-US" sz="1000" b="1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>
                  <a:latin typeface="맑은 고딕" pitchFamily="50" charset="-127"/>
                  <a:ea typeface="맑은 고딕" pitchFamily="50" charset="-127"/>
                </a:rPr>
                <a:t>31</a:t>
              </a:r>
              <a:r>
                <a:rPr lang="ko-KR" altLang="ko-KR" sz="1000" b="1" dirty="0">
                  <a:latin typeface="맑은 고딕" pitchFamily="50" charset="-127"/>
                  <a:ea typeface="맑은 고딕" pitchFamily="50" charset="-127"/>
                </a:rPr>
                <a:t>개 요건을 대상으로 수행완료 </a:t>
              </a:r>
              <a:r>
                <a:rPr lang="en-US" altLang="ko-KR" sz="1000" b="1" dirty="0">
                  <a:latin typeface="맑은 고딕" pitchFamily="50" charset="-127"/>
                  <a:ea typeface="맑은 고딕" pitchFamily="50" charset="-127"/>
                </a:rPr>
                <a:t>31</a:t>
              </a:r>
              <a:r>
                <a:rPr lang="ko-KR" altLang="ko-KR" sz="1000" b="1" dirty="0">
                  <a:latin typeface="맑은 고딕" pitchFamily="50" charset="-127"/>
                  <a:ea typeface="맑은 고딕" pitchFamily="50" charset="-127"/>
                </a:rPr>
                <a:t>건</a:t>
              </a:r>
              <a:r>
                <a:rPr lang="en-US" altLang="ko-KR" sz="1000" b="1" dirty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ko-KR" altLang="en-US" sz="1000" b="1" dirty="0">
                  <a:latin typeface="맑은 고딕" pitchFamily="50" charset="-127"/>
                  <a:ea typeface="맑은 고딕" pitchFamily="50" charset="-127"/>
                </a:rPr>
                <a:t>화면</a:t>
              </a:r>
              <a:r>
                <a:rPr lang="en-US" altLang="ko-KR" sz="1000" b="1" dirty="0">
                  <a:latin typeface="맑은 고딕" pitchFamily="50" charset="-127"/>
                  <a:ea typeface="맑은 고딕" pitchFamily="50" charset="-127"/>
                </a:rPr>
                <a:t>53</a:t>
              </a:r>
              <a:r>
                <a:rPr lang="ko-KR" altLang="en-US" sz="1000" b="1" dirty="0">
                  <a:latin typeface="맑은 고딕" pitchFamily="50" charset="-127"/>
                  <a:ea typeface="맑은 고딕" pitchFamily="50" charset="-127"/>
                </a:rPr>
                <a:t>본</a:t>
              </a:r>
              <a:r>
                <a:rPr lang="en-US" altLang="ko-KR" sz="1000" b="1" dirty="0">
                  <a:latin typeface="맑은 고딕" pitchFamily="50" charset="-127"/>
                  <a:ea typeface="맑은 고딕" pitchFamily="50" charset="-127"/>
                </a:rPr>
                <a:t>) </a:t>
              </a:r>
              <a:r>
                <a:rPr lang="ko-KR" altLang="ko-KR" sz="1000" b="1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000" b="1" dirty="0">
                <a:latin typeface="맑은 고딕" pitchFamily="50" charset="-127"/>
                <a:ea typeface="맑은 고딕" pitchFamily="50" charset="-127"/>
              </a:endParaRPr>
            </a:p>
            <a:p>
              <a:pPr latinLnBrk="0">
                <a:lnSpc>
                  <a:spcPct val="100000"/>
                </a:lnSpc>
                <a:spcBef>
                  <a:spcPct val="60000"/>
                </a:spcBef>
                <a:buSzPct val="80000"/>
                <a:buFontTx/>
                <a:buChar char="•"/>
                <a:defRPr/>
              </a:pPr>
              <a:endParaRPr lang="en-US" altLang="ko-KR" sz="1000" b="1" dirty="0">
                <a:latin typeface="맑은 고딕" pitchFamily="50" charset="-127"/>
                <a:ea typeface="맑은 고딕" pitchFamily="50" charset="-127"/>
              </a:endParaRPr>
            </a:p>
            <a:p>
              <a:pPr latinLnBrk="0">
                <a:lnSpc>
                  <a:spcPct val="100000"/>
                </a:lnSpc>
                <a:spcBef>
                  <a:spcPct val="60000"/>
                </a:spcBef>
                <a:buSzPct val="80000"/>
                <a:buFontTx/>
                <a:buChar char="•"/>
                <a:defRPr/>
              </a:pPr>
              <a:endParaRPr lang="en-US" altLang="ko-KR" sz="1000" b="1" dirty="0">
                <a:latin typeface="맑은 고딕" pitchFamily="50" charset="-127"/>
                <a:ea typeface="맑은 고딕" pitchFamily="50" charset="-127"/>
              </a:endParaRPr>
            </a:p>
            <a:p>
              <a:pPr latinLnBrk="0">
                <a:lnSpc>
                  <a:spcPct val="100000"/>
                </a:lnSpc>
                <a:spcBef>
                  <a:spcPct val="60000"/>
                </a:spcBef>
                <a:buSzPct val="80000"/>
                <a:buFontTx/>
                <a:buChar char="•"/>
                <a:defRPr/>
              </a:pPr>
              <a:endParaRPr lang="en-US" altLang="ko-KR" sz="10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0" name="Rectangle 71"/>
            <p:cNvSpPr>
              <a:spLocks noChangeArrowheads="1"/>
            </p:cNvSpPr>
            <p:nvPr/>
          </p:nvSpPr>
          <p:spPr bwMode="auto">
            <a:xfrm rot="10800000" flipV="1">
              <a:off x="3800475" y="2852738"/>
              <a:ext cx="2235200" cy="287337"/>
            </a:xfrm>
            <a:prstGeom prst="rect">
              <a:avLst/>
            </a:prstGeom>
            <a:solidFill>
              <a:schemeClr val="folHlink"/>
            </a:solidFill>
            <a:ln w="9525" algn="ctr">
              <a:solidFill>
                <a:srgbClr val="9B9B9B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91373" tIns="45688" rIns="91373" bIns="45688" anchor="ctr"/>
            <a:lstStyle/>
            <a:p>
              <a:pPr algn="ctr" latinLnBrk="0">
                <a:lnSpc>
                  <a:spcPct val="100000"/>
                </a:lnSpc>
                <a:defRPr/>
              </a:pPr>
              <a:r>
                <a:rPr lang="ko-KR" altLang="en-US" sz="1200" b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구현물 증명</a:t>
              </a:r>
            </a:p>
          </p:txBody>
        </p:sp>
        <p:sp>
          <p:nvSpPr>
            <p:cNvPr id="21" name="AutoShape 72"/>
            <p:cNvSpPr>
              <a:spLocks noChangeArrowheads="1"/>
            </p:cNvSpPr>
            <p:nvPr/>
          </p:nvSpPr>
          <p:spPr bwMode="auto">
            <a:xfrm>
              <a:off x="3800475" y="3140075"/>
              <a:ext cx="2235200" cy="1439863"/>
            </a:xfrm>
            <a:prstGeom prst="roundRect">
              <a:avLst>
                <a:gd name="adj" fmla="val 2389"/>
              </a:avLst>
            </a:prstGeom>
            <a:solidFill>
              <a:schemeClr val="bg1"/>
            </a:solidFill>
            <a:ln w="6350" algn="ctr">
              <a:solidFill>
                <a:schemeClr val="bg2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lIns="91373" tIns="45688" rIns="91373" bIns="45688" anchor="ctr"/>
            <a:lstStyle/>
            <a:p>
              <a:pPr latinLnBrk="0">
                <a:lnSpc>
                  <a:spcPct val="100000"/>
                </a:lnSpc>
                <a:spcBef>
                  <a:spcPct val="60000"/>
                </a:spcBef>
                <a:buSzPct val="80000"/>
                <a:buFontTx/>
                <a:buChar char="•"/>
                <a:defRPr/>
              </a:pPr>
              <a:r>
                <a:rPr lang="ko-KR" altLang="en-US" sz="1000" b="1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>
                  <a:latin typeface="맑은 고딕" pitchFamily="50" charset="-127"/>
                  <a:ea typeface="맑은 고딕" pitchFamily="50" charset="-127"/>
                </a:rPr>
                <a:t>80</a:t>
              </a:r>
              <a:r>
                <a:rPr lang="ko-KR" altLang="en-US" sz="1000" b="1" dirty="0">
                  <a:latin typeface="맑은 고딕" pitchFamily="50" charset="-127"/>
                  <a:ea typeface="맑은 고딕" pitchFamily="50" charset="-127"/>
                </a:rPr>
                <a:t>개 점검항목에 대하여 완벽히 구현 되었음을 증명함</a:t>
              </a:r>
              <a:r>
                <a:rPr lang="en-US" altLang="ko-KR" sz="1000" b="1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latinLnBrk="0">
                <a:lnSpc>
                  <a:spcPct val="100000"/>
                </a:lnSpc>
                <a:spcBef>
                  <a:spcPct val="60000"/>
                </a:spcBef>
                <a:buSzPct val="80000"/>
                <a:defRPr/>
              </a:pPr>
              <a:endParaRPr lang="ko-KR" altLang="en-US" sz="1000" b="1" dirty="0">
                <a:latin typeface="맑은 고딕" pitchFamily="50" charset="-127"/>
                <a:ea typeface="맑은 고딕" pitchFamily="50" charset="-127"/>
              </a:endParaRPr>
            </a:p>
            <a:p>
              <a:pPr latinLnBrk="0">
                <a:lnSpc>
                  <a:spcPct val="100000"/>
                </a:lnSpc>
                <a:spcBef>
                  <a:spcPct val="60000"/>
                </a:spcBef>
                <a:buSzPct val="80000"/>
                <a:defRPr/>
              </a:pPr>
              <a:endParaRPr lang="ko-KR" altLang="en-US" sz="1000" b="1" dirty="0">
                <a:latin typeface="맑은 고딕" pitchFamily="50" charset="-127"/>
                <a:ea typeface="맑은 고딕" pitchFamily="50" charset="-127"/>
              </a:endParaRPr>
            </a:p>
            <a:p>
              <a:pPr latinLnBrk="0">
                <a:lnSpc>
                  <a:spcPct val="100000"/>
                </a:lnSpc>
                <a:spcBef>
                  <a:spcPct val="60000"/>
                </a:spcBef>
                <a:buSzPct val="80000"/>
                <a:defRPr/>
              </a:pPr>
              <a:endParaRPr lang="ko-KR" altLang="en-US" sz="1000" b="1" dirty="0">
                <a:latin typeface="맑은 고딕" pitchFamily="50" charset="-127"/>
                <a:ea typeface="맑은 고딕" pitchFamily="50" charset="-127"/>
              </a:endParaRPr>
            </a:p>
            <a:p>
              <a:pPr latinLnBrk="0">
                <a:lnSpc>
                  <a:spcPct val="100000"/>
                </a:lnSpc>
                <a:spcBef>
                  <a:spcPct val="60000"/>
                </a:spcBef>
                <a:buSzPct val="80000"/>
                <a:defRPr/>
              </a:pPr>
              <a:endParaRPr lang="ko-KR" altLang="en-US" sz="10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2" name="Rectangle 73"/>
            <p:cNvSpPr>
              <a:spLocks noChangeArrowheads="1"/>
            </p:cNvSpPr>
            <p:nvPr/>
          </p:nvSpPr>
          <p:spPr bwMode="auto">
            <a:xfrm rot="10800000" flipV="1">
              <a:off x="6465888" y="2781300"/>
              <a:ext cx="2235200" cy="287338"/>
            </a:xfrm>
            <a:prstGeom prst="rect">
              <a:avLst/>
            </a:prstGeom>
            <a:solidFill>
              <a:schemeClr val="folHlink"/>
            </a:solidFill>
            <a:ln w="9525" algn="ctr">
              <a:solidFill>
                <a:srgbClr val="9B9B9B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91373" tIns="45688" rIns="91373" bIns="45688" anchor="ctr"/>
            <a:lstStyle/>
            <a:p>
              <a:pPr algn="ctr" latinLnBrk="0">
                <a:lnSpc>
                  <a:spcPct val="100000"/>
                </a:lnSpc>
                <a:defRPr/>
              </a:pPr>
              <a:r>
                <a:rPr lang="ko-KR" altLang="en-US" sz="1200" b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명세화</a:t>
              </a:r>
            </a:p>
          </p:txBody>
        </p:sp>
        <p:sp>
          <p:nvSpPr>
            <p:cNvPr id="23" name="AutoShape 74"/>
            <p:cNvSpPr>
              <a:spLocks noChangeArrowheads="1"/>
            </p:cNvSpPr>
            <p:nvPr/>
          </p:nvSpPr>
          <p:spPr bwMode="auto">
            <a:xfrm>
              <a:off x="6465888" y="3068638"/>
              <a:ext cx="2235200" cy="1439862"/>
            </a:xfrm>
            <a:prstGeom prst="roundRect">
              <a:avLst>
                <a:gd name="adj" fmla="val 2389"/>
              </a:avLst>
            </a:prstGeom>
            <a:solidFill>
              <a:schemeClr val="bg1"/>
            </a:solidFill>
            <a:ln w="6350" algn="ctr">
              <a:solidFill>
                <a:schemeClr val="bg2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lIns="91373" tIns="45688" rIns="91373" bIns="45688" anchor="ctr"/>
            <a:lstStyle/>
            <a:p>
              <a:pPr latinLnBrk="0">
                <a:lnSpc>
                  <a:spcPct val="100000"/>
                </a:lnSpc>
                <a:spcBef>
                  <a:spcPct val="60000"/>
                </a:spcBef>
                <a:buSzPct val="80000"/>
                <a:buFontTx/>
                <a:buChar char="•"/>
                <a:defRPr/>
              </a:pPr>
              <a:r>
                <a:rPr lang="ko-KR" altLang="ko-KR" sz="1000" b="1" dirty="0">
                  <a:latin typeface="맑은 고딕" pitchFamily="50" charset="-127"/>
                  <a:ea typeface="맑은 고딕" pitchFamily="50" charset="-127"/>
                </a:rPr>
                <a:t>모든 진행과 절차에 대하여 명세화(Specification)</a:t>
              </a:r>
              <a:r>
                <a:rPr lang="ko-KR" altLang="en-US" sz="1000" b="1" dirty="0">
                  <a:latin typeface="맑은 고딕" pitchFamily="50" charset="-127"/>
                  <a:ea typeface="맑은 고딕" pitchFamily="50" charset="-127"/>
                </a:rPr>
                <a:t>함</a:t>
              </a:r>
              <a:endParaRPr lang="ko-KR" altLang="ko-KR" sz="1000" b="1" dirty="0">
                <a:latin typeface="맑은 고딕" pitchFamily="50" charset="-127"/>
                <a:ea typeface="맑은 고딕" pitchFamily="50" charset="-127"/>
              </a:endParaRPr>
            </a:p>
            <a:p>
              <a:pPr latinLnBrk="0">
                <a:lnSpc>
                  <a:spcPct val="100000"/>
                </a:lnSpc>
                <a:spcBef>
                  <a:spcPct val="60000"/>
                </a:spcBef>
                <a:buSzPct val="80000"/>
                <a:buFontTx/>
                <a:buChar char="•"/>
                <a:defRPr/>
              </a:pPr>
              <a:r>
                <a:rPr lang="ko-KR" altLang="ko-KR" sz="1000" b="1" dirty="0">
                  <a:latin typeface="맑은 고딕" pitchFamily="50" charset="-127"/>
                  <a:ea typeface="맑은 고딕" pitchFamily="50" charset="-127"/>
                </a:rPr>
                <a:t>[분석] [설계][구현][테스트]</a:t>
              </a:r>
              <a:r>
                <a:rPr lang="ko-KR" altLang="en-US" sz="1000" b="1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ko-KR" sz="1000" b="1" dirty="0">
                  <a:latin typeface="맑은 고딕" pitchFamily="50" charset="-127"/>
                  <a:ea typeface="맑은 고딕" pitchFamily="50" charset="-127"/>
                </a:rPr>
                <a:t>[</a:t>
              </a:r>
              <a:r>
                <a:rPr lang="ko-KR" altLang="en-US" sz="1000" b="1" dirty="0">
                  <a:latin typeface="맑은 고딕" pitchFamily="50" charset="-127"/>
                  <a:ea typeface="맑은 고딕" pitchFamily="50" charset="-127"/>
                </a:rPr>
                <a:t>이행</a:t>
              </a:r>
              <a:r>
                <a:rPr lang="ko-KR" altLang="ko-KR" sz="1000" b="1" dirty="0">
                  <a:latin typeface="맑은 고딕" pitchFamily="50" charset="-127"/>
                  <a:ea typeface="맑은 고딕" pitchFamily="50" charset="-127"/>
                </a:rPr>
                <a:t>][</a:t>
              </a:r>
              <a:r>
                <a:rPr lang="ko-KR" altLang="en-US" sz="1000" b="1" dirty="0">
                  <a:latin typeface="맑은 고딕" pitchFamily="50" charset="-127"/>
                  <a:ea typeface="맑은 고딕" pitchFamily="50" charset="-127"/>
                </a:rPr>
                <a:t>주간업무보고</a:t>
              </a:r>
              <a:r>
                <a:rPr lang="ko-KR" altLang="ko-KR" sz="1000" b="1" dirty="0">
                  <a:latin typeface="맑은 고딕" pitchFamily="50" charset="-127"/>
                  <a:ea typeface="맑은 고딕" pitchFamily="50" charset="-127"/>
                </a:rPr>
                <a:t>]의 모든 산출물을 제출.</a:t>
              </a:r>
            </a:p>
            <a:p>
              <a:pPr latinLnBrk="0">
                <a:lnSpc>
                  <a:spcPct val="100000"/>
                </a:lnSpc>
                <a:spcBef>
                  <a:spcPct val="60000"/>
                </a:spcBef>
                <a:buSzPct val="80000"/>
                <a:buFontTx/>
                <a:buChar char="•"/>
                <a:defRPr/>
              </a:pPr>
              <a:r>
                <a:rPr lang="ko-KR" altLang="ko-KR" sz="1000" b="1" dirty="0">
                  <a:latin typeface="맑은 고딕" pitchFamily="50" charset="-127"/>
                  <a:ea typeface="맑은 고딕" pitchFamily="50" charset="-127"/>
                </a:rPr>
                <a:t>프로젝트 산출물은 1부 인쇄본과 </a:t>
              </a:r>
              <a:r>
                <a:rPr lang="en-US" altLang="ko-KR" sz="1000" b="1" dirty="0">
                  <a:latin typeface="맑은 고딕" pitchFamily="50" charset="-127"/>
                  <a:ea typeface="맑은 고딕" pitchFamily="50" charset="-127"/>
                </a:rPr>
                <a:t>1</a:t>
              </a:r>
              <a:r>
                <a:rPr lang="ko-KR" altLang="ko-KR" sz="1000" b="1" dirty="0">
                  <a:latin typeface="맑은 고딕" pitchFamily="50" charset="-127"/>
                  <a:ea typeface="맑은 고딕" pitchFamily="50" charset="-127"/>
                </a:rPr>
                <a:t>부의 CD본으로 제출.</a:t>
              </a:r>
            </a:p>
          </p:txBody>
        </p:sp>
        <p:pic>
          <p:nvPicPr>
            <p:cNvPr id="24" name="Picture 7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8088" y="1773238"/>
              <a:ext cx="1655762" cy="860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aphicFrame>
          <p:nvGraphicFramePr>
            <p:cNvPr id="25" name="Object 7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14763684"/>
                </p:ext>
              </p:extLst>
            </p:nvPr>
          </p:nvGraphicFramePr>
          <p:xfrm>
            <a:off x="1136650" y="3789363"/>
            <a:ext cx="1728788" cy="7127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17" name="비트맵 이미지" r:id="rId4" imgW="5866667" imgH="3828571" progId="Paint.Picture">
                    <p:embed/>
                  </p:oleObj>
                </mc:Choice>
                <mc:Fallback>
                  <p:oleObj name="비트맵 이미지" r:id="rId4" imgW="5866667" imgH="3828571" progId="Paint.Picture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36650" y="3789363"/>
                          <a:ext cx="1728788" cy="7127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 algn="ctr">
                              <a:solidFill>
                                <a:srgbClr val="FF00FF"/>
                              </a:solidFill>
                              <a:prstDash val="sysDot"/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26" name="Picture 79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16375" y="3573463"/>
              <a:ext cx="1800225" cy="863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5938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r>
              <a:rPr lang="en-US" altLang="ko-KR" sz="1800" dirty="0" smtClean="0">
                <a:solidFill>
                  <a:schemeClr val="bg1"/>
                </a:solidFill>
              </a:rPr>
              <a:t>  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775484" y="3348083"/>
            <a:ext cx="873649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ko-KR" altLang="en-US" sz="1800" smtClean="0"/>
              <a:t>끝</a:t>
            </a:r>
            <a:endParaRPr lang="en-US" altLang="ko-KR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3018903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2953031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r>
              <a:rPr lang="en-US" altLang="ko-KR" sz="1800" dirty="0" smtClean="0">
                <a:solidFill>
                  <a:schemeClr val="bg1"/>
                </a:solidFill>
              </a:rPr>
              <a:t>  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3018903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1. </a:t>
            </a:r>
            <a:r>
              <a:rPr lang="ko-KR" altLang="en-US" sz="1800" dirty="0" smtClean="0"/>
              <a:t>프로젝트 진행 </a:t>
            </a:r>
            <a:r>
              <a:rPr lang="ko-KR" altLang="en-US" sz="1800" dirty="0" smtClean="0"/>
              <a:t>요약 </a:t>
            </a:r>
            <a:r>
              <a:rPr lang="en-US" altLang="ko-KR" sz="1800" dirty="0" smtClean="0"/>
              <a:t>(1)</a:t>
            </a:r>
            <a:endParaRPr lang="en-US" altLang="ko-KR" sz="1800" dirty="0"/>
          </a:p>
        </p:txBody>
      </p:sp>
      <p:sp>
        <p:nvSpPr>
          <p:cNvPr id="2" name="TextBox 1"/>
          <p:cNvSpPr txBox="1"/>
          <p:nvPr/>
        </p:nvSpPr>
        <p:spPr>
          <a:xfrm>
            <a:off x="5810596" y="-5050"/>
            <a:ext cx="4046553" cy="88024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하이테크과정은 </a:t>
            </a:r>
            <a:r>
              <a:rPr lang="ko-KR" altLang="en-US" dirty="0" smtClean="0">
                <a:solidFill>
                  <a:srgbClr val="FF0000"/>
                </a:solidFill>
              </a:rPr>
              <a:t>심화 중반에</a:t>
            </a:r>
            <a:r>
              <a:rPr lang="ko-KR" altLang="en-US" dirty="0" smtClean="0">
                <a:solidFill>
                  <a:srgbClr val="FF0000"/>
                </a:solidFill>
              </a:rPr>
              <a:t> 프로젝트를 위한 분반 예정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en-US" altLang="ko-KR" dirty="0" smtClean="0">
                <a:solidFill>
                  <a:srgbClr val="FF0000"/>
                </a:solidFill>
              </a:rPr>
              <a:t>- </a:t>
            </a:r>
            <a:r>
              <a:rPr lang="ko-KR" altLang="en-US" dirty="0" smtClean="0">
                <a:solidFill>
                  <a:srgbClr val="FF0000"/>
                </a:solidFill>
              </a:rPr>
              <a:t>특히 </a:t>
            </a:r>
            <a:r>
              <a:rPr lang="ko-KR" altLang="en-US" dirty="0" err="1" smtClean="0">
                <a:solidFill>
                  <a:srgbClr val="FF0000"/>
                </a:solidFill>
              </a:rPr>
              <a:t>기업요청에</a:t>
            </a:r>
            <a:r>
              <a:rPr lang="ko-KR" altLang="en-US" dirty="0" smtClean="0">
                <a:solidFill>
                  <a:srgbClr val="FF0000"/>
                </a:solidFill>
              </a:rPr>
              <a:t> 의한 </a:t>
            </a:r>
            <a:r>
              <a:rPr lang="ko-KR" altLang="en-US" dirty="0" err="1" smtClean="0">
                <a:solidFill>
                  <a:srgbClr val="FF0000"/>
                </a:solidFill>
              </a:rPr>
              <a:t>분반진행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59136" y="876087"/>
            <a:ext cx="9498013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ko-KR" altLang="en-US" dirty="0"/>
              <a:t>기업 요구를 받아 프로젝트를 수행하고</a:t>
            </a:r>
            <a:r>
              <a:rPr lang="en-US" altLang="ko-KR" dirty="0"/>
              <a:t>, </a:t>
            </a:r>
            <a:r>
              <a:rPr lang="ko-KR" altLang="en-US" dirty="0"/>
              <a:t>그 결과에 따라 해당 기업으로 </a:t>
            </a:r>
            <a:r>
              <a:rPr lang="ko-KR" altLang="en-US" dirty="0" smtClean="0"/>
              <a:t>취업 성공</a:t>
            </a:r>
            <a:endParaRPr lang="en-US" altLang="ko-KR" sz="1400" b="0" dirty="0"/>
          </a:p>
          <a:p>
            <a:pPr>
              <a:spcBef>
                <a:spcPct val="0"/>
              </a:spcBef>
            </a:pPr>
            <a:r>
              <a:rPr lang="ko-KR" altLang="en-US" sz="1200" b="0" dirty="0"/>
              <a:t>프로젝트 제시 </a:t>
            </a:r>
            <a:r>
              <a:rPr lang="en-US" altLang="ko-KR" sz="1200" b="0" dirty="0"/>
              <a:t>-&gt; </a:t>
            </a:r>
            <a:r>
              <a:rPr lang="ko-KR" altLang="en-US" sz="1200" b="0" dirty="0"/>
              <a:t>결정</a:t>
            </a:r>
            <a:r>
              <a:rPr lang="en-US" altLang="ko-KR" sz="1200" b="0" dirty="0"/>
              <a:t> -&gt; </a:t>
            </a:r>
            <a:r>
              <a:rPr lang="ko-KR" altLang="en-US" sz="1200" b="0" dirty="0"/>
              <a:t>심사</a:t>
            </a:r>
            <a:r>
              <a:rPr lang="en-US" altLang="ko-KR" sz="1200" b="0" dirty="0"/>
              <a:t> -&gt; </a:t>
            </a:r>
            <a:r>
              <a:rPr lang="ko-KR" altLang="en-US" sz="1200" b="0" dirty="0"/>
              <a:t>확정 </a:t>
            </a:r>
            <a:r>
              <a:rPr lang="en-US" altLang="ko-KR" sz="1200" b="0" dirty="0"/>
              <a:t>-&gt; </a:t>
            </a:r>
            <a:r>
              <a:rPr lang="ko-KR" altLang="en-US" sz="1200" b="0" dirty="0"/>
              <a:t>관련지식 교육 </a:t>
            </a:r>
            <a:r>
              <a:rPr lang="en-US" altLang="ko-KR" sz="1200" b="0" dirty="0"/>
              <a:t>-&gt; </a:t>
            </a:r>
            <a:r>
              <a:rPr lang="ko-KR" altLang="en-US" sz="1200" b="0" dirty="0"/>
              <a:t>프로젝트 수행</a:t>
            </a:r>
            <a:r>
              <a:rPr lang="en-US" altLang="ko-KR" sz="1200" b="0" dirty="0">
                <a:solidFill>
                  <a:srgbClr val="000000"/>
                </a:solidFill>
                <a:latin typeface="+mn-ea"/>
              </a:rPr>
              <a:t>(</a:t>
            </a:r>
            <a:r>
              <a:rPr lang="ko-KR" altLang="en-US" sz="1200" b="0" dirty="0">
                <a:solidFill>
                  <a:srgbClr val="000000"/>
                </a:solidFill>
                <a:latin typeface="+mn-ea"/>
              </a:rPr>
              <a:t>수업과목 </a:t>
            </a:r>
            <a:r>
              <a:rPr lang="en-US" altLang="ko-KR" sz="1200" b="0" dirty="0">
                <a:solidFill>
                  <a:srgbClr val="000000"/>
                </a:solidFill>
                <a:latin typeface="+mn-ea"/>
              </a:rPr>
              <a:t>: </a:t>
            </a:r>
            <a:r>
              <a:rPr lang="ko-KR" altLang="en-US" sz="1200" b="0" dirty="0">
                <a:solidFill>
                  <a:srgbClr val="000000"/>
                </a:solidFill>
                <a:latin typeface="+mn-ea"/>
              </a:rPr>
              <a:t>프로젝트 실습 준비</a:t>
            </a:r>
            <a:r>
              <a:rPr lang="en-US" altLang="ko-KR" sz="1200" b="0" dirty="0">
                <a:solidFill>
                  <a:srgbClr val="000000"/>
                </a:solidFill>
                <a:latin typeface="+mn-ea"/>
              </a:rPr>
              <a:t>,</a:t>
            </a:r>
            <a:r>
              <a:rPr lang="ko-KR" altLang="en-US" sz="1200" b="0" dirty="0">
                <a:solidFill>
                  <a:srgbClr val="000000"/>
                </a:solidFill>
                <a:latin typeface="+mn-ea"/>
              </a:rPr>
              <a:t> 프로젝트 실습</a:t>
            </a:r>
            <a:r>
              <a:rPr lang="en-US" altLang="ko-KR" sz="1200" b="0" dirty="0">
                <a:solidFill>
                  <a:srgbClr val="000000"/>
                </a:solidFill>
                <a:latin typeface="+mn-ea"/>
              </a:rPr>
              <a:t>)</a:t>
            </a:r>
            <a:endParaRPr lang="ko-KR" altLang="en-US" sz="1200" b="0" dirty="0">
              <a:solidFill>
                <a:srgbClr val="000000"/>
              </a:solidFill>
              <a:latin typeface="+mn-ea"/>
            </a:endParaRPr>
          </a:p>
          <a:p>
            <a:pPr>
              <a:spcBef>
                <a:spcPct val="0"/>
              </a:spcBef>
            </a:pP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8" name="직사각형 7"/>
          <p:cNvSpPr/>
          <p:nvPr/>
        </p:nvSpPr>
        <p:spPr bwMode="auto">
          <a:xfrm>
            <a:off x="413547" y="1535185"/>
            <a:ext cx="9061444" cy="489078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56094" y="1666053"/>
            <a:ext cx="2837660" cy="1277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000" dirty="0"/>
              <a:t>사례</a:t>
            </a:r>
            <a:endParaRPr lang="en-US" altLang="ko-KR" sz="1000" dirty="0"/>
          </a:p>
          <a:p>
            <a:pPr marL="228600" indent="-228600">
              <a:buAutoNum type="arabicParenR"/>
            </a:pPr>
            <a:r>
              <a:rPr lang="ko-KR" altLang="en-US" sz="1000" b="0" dirty="0"/>
              <a:t>교수 지정 </a:t>
            </a:r>
            <a:r>
              <a:rPr lang="en-US" altLang="ko-KR" sz="1000" b="0" dirty="0"/>
              <a:t>(</a:t>
            </a:r>
            <a:r>
              <a:rPr lang="ko-KR" altLang="en-US" sz="1000" b="0" dirty="0"/>
              <a:t>회사취업 및 경력의 유효</a:t>
            </a:r>
            <a:r>
              <a:rPr lang="en-US" altLang="ko-KR" sz="1000" b="0" dirty="0"/>
              <a:t>)</a:t>
            </a:r>
          </a:p>
          <a:p>
            <a:r>
              <a:rPr lang="en-US" altLang="ko-KR" sz="1000" b="0" dirty="0"/>
              <a:t> - </a:t>
            </a:r>
            <a:r>
              <a:rPr lang="ko-KR" altLang="en-US" sz="1000" b="0" dirty="0"/>
              <a:t>기업정보시스템</a:t>
            </a:r>
            <a:r>
              <a:rPr lang="en-US" altLang="ko-KR" sz="1000" b="0" dirty="0"/>
              <a:t>(Biz</a:t>
            </a:r>
            <a:r>
              <a:rPr lang="ko-KR" altLang="en-US" sz="1000" b="0" dirty="0"/>
              <a:t>중심</a:t>
            </a:r>
            <a:r>
              <a:rPr lang="en-US" altLang="ko-KR" sz="1000" b="0" dirty="0"/>
              <a:t>)</a:t>
            </a:r>
            <a:r>
              <a:rPr lang="ko-KR" altLang="en-US" sz="1000" b="0" dirty="0"/>
              <a:t> 일부 구축</a:t>
            </a:r>
            <a:r>
              <a:rPr lang="en-US" altLang="ko-KR" sz="1000" b="0" dirty="0"/>
              <a:t>:  </a:t>
            </a:r>
          </a:p>
          <a:p>
            <a:r>
              <a:rPr lang="en-US" altLang="ko-KR" sz="1000" b="0" dirty="0"/>
              <a:t>    </a:t>
            </a:r>
            <a:r>
              <a:rPr lang="ko-KR" altLang="en-US" sz="1000" b="0" dirty="0"/>
              <a:t>인사</a:t>
            </a:r>
            <a:r>
              <a:rPr lang="en-US" altLang="ko-KR" sz="1000" b="0" dirty="0"/>
              <a:t>,</a:t>
            </a:r>
            <a:r>
              <a:rPr lang="ko-KR" altLang="en-US" sz="1000" b="0" dirty="0"/>
              <a:t>회계</a:t>
            </a:r>
            <a:r>
              <a:rPr lang="en-US" altLang="ko-KR" sz="1000" b="0" dirty="0"/>
              <a:t>, </a:t>
            </a:r>
            <a:r>
              <a:rPr lang="ko-KR" altLang="en-US" sz="1000" b="0" dirty="0"/>
              <a:t>여신</a:t>
            </a:r>
            <a:r>
              <a:rPr lang="en-US" altLang="ko-KR" sz="1000" b="0" dirty="0"/>
              <a:t>, </a:t>
            </a:r>
            <a:r>
              <a:rPr lang="ko-KR" altLang="en-US" sz="1000" b="0" dirty="0"/>
              <a:t>고객</a:t>
            </a:r>
            <a:r>
              <a:rPr lang="en-US" altLang="ko-KR" sz="1000" b="0" dirty="0"/>
              <a:t> ,SFA,BI ,DW, Mart </a:t>
            </a:r>
            <a:r>
              <a:rPr lang="ko-KR" altLang="en-US" sz="1000" b="0" dirty="0"/>
              <a:t>등 </a:t>
            </a:r>
            <a:endParaRPr lang="en-US" altLang="ko-KR" sz="1000" b="0" dirty="0"/>
          </a:p>
          <a:p>
            <a:pPr marL="171450" indent="-171450">
              <a:buFontTx/>
              <a:buChar char="-"/>
            </a:pPr>
            <a:r>
              <a:rPr lang="ko-KR" altLang="en-US" sz="1000" b="0" dirty="0"/>
              <a:t>시스템 관리 모니터링 구축</a:t>
            </a:r>
            <a:r>
              <a:rPr lang="en-US" altLang="ko-KR" sz="1000" b="0" dirty="0"/>
              <a:t>(</a:t>
            </a:r>
            <a:r>
              <a:rPr lang="ko-KR" altLang="en-US" sz="1000" b="0" dirty="0"/>
              <a:t>오픈  소스활용</a:t>
            </a:r>
            <a:r>
              <a:rPr lang="en-US" altLang="ko-KR" sz="1000" b="0" dirty="0"/>
              <a:t>)</a:t>
            </a:r>
          </a:p>
          <a:p>
            <a:r>
              <a:rPr lang="en-US" altLang="ko-KR" sz="1000" b="0" dirty="0"/>
              <a:t>2) </a:t>
            </a:r>
            <a:r>
              <a:rPr lang="ko-KR" altLang="en-US" sz="1000" b="0" dirty="0"/>
              <a:t>회사지정</a:t>
            </a:r>
            <a:endParaRPr lang="en-US" altLang="ko-KR" sz="1000" b="0" dirty="0"/>
          </a:p>
          <a:p>
            <a:pPr marL="171450" indent="-171450">
              <a:buFontTx/>
              <a:buChar char="-"/>
            </a:pPr>
            <a:r>
              <a:rPr lang="en-US" altLang="ko-KR" sz="1000" b="0" dirty="0" err="1"/>
              <a:t>oz-eform</a:t>
            </a:r>
            <a:r>
              <a:rPr lang="en-US" altLang="ko-KR" sz="1000" b="0" dirty="0"/>
              <a:t>/Report, X-platform</a:t>
            </a:r>
            <a:r>
              <a:rPr lang="ko-KR" altLang="en-US" sz="1000" b="0" dirty="0"/>
              <a:t>등 </a:t>
            </a:r>
            <a:r>
              <a:rPr lang="en-US" altLang="ko-KR" sz="1000" b="0" dirty="0"/>
              <a:t>(</a:t>
            </a:r>
            <a:r>
              <a:rPr lang="ko-KR" altLang="en-US" sz="1000" b="0" dirty="0"/>
              <a:t>이후 설명</a:t>
            </a:r>
            <a:r>
              <a:rPr lang="en-US" altLang="ko-KR" sz="1000" b="0" dirty="0"/>
              <a:t>)</a:t>
            </a:r>
            <a:endParaRPr lang="ko-KR" altLang="en-US" sz="1000" b="0" dirty="0"/>
          </a:p>
        </p:txBody>
      </p:sp>
      <p:sp>
        <p:nvSpPr>
          <p:cNvPr id="10" name="오른쪽 화살표 9"/>
          <p:cNvSpPr/>
          <p:nvPr/>
        </p:nvSpPr>
        <p:spPr bwMode="auto">
          <a:xfrm rot="5400000">
            <a:off x="1754324" y="2582047"/>
            <a:ext cx="284110" cy="493441"/>
          </a:xfrm>
          <a:prstGeom prst="rightArrow">
            <a:avLst/>
          </a:prstGeom>
          <a:solidFill>
            <a:srgbClr val="FFC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880844" y="1812170"/>
            <a:ext cx="2308943" cy="771474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kumimoji="0" lang="ko-KR" altLang="en-US" sz="11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가</a:t>
            </a:r>
            <a:r>
              <a:rPr kumimoji="0" lang="en-US" altLang="ko-KR" sz="11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. </a:t>
            </a:r>
            <a:r>
              <a:rPr kumimoji="0" lang="ko-KR" altLang="en-US" sz="11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프로젝트 제시 </a:t>
            </a:r>
            <a:r>
              <a:rPr kumimoji="0" lang="en-US" altLang="ko-KR" sz="11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(</a:t>
            </a:r>
            <a:r>
              <a:rPr kumimoji="0" lang="ko-KR" altLang="en-US" sz="11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교수</a:t>
            </a:r>
            <a:r>
              <a:rPr kumimoji="0" lang="en-US" altLang="ko-KR" sz="11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,</a:t>
            </a:r>
            <a:r>
              <a:rPr lang="ko-KR" altLang="en-US" sz="110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기업</a:t>
            </a:r>
            <a:r>
              <a:rPr kumimoji="0" lang="en-US" altLang="ko-KR" sz="11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)</a:t>
            </a:r>
          </a:p>
          <a:p>
            <a:pPr marL="2286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AutoNum type="arabicParenR"/>
              <a:tabLst/>
            </a:pPr>
            <a:r>
              <a:rPr lang="ko-KR" altLang="en-US" sz="10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교수지정 프로젝트</a:t>
            </a:r>
            <a:endParaRPr lang="en-US" altLang="ko-KR" sz="1000" b="0" dirty="0">
              <a:solidFill>
                <a:schemeClr val="tx1"/>
              </a:solidFill>
              <a:latin typeface="Arial" charset="0"/>
              <a:ea typeface="가는각진제목체" pitchFamily="18" charset="-127"/>
            </a:endParaRPr>
          </a:p>
          <a:p>
            <a:pPr marL="2286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AutoNum type="arabicParenR"/>
              <a:tabLst/>
            </a:pP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협력회사 지정 프로젝트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  <a:p>
            <a:pPr marL="2286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AutoNum type="arabicParenR"/>
              <a:tabLst/>
            </a:pPr>
            <a:r>
              <a:rPr lang="ko-KR" altLang="en-US" sz="10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학생 자율 프로젝트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880844" y="3013247"/>
            <a:ext cx="2248250" cy="788895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lang="ko-KR" altLang="en-US" sz="110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나</a:t>
            </a:r>
            <a:r>
              <a:rPr lang="en-US" altLang="ko-KR" sz="110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. </a:t>
            </a:r>
            <a:r>
              <a:rPr kumimoji="0" lang="ko-KR" altLang="en-US" sz="11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프로젝트 결정 및</a:t>
            </a:r>
            <a:endParaRPr kumimoji="0" lang="en-US" altLang="ko-KR" sz="11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kumimoji="0" lang="ko-KR" altLang="en-US" sz="11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 인원 구성 </a:t>
            </a:r>
            <a:r>
              <a:rPr kumimoji="0" lang="en-US" altLang="ko-KR" sz="11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(</a:t>
            </a:r>
            <a:r>
              <a:rPr kumimoji="0" lang="ko-KR" altLang="en-US" sz="11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학생</a:t>
            </a:r>
            <a:r>
              <a:rPr kumimoji="0" lang="en-US" altLang="ko-KR" sz="11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)</a:t>
            </a:r>
          </a:p>
          <a:p>
            <a:pPr marL="2286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AutoNum type="arabicParenR"/>
              <a:tabLst/>
            </a:pPr>
            <a:r>
              <a:rPr lang="ko-KR" altLang="en-US" sz="10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소 그룹 편성</a:t>
            </a:r>
            <a:endParaRPr lang="en-US" altLang="ko-KR" sz="1000" b="0" dirty="0">
              <a:solidFill>
                <a:schemeClr val="tx1"/>
              </a:solidFill>
              <a:latin typeface="Arial" charset="0"/>
              <a:ea typeface="가는각진제목체" pitchFamily="18" charset="-127"/>
            </a:endParaRPr>
          </a:p>
          <a:p>
            <a:pPr marL="2286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AutoNum type="arabicParenR"/>
              <a:tabLst/>
            </a:pP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프로젝트 결정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(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학생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)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897185" y="4099067"/>
            <a:ext cx="2292602" cy="597267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kumimoji="0" lang="ko-KR" altLang="en-US" sz="11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다</a:t>
            </a:r>
            <a:r>
              <a:rPr kumimoji="0" lang="en-US" altLang="ko-KR" sz="11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. </a:t>
            </a:r>
            <a:r>
              <a:rPr kumimoji="0" lang="ko-KR" altLang="en-US" sz="11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프로젝트 계획서 제출 </a:t>
            </a:r>
            <a:r>
              <a:rPr kumimoji="0" lang="en-US" altLang="ko-KR" sz="11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(</a:t>
            </a:r>
            <a:r>
              <a:rPr kumimoji="0" lang="ko-KR" altLang="en-US" sz="11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학생</a:t>
            </a:r>
            <a:r>
              <a:rPr kumimoji="0" lang="en-US" altLang="ko-KR" sz="11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)</a:t>
            </a:r>
          </a:p>
          <a:p>
            <a:pPr marL="2286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AutoNum type="arabicParenR"/>
              <a:tabLst/>
            </a:pPr>
            <a:r>
              <a:rPr lang="ko-KR" altLang="en-US" sz="10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프로젝트 계획작성</a:t>
            </a:r>
            <a:endParaRPr lang="en-US" altLang="ko-KR" sz="1000" b="0" dirty="0">
              <a:solidFill>
                <a:schemeClr val="tx1"/>
              </a:solidFill>
              <a:latin typeface="Arial" charset="0"/>
              <a:ea typeface="가는각진제목체" pitchFamily="18" charset="-127"/>
            </a:endParaRPr>
          </a:p>
          <a:p>
            <a:pPr marL="2286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AutoNum type="arabicParenR"/>
              <a:tabLst/>
            </a:pPr>
            <a:r>
              <a:rPr lang="ko-KR" altLang="en-US" sz="10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구성원 </a:t>
            </a:r>
            <a:r>
              <a:rPr lang="en-US" altLang="ko-KR" sz="10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R&amp;R </a:t>
            </a:r>
            <a:r>
              <a:rPr lang="ko-KR" altLang="en-US" sz="10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제시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940528" y="5097537"/>
            <a:ext cx="2249259" cy="1119889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kumimoji="0" lang="ko-KR" altLang="en-US" sz="11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라</a:t>
            </a:r>
            <a:r>
              <a:rPr kumimoji="0" lang="en-US" altLang="ko-KR" sz="11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. </a:t>
            </a:r>
            <a:r>
              <a:rPr kumimoji="0" lang="ko-KR" altLang="en-US" sz="11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프로젝트 심사 </a:t>
            </a:r>
            <a:r>
              <a:rPr kumimoji="0" lang="en-US" altLang="ko-KR" sz="11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(</a:t>
            </a:r>
            <a:r>
              <a:rPr kumimoji="0" lang="ko-KR" altLang="en-US" sz="11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교수</a:t>
            </a:r>
            <a:r>
              <a:rPr kumimoji="0" lang="en-US" altLang="ko-KR" sz="11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)</a:t>
            </a:r>
          </a:p>
          <a:p>
            <a:pPr marL="2286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AutoNum type="arabicParenR"/>
              <a:tabLst/>
            </a:pPr>
            <a:r>
              <a:rPr lang="ko-KR" altLang="en-US" sz="10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프로젝트 유효성체크</a:t>
            </a:r>
            <a:endParaRPr lang="en-US" altLang="ko-KR" sz="1000" b="0" dirty="0">
              <a:solidFill>
                <a:schemeClr val="tx1"/>
              </a:solidFill>
              <a:latin typeface="Arial" charset="0"/>
              <a:ea typeface="가는각진제목체" pitchFamily="18" charset="-127"/>
            </a:endParaRPr>
          </a:p>
          <a:p>
            <a:pPr marL="2286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AutoNum type="arabicParenR"/>
              <a:tabLst/>
            </a:pPr>
            <a:r>
              <a:rPr lang="ko-KR" altLang="en-US" sz="10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취업관점</a:t>
            </a:r>
            <a:r>
              <a:rPr lang="en-US" altLang="ko-KR" sz="10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, </a:t>
            </a:r>
            <a:r>
              <a:rPr lang="ko-KR" altLang="en-US" sz="10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경력관점 검토</a:t>
            </a:r>
            <a:endParaRPr lang="en-US" altLang="ko-KR" sz="1000" b="0" dirty="0">
              <a:solidFill>
                <a:schemeClr val="tx1"/>
              </a:solidFill>
              <a:latin typeface="Arial" charset="0"/>
              <a:ea typeface="가는각진제목체" pitchFamily="18" charset="-127"/>
            </a:endParaRPr>
          </a:p>
          <a:p>
            <a:pPr marL="2286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AutoNum type="arabicParenR"/>
              <a:tabLst/>
            </a:pPr>
            <a:r>
              <a:rPr lang="ko-KR" altLang="en-US" sz="10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학생 적성 실력 고려</a:t>
            </a:r>
            <a:endParaRPr lang="en-US" altLang="ko-KR" sz="1000" b="0" dirty="0">
              <a:solidFill>
                <a:schemeClr val="tx1"/>
              </a:solidFill>
              <a:latin typeface="Arial" charset="0"/>
              <a:ea typeface="가는각진제목체" pitchFamily="18" charset="-127"/>
            </a:endParaRPr>
          </a:p>
          <a:p>
            <a:pPr marL="2286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AutoNum type="arabicParenR"/>
              <a:tabLst/>
            </a:pPr>
            <a:r>
              <a:rPr lang="ko-KR" altLang="en-US" sz="10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심사 탈락 시 프로젝트 재구성</a:t>
            </a:r>
            <a:endParaRPr lang="en-US" altLang="ko-KR" sz="1000" b="0" dirty="0">
              <a:solidFill>
                <a:schemeClr val="tx1"/>
              </a:solidFill>
              <a:latin typeface="Arial" charset="0"/>
              <a:ea typeface="가는각진제목체" pitchFamily="18" charset="-127"/>
            </a:endParaRPr>
          </a:p>
          <a:p>
            <a:pPr marL="2286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AutoNum type="arabicParenR"/>
              <a:tabLst/>
            </a:pP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15" name="직사각형 14"/>
          <p:cNvSpPr/>
          <p:nvPr/>
        </p:nvSpPr>
        <p:spPr bwMode="auto">
          <a:xfrm>
            <a:off x="6124100" y="5315297"/>
            <a:ext cx="2249259" cy="902129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kumimoji="0" lang="ko-KR" altLang="en-US" sz="11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마</a:t>
            </a:r>
            <a:r>
              <a:rPr kumimoji="0" lang="en-US" altLang="ko-KR" sz="11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. </a:t>
            </a:r>
            <a:r>
              <a:rPr kumimoji="0" lang="ko-KR" altLang="en-US" sz="11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프로젝트 확정</a:t>
            </a:r>
            <a:r>
              <a:rPr kumimoji="0" lang="en-US" altLang="ko-KR" sz="11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(</a:t>
            </a:r>
            <a:r>
              <a:rPr kumimoji="0" lang="ko-KR" altLang="en-US" sz="11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교수</a:t>
            </a:r>
            <a:r>
              <a:rPr kumimoji="0" lang="en-US" altLang="ko-KR" sz="11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)</a:t>
            </a:r>
            <a:r>
              <a:rPr kumimoji="0" lang="ko-KR" altLang="en-US" sz="11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 및 리소스 작성</a:t>
            </a:r>
            <a:r>
              <a:rPr kumimoji="0" lang="en-US" altLang="ko-KR" sz="11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(</a:t>
            </a:r>
            <a:r>
              <a:rPr kumimoji="0" lang="ko-KR" altLang="en-US" sz="11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학생</a:t>
            </a:r>
            <a:r>
              <a:rPr kumimoji="0" lang="en-US" altLang="ko-KR" sz="11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)</a:t>
            </a:r>
          </a:p>
          <a:p>
            <a:pPr marL="2286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AutoNum type="arabicParenR"/>
              <a:tabLst/>
            </a:pPr>
            <a:r>
              <a:rPr lang="ko-KR" altLang="en-US" sz="10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프로젝트 과정 및 인원 확정</a:t>
            </a:r>
            <a:endParaRPr lang="en-US" altLang="ko-KR" sz="1000" b="0" dirty="0">
              <a:solidFill>
                <a:schemeClr val="tx1"/>
              </a:solidFill>
              <a:latin typeface="Arial" charset="0"/>
              <a:ea typeface="가는각진제목체" pitchFamily="18" charset="-127"/>
            </a:endParaRPr>
          </a:p>
          <a:p>
            <a:pPr marL="2286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AutoNum type="arabicParenR"/>
              <a:tabLst/>
            </a:pPr>
            <a:r>
              <a:rPr lang="ko-KR" altLang="en-US" sz="10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필요 리소스 조사 </a:t>
            </a:r>
            <a:r>
              <a:rPr lang="en-US" altLang="ko-KR" sz="10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– </a:t>
            </a:r>
            <a:r>
              <a:rPr lang="ko-KR" altLang="en-US" sz="10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세부 기술</a:t>
            </a:r>
            <a:r>
              <a:rPr lang="en-US" altLang="ko-KR" sz="10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, </a:t>
            </a:r>
            <a:r>
              <a:rPr lang="ko-KR" altLang="en-US" sz="10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필요 장비</a:t>
            </a:r>
            <a:r>
              <a:rPr lang="en-US" altLang="ko-KR" sz="10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, </a:t>
            </a:r>
            <a:r>
              <a:rPr lang="ko-KR" altLang="en-US" sz="10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예산 등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16" name="직사각형 15"/>
          <p:cNvSpPr/>
          <p:nvPr/>
        </p:nvSpPr>
        <p:spPr bwMode="auto">
          <a:xfrm>
            <a:off x="6203975" y="2464713"/>
            <a:ext cx="2249259" cy="2373425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kumimoji="0" lang="ko-KR" altLang="en-US" sz="11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바</a:t>
            </a:r>
            <a:r>
              <a:rPr kumimoji="0" lang="en-US" altLang="ko-KR" sz="11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. </a:t>
            </a:r>
            <a:r>
              <a:rPr kumimoji="0" lang="ko-KR" altLang="en-US" sz="11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프로젝트 관련 기술 교육</a:t>
            </a:r>
            <a:endParaRPr kumimoji="0" lang="en-US" altLang="ko-KR" sz="11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  <a:p>
            <a:pPr marL="2286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AutoNum type="arabicParenR"/>
              <a:tabLst/>
            </a:pPr>
            <a:r>
              <a:rPr lang="ko-KR" altLang="en-US" sz="10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수업</a:t>
            </a:r>
            <a:r>
              <a:rPr lang="en-US" altLang="ko-KR" sz="10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, </a:t>
            </a:r>
            <a:r>
              <a:rPr lang="ko-KR" altLang="en-US" sz="10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세미나</a:t>
            </a:r>
            <a:r>
              <a:rPr lang="en-US" altLang="ko-KR" sz="10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, </a:t>
            </a:r>
            <a:r>
              <a:rPr lang="ko-KR" altLang="en-US" sz="10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리서치 활용</a:t>
            </a:r>
            <a:endParaRPr lang="en-US" altLang="ko-KR" sz="1000" b="0" dirty="0">
              <a:solidFill>
                <a:schemeClr val="tx1"/>
              </a:solidFill>
              <a:latin typeface="Arial" charset="0"/>
              <a:ea typeface="가는각진제목체" pitchFamily="18" charset="-127"/>
            </a:endParaRPr>
          </a:p>
          <a:p>
            <a:pPr marL="2286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AutoNum type="arabicParenR"/>
              <a:tabLst/>
            </a:pP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예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/>
            </a:r>
            <a:b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</a:b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-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오픈 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API</a:t>
            </a:r>
            <a:r>
              <a:rPr kumimoji="0" lang="en-US" altLang="ko-KR" sz="1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 </a:t>
            </a:r>
            <a:r>
              <a:rPr kumimoji="0" lang="ko-KR" altLang="en-US" sz="1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교육</a:t>
            </a:r>
            <a:endParaRPr kumimoji="0" lang="en-US" altLang="ko-KR" sz="10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lang="en-US" altLang="ko-KR" sz="10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       - </a:t>
            </a:r>
            <a:r>
              <a:rPr lang="ko-KR" altLang="en-US" sz="10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관련 시스템 환경교육</a:t>
            </a:r>
            <a:endParaRPr lang="en-US" altLang="ko-KR" sz="1000" b="0" dirty="0">
              <a:solidFill>
                <a:schemeClr val="tx1"/>
              </a:solidFill>
              <a:latin typeface="Arial" charset="0"/>
              <a:ea typeface="가는각진제목체" pitchFamily="18" charset="-127"/>
            </a:endParaRPr>
          </a:p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kumimoji="0" lang="en-US" altLang="ko-KR" sz="1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       - </a:t>
            </a:r>
            <a:r>
              <a:rPr lang="ko-KR" altLang="en-US" sz="10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 협력회사 교육</a:t>
            </a:r>
            <a:endParaRPr lang="en-US" altLang="ko-KR" sz="1000" b="0" dirty="0">
              <a:solidFill>
                <a:schemeClr val="tx1"/>
              </a:solidFill>
              <a:latin typeface="Arial" charset="0"/>
              <a:ea typeface="가는각진제목체" pitchFamily="18" charset="-127"/>
            </a:endParaRPr>
          </a:p>
          <a:p>
            <a:pPr eaLnBrk="1" hangingPunct="1">
              <a:buClr>
                <a:schemeClr val="bg2"/>
              </a:buClr>
              <a:buSzPct val="100000"/>
            </a:pPr>
            <a:r>
              <a:rPr kumimoji="0" lang="en-US" altLang="ko-KR" sz="1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          . </a:t>
            </a:r>
            <a:r>
              <a:rPr lang="en-US" altLang="ko-KR" sz="10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Oz-</a:t>
            </a:r>
            <a:r>
              <a:rPr lang="en-US" altLang="ko-KR" sz="1000" b="0" dirty="0" err="1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eform</a:t>
            </a:r>
            <a:r>
              <a:rPr lang="en-US" altLang="ko-KR" sz="10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, </a:t>
            </a:r>
            <a:r>
              <a:rPr kumimoji="0" lang="en-US" altLang="ko-KR" sz="1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X-platform, </a:t>
            </a:r>
            <a:r>
              <a:rPr lang="en-US" altLang="ko-KR" sz="10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Oracle</a:t>
            </a:r>
          </a:p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kumimoji="0" lang="en-US" altLang="ko-KR" sz="1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      - </a:t>
            </a:r>
            <a:r>
              <a:rPr kumimoji="0" lang="ko-KR" altLang="en-US" sz="1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필요 시 하드웨어 관련 교육</a:t>
            </a:r>
            <a:endParaRPr kumimoji="0" lang="en-US" altLang="ko-KR" sz="10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lang="en-US" altLang="ko-KR" sz="10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       . POS, </a:t>
            </a:r>
            <a:r>
              <a:rPr lang="ko-KR" altLang="en-US" sz="1000" b="0" dirty="0" err="1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블루투스</a:t>
            </a:r>
            <a:r>
              <a:rPr lang="en-US" altLang="ko-KR" sz="10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,</a:t>
            </a:r>
            <a:r>
              <a:rPr lang="ko-KR" altLang="en-US" sz="10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센서</a:t>
            </a:r>
            <a:r>
              <a:rPr lang="en-US" altLang="ko-KR" sz="10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, </a:t>
            </a:r>
            <a:r>
              <a:rPr lang="ko-KR" altLang="en-US" sz="10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바코드 </a:t>
            </a:r>
            <a:endParaRPr lang="en-US" altLang="ko-KR" sz="1000" b="0" dirty="0">
              <a:solidFill>
                <a:schemeClr val="tx1"/>
              </a:solidFill>
              <a:latin typeface="Arial" charset="0"/>
              <a:ea typeface="가는각진제목체" pitchFamily="18" charset="-127"/>
            </a:endParaRPr>
          </a:p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lang="en-US" altLang="ko-KR" sz="10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          </a:t>
            </a:r>
            <a:r>
              <a:rPr lang="ko-KR" altLang="en-US" sz="10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리더 등등</a:t>
            </a:r>
            <a:r>
              <a:rPr lang="en-US" altLang="ko-KR" sz="10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.</a:t>
            </a:r>
          </a:p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kumimoji="0" lang="en-US" altLang="ko-KR" sz="1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      - </a:t>
            </a:r>
            <a:r>
              <a:rPr kumimoji="0" lang="ko-KR" altLang="en-US" sz="10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모바일</a:t>
            </a:r>
            <a:r>
              <a:rPr kumimoji="0" lang="ko-KR" altLang="en-US" sz="1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 시스템 개발</a:t>
            </a:r>
            <a:endParaRPr kumimoji="0" lang="en-US" altLang="ko-KR" sz="10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lang="en-US" altLang="ko-KR" sz="10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      - System Analysis Deep Dive</a:t>
            </a:r>
            <a:endParaRPr kumimoji="0" lang="en-US" altLang="ko-KR" sz="10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17" name="오른쪽 화살표 16"/>
          <p:cNvSpPr/>
          <p:nvPr/>
        </p:nvSpPr>
        <p:spPr bwMode="auto">
          <a:xfrm rot="5400000">
            <a:off x="1796269" y="3691166"/>
            <a:ext cx="284110" cy="493441"/>
          </a:xfrm>
          <a:prstGeom prst="rightArrow">
            <a:avLst/>
          </a:prstGeom>
          <a:solidFill>
            <a:srgbClr val="FFC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189787" y="3051314"/>
            <a:ext cx="2837660" cy="754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000" dirty="0"/>
              <a:t>신입사원만으로 구성된 시스템 구축 팀</a:t>
            </a:r>
            <a:r>
              <a:rPr lang="en-US" altLang="ko-KR" sz="1000" dirty="0"/>
              <a:t>(?)</a:t>
            </a:r>
          </a:p>
          <a:p>
            <a:pPr marL="228600" indent="-228600">
              <a:buAutoNum type="arabicParenR"/>
            </a:pPr>
            <a:r>
              <a:rPr lang="ko-KR" altLang="en-US" sz="1000" b="0" dirty="0"/>
              <a:t>교수지정</a:t>
            </a:r>
            <a:r>
              <a:rPr lang="en-US" altLang="ko-KR" sz="1000" b="0" dirty="0"/>
              <a:t>-&gt; </a:t>
            </a:r>
            <a:r>
              <a:rPr lang="ko-KR" altLang="en-US" sz="1000" b="0" dirty="0"/>
              <a:t>교수</a:t>
            </a:r>
            <a:r>
              <a:rPr lang="en-US" altLang="ko-KR" sz="1000" b="0" dirty="0"/>
              <a:t>PM</a:t>
            </a:r>
          </a:p>
          <a:p>
            <a:pPr marL="228600" indent="-228600">
              <a:buAutoNum type="arabicParenR"/>
            </a:pPr>
            <a:r>
              <a:rPr lang="ko-KR" altLang="en-US" sz="1000" b="0" dirty="0"/>
              <a:t>회사지정</a:t>
            </a:r>
            <a:r>
              <a:rPr lang="en-US" altLang="ko-KR" sz="1000" b="0" dirty="0"/>
              <a:t>-&gt;</a:t>
            </a:r>
            <a:r>
              <a:rPr lang="ko-KR" altLang="en-US" sz="1000" b="0" dirty="0"/>
              <a:t>회사담당자</a:t>
            </a:r>
            <a:r>
              <a:rPr lang="en-US" altLang="ko-KR" sz="1000" b="0" dirty="0"/>
              <a:t>PM</a:t>
            </a:r>
          </a:p>
          <a:p>
            <a:pPr marL="228600" indent="-228600">
              <a:buAutoNum type="arabicParenR"/>
            </a:pPr>
            <a:r>
              <a:rPr lang="ko-KR" altLang="en-US" sz="1000" b="0" dirty="0"/>
              <a:t>학생자율 </a:t>
            </a:r>
            <a:r>
              <a:rPr lang="en-US" altLang="ko-KR" sz="1000" b="0" dirty="0"/>
              <a:t>-&gt; </a:t>
            </a:r>
            <a:r>
              <a:rPr lang="ko-KR" altLang="en-US" sz="1000" b="0" dirty="0"/>
              <a:t>가급적 배제함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189787" y="4083240"/>
            <a:ext cx="2837660" cy="754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000" dirty="0"/>
              <a:t>명세화 필수</a:t>
            </a:r>
            <a:endParaRPr lang="en-US" altLang="ko-KR" sz="1000" dirty="0"/>
          </a:p>
          <a:p>
            <a:pPr marL="228600" indent="-228600">
              <a:buAutoNum type="arabicParenR"/>
            </a:pPr>
            <a:r>
              <a:rPr lang="ko-KR" altLang="en-US" sz="1000" b="0" dirty="0"/>
              <a:t>필요 양식 제시 </a:t>
            </a:r>
            <a:r>
              <a:rPr lang="en-US" altLang="ko-KR" sz="1000" b="0" dirty="0"/>
              <a:t>(</a:t>
            </a:r>
            <a:r>
              <a:rPr lang="ko-KR" altLang="en-US" sz="1000" b="0" dirty="0"/>
              <a:t>교수</a:t>
            </a:r>
            <a:r>
              <a:rPr lang="en-US" altLang="ko-KR" sz="1000" b="0" dirty="0"/>
              <a:t>)</a:t>
            </a:r>
          </a:p>
          <a:p>
            <a:pPr marL="228600" indent="-228600">
              <a:buAutoNum type="arabicParenR"/>
            </a:pPr>
            <a:r>
              <a:rPr lang="ko-KR" altLang="en-US" sz="1000" b="0" dirty="0"/>
              <a:t>묻어가거나 함께 가는 프로젝트 배제함</a:t>
            </a:r>
            <a:endParaRPr lang="en-US" altLang="ko-KR" sz="1000" b="0" dirty="0"/>
          </a:p>
          <a:p>
            <a:pPr marL="228600" indent="-228600">
              <a:buAutoNum type="arabicParenR"/>
            </a:pPr>
            <a:r>
              <a:rPr lang="ko-KR" altLang="en-US" sz="1000" b="0" dirty="0"/>
              <a:t>각자의 </a:t>
            </a:r>
            <a:r>
              <a:rPr lang="en-US" altLang="ko-KR" sz="1000" b="0" dirty="0"/>
              <a:t>R&amp;R</a:t>
            </a:r>
            <a:r>
              <a:rPr lang="ko-KR" altLang="en-US" sz="1000" b="0" dirty="0"/>
              <a:t> 부여 및 평가</a:t>
            </a:r>
            <a:endParaRPr lang="en-US" altLang="ko-KR" sz="1000" b="0" dirty="0"/>
          </a:p>
        </p:txBody>
      </p:sp>
      <p:sp>
        <p:nvSpPr>
          <p:cNvPr id="20" name="오른쪽 화살표 19"/>
          <p:cNvSpPr/>
          <p:nvPr/>
        </p:nvSpPr>
        <p:spPr bwMode="auto">
          <a:xfrm rot="5400000">
            <a:off x="1813046" y="4708762"/>
            <a:ext cx="284110" cy="493441"/>
          </a:xfrm>
          <a:prstGeom prst="rightArrow">
            <a:avLst/>
          </a:prstGeom>
          <a:solidFill>
            <a:srgbClr val="FFC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21" name="오른쪽 화살표 20"/>
          <p:cNvSpPr/>
          <p:nvPr/>
        </p:nvSpPr>
        <p:spPr bwMode="auto">
          <a:xfrm>
            <a:off x="3363985" y="5504020"/>
            <a:ext cx="2663461" cy="465495"/>
          </a:xfrm>
          <a:prstGeom prst="rightArrow">
            <a:avLst/>
          </a:prstGeom>
          <a:solidFill>
            <a:srgbClr val="FFC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22" name="오른쪽 화살표 21"/>
          <p:cNvSpPr/>
          <p:nvPr/>
        </p:nvSpPr>
        <p:spPr bwMode="auto">
          <a:xfrm rot="16200000">
            <a:off x="7130894" y="4781196"/>
            <a:ext cx="428981" cy="493441"/>
          </a:xfrm>
          <a:prstGeom prst="rightArrow">
            <a:avLst/>
          </a:prstGeom>
          <a:solidFill>
            <a:srgbClr val="FFC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6220753" y="1682860"/>
            <a:ext cx="2292602" cy="337039"/>
          </a:xfrm>
          <a:prstGeom prst="rect">
            <a:avLst/>
          </a:prstGeom>
          <a:solidFill>
            <a:srgbClr val="FFFF99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kumimoji="0" lang="en-US" altLang="ko-KR" sz="14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kumimoji="0" lang="ko-KR" altLang="en-US" sz="14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프로젝트 팀 별 수행 및 평가</a:t>
            </a:r>
            <a:endParaRPr kumimoji="0" lang="en-US" altLang="ko-KR" sz="14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4" name="오른쪽 화살표 23"/>
          <p:cNvSpPr/>
          <p:nvPr/>
        </p:nvSpPr>
        <p:spPr bwMode="auto">
          <a:xfrm rot="16200000">
            <a:off x="7098025" y="1966085"/>
            <a:ext cx="385813" cy="493441"/>
          </a:xfrm>
          <a:prstGeom prst="rightArrow">
            <a:avLst/>
          </a:prstGeom>
          <a:solidFill>
            <a:srgbClr val="FFC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306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r>
              <a:rPr lang="en-US" altLang="ko-KR" sz="1800" dirty="0" smtClean="0">
                <a:solidFill>
                  <a:schemeClr val="bg1"/>
                </a:solidFill>
              </a:rPr>
              <a:t>  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3018903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1. </a:t>
            </a:r>
            <a:r>
              <a:rPr lang="ko-KR" altLang="en-US" sz="1800" dirty="0" smtClean="0"/>
              <a:t>프로젝트 진행 </a:t>
            </a:r>
            <a:r>
              <a:rPr lang="ko-KR" altLang="en-US" sz="1800" dirty="0" smtClean="0"/>
              <a:t>요약 </a:t>
            </a:r>
            <a:r>
              <a:rPr lang="en-US" altLang="ko-KR" sz="1800" dirty="0" smtClean="0"/>
              <a:t>(2)</a:t>
            </a:r>
            <a:endParaRPr lang="en-US" altLang="ko-KR" sz="1800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558367" y="1124148"/>
          <a:ext cx="8663124" cy="52015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57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26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30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402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단계</a:t>
                      </a:r>
                      <a:endParaRPr lang="ko-KR" altLang="en-US" sz="1200" b="1" dirty="0"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기한</a:t>
                      </a:r>
                      <a:endParaRPr lang="ko-KR" altLang="en-US" sz="1200" b="1" dirty="0"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제출할 필수산출물</a:t>
                      </a:r>
                      <a:endParaRPr lang="ko-KR" altLang="en-US" sz="1200" b="1" dirty="0"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할 일</a:t>
                      </a:r>
                      <a:endParaRPr lang="ko-KR" altLang="en-US" sz="1200" b="1" dirty="0"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22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프로젝트계획단계</a:t>
                      </a:r>
                      <a:endParaRPr lang="ko-KR" altLang="en-US" sz="1200" dirty="0"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9/19~21</a:t>
                      </a:r>
                      <a:r>
                        <a:rPr lang="ko-KR" altLang="en-US" sz="1200" dirty="0" smtClean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까지</a:t>
                      </a:r>
                      <a:endParaRPr lang="ko-KR" altLang="en-US" sz="1200" dirty="0"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프로젝트계획서</a:t>
                      </a:r>
                      <a:endParaRPr lang="ko-KR" altLang="en-US" sz="1200" dirty="0"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시스템개발 요청서를 분석하여 하나의 프로젝트를 신중히 선택하여 프로젝트 계획서를 작성 후 지도 교수 승인</a:t>
                      </a:r>
                      <a:endParaRPr lang="ko-KR" altLang="en-US" sz="1200" dirty="0"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513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요건정의</a:t>
                      </a:r>
                      <a:endParaRPr lang="ko-KR" altLang="en-US" sz="1200" dirty="0"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~9/26 </a:t>
                      </a:r>
                      <a:r>
                        <a:rPr lang="ko-KR" altLang="en-US" sz="1200" dirty="0" smtClean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까지</a:t>
                      </a:r>
                      <a:endParaRPr lang="ko-KR" altLang="en-US" sz="1200" dirty="0"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요구사항정의서</a:t>
                      </a:r>
                      <a:endParaRPr lang="ko-KR" altLang="en-US" sz="1200" dirty="0"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제시된 시스템개발 요청서와 지도교수 인터뷰를 바탕으로  요건</a:t>
                      </a:r>
                      <a:r>
                        <a:rPr lang="ko-KR" altLang="en-US" sz="1200" baseline="0" dirty="0" smtClean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lang="en-US" altLang="ko-KR" sz="1200" baseline="0" dirty="0" smtClean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closing </a:t>
                      </a:r>
                      <a:r>
                        <a:rPr lang="ko-KR" altLang="en-US" sz="1200" baseline="0" dirty="0" smtClean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및 요구사항정의 </a:t>
                      </a:r>
                      <a:r>
                        <a:rPr lang="ko-KR" altLang="en-US" sz="1200" dirty="0" smtClean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작성 후 지도교수 승인</a:t>
                      </a:r>
                      <a:endParaRPr lang="ko-KR" altLang="en-US" sz="1200" dirty="0"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0091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분석</a:t>
                      </a:r>
                      <a:r>
                        <a:rPr lang="en-US" altLang="ko-KR" sz="1200" dirty="0" smtClean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</a:t>
                      </a:r>
                      <a:r>
                        <a:rPr lang="ko-KR" altLang="en-US" sz="1200" dirty="0" smtClean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설계</a:t>
                      </a:r>
                      <a:endParaRPr lang="ko-KR" altLang="en-US" sz="1200" dirty="0"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~10/3</a:t>
                      </a:r>
                      <a:r>
                        <a:rPr lang="ko-KR" altLang="en-US" sz="1200" dirty="0" smtClean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까지</a:t>
                      </a:r>
                      <a:endParaRPr lang="ko-KR" altLang="en-US" sz="1200" dirty="0"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프로그램목록</a:t>
                      </a:r>
                      <a:r>
                        <a:rPr lang="en-US" altLang="ko-KR" sz="1200" dirty="0" smtClean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</a:p>
                    <a:p>
                      <a:pPr latinLnBrk="1"/>
                      <a:r>
                        <a:rPr lang="ko-KR" altLang="en-US" sz="1200" dirty="0" smtClean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화면설계서</a:t>
                      </a:r>
                      <a:endParaRPr lang="en-US" altLang="ko-KR" sz="1200" dirty="0" smtClean="0"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latinLnBrk="1"/>
                      <a:r>
                        <a:rPr lang="ko-KR" altLang="en-US" sz="1200" dirty="0" smtClean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인터페이스 정의서</a:t>
                      </a:r>
                      <a:endParaRPr lang="en-US" altLang="ko-KR" sz="1200" dirty="0" smtClean="0"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latinLnBrk="1"/>
                      <a:r>
                        <a:rPr lang="ko-KR" altLang="en-US" sz="1200" dirty="0" smtClean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데이터베이스설계서</a:t>
                      </a:r>
                      <a:endParaRPr lang="ko-KR" altLang="en-US" sz="1200" dirty="0"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요구사항을 바탕으로 실제 정보시스템을 설계</a:t>
                      </a:r>
                      <a:r>
                        <a:rPr lang="en-US" altLang="ko-KR" sz="1200" dirty="0" smtClean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작성할 화면</a:t>
                      </a:r>
                      <a:r>
                        <a:rPr lang="en-US" altLang="ko-KR" sz="1200" dirty="0" smtClean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인터페이스</a:t>
                      </a:r>
                      <a:r>
                        <a:rPr lang="en-US" altLang="ko-KR" sz="1200" dirty="0" smtClean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데이터베이스를 설계하고 프로그램 목록을 작성</a:t>
                      </a:r>
                      <a:r>
                        <a:rPr lang="ko-KR" altLang="en-US" sz="1200" baseline="0" dirty="0" smtClean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후 지도교수 승인</a:t>
                      </a:r>
                      <a:endParaRPr lang="en-US" altLang="ko-KR" sz="1200" baseline="0" dirty="0" smtClean="0"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latinLnBrk="1"/>
                      <a:r>
                        <a:rPr lang="ko-KR" altLang="en-US" sz="1200" baseline="0" dirty="0" smtClean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주의</a:t>
                      </a:r>
                      <a:r>
                        <a:rPr lang="en-US" altLang="ko-KR" sz="1200" baseline="0" dirty="0" smtClean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 </a:t>
                      </a:r>
                      <a:r>
                        <a:rPr lang="ko-KR" altLang="en-US" sz="1200" baseline="0" dirty="0" smtClean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개인별 주어진 프로젝트 시간과 범위 내 수행 가능 하도록 시스템을 설계 할 것</a:t>
                      </a:r>
                      <a:endParaRPr lang="ko-KR" altLang="en-US" sz="1200" dirty="0"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33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개발</a:t>
                      </a:r>
                      <a:endParaRPr lang="ko-KR" altLang="en-US" sz="1200" dirty="0"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~10/25</a:t>
                      </a:r>
                      <a:r>
                        <a:rPr lang="ko-KR" altLang="en-US" sz="1200" dirty="0" smtClean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까지</a:t>
                      </a:r>
                      <a:endParaRPr lang="ko-KR" altLang="en-US" sz="1200" dirty="0"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구현 산출물</a:t>
                      </a:r>
                      <a:endParaRPr lang="ko-KR" altLang="en-US" sz="1200" dirty="0"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열심히 프로그램 구현</a:t>
                      </a:r>
                      <a:endParaRPr lang="ko-KR" altLang="en-US" sz="1200" dirty="0"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22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테스트</a:t>
                      </a:r>
                      <a:r>
                        <a:rPr lang="en-US" altLang="ko-KR" sz="1200" dirty="0" smtClean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</a:t>
                      </a:r>
                      <a:r>
                        <a:rPr lang="ko-KR" altLang="en-US" sz="1200" dirty="0" smtClean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이관</a:t>
                      </a:r>
                      <a:endParaRPr lang="ko-KR" altLang="en-US" sz="1200" dirty="0"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~10/31</a:t>
                      </a:r>
                      <a:r>
                        <a:rPr lang="ko-KR" altLang="en-US" sz="1200" dirty="0" smtClean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까지</a:t>
                      </a:r>
                      <a:endParaRPr lang="ko-KR" altLang="en-US" sz="1200" dirty="0"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통합테스트시나리오</a:t>
                      </a:r>
                      <a:r>
                        <a:rPr lang="en-US" altLang="ko-KR" sz="1200" dirty="0" smtClean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</a:t>
                      </a:r>
                      <a:r>
                        <a:rPr lang="ko-KR" altLang="en-US" sz="1200" dirty="0" smtClean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결과서</a:t>
                      </a:r>
                      <a:endParaRPr lang="ko-KR" altLang="en-US" sz="1200" dirty="0"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통합테스트 시나리오 작성 후 지도교수 승인</a:t>
                      </a:r>
                      <a:r>
                        <a:rPr lang="en-US" altLang="ko-KR" sz="1200" dirty="0" smtClean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(~10/25), </a:t>
                      </a:r>
                      <a:r>
                        <a:rPr lang="ko-KR" altLang="en-US" sz="1200" dirty="0" smtClean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테스트 수행 후 결과서 작성</a:t>
                      </a:r>
                      <a:r>
                        <a:rPr lang="ko-KR" altLang="en-US" sz="1200" baseline="0" dirty="0" smtClean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후 지도교수 검수</a:t>
                      </a:r>
                      <a:endParaRPr lang="ko-KR" altLang="en-US" sz="1200" dirty="0"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33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완료단계</a:t>
                      </a:r>
                      <a:endParaRPr lang="ko-KR" altLang="en-US" sz="1200" dirty="0"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~11/4</a:t>
                      </a:r>
                      <a:r>
                        <a:rPr lang="ko-KR" altLang="en-US" sz="1200" dirty="0" smtClean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까지</a:t>
                      </a:r>
                      <a:endParaRPr lang="ko-KR" altLang="en-US" sz="1200" dirty="0"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완료보고서</a:t>
                      </a:r>
                      <a:endParaRPr lang="ko-KR" altLang="en-US" sz="1200" dirty="0"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프로젝트 최종 완료보고서 제출 및 발표</a:t>
                      </a:r>
                      <a:endParaRPr lang="ko-KR" altLang="en-US" sz="1200" dirty="0"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58367" y="785594"/>
            <a:ext cx="89033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프로젝트 진행은 다음과 같으며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반드시 일정 준수</a:t>
            </a:r>
            <a:r>
              <a:rPr lang="en-US" altLang="ko-KR" dirty="0" smtClean="0"/>
              <a:t>(</a:t>
            </a:r>
            <a:r>
              <a:rPr lang="ko-KR" altLang="en-US" dirty="0" smtClean="0"/>
              <a:t>시스템에 많은 기능보다 정확한 개발이 우선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716371" y="-5050"/>
            <a:ext cx="3140778" cy="112646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하이테크과정은 </a:t>
            </a:r>
            <a:r>
              <a:rPr lang="ko-KR" altLang="en-US" dirty="0" smtClean="0">
                <a:solidFill>
                  <a:srgbClr val="FF0000"/>
                </a:solidFill>
              </a:rPr>
              <a:t>심화 중반에</a:t>
            </a:r>
            <a:r>
              <a:rPr lang="ko-KR" altLang="en-US" dirty="0" smtClean="0">
                <a:solidFill>
                  <a:srgbClr val="FF0000"/>
                </a:solidFill>
              </a:rPr>
              <a:t> 프로젝트를 위한 분반 예정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en-US" altLang="ko-KR" dirty="0" smtClean="0">
                <a:solidFill>
                  <a:srgbClr val="FF0000"/>
                </a:solidFill>
              </a:rPr>
              <a:t>- </a:t>
            </a:r>
            <a:r>
              <a:rPr lang="ko-KR" altLang="en-US" dirty="0" smtClean="0">
                <a:solidFill>
                  <a:srgbClr val="FF0000"/>
                </a:solidFill>
              </a:rPr>
              <a:t>특히 </a:t>
            </a:r>
            <a:r>
              <a:rPr lang="ko-KR" altLang="en-US" dirty="0" err="1" smtClean="0">
                <a:solidFill>
                  <a:srgbClr val="FF0000"/>
                </a:solidFill>
              </a:rPr>
              <a:t>기업요청에</a:t>
            </a:r>
            <a:r>
              <a:rPr lang="ko-KR" altLang="en-US" dirty="0" smtClean="0">
                <a:solidFill>
                  <a:srgbClr val="FF0000"/>
                </a:solidFill>
              </a:rPr>
              <a:t> 의한 </a:t>
            </a:r>
            <a:r>
              <a:rPr lang="ko-KR" altLang="en-US" dirty="0" err="1" smtClean="0">
                <a:solidFill>
                  <a:srgbClr val="FF0000"/>
                </a:solidFill>
              </a:rPr>
              <a:t>분반진행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6145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r>
              <a:rPr lang="en-US" altLang="ko-KR" sz="1800" dirty="0" smtClean="0">
                <a:solidFill>
                  <a:schemeClr val="bg1"/>
                </a:solidFill>
              </a:rPr>
              <a:t>  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4507249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2</a:t>
            </a:r>
            <a:r>
              <a:rPr lang="en-US" altLang="ko-KR" sz="1800" dirty="0" smtClean="0"/>
              <a:t>. </a:t>
            </a:r>
            <a:r>
              <a:rPr lang="ko-KR" altLang="en-US" sz="1800" dirty="0"/>
              <a:t>본인이 수행할 프로젝트 선택</a:t>
            </a:r>
            <a:endParaRPr lang="en-US" altLang="ko-KR" sz="1800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1027358"/>
              </p:ext>
            </p:extLst>
          </p:nvPr>
        </p:nvGraphicFramePr>
        <p:xfrm>
          <a:off x="635078" y="1254190"/>
          <a:ext cx="8663124" cy="5120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49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67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128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542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43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구분</a:t>
                      </a:r>
                      <a:endParaRPr lang="ko-KR" altLang="en-US" sz="1000" b="1" dirty="0"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프로젝트</a:t>
                      </a:r>
                      <a:r>
                        <a:rPr lang="en-US" altLang="ko-KR" sz="1000" b="1" dirty="0" smtClean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lang="ko-KR" altLang="en-US" sz="1000" b="1" dirty="0" smtClean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명</a:t>
                      </a:r>
                      <a:endParaRPr lang="ko-KR" altLang="en-US" sz="1000" b="1" dirty="0"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설명</a:t>
                      </a:r>
                      <a:endParaRPr lang="ko-KR" altLang="en-US" sz="1000" b="1" dirty="0"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모집인원</a:t>
                      </a:r>
                      <a:endParaRPr lang="ko-KR" altLang="en-US" sz="1000" b="1" dirty="0"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지도교수</a:t>
                      </a:r>
                      <a:endParaRPr lang="ko-KR" altLang="en-US" sz="1000" b="1" dirty="0"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모바일</a:t>
                      </a:r>
                      <a:r>
                        <a:rPr lang="ko-KR" altLang="en-US" sz="1000" dirty="0" smtClean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 </a:t>
                      </a:r>
                      <a:r>
                        <a:rPr lang="en-US" altLang="ko-KR" sz="1000" dirty="0" smtClean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App</a:t>
                      </a:r>
                      <a:endParaRPr lang="ko-KR" altLang="en-US" sz="1000" dirty="0"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모바일트레이딩</a:t>
                      </a:r>
                      <a:r>
                        <a:rPr lang="en-US" altLang="ko-KR" sz="1000" dirty="0" smtClean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(</a:t>
                      </a:r>
                      <a:r>
                        <a:rPr lang="ko-KR" altLang="en-US" sz="1000" dirty="0" smtClean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증권</a:t>
                      </a:r>
                      <a:r>
                        <a:rPr lang="en-US" altLang="ko-KR" sz="1000" dirty="0" smtClean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 </a:t>
                      </a:r>
                      <a:r>
                        <a:rPr lang="ko-KR" altLang="en-US" sz="1000" dirty="0" smtClean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구축 </a:t>
                      </a:r>
                      <a:endParaRPr lang="ko-KR" altLang="en-US" sz="1000" dirty="0"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 smtClean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증권사 고객용 </a:t>
                      </a:r>
                      <a:r>
                        <a:rPr lang="en-US" altLang="ko-KR" sz="1000" dirty="0" smtClean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(</a:t>
                      </a:r>
                      <a:r>
                        <a:rPr lang="ko-KR" altLang="en-US" sz="1000" dirty="0" smtClean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시세정보</a:t>
                      </a:r>
                      <a:r>
                        <a:rPr lang="en-US" altLang="ko-KR" sz="1000" dirty="0" smtClean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</a:t>
                      </a:r>
                      <a:r>
                        <a:rPr lang="ko-KR" altLang="en-US" sz="1000" dirty="0" smtClean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주문</a:t>
                      </a:r>
                      <a:r>
                        <a:rPr lang="en-US" altLang="ko-KR" sz="1000" dirty="0" smtClean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</a:t>
                      </a:r>
                      <a:r>
                        <a:rPr lang="ko-KR" altLang="en-US" sz="1000" dirty="0" smtClean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계좌정보</a:t>
                      </a:r>
                      <a:r>
                        <a:rPr lang="en-US" altLang="ko-KR" sz="1000" dirty="0" smtClean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</a:t>
                      </a:r>
                      <a:r>
                        <a:rPr lang="ko-KR" altLang="en-US" sz="1000" dirty="0" smtClean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주식차트</a:t>
                      </a:r>
                      <a:r>
                        <a:rPr lang="en-US" altLang="ko-KR" sz="1000" dirty="0" smtClean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 </a:t>
                      </a:r>
                      <a:r>
                        <a:rPr lang="ko-KR" altLang="en-US" sz="1000" dirty="0" err="1" smtClean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모바일</a:t>
                      </a:r>
                      <a:r>
                        <a:rPr lang="ko-KR" altLang="en-US" sz="1000" dirty="0" smtClean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lang="ko-KR" altLang="en-US" sz="1000" dirty="0" err="1" smtClean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어플</a:t>
                      </a:r>
                      <a:r>
                        <a:rPr lang="ko-KR" altLang="en-US" sz="1000" dirty="0" smtClean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구현</a:t>
                      </a:r>
                      <a:endParaRPr lang="en-US" altLang="ko-KR" sz="1000" dirty="0" smtClean="0"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 smtClean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시스템 개발 요청서 </a:t>
                      </a:r>
                      <a:r>
                        <a:rPr lang="en-US" altLang="ko-KR" sz="1000" dirty="0" smtClean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(1) </a:t>
                      </a:r>
                      <a:r>
                        <a:rPr lang="ko-KR" altLang="en-US" sz="1000" dirty="0" smtClean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참고</a:t>
                      </a:r>
                      <a:endParaRPr lang="en-US" altLang="ko-KR" sz="1000" dirty="0" smtClean="0"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모바일</a:t>
                      </a:r>
                      <a:r>
                        <a:rPr lang="ko-KR" altLang="en-US" sz="1000" dirty="0" smtClean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특화 개발 반 </a:t>
                      </a:r>
                      <a:r>
                        <a:rPr lang="en-US" altLang="ko-KR" sz="1000" dirty="0" smtClean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  <a:r>
                        <a:rPr lang="ko-KR" altLang="en-US" sz="1000" dirty="0" smtClean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명</a:t>
                      </a:r>
                      <a:endParaRPr lang="ko-KR" altLang="en-US" sz="1000" dirty="0"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홍필두</a:t>
                      </a:r>
                    </a:p>
                    <a:p>
                      <a:pPr latinLnBrk="1"/>
                      <a:endParaRPr lang="ko-KR" altLang="en-US" sz="1000" dirty="0" smtClean="0"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모바일</a:t>
                      </a:r>
                      <a:r>
                        <a:rPr lang="ko-KR" altLang="en-US" sz="1000" dirty="0" smtClean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lang="ko-KR" altLang="en-US" sz="1000" dirty="0" err="1" smtClean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뱅킹</a:t>
                      </a:r>
                      <a:r>
                        <a:rPr lang="en-US" altLang="ko-KR" sz="1000" dirty="0" smtClean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(</a:t>
                      </a:r>
                      <a:r>
                        <a:rPr lang="ko-KR" altLang="en-US" sz="1000" dirty="0" smtClean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은행</a:t>
                      </a:r>
                      <a:r>
                        <a:rPr lang="en-US" altLang="ko-KR" sz="1000" dirty="0" smtClean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 </a:t>
                      </a:r>
                      <a:r>
                        <a:rPr lang="ko-KR" altLang="en-US" sz="1000" dirty="0" smtClean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구축</a:t>
                      </a:r>
                      <a:endParaRPr lang="ko-KR" altLang="en-US" sz="1000" dirty="0"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 smtClean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은행 고객용 </a:t>
                      </a:r>
                      <a:r>
                        <a:rPr lang="ko-KR" altLang="en-US" sz="1000" dirty="0" err="1" smtClean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모바일</a:t>
                      </a:r>
                      <a:r>
                        <a:rPr lang="ko-KR" altLang="en-US" sz="1000" dirty="0" smtClean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lang="ko-KR" altLang="en-US" sz="1000" dirty="0" err="1" smtClean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어플</a:t>
                      </a:r>
                      <a:r>
                        <a:rPr lang="ko-KR" altLang="en-US" sz="1000" dirty="0" smtClean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구현 </a:t>
                      </a:r>
                      <a:r>
                        <a:rPr lang="en-US" altLang="ko-KR" sz="1000" dirty="0" smtClean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(</a:t>
                      </a:r>
                      <a:r>
                        <a:rPr lang="ko-KR" altLang="en-US" sz="1000" dirty="0" smtClean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계좌정보</a:t>
                      </a:r>
                      <a:r>
                        <a:rPr lang="en-US" altLang="ko-KR" sz="1000" dirty="0" smtClean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lang="ko-KR" altLang="en-US" sz="1000" dirty="0" smtClean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이체</a:t>
                      </a:r>
                      <a:r>
                        <a:rPr lang="en-US" altLang="ko-KR" sz="1000" dirty="0" smtClean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</a:t>
                      </a:r>
                      <a:r>
                        <a:rPr lang="ko-KR" altLang="en-US" sz="1000" dirty="0" smtClean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거래내역</a:t>
                      </a:r>
                      <a:r>
                        <a:rPr lang="en-US" altLang="ko-KR" sz="1000" dirty="0" smtClean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</a:t>
                      </a:r>
                      <a:r>
                        <a:rPr lang="ko-KR" altLang="en-US" sz="1000" dirty="0" smtClean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지점안내</a:t>
                      </a:r>
                      <a:r>
                        <a:rPr lang="en-US" altLang="ko-KR" sz="1000" dirty="0" smtClean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</a:t>
                      </a:r>
                      <a:r>
                        <a:rPr lang="ko-KR" altLang="en-US" sz="1000" dirty="0" smtClean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상품안내 등</a:t>
                      </a:r>
                      <a:r>
                        <a:rPr lang="en-US" altLang="ko-KR" sz="1000" dirty="0" smtClean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dirty="0" smtClean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시스템 개발 요청서 </a:t>
                      </a:r>
                      <a:r>
                        <a:rPr lang="en-US" altLang="ko-KR" sz="1000" dirty="0" smtClean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(2) </a:t>
                      </a:r>
                      <a:r>
                        <a:rPr lang="ko-KR" altLang="en-US" sz="1000" dirty="0" smtClean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참고</a:t>
                      </a:r>
                      <a:endParaRPr lang="en-US" altLang="ko-KR" sz="1000" dirty="0" smtClean="0"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 smtClean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모바일</a:t>
                      </a:r>
                      <a:r>
                        <a:rPr lang="ko-KR" altLang="en-US" sz="1000" dirty="0" smtClean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특화 개발 반 </a:t>
                      </a:r>
                      <a:r>
                        <a:rPr lang="en-US" altLang="ko-KR" sz="1000" dirty="0" smtClean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  <a:r>
                        <a:rPr lang="ko-KR" altLang="en-US" sz="1000" dirty="0" smtClean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명</a:t>
                      </a:r>
                    </a:p>
                    <a:p>
                      <a:pPr latinLnBrk="1"/>
                      <a:endParaRPr lang="ko-KR" altLang="en-US" sz="1000" dirty="0"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홍필두</a:t>
                      </a:r>
                      <a:endParaRPr lang="ko-KR" altLang="en-US" sz="1000" dirty="0"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모바일</a:t>
                      </a:r>
                      <a:r>
                        <a:rPr lang="ko-KR" altLang="en-US" sz="1000" dirty="0" smtClean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보험창구</a:t>
                      </a:r>
                      <a:r>
                        <a:rPr lang="en-US" altLang="ko-KR" sz="1000" dirty="0" smtClean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(</a:t>
                      </a:r>
                      <a:r>
                        <a:rPr lang="ko-KR" altLang="en-US" sz="1000" dirty="0" smtClean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보험</a:t>
                      </a:r>
                      <a:r>
                        <a:rPr lang="en-US" altLang="ko-KR" sz="1000" dirty="0" smtClean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</a:t>
                      </a:r>
                      <a:r>
                        <a:rPr lang="ko-KR" altLang="en-US" sz="1000" dirty="0" err="1" smtClean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생보</a:t>
                      </a:r>
                      <a:r>
                        <a:rPr lang="en-US" altLang="ko-KR" sz="1000" dirty="0" smtClean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 </a:t>
                      </a:r>
                      <a:r>
                        <a:rPr lang="ko-KR" altLang="en-US" sz="1000" dirty="0" smtClean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구축</a:t>
                      </a:r>
                      <a:endParaRPr lang="ko-KR" altLang="en-US" sz="1000" dirty="0"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 smtClean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보험사 고객용 </a:t>
                      </a:r>
                      <a:r>
                        <a:rPr lang="ko-KR" altLang="en-US" sz="1000" dirty="0" err="1" smtClean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모바일</a:t>
                      </a:r>
                      <a:r>
                        <a:rPr lang="ko-KR" altLang="en-US" sz="1000" dirty="0" smtClean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lang="ko-KR" altLang="en-US" sz="1000" dirty="0" err="1" smtClean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어플</a:t>
                      </a:r>
                      <a:r>
                        <a:rPr lang="ko-KR" altLang="en-US" sz="1000" dirty="0" smtClean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구현</a:t>
                      </a:r>
                      <a:endParaRPr lang="en-US" altLang="ko-KR" sz="1000" dirty="0" smtClean="0"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dirty="0" smtClean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시스템 개발 요청서 </a:t>
                      </a:r>
                      <a:r>
                        <a:rPr lang="en-US" altLang="ko-KR" sz="1000" dirty="0" smtClean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(3) </a:t>
                      </a:r>
                      <a:r>
                        <a:rPr lang="ko-KR" altLang="en-US" sz="1000" dirty="0" smtClean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참고</a:t>
                      </a:r>
                      <a:endParaRPr lang="en-US" altLang="ko-KR" sz="1000" dirty="0" smtClean="0"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 smtClean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모바일</a:t>
                      </a:r>
                      <a:r>
                        <a:rPr lang="ko-KR" altLang="en-US" sz="1000" dirty="0" smtClean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특화 개발 반 </a:t>
                      </a:r>
                      <a:r>
                        <a:rPr lang="en-US" altLang="ko-KR" sz="1000" dirty="0" smtClean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  <a:r>
                        <a:rPr lang="ko-KR" altLang="en-US" sz="1000" dirty="0" smtClean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명</a:t>
                      </a:r>
                    </a:p>
                    <a:p>
                      <a:pPr latinLnBrk="1"/>
                      <a:endParaRPr lang="ko-KR" altLang="en-US" sz="1000" dirty="0"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홍필두</a:t>
                      </a:r>
                      <a:endParaRPr lang="ko-KR" altLang="en-US" sz="1000" dirty="0"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 rowSpan="7"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웹시스템</a:t>
                      </a:r>
                      <a:endParaRPr lang="ko-KR" altLang="en-US" sz="1000" dirty="0"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웹트레이딩</a:t>
                      </a:r>
                      <a:r>
                        <a:rPr lang="ko-KR" altLang="en-US" sz="1000" dirty="0" smtClean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구축</a:t>
                      </a:r>
                      <a:endParaRPr lang="ko-KR" altLang="en-US" sz="1000" dirty="0"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dirty="0" smtClean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증권사 고객용 </a:t>
                      </a:r>
                      <a:r>
                        <a:rPr lang="en-US" altLang="ko-KR" sz="1000" dirty="0" smtClean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(</a:t>
                      </a:r>
                      <a:r>
                        <a:rPr lang="ko-KR" altLang="en-US" sz="1000" dirty="0" smtClean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시세정보</a:t>
                      </a:r>
                      <a:r>
                        <a:rPr lang="en-US" altLang="ko-KR" sz="1000" dirty="0" smtClean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</a:t>
                      </a:r>
                      <a:r>
                        <a:rPr lang="ko-KR" altLang="en-US" sz="1000" dirty="0" smtClean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주문</a:t>
                      </a:r>
                      <a:r>
                        <a:rPr lang="en-US" altLang="ko-KR" sz="1000" dirty="0" smtClean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</a:t>
                      </a:r>
                      <a:r>
                        <a:rPr lang="ko-KR" altLang="en-US" sz="1000" dirty="0" smtClean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계좌정보</a:t>
                      </a:r>
                      <a:r>
                        <a:rPr lang="en-US" altLang="ko-KR" sz="1000" dirty="0" smtClean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</a:t>
                      </a:r>
                      <a:r>
                        <a:rPr lang="ko-KR" altLang="en-US" sz="1000" dirty="0" smtClean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주식차트</a:t>
                      </a:r>
                      <a:r>
                        <a:rPr lang="en-US" altLang="ko-KR" sz="1000" dirty="0" smtClean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 </a:t>
                      </a:r>
                      <a:r>
                        <a:rPr lang="ko-KR" altLang="en-US" sz="1000" dirty="0" smtClean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웹 시스템 구현</a:t>
                      </a:r>
                      <a:r>
                        <a:rPr lang="en-US" altLang="ko-KR" sz="1000" dirty="0" smtClean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(Web Trading System)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dirty="0" smtClean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시스템 개발 요청서 </a:t>
                      </a:r>
                      <a:r>
                        <a:rPr lang="en-US" altLang="ko-KR" sz="1000" dirty="0" smtClean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(4) </a:t>
                      </a:r>
                      <a:r>
                        <a:rPr lang="ko-KR" altLang="en-US" sz="1000" dirty="0" smtClean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참고</a:t>
                      </a:r>
                      <a:endParaRPr lang="en-US" altLang="ko-KR" sz="1000" dirty="0" smtClean="0"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웹 시스템 개발</a:t>
                      </a:r>
                      <a:r>
                        <a:rPr lang="ko-KR" altLang="en-US" sz="1000" baseline="0" dirty="0" smtClean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lang="en-US" altLang="ko-KR" sz="1000" baseline="0" dirty="0" smtClean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  <a:r>
                        <a:rPr lang="ko-KR" altLang="en-US" sz="1000" baseline="0" dirty="0" smtClean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명</a:t>
                      </a:r>
                      <a:endParaRPr lang="ko-KR" altLang="en-US" sz="1000" dirty="0"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홍필두</a:t>
                      </a:r>
                      <a:endParaRPr lang="ko-KR" altLang="en-US" sz="1000" dirty="0"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자산관리 시스템 구축</a:t>
                      </a:r>
                      <a:endParaRPr lang="ko-KR" altLang="en-US" sz="1000" dirty="0"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 smtClean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자산정보를 등록</a:t>
                      </a:r>
                      <a:r>
                        <a:rPr lang="en-US" altLang="ko-KR" sz="1000" dirty="0" smtClean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</a:t>
                      </a:r>
                      <a:r>
                        <a:rPr lang="ko-KR" altLang="en-US" sz="1000" dirty="0" smtClean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수정</a:t>
                      </a:r>
                      <a:r>
                        <a:rPr lang="en-US" altLang="ko-KR" sz="1000" dirty="0" smtClean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</a:t>
                      </a:r>
                      <a:r>
                        <a:rPr lang="ko-KR" altLang="en-US" sz="1000" dirty="0" smtClean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조회하는 </a:t>
                      </a:r>
                      <a:r>
                        <a:rPr lang="ko-KR" altLang="en-US" sz="1000" dirty="0" err="1" smtClean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웹기반</a:t>
                      </a:r>
                      <a:r>
                        <a:rPr lang="ko-KR" altLang="en-US" sz="1000" dirty="0" smtClean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정보시스템</a:t>
                      </a:r>
                      <a:r>
                        <a:rPr lang="en-US" altLang="ko-KR" sz="1000" dirty="0" smtClean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</a:t>
                      </a:r>
                      <a:r>
                        <a:rPr lang="en-US" altLang="ko-KR" sz="1000" baseline="0" dirty="0" smtClean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lang="ko-KR" altLang="en-US" sz="1000" baseline="0" dirty="0" smtClean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자산등록 및 조회 시 바코드 시스템 활용</a:t>
                      </a:r>
                      <a:endParaRPr lang="en-US" altLang="ko-KR" sz="1000" baseline="0" dirty="0" smtClean="0"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dirty="0" smtClean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시스템 개발 요청서 </a:t>
                      </a:r>
                      <a:r>
                        <a:rPr lang="en-US" altLang="ko-KR" sz="1000" dirty="0" smtClean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(5) </a:t>
                      </a:r>
                      <a:r>
                        <a:rPr lang="ko-KR" altLang="en-US" sz="1000" dirty="0" smtClean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참고</a:t>
                      </a:r>
                      <a:endParaRPr lang="en-US" altLang="ko-KR" sz="1000" dirty="0" smtClean="0"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웹 시스템 개발 </a:t>
                      </a:r>
                      <a:r>
                        <a:rPr lang="en-US" altLang="ko-KR" sz="1000" dirty="0" smtClean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  <a:r>
                        <a:rPr lang="ko-KR" altLang="en-US" sz="1000" dirty="0" smtClean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명</a:t>
                      </a:r>
                      <a:endParaRPr lang="ko-KR" altLang="en-US" sz="1000" dirty="0"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홍필두</a:t>
                      </a:r>
                      <a:endParaRPr lang="ko-KR" altLang="en-US" sz="1000" dirty="0"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시스템 모니터링 센터</a:t>
                      </a:r>
                      <a:endParaRPr lang="ko-KR" altLang="en-US" sz="1000" dirty="0"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 smtClean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분산</a:t>
                      </a:r>
                      <a:r>
                        <a:rPr lang="ko-KR" altLang="en-US" sz="1000" baseline="0" dirty="0" smtClean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배치된 다수의 서버 시스템자원</a:t>
                      </a:r>
                      <a:r>
                        <a:rPr lang="en-US" altLang="ko-KR" sz="1000" baseline="0" dirty="0" smtClean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(CPU,</a:t>
                      </a:r>
                      <a:r>
                        <a:rPr lang="ko-KR" altLang="en-US" sz="1000" baseline="0" dirty="0" smtClean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메모리</a:t>
                      </a:r>
                      <a:r>
                        <a:rPr lang="en-US" altLang="ko-KR" sz="1000" baseline="0" dirty="0" smtClean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</a:t>
                      </a:r>
                      <a:r>
                        <a:rPr lang="ko-KR" altLang="en-US" sz="1000" baseline="0" dirty="0" smtClean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디스크스페이스</a:t>
                      </a:r>
                      <a:r>
                        <a:rPr lang="en-US" altLang="ko-KR" sz="1000" baseline="0" dirty="0" smtClean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</a:t>
                      </a:r>
                      <a:r>
                        <a:rPr lang="ko-KR" altLang="en-US" sz="1000" baseline="0" dirty="0" smtClean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프로세스</a:t>
                      </a:r>
                      <a:r>
                        <a:rPr lang="en-US" altLang="ko-KR" sz="1000" baseline="0" dirty="0" smtClean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</a:t>
                      </a:r>
                      <a:r>
                        <a:rPr lang="ko-KR" altLang="en-US" sz="1000" baseline="0" dirty="0" smtClean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등을 실시간 감시 모니터링 정보를 시각화하여 보여주는 시스템</a:t>
                      </a:r>
                      <a:endParaRPr lang="en-US" altLang="ko-KR" sz="1000" baseline="0" dirty="0" smtClean="0"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dirty="0" smtClean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시스템 개발 요청서 </a:t>
                      </a:r>
                      <a:r>
                        <a:rPr lang="en-US" altLang="ko-KR" sz="1000" dirty="0" smtClean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(6) </a:t>
                      </a:r>
                      <a:r>
                        <a:rPr lang="ko-KR" altLang="en-US" sz="1000" dirty="0" smtClean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참고</a:t>
                      </a:r>
                      <a:endParaRPr lang="en-US" altLang="ko-KR" sz="1000" dirty="0" smtClean="0"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웹 시스템 개발 </a:t>
                      </a:r>
                      <a:r>
                        <a:rPr lang="en-US" altLang="ko-KR" sz="1000" dirty="0" smtClean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  <a:r>
                        <a:rPr lang="ko-KR" altLang="en-US" sz="1000" dirty="0" smtClean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명</a:t>
                      </a:r>
                      <a:r>
                        <a:rPr lang="en-US" altLang="ko-KR" sz="1000" dirty="0" smtClean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</a:t>
                      </a:r>
                      <a:r>
                        <a:rPr lang="ko-KR" altLang="en-US" sz="1000" dirty="0" smtClean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컴퓨터 시스템</a:t>
                      </a:r>
                      <a:r>
                        <a:rPr lang="en-US" altLang="ko-KR" sz="1000" dirty="0" smtClean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lang="ko-KR" altLang="en-US" sz="1000" dirty="0" smtClean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구조에 대하여 용어 이해 가능한 자</a:t>
                      </a:r>
                      <a:endParaRPr lang="ko-KR" altLang="en-US" sz="1000" dirty="0"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홍필두</a:t>
                      </a:r>
                      <a:endParaRPr lang="ko-KR" altLang="en-US" sz="1000" dirty="0"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디펙맵뷰</a:t>
                      </a:r>
                      <a:r>
                        <a:rPr lang="en-US" altLang="ko-KR" sz="800" dirty="0" smtClean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(Defect </a:t>
                      </a:r>
                      <a:r>
                        <a:rPr lang="en-US" altLang="ko-KR" sz="800" dirty="0" err="1" smtClean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MapView</a:t>
                      </a:r>
                      <a:r>
                        <a:rPr lang="en-US" altLang="ko-KR" sz="800" dirty="0" smtClean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</a:t>
                      </a:r>
                      <a:endParaRPr lang="ko-KR" altLang="en-US" sz="800" dirty="0"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dirty="0" err="1" smtClean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스마트팩토리</a:t>
                      </a:r>
                      <a:r>
                        <a:rPr lang="ko-KR" altLang="en-US" sz="1000" dirty="0" smtClean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lang="ko-KR" altLang="en-US" sz="1000" dirty="0" err="1" smtClean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프로젝트중</a:t>
                      </a:r>
                      <a:r>
                        <a:rPr lang="ko-KR" altLang="en-US" sz="1000" dirty="0" smtClean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lang="en-US" altLang="ko-KR" sz="1000" dirty="0" smtClean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– </a:t>
                      </a:r>
                      <a:r>
                        <a:rPr lang="ko-KR" altLang="en-US" sz="1000" dirty="0" smtClean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결함 데이터 시각화</a:t>
                      </a:r>
                      <a:endParaRPr lang="en-US" altLang="ko-KR" sz="1000" dirty="0" smtClean="0"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dirty="0" smtClean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시스템 개발 요청서 </a:t>
                      </a:r>
                      <a:r>
                        <a:rPr lang="en-US" altLang="ko-KR" sz="1000" dirty="0" smtClean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(7) </a:t>
                      </a:r>
                      <a:r>
                        <a:rPr lang="ko-KR" altLang="en-US" sz="1000" dirty="0" smtClean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참고</a:t>
                      </a:r>
                      <a:endParaRPr lang="en-US" altLang="ko-KR" sz="1000" dirty="0" smtClean="0"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웹시스템</a:t>
                      </a:r>
                      <a:r>
                        <a:rPr lang="ko-KR" altLang="en-US" sz="1000" dirty="0" smtClean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개발</a:t>
                      </a:r>
                      <a:r>
                        <a:rPr lang="en-US" altLang="ko-KR" sz="1000" dirty="0" smtClean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  <a:r>
                        <a:rPr lang="ko-KR" altLang="en-US" sz="1000" dirty="0" smtClean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명</a:t>
                      </a:r>
                      <a:r>
                        <a:rPr lang="en-US" altLang="ko-KR" sz="1000" dirty="0" smtClean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(JAVA/JSP </a:t>
                      </a:r>
                      <a:r>
                        <a:rPr lang="ko-KR" altLang="en-US" sz="1000" dirty="0" smtClean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가능</a:t>
                      </a:r>
                      <a:endParaRPr lang="en-US" altLang="ko-KR" sz="1000" baseline="0" dirty="0" smtClean="0"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lang="ko-KR" altLang="en-US" sz="1000" dirty="0" smtClean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하고 </a:t>
                      </a:r>
                      <a:r>
                        <a:rPr lang="en-US" altLang="ko-KR" sz="1000" dirty="0" smtClean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lang="ko-KR" altLang="en-US" sz="1000" dirty="0" smtClean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대용량 데이터처리 </a:t>
                      </a:r>
                      <a:r>
                        <a:rPr lang="ko-KR" altLang="en-US" sz="1000" dirty="0" err="1" smtClean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가능자</a:t>
                      </a:r>
                      <a:r>
                        <a:rPr lang="en-US" altLang="ko-KR" sz="1000" dirty="0" smtClean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</a:t>
                      </a:r>
                      <a:endParaRPr lang="ko-KR" altLang="en-US" sz="1000" dirty="0"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장석주</a:t>
                      </a:r>
                      <a:endParaRPr lang="ko-KR" altLang="en-US" sz="1000" dirty="0"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DB </a:t>
                      </a:r>
                      <a:r>
                        <a:rPr lang="ko-KR" altLang="en-US" sz="1000" dirty="0" smtClean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성능</a:t>
                      </a:r>
                      <a:r>
                        <a:rPr lang="en-US" altLang="ko-KR" sz="1000" dirty="0" smtClean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lang="ko-KR" altLang="en-US" sz="1000" dirty="0" smtClean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모니터링 </a:t>
                      </a:r>
                      <a:endParaRPr lang="en-US" altLang="ko-KR" sz="1000" dirty="0" smtClean="0"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latinLnBrk="1"/>
                      <a:r>
                        <a:rPr lang="ko-KR" altLang="en-US" sz="1000" dirty="0" smtClean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솔루션</a:t>
                      </a:r>
                      <a:endParaRPr lang="ko-KR" altLang="en-US" sz="1000" dirty="0"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00" dirty="0" smtClean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DB </a:t>
                      </a:r>
                      <a:r>
                        <a:rPr lang="ko-KR" altLang="en-US" sz="1000" dirty="0" smtClean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성능 모니터링 시스템 구현</a:t>
                      </a:r>
                      <a:endParaRPr lang="en-US" altLang="ko-KR" sz="1000" dirty="0" smtClean="0"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dirty="0" smtClean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시스템 개발 요청서 </a:t>
                      </a:r>
                      <a:r>
                        <a:rPr lang="en-US" altLang="ko-KR" sz="1000" dirty="0" smtClean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(8) </a:t>
                      </a:r>
                      <a:r>
                        <a:rPr lang="ko-KR" altLang="en-US" sz="1000" dirty="0" smtClean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참고</a:t>
                      </a:r>
                      <a:endParaRPr lang="en-US" altLang="ko-KR" sz="1000" dirty="0" smtClean="0"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HTML5 +</a:t>
                      </a:r>
                      <a:r>
                        <a:rPr lang="en-US" altLang="ko-KR" sz="1000" baseline="0" dirty="0" smtClean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lang="en-US" altLang="ko-KR" sz="1000" dirty="0" smtClean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Java +</a:t>
                      </a:r>
                      <a:r>
                        <a:rPr lang="en-US" altLang="ko-KR" sz="1000" baseline="0" dirty="0" smtClean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lang="en-US" altLang="ko-KR" sz="1000" dirty="0" smtClean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Shell</a:t>
                      </a:r>
                      <a:r>
                        <a:rPr lang="en-US" altLang="ko-KR" sz="1000" baseline="0" dirty="0" smtClean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script </a:t>
                      </a:r>
                    </a:p>
                    <a:p>
                      <a:pPr latinLnBrk="1"/>
                      <a:r>
                        <a:rPr lang="en-US" altLang="ko-KR" sz="1000" baseline="0" dirty="0" smtClean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  <a:r>
                        <a:rPr lang="ko-KR" altLang="en-US" sz="1000" baseline="0" dirty="0" smtClean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명</a:t>
                      </a:r>
                      <a:endParaRPr lang="ko-KR" altLang="en-US" sz="1000" dirty="0"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장석주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웹크롤러</a:t>
                      </a:r>
                      <a:endParaRPr lang="en-US" altLang="ko-KR" sz="1000" dirty="0" smtClean="0"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latinLnBrk="1"/>
                      <a:r>
                        <a:rPr lang="en-US" altLang="ko-KR" sz="1000" dirty="0" smtClean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(Web Crawler)</a:t>
                      </a:r>
                      <a:endParaRPr lang="ko-KR" altLang="en-US" sz="1000" dirty="0"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dirty="0" err="1" smtClean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웹크롤러를</a:t>
                      </a:r>
                      <a:r>
                        <a:rPr lang="en-US" altLang="ko-KR" sz="1000" dirty="0" smtClean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lang="ko-KR" altLang="en-US" sz="1000" dirty="0" smtClean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통한 금융 데이터 수집 시스템 구축</a:t>
                      </a:r>
                      <a:r>
                        <a:rPr lang="en-US" altLang="ko-KR" sz="1000" dirty="0" smtClean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dirty="0" smtClean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시스템 개발 요청서 </a:t>
                      </a:r>
                      <a:r>
                        <a:rPr lang="en-US" altLang="ko-KR" sz="1000" dirty="0" smtClean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(9) </a:t>
                      </a:r>
                      <a:r>
                        <a:rPr lang="ko-KR" altLang="en-US" sz="1000" dirty="0" smtClean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참고</a:t>
                      </a:r>
                      <a:endParaRPr lang="en-US" altLang="ko-KR" sz="1000" dirty="0" smtClean="0"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파이썬</a:t>
                      </a:r>
                      <a:r>
                        <a:rPr lang="ko-KR" altLang="en-US" sz="1000" dirty="0" smtClean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lang="en-US" altLang="ko-KR" sz="1000" dirty="0" smtClean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+Java+</a:t>
                      </a:r>
                      <a:r>
                        <a:rPr lang="en-US" altLang="ko-KR" sz="1000" baseline="0" dirty="0" smtClean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lang="ko-KR" altLang="en-US" sz="1000" baseline="0" dirty="0" smtClean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대용량 </a:t>
                      </a:r>
                      <a:r>
                        <a:rPr lang="en-US" altLang="ko-KR" sz="1000" baseline="0" dirty="0" smtClean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DB </a:t>
                      </a:r>
                    </a:p>
                    <a:p>
                      <a:pPr latinLnBrk="1"/>
                      <a:r>
                        <a:rPr lang="en-US" altLang="ko-KR" sz="1000" baseline="0" dirty="0" smtClean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  <a:r>
                        <a:rPr lang="ko-KR" altLang="en-US" sz="1000" baseline="0" dirty="0" smtClean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명</a:t>
                      </a:r>
                      <a:endParaRPr lang="ko-KR" altLang="en-US" sz="1000" dirty="0"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장석주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RTMS</a:t>
                      </a:r>
                      <a:r>
                        <a:rPr lang="en-US" altLang="ko-KR" sz="1000" baseline="0" dirty="0" smtClean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lang="ko-KR" altLang="en-US" sz="1000" baseline="0" dirty="0" smtClean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서버 구축</a:t>
                      </a:r>
                      <a:endParaRPr lang="ko-KR" altLang="en-US" sz="1000" dirty="0"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00" dirty="0" smtClean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RTMS(</a:t>
                      </a:r>
                      <a:r>
                        <a:rPr lang="en-US" altLang="ko-KR" sz="1000" dirty="0" err="1" smtClean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Raw</a:t>
                      </a:r>
                      <a:r>
                        <a:rPr lang="en-US" altLang="ko-KR" sz="1000" baseline="0" dirty="0" err="1" smtClean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data</a:t>
                      </a:r>
                      <a:r>
                        <a:rPr lang="en-US" altLang="ko-KR" sz="1000" baseline="0" dirty="0" smtClean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Transformation Management Server)</a:t>
                      </a:r>
                      <a:endParaRPr lang="en-US" altLang="ko-KR" sz="1000" dirty="0" smtClean="0"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dirty="0" smtClean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시스템 개발 요청서 </a:t>
                      </a:r>
                      <a:r>
                        <a:rPr lang="en-US" altLang="ko-KR" sz="1000" dirty="0" smtClean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(10) </a:t>
                      </a:r>
                      <a:r>
                        <a:rPr lang="ko-KR" altLang="en-US" sz="1000" dirty="0" smtClean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참고</a:t>
                      </a:r>
                      <a:endParaRPr lang="en-US" altLang="ko-KR" sz="1000" dirty="0" smtClean="0"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Java</a:t>
                      </a:r>
                      <a:r>
                        <a:rPr lang="en-US" altLang="ko-KR" sz="1000" baseline="0" dirty="0" smtClean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+ File </a:t>
                      </a:r>
                      <a:r>
                        <a:rPr lang="ko-KR" altLang="en-US" sz="1000" baseline="0" dirty="0" smtClean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처리 </a:t>
                      </a:r>
                      <a:r>
                        <a:rPr lang="en-US" altLang="ko-KR" sz="1000" baseline="0" dirty="0" smtClean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+ DB</a:t>
                      </a:r>
                    </a:p>
                    <a:p>
                      <a:pPr latinLnBrk="1"/>
                      <a:r>
                        <a:rPr lang="en-US" altLang="ko-KR" sz="1000" baseline="0" dirty="0" smtClean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  <a:r>
                        <a:rPr lang="ko-KR" altLang="en-US" sz="1000" baseline="0" dirty="0" smtClean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명</a:t>
                      </a:r>
                      <a:endParaRPr lang="ko-KR" altLang="en-US" sz="1000" dirty="0"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장석주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55868" y="616317"/>
            <a:ext cx="9621545" cy="634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프로젝트는 다음 예시 중 하나를 선택하여 수행 </a:t>
            </a:r>
            <a:r>
              <a:rPr lang="en-US" altLang="ko-KR" dirty="0" smtClean="0"/>
              <a:t>(</a:t>
            </a:r>
            <a:r>
              <a:rPr lang="ko-KR" altLang="en-US" dirty="0" smtClean="0"/>
              <a:t>예시 외 프로젝트는 지도교수와 협의하여 수행가능</a:t>
            </a:r>
            <a:r>
              <a:rPr lang="en-US" altLang="ko-KR" dirty="0" smtClean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시스템개발 </a:t>
            </a:r>
            <a:r>
              <a:rPr lang="ko-KR" altLang="en-US" dirty="0" smtClean="0"/>
              <a:t>요청서 참고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528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r>
              <a:rPr lang="en-US" altLang="ko-KR" sz="1800" dirty="0" smtClean="0">
                <a:solidFill>
                  <a:schemeClr val="bg1"/>
                </a:solidFill>
              </a:rPr>
              <a:t>  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3018903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시스템 개발 요청서</a:t>
            </a:r>
            <a:r>
              <a:rPr lang="en-US" altLang="ko-KR" sz="1800" dirty="0" smtClean="0"/>
              <a:t>(1)</a:t>
            </a:r>
            <a:endParaRPr lang="en-US" altLang="ko-KR" sz="1800" dirty="0"/>
          </a:p>
        </p:txBody>
      </p:sp>
      <p:sp>
        <p:nvSpPr>
          <p:cNvPr id="6" name="TextBox 5"/>
          <p:cNvSpPr txBox="1"/>
          <p:nvPr/>
        </p:nvSpPr>
        <p:spPr>
          <a:xfrm>
            <a:off x="558367" y="785594"/>
            <a:ext cx="7858241" cy="23883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시스템 명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모바일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트레이딩</a:t>
            </a:r>
            <a:r>
              <a:rPr lang="ko-KR" altLang="en-US" dirty="0" smtClean="0"/>
              <a:t> 시스템</a:t>
            </a:r>
            <a:endParaRPr lang="en-US" altLang="ko-KR" sz="1400" b="0" dirty="0" smtClean="0"/>
          </a:p>
          <a:p>
            <a:pPr marL="285750" indent="-285750">
              <a:buFontTx/>
              <a:buChar char="-"/>
            </a:pPr>
            <a:r>
              <a:rPr lang="ko-KR" altLang="en-US" sz="1100" b="0" dirty="0" smtClean="0"/>
              <a:t>증권사 고객이 </a:t>
            </a:r>
            <a:r>
              <a:rPr lang="ko-KR" altLang="en-US" sz="1100" b="0" dirty="0" err="1" smtClean="0"/>
              <a:t>모바일기기</a:t>
            </a:r>
            <a:r>
              <a:rPr lang="en-US" altLang="ko-KR" sz="1100" b="0" dirty="0" smtClean="0"/>
              <a:t>(</a:t>
            </a:r>
            <a:r>
              <a:rPr lang="ko-KR" altLang="en-US" sz="1100" b="0" dirty="0" err="1" smtClean="0"/>
              <a:t>안드로이드</a:t>
            </a:r>
            <a:r>
              <a:rPr lang="en-US" altLang="ko-KR" sz="1100" b="0" dirty="0" smtClean="0"/>
              <a:t>)</a:t>
            </a:r>
            <a:r>
              <a:rPr lang="ko-KR" altLang="en-US" sz="1100" b="0" dirty="0" smtClean="0"/>
              <a:t>에서 증권사의 시세정보 주식주문을 수행할 수 있는 시스템구축을 요청합니다</a:t>
            </a:r>
            <a:r>
              <a:rPr lang="en-US" altLang="ko-KR" sz="1100" b="0" dirty="0" smtClean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주요기능정의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sz="1000" b="0" dirty="0" smtClean="0"/>
              <a:t>일반적 증권사의 </a:t>
            </a:r>
            <a:r>
              <a:rPr lang="ko-KR" altLang="en-US" sz="1000" b="0" dirty="0" err="1" smtClean="0"/>
              <a:t>모바일</a:t>
            </a:r>
            <a:r>
              <a:rPr lang="ko-KR" altLang="en-US" sz="1000" b="0" dirty="0" smtClean="0"/>
              <a:t> </a:t>
            </a:r>
            <a:r>
              <a:rPr lang="ko-KR" altLang="en-US" sz="1000" b="0" dirty="0" err="1" smtClean="0"/>
              <a:t>트레이딩</a:t>
            </a:r>
            <a:r>
              <a:rPr lang="ko-KR" altLang="en-US" sz="1000" b="0" dirty="0" smtClean="0"/>
              <a:t> 시스템을 참고하여 당사의 </a:t>
            </a:r>
            <a:r>
              <a:rPr lang="ko-KR" altLang="en-US" sz="1000" b="0" dirty="0" err="1" smtClean="0"/>
              <a:t>모바일시스템을</a:t>
            </a:r>
            <a:r>
              <a:rPr lang="ko-KR" altLang="en-US" sz="1000" b="0" dirty="0" smtClean="0"/>
              <a:t> 구축해 주시기 바랍니다</a:t>
            </a:r>
            <a:r>
              <a:rPr lang="en-US" altLang="ko-KR" sz="1000" b="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000" b="0" dirty="0" smtClean="0"/>
              <a:t>아울러 </a:t>
            </a:r>
            <a:r>
              <a:rPr lang="en-US" altLang="ko-KR" sz="1000" b="0" dirty="0" smtClean="0"/>
              <a:t>AS-IS</a:t>
            </a:r>
            <a:r>
              <a:rPr lang="ko-KR" altLang="en-US" sz="1000" b="0" dirty="0" smtClean="0"/>
              <a:t>시스템에 대한 분석은 인터뷰와 자료요청을 통하여 수행하시기 바랍니다</a:t>
            </a:r>
            <a:endParaRPr lang="en-US" altLang="ko-KR" sz="1000" b="0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당사 </a:t>
            </a:r>
            <a:r>
              <a:rPr lang="ko-KR" altLang="en-US" dirty="0" err="1" smtClean="0"/>
              <a:t>모바일</a:t>
            </a:r>
            <a:r>
              <a:rPr lang="ko-KR" altLang="en-US" dirty="0" smtClean="0"/>
              <a:t> 시스템 일반적 기능</a:t>
            </a:r>
            <a:endParaRPr lang="en-US" altLang="ko-KR" dirty="0" smtClean="0"/>
          </a:p>
          <a:p>
            <a:endParaRPr lang="en-US" altLang="ko-KR" dirty="0" smtClean="0"/>
          </a:p>
        </p:txBody>
      </p:sp>
      <p:grpSp>
        <p:nvGrpSpPr>
          <p:cNvPr id="2" name="그룹 1"/>
          <p:cNvGrpSpPr/>
          <p:nvPr/>
        </p:nvGrpSpPr>
        <p:grpSpPr>
          <a:xfrm>
            <a:off x="629392" y="3051676"/>
            <a:ext cx="8738385" cy="3263883"/>
            <a:chOff x="629392" y="3051676"/>
            <a:chExt cx="8738385" cy="2698519"/>
          </a:xfrm>
        </p:grpSpPr>
        <p:sp>
          <p:nvSpPr>
            <p:cNvPr id="117" name="직사각형 116"/>
            <p:cNvSpPr/>
            <p:nvPr/>
          </p:nvSpPr>
          <p:spPr>
            <a:xfrm>
              <a:off x="729969" y="4303710"/>
              <a:ext cx="1341030" cy="227739"/>
            </a:xfrm>
            <a:prstGeom prst="rect">
              <a:avLst/>
            </a:prstGeom>
            <a:solidFill>
              <a:srgbClr val="FFFFFF"/>
            </a:solidFill>
            <a:ln w="3175" cap="flat" cmpd="sng" algn="ctr">
              <a:solidFill>
                <a:srgbClr val="FFFFFF">
                  <a:lumMod val="65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1" hangingPunct="1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시세</a:t>
              </a:r>
            </a:p>
          </p:txBody>
        </p:sp>
        <p:sp>
          <p:nvSpPr>
            <p:cNvPr id="118" name="직사각형 117"/>
            <p:cNvSpPr>
              <a:spLocks noChangeArrowheads="1"/>
            </p:cNvSpPr>
            <p:nvPr/>
          </p:nvSpPr>
          <p:spPr bwMode="auto">
            <a:xfrm>
              <a:off x="727997" y="4583352"/>
              <a:ext cx="1341030" cy="127110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A6A6A6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eaLnBrk="1" fontAlgn="auto" latinLnBrk="1" hangingPunct="1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현재가</a:t>
              </a:r>
            </a:p>
          </p:txBody>
        </p:sp>
        <p:sp>
          <p:nvSpPr>
            <p:cNvPr id="119" name="TextBox 98"/>
            <p:cNvSpPr txBox="1">
              <a:spLocks noChangeArrowheads="1"/>
            </p:cNvSpPr>
            <p:nvPr/>
          </p:nvSpPr>
          <p:spPr bwMode="auto">
            <a:xfrm>
              <a:off x="629392" y="4713640"/>
              <a:ext cx="1672106" cy="20171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defTabSz="914400" eaLnBrk="1" fontAlgn="auto" latinLnBrk="1" hangingPunct="1">
                <a:lnSpc>
                  <a:spcPct val="14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호가</a:t>
              </a:r>
              <a:r>
                <a:rPr kumimoji="0" lang="en-US" altLang="ko-KR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/ </a:t>
              </a:r>
              <a:r>
                <a:rPr kumimoji="0" lang="ko-KR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거래원</a:t>
              </a:r>
              <a:r>
                <a:rPr kumimoji="0" lang="en-US" altLang="ko-KR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/ </a:t>
              </a:r>
              <a:r>
                <a:rPr kumimoji="0" lang="ko-KR" altLang="en-US" sz="8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일자별</a:t>
              </a:r>
              <a:r>
                <a:rPr kumimoji="0" lang="en-US" altLang="ko-KR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/ </a:t>
              </a:r>
              <a:r>
                <a:rPr kumimoji="0" lang="ko-KR" altLang="en-US" sz="8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시간별</a:t>
              </a: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727997" y="5279279"/>
              <a:ext cx="1341030" cy="127110"/>
            </a:xfrm>
            <a:prstGeom prst="rect">
              <a:avLst/>
            </a:prstGeom>
            <a:solidFill>
              <a:srgbClr val="FFFFFF"/>
            </a:solidFill>
            <a:ln w="3175" cap="flat" cmpd="sng" algn="ctr">
              <a:solidFill>
                <a:srgbClr val="FFFFFF">
                  <a:lumMod val="65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1" hangingPunct="1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기관</a:t>
              </a:r>
              <a:r>
                <a:rPr kumimoji="0" lang="en-US" altLang="ko-KR" sz="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/</a:t>
              </a:r>
              <a:r>
                <a:rPr kumimoji="0" lang="ko-KR" altLang="en-US" sz="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외국인</a:t>
              </a:r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2534443" y="4303710"/>
              <a:ext cx="1341030" cy="227739"/>
            </a:xfrm>
            <a:prstGeom prst="rect">
              <a:avLst/>
            </a:prstGeom>
            <a:solidFill>
              <a:srgbClr val="FFFFFF"/>
            </a:solidFill>
            <a:ln w="3175" cap="flat" cmpd="sng" algn="ctr">
              <a:solidFill>
                <a:srgbClr val="FFFFFF">
                  <a:lumMod val="65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1" hangingPunct="1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투자정보</a:t>
              </a:r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2534443" y="4901127"/>
              <a:ext cx="1341030" cy="127110"/>
            </a:xfrm>
            <a:prstGeom prst="rect">
              <a:avLst/>
            </a:prstGeom>
            <a:solidFill>
              <a:srgbClr val="FFFFFF"/>
            </a:solidFill>
            <a:ln w="3175" cap="flat" cmpd="sng" algn="ctr">
              <a:solidFill>
                <a:srgbClr val="FFFFFF">
                  <a:lumMod val="65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1" hangingPunct="1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투자자동향</a:t>
              </a:r>
            </a:p>
          </p:txBody>
        </p:sp>
        <p:sp>
          <p:nvSpPr>
            <p:cNvPr id="123" name="직사각형 122"/>
            <p:cNvSpPr>
              <a:spLocks noChangeArrowheads="1"/>
            </p:cNvSpPr>
            <p:nvPr/>
          </p:nvSpPr>
          <p:spPr bwMode="auto">
            <a:xfrm>
              <a:off x="2534443" y="4583352"/>
              <a:ext cx="1341030" cy="127110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A6A6A6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eaLnBrk="1" fontAlgn="auto" latinLnBrk="1" hangingPunct="1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종합뉴스</a:t>
              </a:r>
            </a:p>
          </p:txBody>
        </p:sp>
        <p:sp>
          <p:nvSpPr>
            <p:cNvPr id="124" name="직사각형 123"/>
            <p:cNvSpPr/>
            <p:nvPr/>
          </p:nvSpPr>
          <p:spPr>
            <a:xfrm>
              <a:off x="2534443" y="5365078"/>
              <a:ext cx="1341030" cy="127110"/>
            </a:xfrm>
            <a:prstGeom prst="rect">
              <a:avLst/>
            </a:prstGeom>
            <a:solidFill>
              <a:srgbClr val="FFFFFF"/>
            </a:solidFill>
            <a:ln w="3175" cap="flat" cmpd="sng" algn="ctr">
              <a:solidFill>
                <a:srgbClr val="FFFFFF">
                  <a:lumMod val="65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1" hangingPunct="1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해외지수</a:t>
              </a:r>
            </a:p>
          </p:txBody>
        </p:sp>
        <p:sp>
          <p:nvSpPr>
            <p:cNvPr id="125" name="직사각형 124"/>
            <p:cNvSpPr/>
            <p:nvPr/>
          </p:nvSpPr>
          <p:spPr>
            <a:xfrm>
              <a:off x="2534443" y="5523966"/>
              <a:ext cx="1341030" cy="127110"/>
            </a:xfrm>
            <a:prstGeom prst="rect">
              <a:avLst/>
            </a:prstGeom>
            <a:solidFill>
              <a:srgbClr val="FFFFFF"/>
            </a:solidFill>
            <a:ln w="3175" cap="flat" cmpd="sng" algn="ctr">
              <a:solidFill>
                <a:srgbClr val="FFFFFF">
                  <a:lumMod val="65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1" hangingPunct="1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지수업종</a:t>
              </a:r>
            </a:p>
          </p:txBody>
        </p:sp>
        <p:sp>
          <p:nvSpPr>
            <p:cNvPr id="126" name="직사각형 125"/>
            <p:cNvSpPr>
              <a:spLocks noChangeArrowheads="1"/>
            </p:cNvSpPr>
            <p:nvPr/>
          </p:nvSpPr>
          <p:spPr bwMode="auto">
            <a:xfrm>
              <a:off x="2534443" y="4742239"/>
              <a:ext cx="1341030" cy="127110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A6A6A6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eaLnBrk="1" fontAlgn="auto" latinLnBrk="1" hangingPunct="1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트윗뉴스</a:t>
              </a:r>
            </a:p>
          </p:txBody>
        </p:sp>
        <p:sp>
          <p:nvSpPr>
            <p:cNvPr id="127" name="직사각형 126"/>
            <p:cNvSpPr/>
            <p:nvPr/>
          </p:nvSpPr>
          <p:spPr>
            <a:xfrm>
              <a:off x="2534443" y="5060014"/>
              <a:ext cx="1341030" cy="127110"/>
            </a:xfrm>
            <a:prstGeom prst="rect">
              <a:avLst/>
            </a:prstGeom>
            <a:solidFill>
              <a:srgbClr val="FFFFFF"/>
            </a:solidFill>
            <a:ln w="3175" cap="flat" cmpd="sng" algn="ctr">
              <a:solidFill>
                <a:srgbClr val="FFFFFF">
                  <a:lumMod val="65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1" hangingPunct="1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외국인동향</a:t>
              </a:r>
            </a:p>
          </p:txBody>
        </p:sp>
        <p:sp>
          <p:nvSpPr>
            <p:cNvPr id="128" name="TextBox 143"/>
            <p:cNvSpPr txBox="1">
              <a:spLocks noChangeArrowheads="1"/>
            </p:cNvSpPr>
            <p:nvPr/>
          </p:nvSpPr>
          <p:spPr bwMode="auto">
            <a:xfrm>
              <a:off x="2422032" y="5190302"/>
              <a:ext cx="1599376" cy="14405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defTabSz="914400" eaLnBrk="1" fontAlgn="auto" latinLnBrk="1" hangingPunct="1">
                <a:lnSpc>
                  <a:spcPct val="14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당일외국계</a:t>
              </a:r>
              <a:r>
                <a:rPr kumimoji="0" lang="en-US" altLang="ko-KR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/ </a:t>
              </a:r>
              <a:r>
                <a:rPr kumimoji="0" lang="ko-KR" altLang="en-US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외인순매수</a:t>
              </a:r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6196636" y="4303710"/>
              <a:ext cx="1341030" cy="227739"/>
            </a:xfrm>
            <a:prstGeom prst="rect">
              <a:avLst/>
            </a:prstGeom>
            <a:solidFill>
              <a:srgbClr val="FFFFFF"/>
            </a:solidFill>
            <a:ln w="3175" cap="flat" cmpd="sng" algn="ctr">
              <a:solidFill>
                <a:srgbClr val="FFFFFF">
                  <a:lumMod val="65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1" hangingPunct="1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주문</a:t>
              </a:r>
            </a:p>
          </p:txBody>
        </p:sp>
        <p:sp>
          <p:nvSpPr>
            <p:cNvPr id="130" name="직사각형 129"/>
            <p:cNvSpPr>
              <a:spLocks noChangeArrowheads="1"/>
            </p:cNvSpPr>
            <p:nvPr/>
          </p:nvSpPr>
          <p:spPr bwMode="auto">
            <a:xfrm>
              <a:off x="6196636" y="4583352"/>
              <a:ext cx="1341030" cy="127110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A6A6A6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eaLnBrk="1" fontAlgn="auto" latinLnBrk="1" hangingPunct="1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현금주문</a:t>
              </a:r>
            </a:p>
          </p:txBody>
        </p:sp>
        <p:sp>
          <p:nvSpPr>
            <p:cNvPr id="131" name="직사각형 130"/>
            <p:cNvSpPr>
              <a:spLocks noChangeArrowheads="1"/>
            </p:cNvSpPr>
            <p:nvPr/>
          </p:nvSpPr>
          <p:spPr bwMode="auto">
            <a:xfrm>
              <a:off x="6212071" y="5464198"/>
              <a:ext cx="1341030" cy="127110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A6A6A6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eaLnBrk="1" fontAlgn="auto" latinLnBrk="1" hangingPunct="1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잔고</a:t>
              </a:r>
            </a:p>
          </p:txBody>
        </p:sp>
        <p:sp>
          <p:nvSpPr>
            <p:cNvPr id="132" name="직사각형 131"/>
            <p:cNvSpPr>
              <a:spLocks noChangeArrowheads="1"/>
            </p:cNvSpPr>
            <p:nvPr/>
          </p:nvSpPr>
          <p:spPr bwMode="auto">
            <a:xfrm>
              <a:off x="6212071" y="5623085"/>
              <a:ext cx="1341030" cy="127110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A6A6A6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eaLnBrk="1" fontAlgn="auto" latinLnBrk="1" hangingPunct="1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예수금</a:t>
              </a:r>
            </a:p>
          </p:txBody>
        </p:sp>
        <p:sp>
          <p:nvSpPr>
            <p:cNvPr id="133" name="직사각형 132"/>
            <p:cNvSpPr>
              <a:spLocks noChangeArrowheads="1"/>
            </p:cNvSpPr>
            <p:nvPr/>
          </p:nvSpPr>
          <p:spPr bwMode="auto">
            <a:xfrm>
              <a:off x="6196636" y="4888416"/>
              <a:ext cx="1341030" cy="9109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A6A6A6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eaLnBrk="1" fontAlgn="auto" latinLnBrk="1" hangingPunct="1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신용주문</a:t>
              </a:r>
            </a:p>
          </p:txBody>
        </p:sp>
        <p:sp>
          <p:nvSpPr>
            <p:cNvPr id="134" name="직사각형 133"/>
            <p:cNvSpPr>
              <a:spLocks noChangeArrowheads="1"/>
            </p:cNvSpPr>
            <p:nvPr/>
          </p:nvSpPr>
          <p:spPr bwMode="auto">
            <a:xfrm>
              <a:off x="6212071" y="5184556"/>
              <a:ext cx="1341030" cy="117577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A6A6A6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eaLnBrk="1" fontAlgn="auto" latinLnBrk="1" hangingPunct="1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체결</a:t>
              </a:r>
              <a:r>
                <a:rPr kumimoji="0" lang="en-US" altLang="ko-KR" sz="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/</a:t>
              </a:r>
              <a:r>
                <a:rPr kumimoji="0" lang="ko-KR" altLang="en-US" sz="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미체결</a:t>
              </a:r>
            </a:p>
          </p:txBody>
        </p:sp>
        <p:sp>
          <p:nvSpPr>
            <p:cNvPr id="135" name="TextBox 112"/>
            <p:cNvSpPr txBox="1">
              <a:spLocks noChangeArrowheads="1"/>
            </p:cNvSpPr>
            <p:nvPr/>
          </p:nvSpPr>
          <p:spPr bwMode="auto">
            <a:xfrm>
              <a:off x="6078310" y="4713640"/>
              <a:ext cx="1536268" cy="14405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defTabSz="914400" eaLnBrk="1" fontAlgn="auto" latinLnBrk="1" hangingPunct="1">
                <a:lnSpc>
                  <a:spcPct val="14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매도</a:t>
              </a:r>
              <a:r>
                <a:rPr kumimoji="0" lang="en-US" altLang="ko-KR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/ </a:t>
              </a:r>
              <a:r>
                <a:rPr kumimoji="0" lang="ko-KR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매수</a:t>
              </a:r>
              <a:r>
                <a:rPr kumimoji="0" lang="en-US" altLang="ko-KR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/ </a:t>
              </a:r>
              <a:r>
                <a:rPr kumimoji="0" lang="ko-KR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정정</a:t>
              </a:r>
              <a:r>
                <a:rPr kumimoji="0" lang="en-US" altLang="ko-KR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/ </a:t>
              </a:r>
              <a:r>
                <a:rPr kumimoji="0" lang="ko-KR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취소</a:t>
              </a:r>
            </a:p>
          </p:txBody>
        </p:sp>
        <p:sp>
          <p:nvSpPr>
            <p:cNvPr id="136" name="TextBox 116"/>
            <p:cNvSpPr txBox="1">
              <a:spLocks noChangeArrowheads="1"/>
            </p:cNvSpPr>
            <p:nvPr/>
          </p:nvSpPr>
          <p:spPr bwMode="auto">
            <a:xfrm>
              <a:off x="6093745" y="5009780"/>
              <a:ext cx="1536268" cy="14405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defTabSz="914400" eaLnBrk="1" fontAlgn="auto" latinLnBrk="1" hangingPunct="1">
                <a:lnSpc>
                  <a:spcPct val="14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매도</a:t>
              </a:r>
              <a:r>
                <a:rPr kumimoji="0" lang="en-US" altLang="ko-KR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/ </a:t>
              </a:r>
              <a:r>
                <a:rPr kumimoji="0" lang="ko-KR" altLang="en-US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매수</a:t>
              </a:r>
              <a:r>
                <a:rPr kumimoji="0" lang="en-US" altLang="ko-KR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/ </a:t>
              </a:r>
              <a:r>
                <a:rPr kumimoji="0" lang="ko-KR" altLang="en-US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정정</a:t>
              </a:r>
              <a:r>
                <a:rPr kumimoji="0" lang="en-US" altLang="ko-KR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/ </a:t>
              </a:r>
              <a:r>
                <a:rPr kumimoji="0" lang="ko-KR" altLang="en-US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취소</a:t>
              </a:r>
            </a:p>
          </p:txBody>
        </p:sp>
        <p:sp>
          <p:nvSpPr>
            <p:cNvPr id="137" name="직사각형 136"/>
            <p:cNvSpPr/>
            <p:nvPr/>
          </p:nvSpPr>
          <p:spPr>
            <a:xfrm>
              <a:off x="8026747" y="4303710"/>
              <a:ext cx="1341030" cy="227739"/>
            </a:xfrm>
            <a:prstGeom prst="rect">
              <a:avLst/>
            </a:prstGeom>
            <a:solidFill>
              <a:srgbClr val="FFFFFF"/>
            </a:solidFill>
            <a:ln w="3175" cap="flat" cmpd="sng" algn="ctr">
              <a:solidFill>
                <a:srgbClr val="FFFFFF">
                  <a:lumMod val="65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1" hangingPunct="1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기타</a:t>
              </a:r>
            </a:p>
          </p:txBody>
        </p:sp>
        <p:sp>
          <p:nvSpPr>
            <p:cNvPr id="138" name="직사각형 137"/>
            <p:cNvSpPr>
              <a:spLocks noChangeArrowheads="1"/>
            </p:cNvSpPr>
            <p:nvPr/>
          </p:nvSpPr>
          <p:spPr bwMode="auto">
            <a:xfrm>
              <a:off x="8026747" y="4901127"/>
              <a:ext cx="1341030" cy="127110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A6A6A6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eaLnBrk="1" fontAlgn="auto" latinLnBrk="1" hangingPunct="1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공인인증센터</a:t>
              </a:r>
            </a:p>
          </p:txBody>
        </p:sp>
        <p:sp>
          <p:nvSpPr>
            <p:cNvPr id="139" name="직사각형 138"/>
            <p:cNvSpPr>
              <a:spLocks noChangeArrowheads="1"/>
            </p:cNvSpPr>
            <p:nvPr/>
          </p:nvSpPr>
          <p:spPr bwMode="auto">
            <a:xfrm>
              <a:off x="8026747" y="4583352"/>
              <a:ext cx="1341030" cy="127110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A6A6A6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eaLnBrk="1" fontAlgn="auto" latinLnBrk="1" hangingPunct="1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공지사항</a:t>
              </a:r>
            </a:p>
          </p:txBody>
        </p:sp>
        <p:sp>
          <p:nvSpPr>
            <p:cNvPr id="140" name="직사각형 139"/>
            <p:cNvSpPr/>
            <p:nvPr/>
          </p:nvSpPr>
          <p:spPr>
            <a:xfrm>
              <a:off x="8026747" y="4742239"/>
              <a:ext cx="1341030" cy="127110"/>
            </a:xfrm>
            <a:prstGeom prst="rect">
              <a:avLst/>
            </a:prstGeom>
            <a:solidFill>
              <a:srgbClr val="FFFFFF"/>
            </a:solidFill>
            <a:ln w="3175" cap="flat" cmpd="sng" algn="ctr">
              <a:solidFill>
                <a:srgbClr val="FFFFFF">
                  <a:lumMod val="65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1" hangingPunct="1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알리미설정</a:t>
              </a:r>
            </a:p>
          </p:txBody>
        </p:sp>
        <p:cxnSp>
          <p:nvCxnSpPr>
            <p:cNvPr id="141" name="직선 연결선 140"/>
            <p:cNvCxnSpPr/>
            <p:nvPr/>
          </p:nvCxnSpPr>
          <p:spPr>
            <a:xfrm rot="16200000" flipH="1">
              <a:off x="4406696" y="3676104"/>
              <a:ext cx="1248856" cy="0"/>
            </a:xfrm>
            <a:prstGeom prst="line">
              <a:avLst/>
            </a:prstGeom>
            <a:noFill/>
            <a:ln w="952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</p:cxnSp>
        <p:cxnSp>
          <p:nvCxnSpPr>
            <p:cNvPr id="142" name="직선 연결선 141"/>
            <p:cNvCxnSpPr/>
            <p:nvPr/>
          </p:nvCxnSpPr>
          <p:spPr>
            <a:xfrm>
              <a:off x="1430066" y="4125756"/>
              <a:ext cx="7245504" cy="4237"/>
            </a:xfrm>
            <a:prstGeom prst="line">
              <a:avLst/>
            </a:prstGeom>
            <a:noFill/>
            <a:ln w="952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</p:cxnSp>
        <p:sp>
          <p:nvSpPr>
            <p:cNvPr id="143" name="직사각형 142"/>
            <p:cNvSpPr/>
            <p:nvPr/>
          </p:nvSpPr>
          <p:spPr>
            <a:xfrm>
              <a:off x="4198897" y="3105698"/>
              <a:ext cx="1682203" cy="170539"/>
            </a:xfrm>
            <a:prstGeom prst="rect">
              <a:avLst/>
            </a:prstGeom>
            <a:solidFill>
              <a:srgbClr val="FFFFFF"/>
            </a:solidFill>
            <a:ln w="3175" cap="flat" cmpd="sng" algn="ctr">
              <a:solidFill>
                <a:srgbClr val="FFFFFF">
                  <a:lumMod val="65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1" hangingPunct="1">
                <a:lnSpc>
                  <a:spcPct val="14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0" cap="none" spc="0" normalizeH="0" baseline="0" noProof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Main</a:t>
              </a:r>
            </a:p>
          </p:txBody>
        </p:sp>
        <p:sp>
          <p:nvSpPr>
            <p:cNvPr id="144" name="직사각형 143"/>
            <p:cNvSpPr/>
            <p:nvPr/>
          </p:nvSpPr>
          <p:spPr>
            <a:xfrm>
              <a:off x="4185092" y="3393814"/>
              <a:ext cx="1682204" cy="198079"/>
            </a:xfrm>
            <a:prstGeom prst="rect">
              <a:avLst/>
            </a:prstGeom>
            <a:solidFill>
              <a:srgbClr val="FFFFFF"/>
            </a:solidFill>
            <a:ln w="3175" cap="flat" cmpd="sng" algn="ctr">
              <a:solidFill>
                <a:srgbClr val="FFFFFF">
                  <a:lumMod val="65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1" hangingPunct="1">
                <a:lnSpc>
                  <a:spcPct val="14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0" cap="none" spc="0" normalizeH="0" baseline="0" noProof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Login</a:t>
              </a:r>
            </a:p>
          </p:txBody>
        </p:sp>
        <p:cxnSp>
          <p:nvCxnSpPr>
            <p:cNvPr id="145" name="직선 연결선 144"/>
            <p:cNvCxnSpPr/>
            <p:nvPr/>
          </p:nvCxnSpPr>
          <p:spPr>
            <a:xfrm rot="16200000" flipH="1">
              <a:off x="3113844" y="4215336"/>
              <a:ext cx="168421" cy="1971"/>
            </a:xfrm>
            <a:prstGeom prst="line">
              <a:avLst/>
            </a:prstGeom>
            <a:noFill/>
            <a:ln w="952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</p:cxnSp>
        <p:cxnSp>
          <p:nvCxnSpPr>
            <p:cNvPr id="146" name="직선 연결선 145"/>
            <p:cNvCxnSpPr/>
            <p:nvPr/>
          </p:nvCxnSpPr>
          <p:spPr>
            <a:xfrm rot="16200000" flipH="1">
              <a:off x="1327120" y="4215336"/>
              <a:ext cx="168421" cy="1971"/>
            </a:xfrm>
            <a:prstGeom prst="line">
              <a:avLst/>
            </a:prstGeom>
            <a:noFill/>
            <a:ln w="952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</p:cxnSp>
        <p:cxnSp>
          <p:nvCxnSpPr>
            <p:cNvPr id="147" name="직선 연결선 146"/>
            <p:cNvCxnSpPr/>
            <p:nvPr/>
          </p:nvCxnSpPr>
          <p:spPr>
            <a:xfrm rot="16200000" flipH="1">
              <a:off x="6781955" y="4215336"/>
              <a:ext cx="168421" cy="1971"/>
            </a:xfrm>
            <a:prstGeom prst="line">
              <a:avLst/>
            </a:prstGeom>
            <a:noFill/>
            <a:ln w="952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</p:cxnSp>
        <p:cxnSp>
          <p:nvCxnSpPr>
            <p:cNvPr id="148" name="직선 연결선 147"/>
            <p:cNvCxnSpPr/>
            <p:nvPr/>
          </p:nvCxnSpPr>
          <p:spPr>
            <a:xfrm rot="16200000" flipH="1">
              <a:off x="8592345" y="4215336"/>
              <a:ext cx="168421" cy="1971"/>
            </a:xfrm>
            <a:prstGeom prst="line">
              <a:avLst/>
            </a:prstGeom>
            <a:noFill/>
            <a:ln w="952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</p:cxnSp>
        <p:sp>
          <p:nvSpPr>
            <p:cNvPr id="150" name="직사각형 149"/>
            <p:cNvSpPr>
              <a:spLocks noChangeArrowheads="1"/>
            </p:cNvSpPr>
            <p:nvPr/>
          </p:nvSpPr>
          <p:spPr bwMode="auto">
            <a:xfrm>
              <a:off x="4325110" y="4295234"/>
              <a:ext cx="1341030" cy="127110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A6A6A6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eaLnBrk="1" fontAlgn="auto" latinLnBrk="1" hangingPunct="1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차트</a:t>
              </a:r>
            </a:p>
          </p:txBody>
        </p:sp>
        <p:sp>
          <p:nvSpPr>
            <p:cNvPr id="151" name="직사각형 150"/>
            <p:cNvSpPr>
              <a:spLocks noChangeArrowheads="1"/>
            </p:cNvSpPr>
            <p:nvPr/>
          </p:nvSpPr>
          <p:spPr bwMode="auto">
            <a:xfrm>
              <a:off x="8026747" y="5060014"/>
              <a:ext cx="1341030" cy="127110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A6A6A6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eaLnBrk="1" fontAlgn="auto" latinLnBrk="1" hangingPunct="1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고객센터</a:t>
              </a:r>
            </a:p>
          </p:txBody>
        </p:sp>
        <p:sp>
          <p:nvSpPr>
            <p:cNvPr id="152" name="직사각형 151"/>
            <p:cNvSpPr/>
            <p:nvPr/>
          </p:nvSpPr>
          <p:spPr>
            <a:xfrm>
              <a:off x="727997" y="5438167"/>
              <a:ext cx="1341030" cy="127110"/>
            </a:xfrm>
            <a:prstGeom prst="rect">
              <a:avLst/>
            </a:prstGeom>
            <a:solidFill>
              <a:srgbClr val="FFFFFF"/>
            </a:solidFill>
            <a:ln w="3175" cap="flat" cmpd="sng" algn="ctr">
              <a:solidFill>
                <a:srgbClr val="FFFFFF">
                  <a:lumMod val="65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1" hangingPunct="1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신용융자</a:t>
              </a:r>
            </a:p>
          </p:txBody>
        </p:sp>
        <p:sp>
          <p:nvSpPr>
            <p:cNvPr id="153" name="직사각형 152"/>
            <p:cNvSpPr/>
            <p:nvPr/>
          </p:nvSpPr>
          <p:spPr>
            <a:xfrm>
              <a:off x="727997" y="5597054"/>
              <a:ext cx="1341030" cy="127110"/>
            </a:xfrm>
            <a:prstGeom prst="rect">
              <a:avLst/>
            </a:prstGeom>
            <a:solidFill>
              <a:srgbClr val="FFFFFF"/>
            </a:solidFill>
            <a:ln w="3175" cap="flat" cmpd="sng" algn="ctr">
              <a:solidFill>
                <a:srgbClr val="FFFFFF">
                  <a:lumMod val="65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1" hangingPunct="1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리서치자료</a:t>
              </a:r>
            </a:p>
          </p:txBody>
        </p:sp>
        <p:sp>
          <p:nvSpPr>
            <p:cNvPr id="154" name="직사각형 153"/>
            <p:cNvSpPr>
              <a:spLocks noChangeArrowheads="1"/>
            </p:cNvSpPr>
            <p:nvPr/>
          </p:nvSpPr>
          <p:spPr bwMode="auto">
            <a:xfrm>
              <a:off x="4185092" y="3692523"/>
              <a:ext cx="1682204" cy="293412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A6A6A6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eaLnBrk="1" fontAlgn="auto" latinLnBrk="1" hangingPunct="1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맑은 고딕"/>
                  <a:ea typeface="맑은 고딕"/>
                </a:rPr>
                <a:t>시세메뉴화면</a:t>
              </a:r>
              <a:endParaRPr kumimoji="0" lang="en-US" altLang="ko-KR" sz="1100" b="0" i="0" u="none" strike="noStrike" kern="0" cap="none" spc="0" normalizeH="0" baseline="0" noProof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맑은 고딕"/>
                <a:ea typeface="맑은 고딕"/>
              </a:endParaRPr>
            </a:p>
            <a:p>
              <a:pPr marL="0" marR="0" lvl="0" indent="0" algn="ctr" defTabSz="914400" eaLnBrk="1" fontAlgn="auto" latinLnBrk="1" hangingPunct="1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0" i="0" u="none" strike="noStrike" kern="0" cap="none" spc="0" normalizeH="0" baseline="0" noProof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맑은 고딕"/>
                  <a:ea typeface="맑은 고딕"/>
                </a:rPr>
                <a:t>(</a:t>
              </a:r>
              <a:r>
                <a:rPr kumimoji="0" lang="ko-KR" alt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맑은 고딕"/>
                  <a:ea typeface="맑은 고딕"/>
                </a:rPr>
                <a:t>아이콘형태화면</a:t>
              </a:r>
              <a:r>
                <a:rPr kumimoji="0" lang="en-US" altLang="ko-KR" sz="1100" b="0" i="0" u="none" strike="noStrike" kern="0" cap="none" spc="0" normalizeH="0" baseline="0" noProof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맑은 고딕"/>
                  <a:ea typeface="맑은 고딕"/>
                </a:rPr>
                <a:t>)</a:t>
              </a:r>
              <a:endParaRPr kumimoji="0" lang="ko-KR" altLang="en-US" sz="1100" b="0" i="0" u="none" strike="noStrike" kern="0" cap="none" spc="0" normalizeH="0" baseline="0" noProof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맑은 고딕"/>
                <a:ea typeface="맑은 고딕"/>
              </a:endParaRPr>
            </a:p>
          </p:txBody>
        </p:sp>
        <p:sp>
          <p:nvSpPr>
            <p:cNvPr id="155" name="직사각형 154"/>
            <p:cNvSpPr>
              <a:spLocks noChangeArrowheads="1"/>
            </p:cNvSpPr>
            <p:nvPr/>
          </p:nvSpPr>
          <p:spPr bwMode="auto">
            <a:xfrm>
              <a:off x="727997" y="4961504"/>
              <a:ext cx="1341030" cy="127110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A6A6A6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eaLnBrk="1" fontAlgn="auto" latinLnBrk="1" hangingPunct="1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관심종목</a:t>
              </a:r>
            </a:p>
          </p:txBody>
        </p:sp>
        <p:sp>
          <p:nvSpPr>
            <p:cNvPr id="156" name="직사각형 155"/>
            <p:cNvSpPr/>
            <p:nvPr/>
          </p:nvSpPr>
          <p:spPr>
            <a:xfrm>
              <a:off x="727997" y="5120392"/>
              <a:ext cx="1341030" cy="127110"/>
            </a:xfrm>
            <a:prstGeom prst="rect">
              <a:avLst/>
            </a:prstGeom>
            <a:solidFill>
              <a:srgbClr val="FFFFFF"/>
            </a:solidFill>
            <a:ln w="3175" cap="flat" cmpd="sng" algn="ctr">
              <a:solidFill>
                <a:srgbClr val="FFFFFF">
                  <a:lumMod val="65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1" hangingPunct="1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테마주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2716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r>
              <a:rPr lang="en-US" altLang="ko-KR" sz="1800" dirty="0" smtClean="0">
                <a:solidFill>
                  <a:schemeClr val="bg1"/>
                </a:solidFill>
              </a:rPr>
              <a:t>  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3018903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시스템 개발 요청서</a:t>
            </a:r>
            <a:r>
              <a:rPr lang="en-US" altLang="ko-KR" sz="1800" dirty="0" smtClean="0"/>
              <a:t>(2)</a:t>
            </a:r>
            <a:endParaRPr lang="en-US" altLang="ko-KR" sz="1800" dirty="0"/>
          </a:p>
        </p:txBody>
      </p:sp>
      <p:sp>
        <p:nvSpPr>
          <p:cNvPr id="6" name="TextBox 5"/>
          <p:cNvSpPr txBox="1"/>
          <p:nvPr/>
        </p:nvSpPr>
        <p:spPr>
          <a:xfrm>
            <a:off x="558367" y="785594"/>
            <a:ext cx="8513869" cy="23883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시스템 명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모바일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뱅킹</a:t>
            </a:r>
            <a:r>
              <a:rPr lang="ko-KR" altLang="en-US" dirty="0" smtClean="0"/>
              <a:t> 시스템</a:t>
            </a:r>
            <a:endParaRPr lang="en-US" altLang="ko-KR" sz="1400" b="0" dirty="0" smtClean="0"/>
          </a:p>
          <a:p>
            <a:pPr marL="285750" indent="-285750">
              <a:buFontTx/>
              <a:buChar char="-"/>
            </a:pPr>
            <a:r>
              <a:rPr lang="ko-KR" altLang="en-US" sz="1100" b="0" dirty="0" smtClean="0"/>
              <a:t>은행 고객이 </a:t>
            </a:r>
            <a:r>
              <a:rPr lang="ko-KR" altLang="en-US" sz="1100" b="0" dirty="0" err="1" smtClean="0"/>
              <a:t>모바일기기</a:t>
            </a:r>
            <a:r>
              <a:rPr lang="en-US" altLang="ko-KR" sz="1100" b="0" dirty="0" smtClean="0"/>
              <a:t>(</a:t>
            </a:r>
            <a:r>
              <a:rPr lang="ko-KR" altLang="en-US" sz="1100" b="0" dirty="0" err="1" smtClean="0"/>
              <a:t>안드로이드</a:t>
            </a:r>
            <a:r>
              <a:rPr lang="en-US" altLang="ko-KR" sz="1100" b="0" dirty="0" smtClean="0"/>
              <a:t>)</a:t>
            </a:r>
            <a:r>
              <a:rPr lang="ko-KR" altLang="en-US" sz="1100" b="0" dirty="0" smtClean="0"/>
              <a:t>에서 은행계좌 조회</a:t>
            </a:r>
            <a:r>
              <a:rPr lang="en-US" altLang="ko-KR" sz="1100" b="0" dirty="0" smtClean="0"/>
              <a:t>, </a:t>
            </a:r>
            <a:r>
              <a:rPr lang="ko-KR" altLang="en-US" sz="1100" b="0" dirty="0" smtClean="0"/>
              <a:t>거래내역</a:t>
            </a:r>
            <a:r>
              <a:rPr lang="en-US" altLang="ko-KR" sz="1100" b="0" dirty="0" smtClean="0"/>
              <a:t>,</a:t>
            </a:r>
            <a:r>
              <a:rPr lang="ko-KR" altLang="en-US" sz="1100" b="0" dirty="0" smtClean="0"/>
              <a:t>이체</a:t>
            </a:r>
            <a:r>
              <a:rPr lang="en-US" altLang="ko-KR" sz="1100" b="0" dirty="0" smtClean="0"/>
              <a:t>,</a:t>
            </a:r>
            <a:r>
              <a:rPr lang="ko-KR" altLang="en-US" sz="1100" b="0" dirty="0" err="1" smtClean="0"/>
              <a:t>상품안내등을</a:t>
            </a:r>
            <a:r>
              <a:rPr lang="ko-KR" altLang="en-US" sz="1100" b="0" dirty="0" smtClean="0"/>
              <a:t> 수행할 수 있는 시스템구축을 요청합니다</a:t>
            </a:r>
            <a:r>
              <a:rPr lang="en-US" altLang="ko-KR" sz="1100" b="0" dirty="0" smtClean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주요기능정의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sz="1000" b="0" dirty="0" smtClean="0"/>
              <a:t>일반적 은행의 </a:t>
            </a:r>
            <a:r>
              <a:rPr lang="ko-KR" altLang="en-US" sz="1000" b="0" dirty="0" err="1" smtClean="0"/>
              <a:t>모바일</a:t>
            </a:r>
            <a:r>
              <a:rPr lang="ko-KR" altLang="en-US" sz="1000" b="0" dirty="0" smtClean="0"/>
              <a:t> </a:t>
            </a:r>
            <a:r>
              <a:rPr lang="ko-KR" altLang="en-US" sz="1000" b="0" dirty="0" err="1" smtClean="0"/>
              <a:t>뱅킹</a:t>
            </a:r>
            <a:r>
              <a:rPr lang="ko-KR" altLang="en-US" sz="1000" b="0" dirty="0" smtClean="0"/>
              <a:t> 시스템을 참고하여 당사의 </a:t>
            </a:r>
            <a:r>
              <a:rPr lang="ko-KR" altLang="en-US" sz="1000" b="0" dirty="0" err="1" smtClean="0"/>
              <a:t>모바일시스템을</a:t>
            </a:r>
            <a:r>
              <a:rPr lang="ko-KR" altLang="en-US" sz="1000" b="0" dirty="0" smtClean="0"/>
              <a:t> 구축해 주시기 바랍니다</a:t>
            </a:r>
            <a:r>
              <a:rPr lang="en-US" altLang="ko-KR" sz="1000" b="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000" b="0" dirty="0" smtClean="0"/>
              <a:t>아울러 </a:t>
            </a:r>
            <a:r>
              <a:rPr lang="en-US" altLang="ko-KR" sz="1000" b="0" dirty="0" smtClean="0"/>
              <a:t>AS-IS</a:t>
            </a:r>
            <a:r>
              <a:rPr lang="ko-KR" altLang="en-US" sz="1000" b="0" dirty="0" smtClean="0"/>
              <a:t>시스템에 대한 분석은 인터뷰와 자료요청을 통하여 수행하시기 바랍니다</a:t>
            </a:r>
            <a:endParaRPr lang="en-US" altLang="ko-KR" sz="1000" b="0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당사 </a:t>
            </a:r>
            <a:r>
              <a:rPr lang="ko-KR" altLang="en-US" dirty="0" err="1" smtClean="0"/>
              <a:t>모바일</a:t>
            </a:r>
            <a:r>
              <a:rPr lang="ko-KR" altLang="en-US" dirty="0" smtClean="0"/>
              <a:t> 시스템 일반적 기능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5" name="슬라이드 번호 개체 틀 1"/>
          <p:cNvSpPr>
            <a:spLocks noGrp="1"/>
          </p:cNvSpPr>
          <p:nvPr>
            <p:ph type="sldNum" sz="quarter" idx="10"/>
          </p:nvPr>
        </p:nvSpPr>
        <p:spPr>
          <a:xfrm>
            <a:off x="2096996" y="6433261"/>
            <a:ext cx="557212" cy="304800"/>
          </a:xfrm>
        </p:spPr>
        <p:txBody>
          <a:bodyPr/>
          <a:lstStyle>
            <a:lvl1pPr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413E5B2D-E98A-40FE-AC2F-66F5F65D2C78}" type="slidenum">
              <a:rPr kumimoji="0" lang="en-US" altLang="ko-KR" sz="1100">
                <a:solidFill>
                  <a:srgbClr val="221F1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eaLnBrk="1" hangingPunct="1"/>
              <a:t>6</a:t>
            </a:fld>
            <a:endParaRPr kumimoji="0" lang="en-US" altLang="ko-KR" sz="1100">
              <a:solidFill>
                <a:srgbClr val="221F1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503271" y="3247148"/>
            <a:ext cx="1079500" cy="34131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100" b="1">
                <a:solidFill>
                  <a:schemeClr val="tx1"/>
                </a:solidFill>
              </a:rPr>
              <a:t>모바일뱅킹</a:t>
            </a:r>
          </a:p>
        </p:txBody>
      </p:sp>
      <p:sp>
        <p:nvSpPr>
          <p:cNvPr id="48" name="직사각형 47"/>
          <p:cNvSpPr>
            <a:spLocks noChangeArrowheads="1"/>
          </p:cNvSpPr>
          <p:nvPr/>
        </p:nvSpPr>
        <p:spPr bwMode="auto">
          <a:xfrm>
            <a:off x="1503271" y="3704188"/>
            <a:ext cx="1079500" cy="190500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A6A6A6"/>
            </a:solidFill>
            <a:miter lim="800000"/>
            <a:headEnd/>
            <a:tailEnd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100">
                <a:latin typeface="+mn-lt"/>
                <a:ea typeface="+mn-ea"/>
              </a:rPr>
              <a:t>전계좌조회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1503271" y="4701267"/>
            <a:ext cx="1079500" cy="1905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100" dirty="0" smtClean="0">
                <a:solidFill>
                  <a:schemeClr val="tx1"/>
                </a:solidFill>
              </a:rPr>
              <a:t>금융상품안내</a:t>
            </a:r>
            <a:endParaRPr kumimoji="0"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>
            <a:spLocks noChangeArrowheads="1"/>
          </p:cNvSpPr>
          <p:nvPr/>
        </p:nvSpPr>
        <p:spPr bwMode="auto">
          <a:xfrm>
            <a:off x="1503271" y="4996591"/>
            <a:ext cx="1079500" cy="190500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A6A6A6"/>
            </a:solidFill>
            <a:miter lim="800000"/>
            <a:headEnd/>
            <a:tailEnd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100" dirty="0" smtClean="0">
                <a:latin typeface="+mn-lt"/>
                <a:ea typeface="+mn-ea"/>
              </a:rPr>
              <a:t>대출신청</a:t>
            </a:r>
            <a:endParaRPr kumimoji="0" lang="ko-KR" altLang="en-US" sz="1100" dirty="0">
              <a:latin typeface="+mn-lt"/>
              <a:ea typeface="+mn-ea"/>
            </a:endParaRPr>
          </a:p>
        </p:txBody>
      </p:sp>
      <p:sp>
        <p:nvSpPr>
          <p:cNvPr id="51" name="직사각형 50"/>
          <p:cNvSpPr>
            <a:spLocks noChangeArrowheads="1"/>
          </p:cNvSpPr>
          <p:nvPr/>
        </p:nvSpPr>
        <p:spPr bwMode="auto">
          <a:xfrm>
            <a:off x="1503271" y="4006813"/>
            <a:ext cx="1079500" cy="190500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A6A6A6"/>
            </a:solidFill>
            <a:miter lim="800000"/>
            <a:headEnd/>
            <a:tailEnd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100">
                <a:latin typeface="+mn-lt"/>
                <a:ea typeface="+mn-ea"/>
              </a:rPr>
              <a:t>이체</a:t>
            </a:r>
          </a:p>
        </p:txBody>
      </p:sp>
      <p:sp>
        <p:nvSpPr>
          <p:cNvPr id="52" name="직사각형 51"/>
          <p:cNvSpPr>
            <a:spLocks noChangeArrowheads="1"/>
          </p:cNvSpPr>
          <p:nvPr/>
        </p:nvSpPr>
        <p:spPr bwMode="auto">
          <a:xfrm>
            <a:off x="1503271" y="4411883"/>
            <a:ext cx="1079500" cy="190500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A6A6A6"/>
            </a:solidFill>
            <a:miter lim="800000"/>
            <a:headEnd/>
            <a:tailEnd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100">
                <a:latin typeface="+mn-lt"/>
                <a:ea typeface="+mn-ea"/>
              </a:rPr>
              <a:t>입출금내역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716641" y="3663856"/>
            <a:ext cx="26292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0" dirty="0" smtClean="0"/>
              <a:t>-</a:t>
            </a:r>
            <a:r>
              <a:rPr lang="ko-KR" altLang="en-US" sz="900" b="0" dirty="0" smtClean="0"/>
              <a:t>계좌상세보기</a:t>
            </a:r>
            <a:r>
              <a:rPr lang="en-US" altLang="ko-KR" sz="900" b="0" dirty="0"/>
              <a:t> </a:t>
            </a:r>
            <a:r>
              <a:rPr lang="en-US" altLang="ko-KR" sz="900" b="0" dirty="0" smtClean="0"/>
              <a:t>– </a:t>
            </a:r>
            <a:r>
              <a:rPr lang="ko-KR" altLang="en-US" sz="900" b="0" dirty="0" smtClean="0"/>
              <a:t>메모보기 </a:t>
            </a:r>
            <a:r>
              <a:rPr lang="en-US" altLang="ko-KR" sz="900" b="0" dirty="0" smtClean="0"/>
              <a:t>–</a:t>
            </a:r>
            <a:r>
              <a:rPr lang="ko-KR" altLang="en-US" sz="900" b="0" dirty="0" smtClean="0"/>
              <a:t>자주 쓰는 계좌등록</a:t>
            </a:r>
            <a:endParaRPr lang="ko-KR" altLang="en-US" sz="900" b="0" dirty="0"/>
          </a:p>
        </p:txBody>
      </p:sp>
      <p:sp>
        <p:nvSpPr>
          <p:cNvPr id="56" name="TextBox 55"/>
          <p:cNvSpPr txBox="1"/>
          <p:nvPr/>
        </p:nvSpPr>
        <p:spPr>
          <a:xfrm>
            <a:off x="2716641" y="3951025"/>
            <a:ext cx="101341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0" dirty="0" smtClean="0"/>
              <a:t>-</a:t>
            </a:r>
            <a:r>
              <a:rPr lang="ko-KR" altLang="en-US" sz="900" b="0" dirty="0" smtClean="0"/>
              <a:t>이체 </a:t>
            </a:r>
            <a:r>
              <a:rPr lang="en-US" altLang="ko-KR" sz="900" b="0" dirty="0" smtClean="0"/>
              <a:t>-</a:t>
            </a:r>
            <a:r>
              <a:rPr lang="ko-KR" altLang="en-US" sz="900" b="0" dirty="0" smtClean="0"/>
              <a:t>간편이체</a:t>
            </a:r>
            <a:endParaRPr lang="ko-KR" altLang="en-US" sz="900" b="0" dirty="0"/>
          </a:p>
        </p:txBody>
      </p:sp>
      <p:sp>
        <p:nvSpPr>
          <p:cNvPr id="57" name="TextBox 56"/>
          <p:cNvSpPr txBox="1"/>
          <p:nvPr/>
        </p:nvSpPr>
        <p:spPr>
          <a:xfrm>
            <a:off x="2716641" y="4371551"/>
            <a:ext cx="99097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0" dirty="0" smtClean="0"/>
              <a:t>-</a:t>
            </a:r>
            <a:r>
              <a:rPr lang="ko-KR" altLang="en-US" sz="900" b="0" dirty="0" smtClean="0"/>
              <a:t>내역조회</a:t>
            </a:r>
            <a:r>
              <a:rPr lang="en-US" altLang="ko-KR" sz="900" b="0" dirty="0" smtClean="0"/>
              <a:t>, </a:t>
            </a:r>
            <a:r>
              <a:rPr lang="ko-KR" altLang="en-US" sz="900" b="0" dirty="0" smtClean="0"/>
              <a:t>메모</a:t>
            </a:r>
            <a:endParaRPr lang="ko-KR" altLang="en-US" sz="900" b="0" dirty="0"/>
          </a:p>
        </p:txBody>
      </p:sp>
      <p:sp>
        <p:nvSpPr>
          <p:cNvPr id="58" name="TextBox 57"/>
          <p:cNvSpPr txBox="1"/>
          <p:nvPr/>
        </p:nvSpPr>
        <p:spPr>
          <a:xfrm>
            <a:off x="2716641" y="4688184"/>
            <a:ext cx="20601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0" dirty="0" smtClean="0"/>
              <a:t>-</a:t>
            </a:r>
            <a:r>
              <a:rPr lang="ko-KR" altLang="en-US" sz="900" b="0" dirty="0" smtClean="0"/>
              <a:t>예 적금 상품안내</a:t>
            </a:r>
            <a:r>
              <a:rPr lang="en-US" altLang="ko-KR" sz="900" b="0" dirty="0" smtClean="0"/>
              <a:t>, </a:t>
            </a:r>
            <a:r>
              <a:rPr lang="ko-KR" altLang="en-US" sz="900" b="0" dirty="0" smtClean="0"/>
              <a:t>대출</a:t>
            </a:r>
            <a:r>
              <a:rPr lang="en-US" altLang="ko-KR" sz="900" b="0" dirty="0" smtClean="0"/>
              <a:t>, </a:t>
            </a:r>
            <a:r>
              <a:rPr lang="ko-KR" altLang="en-US" sz="900" b="0" dirty="0" smtClean="0"/>
              <a:t>안내페이지</a:t>
            </a:r>
            <a:endParaRPr lang="ko-KR" altLang="en-US" sz="900" b="0" dirty="0"/>
          </a:p>
        </p:txBody>
      </p:sp>
      <p:sp>
        <p:nvSpPr>
          <p:cNvPr id="59" name="TextBox 58"/>
          <p:cNvSpPr txBox="1"/>
          <p:nvPr/>
        </p:nvSpPr>
        <p:spPr>
          <a:xfrm>
            <a:off x="2755215" y="4993294"/>
            <a:ext cx="19143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0" dirty="0" smtClean="0"/>
              <a:t>-</a:t>
            </a:r>
            <a:r>
              <a:rPr lang="ko-KR" altLang="en-US" sz="900" b="0" dirty="0" smtClean="0"/>
              <a:t>대출가능금액조회</a:t>
            </a:r>
            <a:r>
              <a:rPr lang="en-US" altLang="ko-KR" sz="900" b="0" dirty="0" smtClean="0"/>
              <a:t>, </a:t>
            </a:r>
            <a:r>
              <a:rPr lang="ko-KR" altLang="en-US" sz="900" b="0" dirty="0" smtClean="0"/>
              <a:t>대출신청접수</a:t>
            </a:r>
            <a:endParaRPr lang="ko-KR" altLang="en-US" sz="900" b="0" dirty="0"/>
          </a:p>
        </p:txBody>
      </p:sp>
    </p:spTree>
    <p:extLst>
      <p:ext uri="{BB962C8B-B14F-4D97-AF65-F5344CB8AC3E}">
        <p14:creationId xmlns:p14="http://schemas.microsoft.com/office/powerpoint/2010/main" val="1378903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r>
              <a:rPr lang="en-US" altLang="ko-KR" sz="1800" dirty="0" smtClean="0">
                <a:solidFill>
                  <a:schemeClr val="bg1"/>
                </a:solidFill>
              </a:rPr>
              <a:t>  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3018903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시스템 개발 요청서</a:t>
            </a:r>
            <a:r>
              <a:rPr lang="en-US" altLang="ko-KR" sz="1800" dirty="0" smtClean="0"/>
              <a:t>(3)</a:t>
            </a:r>
            <a:endParaRPr lang="en-US" altLang="ko-KR" sz="1800" dirty="0"/>
          </a:p>
        </p:txBody>
      </p:sp>
      <p:sp>
        <p:nvSpPr>
          <p:cNvPr id="6" name="TextBox 5"/>
          <p:cNvSpPr txBox="1"/>
          <p:nvPr/>
        </p:nvSpPr>
        <p:spPr>
          <a:xfrm>
            <a:off x="558367" y="785594"/>
            <a:ext cx="8654933" cy="23883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시스템 명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모바일</a:t>
            </a:r>
            <a:r>
              <a:rPr lang="ko-KR" altLang="en-US" dirty="0" smtClean="0"/>
              <a:t> 보험창구 시스템</a:t>
            </a:r>
            <a:endParaRPr lang="en-US" altLang="ko-KR" sz="1400" b="0" dirty="0" smtClean="0"/>
          </a:p>
          <a:p>
            <a:pPr marL="285750" indent="-285750">
              <a:buFontTx/>
              <a:buChar char="-"/>
            </a:pPr>
            <a:r>
              <a:rPr lang="ko-KR" altLang="en-US" sz="1100" b="0" dirty="0" smtClean="0"/>
              <a:t>보험사 고객이 </a:t>
            </a:r>
            <a:r>
              <a:rPr lang="ko-KR" altLang="en-US" sz="1100" b="0" dirty="0" err="1" smtClean="0"/>
              <a:t>모바일기기</a:t>
            </a:r>
            <a:r>
              <a:rPr lang="en-US" altLang="ko-KR" sz="1100" b="0" dirty="0" smtClean="0"/>
              <a:t>(</a:t>
            </a:r>
            <a:r>
              <a:rPr lang="ko-KR" altLang="en-US" sz="1100" b="0" dirty="0" err="1" smtClean="0"/>
              <a:t>안드로이드</a:t>
            </a:r>
            <a:r>
              <a:rPr lang="en-US" altLang="ko-KR" sz="1100" b="0" dirty="0" smtClean="0"/>
              <a:t>)</a:t>
            </a:r>
            <a:r>
              <a:rPr lang="ko-KR" altLang="en-US" sz="1100" b="0" dirty="0" smtClean="0"/>
              <a:t>에서 은행계좌 조회</a:t>
            </a:r>
            <a:r>
              <a:rPr lang="en-US" altLang="ko-KR" sz="1100" b="0" dirty="0" smtClean="0"/>
              <a:t>, </a:t>
            </a:r>
            <a:r>
              <a:rPr lang="ko-KR" altLang="en-US" sz="1100" b="0" dirty="0" smtClean="0"/>
              <a:t>거래내역</a:t>
            </a:r>
            <a:r>
              <a:rPr lang="en-US" altLang="ko-KR" sz="1100" b="0" dirty="0" smtClean="0"/>
              <a:t>,</a:t>
            </a:r>
            <a:r>
              <a:rPr lang="ko-KR" altLang="en-US" sz="1100" b="0" dirty="0" smtClean="0"/>
              <a:t>이체</a:t>
            </a:r>
            <a:r>
              <a:rPr lang="en-US" altLang="ko-KR" sz="1100" b="0" dirty="0" smtClean="0"/>
              <a:t>,</a:t>
            </a:r>
            <a:r>
              <a:rPr lang="ko-KR" altLang="en-US" sz="1100" b="0" dirty="0" err="1" smtClean="0"/>
              <a:t>상품안내등을</a:t>
            </a:r>
            <a:r>
              <a:rPr lang="ko-KR" altLang="en-US" sz="1100" b="0" dirty="0" smtClean="0"/>
              <a:t> 수행할 수 있는 시스템구축을 요청합니다</a:t>
            </a:r>
            <a:r>
              <a:rPr lang="en-US" altLang="ko-KR" sz="1100" b="0" dirty="0" smtClean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주요기능정의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sz="1000" b="0" dirty="0" smtClean="0"/>
              <a:t>일반적 보험사의 </a:t>
            </a:r>
            <a:r>
              <a:rPr lang="ko-KR" altLang="en-US" sz="1000" b="0" dirty="0" err="1" smtClean="0"/>
              <a:t>모바일</a:t>
            </a:r>
            <a:r>
              <a:rPr lang="ko-KR" altLang="en-US" sz="1000" b="0" dirty="0" smtClean="0"/>
              <a:t> 보험창구 시스템을 참고하여 당사의 </a:t>
            </a:r>
            <a:r>
              <a:rPr lang="ko-KR" altLang="en-US" sz="1000" b="0" dirty="0" err="1" smtClean="0"/>
              <a:t>모바일시스템을</a:t>
            </a:r>
            <a:r>
              <a:rPr lang="ko-KR" altLang="en-US" sz="1000" b="0" dirty="0" smtClean="0"/>
              <a:t> 구축해 주시기 바랍니다</a:t>
            </a:r>
            <a:r>
              <a:rPr lang="en-US" altLang="ko-KR" sz="1000" b="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000" b="0" dirty="0" smtClean="0"/>
              <a:t>아울러 </a:t>
            </a:r>
            <a:r>
              <a:rPr lang="en-US" altLang="ko-KR" sz="1000" b="0" dirty="0" smtClean="0"/>
              <a:t>AS-IS</a:t>
            </a:r>
            <a:r>
              <a:rPr lang="ko-KR" altLang="en-US" sz="1000" b="0" dirty="0" smtClean="0"/>
              <a:t>시스템에 대한 분석은 인터뷰와 자료요청을 통하여 수행하시기 바랍니다</a:t>
            </a:r>
            <a:endParaRPr lang="en-US" altLang="ko-KR" sz="1000" b="0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당사 </a:t>
            </a:r>
            <a:r>
              <a:rPr lang="ko-KR" altLang="en-US" dirty="0" err="1" smtClean="0"/>
              <a:t>모바일</a:t>
            </a:r>
            <a:r>
              <a:rPr lang="ko-KR" altLang="en-US" dirty="0" smtClean="0"/>
              <a:t> 시스템 일반적 기능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5" name="슬라이드 번호 개체 틀 1"/>
          <p:cNvSpPr>
            <a:spLocks noGrp="1"/>
          </p:cNvSpPr>
          <p:nvPr>
            <p:ph type="sldNum" sz="quarter" idx="10"/>
          </p:nvPr>
        </p:nvSpPr>
        <p:spPr>
          <a:xfrm>
            <a:off x="2096996" y="6433261"/>
            <a:ext cx="557212" cy="304800"/>
          </a:xfrm>
        </p:spPr>
        <p:txBody>
          <a:bodyPr/>
          <a:lstStyle>
            <a:lvl1pPr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413E5B2D-E98A-40FE-AC2F-66F5F65D2C78}" type="slidenum">
              <a:rPr kumimoji="0" lang="en-US" altLang="ko-KR" sz="1100">
                <a:solidFill>
                  <a:srgbClr val="221F1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eaLnBrk="1" hangingPunct="1"/>
              <a:t>7</a:t>
            </a:fld>
            <a:endParaRPr kumimoji="0" lang="en-US" altLang="ko-KR" sz="1100">
              <a:solidFill>
                <a:srgbClr val="221F1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756497"/>
              </p:ext>
            </p:extLst>
          </p:nvPr>
        </p:nvGraphicFramePr>
        <p:xfrm>
          <a:off x="685732" y="2932454"/>
          <a:ext cx="3300386" cy="2641200"/>
        </p:xfrm>
        <a:graphic>
          <a:graphicData uri="http://schemas.openxmlformats.org/drawingml/2006/table">
            <a:tbl>
              <a:tblPr/>
              <a:tblGrid>
                <a:gridCol w="5816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87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99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372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9pPr>
                    </a:lstStyle>
                    <a:p>
                      <a:pPr algn="ctr" latinLnBrk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sz="1000" b="1" kern="100" dirty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구분</a:t>
                      </a:r>
                      <a:endParaRPr lang="ko-KR" sz="1000" kern="100" dirty="0">
                        <a:latin typeface="돋움" panose="020B0600000101010101" pitchFamily="50" charset="-127"/>
                        <a:ea typeface="돋움" panose="020B0600000101010101" pitchFamily="50" charset="-127"/>
                        <a:cs typeface="Times New Roman"/>
                      </a:endParaRPr>
                    </a:p>
                  </a:txBody>
                  <a:tcPr marL="18977" marR="18977" marT="3600" marB="36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9pPr>
                    </a:lstStyle>
                    <a:p>
                      <a:pPr algn="ctr" latinLnBrk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sz="1000" b="1" kern="100" dirty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주요기능</a:t>
                      </a:r>
                      <a:endParaRPr lang="ko-KR" sz="1000" kern="100" dirty="0">
                        <a:latin typeface="돋움" panose="020B0600000101010101" pitchFamily="50" charset="-127"/>
                        <a:ea typeface="돋움" panose="020B0600000101010101" pitchFamily="50" charset="-127"/>
                        <a:cs typeface="Times New Roman"/>
                      </a:endParaRPr>
                    </a:p>
                  </a:txBody>
                  <a:tcPr marL="18977" marR="18977" marT="3600" marB="36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126">
                <a:tc rowSpan="4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9pPr>
                    </a:lstStyle>
                    <a:p>
                      <a:pPr algn="ctr" latinLnBrk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기본</a:t>
                      </a:r>
                      <a:endParaRPr lang="en-US" altLang="ko-KR" sz="1000" kern="100" dirty="0" smtClean="0">
                        <a:latin typeface="돋움" panose="020B0600000101010101" pitchFamily="50" charset="-127"/>
                        <a:ea typeface="돋움" panose="020B0600000101010101" pitchFamily="50" charset="-127"/>
                        <a:cs typeface="Times New Roman"/>
                      </a:endParaRPr>
                    </a:p>
                    <a:p>
                      <a:pPr algn="ctr" latinLnBrk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사항</a:t>
                      </a:r>
                      <a:endParaRPr lang="ko-KR" sz="1000" kern="100" dirty="0">
                        <a:latin typeface="돋움" panose="020B0600000101010101" pitchFamily="50" charset="-127"/>
                        <a:ea typeface="돋움" panose="020B0600000101010101" pitchFamily="50" charset="-127"/>
                        <a:cs typeface="Times New Roman"/>
                      </a:endParaRPr>
                    </a:p>
                  </a:txBody>
                  <a:tcPr marL="18977" marR="18977" marT="3600" marB="36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9pPr>
                    </a:lstStyle>
                    <a:p>
                      <a:pPr algn="ctr" latinLnBrk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회사안내</a:t>
                      </a:r>
                    </a:p>
                  </a:txBody>
                  <a:tcPr marL="18977" marR="18977" marT="3600" marB="36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9pPr>
                    </a:lstStyle>
                    <a:p>
                      <a:pPr latinLnBrk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회사안내</a:t>
                      </a:r>
                    </a:p>
                  </a:txBody>
                  <a:tcPr marL="36001" marR="18977" marT="3600" marB="36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4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9pPr>
                    </a:lstStyle>
                    <a:p>
                      <a:pPr algn="ctr" latinLnBrk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상품안내</a:t>
                      </a:r>
                    </a:p>
                  </a:txBody>
                  <a:tcPr marL="18977" marR="18977" marT="3600" marB="36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9pPr>
                    </a:lstStyle>
                    <a:p>
                      <a:pPr latinLnBrk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상품정보</a:t>
                      </a:r>
                    </a:p>
                  </a:txBody>
                  <a:tcPr marL="36001" marR="18977" marT="3600" marB="36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54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9pPr>
                    </a:lstStyle>
                    <a:p>
                      <a:pPr algn="ctr" latinLnBrk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고객센터</a:t>
                      </a:r>
                    </a:p>
                  </a:txBody>
                  <a:tcPr marL="18977" marR="18977" marT="3600" marB="36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9pPr>
                    </a:lstStyle>
                    <a:p>
                      <a:pPr latinLnBrk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고객만족센터 안내 </a:t>
                      </a:r>
                    </a:p>
                    <a:p>
                      <a:pPr latinLnBrk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공인인증서 관리 </a:t>
                      </a:r>
                    </a:p>
                    <a:p>
                      <a:pPr latinLnBrk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공지사항</a:t>
                      </a:r>
                    </a:p>
                    <a:p>
                      <a:pPr latinLnBrk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kern="1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스마트창구 </a:t>
                      </a:r>
                      <a:r>
                        <a:rPr lang="ko-KR" sz="1000" kern="1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이용 </a:t>
                      </a:r>
                      <a:r>
                        <a:rPr lang="ko-KR" sz="1000" kern="100" dirty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안내 </a:t>
                      </a:r>
                    </a:p>
                  </a:txBody>
                  <a:tcPr marL="36001" marR="18977" marT="3600" marB="36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68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9pPr>
                    </a:lstStyle>
                    <a:p>
                      <a:pPr algn="ctr" latinLnBrk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지점</a:t>
                      </a:r>
                      <a:r>
                        <a:rPr lang="ko-KR" altLang="en-US" sz="1000" kern="1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안내</a:t>
                      </a:r>
                      <a:endParaRPr lang="ko-KR" sz="1000" kern="100" dirty="0">
                        <a:latin typeface="돋움" panose="020B0600000101010101" pitchFamily="50" charset="-127"/>
                        <a:ea typeface="돋움" panose="020B0600000101010101" pitchFamily="50" charset="-127"/>
                        <a:cs typeface="Times New Roman"/>
                      </a:endParaRPr>
                    </a:p>
                  </a:txBody>
                  <a:tcPr marL="18977" marR="18977" marT="3600" marB="36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9pPr>
                    </a:lstStyle>
                    <a:p>
                      <a:pPr latinLnBrk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지점</a:t>
                      </a:r>
                      <a:r>
                        <a:rPr lang="en-US" altLang="ko-KR" sz="1000" kern="100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 </a:t>
                      </a:r>
                      <a:r>
                        <a:rPr lang="ko-KR" altLang="en-US" sz="1000" kern="100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리스트</a:t>
                      </a:r>
                      <a:endParaRPr lang="ko-KR" sz="1000" kern="100" dirty="0">
                        <a:latin typeface="돋움" panose="020B0600000101010101" pitchFamily="50" charset="-127"/>
                        <a:ea typeface="돋움" panose="020B0600000101010101" pitchFamily="50" charset="-127"/>
                        <a:cs typeface="Times New Roman"/>
                      </a:endParaRPr>
                    </a:p>
                    <a:p>
                      <a:pPr latinLnBrk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kern="1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지점 지도 위치 </a:t>
                      </a:r>
                      <a:endParaRPr lang="ko-KR" sz="1000" kern="100" dirty="0">
                        <a:latin typeface="돋움" panose="020B0600000101010101" pitchFamily="50" charset="-127"/>
                        <a:ea typeface="돋움" panose="020B0600000101010101" pitchFamily="50" charset="-127"/>
                        <a:cs typeface="Times New Roman"/>
                      </a:endParaRPr>
                    </a:p>
                  </a:txBody>
                  <a:tcPr marL="36001" marR="18977" marT="3600" marB="36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73250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9pPr>
                    </a:lstStyle>
                    <a:p>
                      <a:pPr algn="ctr" latinLnBrk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고객</a:t>
                      </a:r>
                      <a:endParaRPr lang="en-US" altLang="ko-KR" sz="1000" kern="100" dirty="0" smtClean="0">
                        <a:latin typeface="돋움" panose="020B0600000101010101" pitchFamily="50" charset="-127"/>
                        <a:ea typeface="돋움" panose="020B0600000101010101" pitchFamily="50" charset="-127"/>
                        <a:cs typeface="Times New Roman"/>
                      </a:endParaRPr>
                    </a:p>
                    <a:p>
                      <a:pPr algn="ctr" latinLnBrk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 </a:t>
                      </a:r>
                      <a:r>
                        <a:rPr lang="ko-KR" sz="1000" kern="1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지원 </a:t>
                      </a:r>
                      <a:endParaRPr lang="ko-KR" sz="1000" kern="100" dirty="0">
                        <a:latin typeface="돋움" panose="020B0600000101010101" pitchFamily="50" charset="-127"/>
                        <a:ea typeface="돋움" panose="020B0600000101010101" pitchFamily="50" charset="-127"/>
                        <a:cs typeface="Times New Roman"/>
                      </a:endParaRPr>
                    </a:p>
                  </a:txBody>
                  <a:tcPr marL="18977" marR="18977" marT="3600" marB="36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9pPr>
                    </a:lstStyle>
                    <a:p>
                      <a:pPr algn="ctr" latinLnBrk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보험계약조회</a:t>
                      </a:r>
                    </a:p>
                  </a:txBody>
                  <a:tcPr marL="18977" marR="18977" marT="3600" marB="36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9pPr>
                    </a:lstStyle>
                    <a:p>
                      <a:pPr latinLnBrk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고객</a:t>
                      </a:r>
                      <a:r>
                        <a:rPr lang="en-US" altLang="ko-KR" sz="1000" kern="1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 </a:t>
                      </a:r>
                      <a:r>
                        <a:rPr lang="ko-KR" sz="1000" kern="1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정보 </a:t>
                      </a:r>
                      <a:r>
                        <a:rPr lang="ko-KR" sz="1000" kern="100" dirty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조회</a:t>
                      </a:r>
                    </a:p>
                    <a:p>
                      <a:pPr latinLnBrk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나의 계약 조회</a:t>
                      </a:r>
                    </a:p>
                    <a:p>
                      <a:pPr latinLnBrk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보장</a:t>
                      </a:r>
                      <a:r>
                        <a:rPr lang="en-US" altLang="ko-KR" sz="1000" kern="1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 </a:t>
                      </a:r>
                      <a:r>
                        <a:rPr lang="ko-KR" sz="1000" kern="1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내역 조회</a:t>
                      </a:r>
                      <a:endParaRPr lang="en-US" altLang="ko-KR" sz="1000" kern="100" dirty="0" smtClean="0">
                        <a:latin typeface="돋움" panose="020B0600000101010101" pitchFamily="50" charset="-127"/>
                        <a:ea typeface="돋움" panose="020B0600000101010101" pitchFamily="50" charset="-127"/>
                        <a:cs typeface="Times New Roman"/>
                      </a:endParaRPr>
                    </a:p>
                    <a:p>
                      <a:pPr latinLnBrk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b="1" kern="100" dirty="0" smtClean="0">
                          <a:solidFill>
                            <a:srgbClr val="FF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대출 조회</a:t>
                      </a:r>
                      <a:endParaRPr lang="ko-KR" sz="1000" b="1" kern="100" dirty="0">
                        <a:solidFill>
                          <a:srgbClr val="FF0000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  <a:cs typeface="Times New Roman"/>
                      </a:endParaRPr>
                    </a:p>
                    <a:p>
                      <a:pPr latinLnBrk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sz="1000" b="0" kern="1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납입</a:t>
                      </a:r>
                      <a:r>
                        <a:rPr lang="en-US" altLang="ko-KR" sz="1000" b="0" kern="1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 </a:t>
                      </a:r>
                      <a:r>
                        <a:rPr lang="ko-KR" sz="1000" b="0" kern="1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내역 </a:t>
                      </a:r>
                      <a:r>
                        <a:rPr lang="ko-KR" sz="1000" b="0" kern="100" dirty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조회 </a:t>
                      </a:r>
                    </a:p>
                    <a:p>
                      <a:pPr latinLnBrk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sz="1000" b="0" kern="100" dirty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펀드 조회</a:t>
                      </a:r>
                    </a:p>
                  </a:txBody>
                  <a:tcPr marL="36001" marR="18977" marT="3600" marB="36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762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9pPr>
                    </a:lstStyle>
                    <a:p>
                      <a:pPr algn="ctr" latinLnBrk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입금</a:t>
                      </a:r>
                    </a:p>
                  </a:txBody>
                  <a:tcPr marL="18977" marR="18977" marT="3600" marB="36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9pPr>
                    </a:lstStyle>
                    <a:p>
                      <a:pPr latinLnBrk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보험료 납입 </a:t>
                      </a:r>
                    </a:p>
                    <a:p>
                      <a:pPr latinLnBrk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보험료 </a:t>
                      </a:r>
                      <a:r>
                        <a:rPr lang="ko-KR" altLang="en-US" sz="1000" kern="1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추가 </a:t>
                      </a:r>
                      <a:r>
                        <a:rPr lang="ko-KR" sz="1000" kern="1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납입 </a:t>
                      </a:r>
                      <a:endParaRPr lang="ko-KR" sz="1000" kern="100" dirty="0">
                        <a:latin typeface="돋움" panose="020B0600000101010101" pitchFamily="50" charset="-127"/>
                        <a:ea typeface="돋움" panose="020B0600000101010101" pitchFamily="50" charset="-127"/>
                        <a:cs typeface="Times New Roman"/>
                      </a:endParaRPr>
                    </a:p>
                  </a:txBody>
                  <a:tcPr marL="36001" marR="18977" marT="3600" marB="36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0648929"/>
              </p:ext>
            </p:extLst>
          </p:nvPr>
        </p:nvGraphicFramePr>
        <p:xfrm>
          <a:off x="4113482" y="2870461"/>
          <a:ext cx="3085481" cy="2905943"/>
        </p:xfrm>
        <a:graphic>
          <a:graphicData uri="http://schemas.openxmlformats.org/drawingml/2006/table">
            <a:tbl>
              <a:tblPr/>
              <a:tblGrid>
                <a:gridCol w="520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87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65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112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9pPr>
                    </a:lstStyle>
                    <a:p>
                      <a:pPr algn="ctr" latinLnBrk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sz="1000" b="1" kern="100" dirty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구분</a:t>
                      </a:r>
                      <a:endParaRPr lang="ko-KR" sz="1000" kern="100" dirty="0">
                        <a:latin typeface="돋움" panose="020B0600000101010101" pitchFamily="50" charset="-127"/>
                        <a:ea typeface="돋움" panose="020B0600000101010101" pitchFamily="50" charset="-127"/>
                        <a:cs typeface="Times New Roman"/>
                      </a:endParaRPr>
                    </a:p>
                  </a:txBody>
                  <a:tcPr marL="18980" marR="18980" marT="9322" marB="932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9pPr>
                    </a:lstStyle>
                    <a:p>
                      <a:pPr algn="ctr" latinLnBrk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sz="1000" b="1" kern="100" dirty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주요기능</a:t>
                      </a:r>
                      <a:endParaRPr lang="ko-KR" sz="1000" kern="100" dirty="0">
                        <a:latin typeface="돋움" panose="020B0600000101010101" pitchFamily="50" charset="-127"/>
                        <a:ea typeface="돋움" panose="020B0600000101010101" pitchFamily="50" charset="-127"/>
                        <a:cs typeface="Times New Roman"/>
                      </a:endParaRPr>
                    </a:p>
                  </a:txBody>
                  <a:tcPr marL="18980" marR="18980" marT="9322" marB="932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2187">
                <a:tc rowSpan="5">
                  <a:txBody>
                    <a:bodyPr/>
                    <a:lstStyle/>
                    <a:p>
                      <a:pPr algn="ctr" latinLnBrk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고객</a:t>
                      </a:r>
                      <a:endParaRPr lang="en-US" altLang="ko-KR" sz="1000" kern="100" dirty="0" smtClean="0">
                        <a:latin typeface="돋움" panose="020B0600000101010101" pitchFamily="50" charset="-127"/>
                        <a:ea typeface="돋움" panose="020B0600000101010101" pitchFamily="50" charset="-127"/>
                        <a:cs typeface="Times New Roman"/>
                      </a:endParaRPr>
                    </a:p>
                    <a:p>
                      <a:pPr algn="ctr" latinLnBrk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지원 </a:t>
                      </a:r>
                      <a:endParaRPr lang="ko-KR" sz="1000" kern="100" dirty="0">
                        <a:latin typeface="돋움" panose="020B0600000101010101" pitchFamily="50" charset="-127"/>
                        <a:ea typeface="돋움" panose="020B0600000101010101" pitchFamily="50" charset="-127"/>
                        <a:cs typeface="Times New Roman"/>
                      </a:endParaRPr>
                    </a:p>
                  </a:txBody>
                  <a:tcPr marL="18980" marR="18980" marT="9322" marB="932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9pPr>
                    </a:lstStyle>
                    <a:p>
                      <a:pPr algn="ctr" latinLnBrk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출금</a:t>
                      </a:r>
                    </a:p>
                  </a:txBody>
                  <a:tcPr marL="18977" marR="18977" marT="3600" marB="36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9pPr>
                    </a:lstStyle>
                    <a:p>
                      <a:pPr latinLnBrk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 err="1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해지환급금</a:t>
                      </a:r>
                      <a:r>
                        <a:rPr lang="ko-KR" sz="1000" kern="100" dirty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 조회</a:t>
                      </a:r>
                      <a:r>
                        <a:rPr lang="en-US" sz="1000" kern="100" dirty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/</a:t>
                      </a:r>
                      <a:r>
                        <a:rPr lang="ko-KR" sz="1000" kern="100" dirty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신청</a:t>
                      </a:r>
                      <a:r>
                        <a:rPr lang="en-US" sz="1000" kern="100" dirty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/</a:t>
                      </a:r>
                      <a:r>
                        <a:rPr lang="ko-KR" sz="1000" kern="100" dirty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지급</a:t>
                      </a:r>
                    </a:p>
                    <a:p>
                      <a:pPr latinLnBrk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분할보험금 조회</a:t>
                      </a:r>
                      <a:r>
                        <a:rPr lang="en-US" sz="1000" kern="100" dirty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/</a:t>
                      </a:r>
                      <a:r>
                        <a:rPr lang="ko-KR" sz="1000" kern="100" dirty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신청</a:t>
                      </a:r>
                      <a:r>
                        <a:rPr lang="en-US" sz="1000" kern="100" dirty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/</a:t>
                      </a:r>
                      <a:r>
                        <a:rPr lang="ko-KR" sz="1000" kern="100" dirty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지급</a:t>
                      </a:r>
                    </a:p>
                    <a:p>
                      <a:pPr latinLnBrk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중도인출금 조회</a:t>
                      </a:r>
                      <a:r>
                        <a:rPr lang="en-US" sz="1000" kern="100" dirty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/</a:t>
                      </a:r>
                      <a:r>
                        <a:rPr lang="ko-KR" sz="1000" kern="100" dirty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신청</a:t>
                      </a:r>
                      <a:r>
                        <a:rPr lang="en-US" sz="1000" kern="100" dirty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/</a:t>
                      </a:r>
                      <a:r>
                        <a:rPr lang="ko-KR" sz="1000" kern="100" dirty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지급</a:t>
                      </a:r>
                    </a:p>
                    <a:p>
                      <a:pPr latinLnBrk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휴면보험금 조회</a:t>
                      </a:r>
                      <a:r>
                        <a:rPr lang="en-US" sz="1000" kern="100" dirty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/</a:t>
                      </a:r>
                      <a:r>
                        <a:rPr lang="ko-KR" sz="1000" kern="100" dirty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신청</a:t>
                      </a:r>
                      <a:r>
                        <a:rPr lang="en-US" sz="1000" kern="100" dirty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/</a:t>
                      </a:r>
                      <a:r>
                        <a:rPr lang="ko-KR" sz="1000" kern="1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지급</a:t>
                      </a:r>
                      <a:endParaRPr lang="en-US" altLang="ko-KR" sz="1000" kern="100" dirty="0" smtClean="0">
                        <a:latin typeface="돋움" panose="020B0600000101010101" pitchFamily="50" charset="-127"/>
                        <a:ea typeface="돋움" panose="020B0600000101010101" pitchFamily="50" charset="-127"/>
                        <a:cs typeface="Times New Roman"/>
                      </a:endParaRPr>
                    </a:p>
                  </a:txBody>
                  <a:tcPr marL="36001" marR="18977" marT="3600" marB="36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2187">
                <a:tc vMerge="1">
                  <a:txBody>
                    <a:bodyPr/>
                    <a:lstStyle/>
                    <a:p>
                      <a:pPr algn="ctr" latinLnBrk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ko-KR" sz="800" kern="100" dirty="0">
                        <a:latin typeface="돋움" panose="020B0600000101010101" pitchFamily="50" charset="-127"/>
                        <a:ea typeface="돋움" panose="020B0600000101010101" pitchFamily="50" charset="-127"/>
                        <a:cs typeface="Times New Roman"/>
                      </a:endParaRPr>
                    </a:p>
                  </a:txBody>
                  <a:tcPr marL="18980" marR="18980" marT="9322" marB="932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9pPr>
                    </a:lstStyle>
                    <a:p>
                      <a:pPr algn="ctr" latinLnBrk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b="0" kern="100" dirty="0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자동이체관리</a:t>
                      </a:r>
                      <a:endParaRPr lang="ko-KR" sz="1000" b="0" kern="100" dirty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  <a:cs typeface="Times New Roman"/>
                      </a:endParaRPr>
                    </a:p>
                  </a:txBody>
                  <a:tcPr marL="18977" marR="18977" marT="3600" marB="36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9pPr>
                    </a:lstStyle>
                    <a:p>
                      <a:pPr latinLnBrk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b="0" kern="100" dirty="0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자동이체 리스트</a:t>
                      </a:r>
                      <a:endParaRPr lang="en-US" altLang="ko-KR" sz="1000" b="0" kern="100" dirty="0" smtClean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  <a:cs typeface="Times New Roman"/>
                      </a:endParaRPr>
                    </a:p>
                    <a:p>
                      <a:pPr latinLnBrk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b="0" kern="100" dirty="0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자동이체 상세 및 변경신청</a:t>
                      </a:r>
                      <a:endParaRPr lang="en-US" altLang="ko-KR" sz="1000" b="0" kern="100" dirty="0" smtClean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  <a:cs typeface="Times New Roman"/>
                      </a:endParaRPr>
                    </a:p>
                    <a:p>
                      <a:pPr latinLnBrk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b="0" kern="100" dirty="0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자동이체 변경</a:t>
                      </a:r>
                      <a:r>
                        <a:rPr lang="ko-KR" altLang="en-US" sz="1000" b="0" kern="100" baseline="0" dirty="0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 완료</a:t>
                      </a:r>
                      <a:endParaRPr lang="ko-KR" sz="1000" b="0" kern="100" dirty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  <a:cs typeface="Times New Roman"/>
                      </a:endParaRPr>
                    </a:p>
                  </a:txBody>
                  <a:tcPr marL="36001" marR="18977" marT="3600" marB="36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2187">
                <a:tc vMerge="1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9pPr>
                    </a:lstStyle>
                    <a:p>
                      <a:pPr algn="ctr" latinLnBrk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ko-KR" sz="800" kern="100" dirty="0">
                        <a:latin typeface="돋움" panose="020B0600000101010101" pitchFamily="50" charset="-127"/>
                        <a:ea typeface="돋움" panose="020B0600000101010101" pitchFamily="50" charset="-127"/>
                        <a:cs typeface="Times New Roman"/>
                      </a:endParaRPr>
                    </a:p>
                  </a:txBody>
                  <a:tcPr marL="18980" marR="18980" marT="9322" marB="932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9pPr>
                    </a:lstStyle>
                    <a:p>
                      <a:pPr algn="ctr" latinLnBrk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고객정보변경</a:t>
                      </a:r>
                    </a:p>
                  </a:txBody>
                  <a:tcPr marL="18978" marR="18978" marT="3600" marB="36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9pPr>
                    </a:lstStyle>
                    <a:p>
                      <a:pPr latinLnBrk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고객정보 변경</a:t>
                      </a:r>
                    </a:p>
                    <a:p>
                      <a:pPr latinLnBrk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이체 비밀번호 변경</a:t>
                      </a:r>
                    </a:p>
                    <a:p>
                      <a:pPr latinLnBrk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개인정보보호</a:t>
                      </a:r>
                      <a:endParaRPr lang="ko-KR" sz="1000" kern="100" dirty="0">
                        <a:latin typeface="돋움" panose="020B0600000101010101" pitchFamily="50" charset="-127"/>
                        <a:ea typeface="돋움" panose="020B0600000101010101" pitchFamily="50" charset="-127"/>
                        <a:cs typeface="Times New Roman"/>
                      </a:endParaRPr>
                    </a:p>
                  </a:txBody>
                  <a:tcPr marL="36004" marR="18978" marT="3600" marB="36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8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9pPr>
                    </a:lstStyle>
                    <a:p>
                      <a:pPr algn="ctr" latinLnBrk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보험계약</a:t>
                      </a:r>
                      <a:endParaRPr lang="en-US" altLang="ko-KR" sz="1000" kern="100" dirty="0" smtClean="0">
                        <a:latin typeface="돋움" panose="020B0600000101010101" pitchFamily="50" charset="-127"/>
                        <a:ea typeface="돋움" panose="020B0600000101010101" pitchFamily="50" charset="-127"/>
                        <a:cs typeface="Times New Roman"/>
                      </a:endParaRPr>
                    </a:p>
                    <a:p>
                      <a:pPr algn="ctr" latinLnBrk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대출</a:t>
                      </a:r>
                      <a:endParaRPr lang="ko-KR" sz="1000" kern="100" dirty="0">
                        <a:latin typeface="돋움" panose="020B0600000101010101" pitchFamily="50" charset="-127"/>
                        <a:ea typeface="돋움" panose="020B0600000101010101" pitchFamily="50" charset="-127"/>
                        <a:cs typeface="Times New Roman"/>
                      </a:endParaRPr>
                    </a:p>
                  </a:txBody>
                  <a:tcPr marL="18980" marR="18980" marT="9322" marB="932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9pPr>
                    </a:lstStyle>
                    <a:p>
                      <a:pPr latinLnBrk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보험계약대출 조회</a:t>
                      </a:r>
                      <a:r>
                        <a:rPr lang="en-US" sz="1000" kern="100" dirty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/</a:t>
                      </a:r>
                      <a:r>
                        <a:rPr lang="ko-KR" sz="1000" kern="100" dirty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신청</a:t>
                      </a:r>
                    </a:p>
                    <a:p>
                      <a:pPr latinLnBrk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보험계약대출 원리금 상환</a:t>
                      </a:r>
                    </a:p>
                    <a:p>
                      <a:pPr latinLnBrk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보험계약대출 이자 납입 </a:t>
                      </a:r>
                    </a:p>
                  </a:txBody>
                  <a:tcPr marL="36004" marR="18980" marT="9322" marB="932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68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9pPr>
                    </a:lstStyle>
                    <a:p>
                      <a:pPr algn="ctr" latinLnBrk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증명서</a:t>
                      </a:r>
                    </a:p>
                  </a:txBody>
                  <a:tcPr marL="18980" marR="18980" marT="9322" marB="932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9pPr>
                    </a:lstStyle>
                    <a:p>
                      <a:pPr latinLnBrk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소득공제납입증명서 </a:t>
                      </a:r>
                      <a:r>
                        <a:rPr lang="ko-KR" sz="1000" kern="1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신청</a:t>
                      </a:r>
                      <a:endParaRPr lang="ko-KR" sz="1000" kern="100" dirty="0">
                        <a:latin typeface="돋움" panose="020B0600000101010101" pitchFamily="50" charset="-127"/>
                        <a:ea typeface="돋움" panose="020B0600000101010101" pitchFamily="50" charset="-127"/>
                        <a:cs typeface="Times New Roman"/>
                      </a:endParaRPr>
                    </a:p>
                    <a:p>
                      <a:pPr latinLnBrk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보험증권 </a:t>
                      </a:r>
                      <a:r>
                        <a:rPr lang="ko-KR" sz="1000" kern="1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재</a:t>
                      </a:r>
                      <a:r>
                        <a:rPr lang="en-US" altLang="ko-KR" sz="1000" kern="1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 </a:t>
                      </a:r>
                      <a:r>
                        <a:rPr lang="ko-KR" sz="1000" kern="1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발행 </a:t>
                      </a:r>
                      <a:r>
                        <a:rPr lang="ko-KR" sz="1000" kern="100" dirty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신청</a:t>
                      </a:r>
                    </a:p>
                  </a:txBody>
                  <a:tcPr marL="36004" marR="18980" marT="9322" marB="932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9303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r>
              <a:rPr lang="en-US" altLang="ko-KR" sz="1800" dirty="0" smtClean="0">
                <a:solidFill>
                  <a:schemeClr val="bg1"/>
                </a:solidFill>
              </a:rPr>
              <a:t>  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3018903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시스템 개발 요청서</a:t>
            </a:r>
            <a:r>
              <a:rPr lang="en-US" altLang="ko-KR" sz="1800" dirty="0" smtClean="0"/>
              <a:t>(4)</a:t>
            </a:r>
            <a:endParaRPr lang="en-US" altLang="ko-KR" sz="1800" dirty="0"/>
          </a:p>
        </p:txBody>
      </p:sp>
      <p:sp>
        <p:nvSpPr>
          <p:cNvPr id="6" name="TextBox 5"/>
          <p:cNvSpPr txBox="1"/>
          <p:nvPr/>
        </p:nvSpPr>
        <p:spPr>
          <a:xfrm>
            <a:off x="558367" y="785594"/>
            <a:ext cx="7116051" cy="23883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시스템 명 </a:t>
            </a:r>
            <a:r>
              <a:rPr lang="en-US" altLang="ko-KR" dirty="0" smtClean="0"/>
              <a:t>:  </a:t>
            </a:r>
            <a:r>
              <a:rPr lang="ko-KR" altLang="en-US" dirty="0" smtClean="0"/>
              <a:t>웹 </a:t>
            </a:r>
            <a:r>
              <a:rPr lang="ko-KR" altLang="en-US" dirty="0" err="1" smtClean="0"/>
              <a:t>트레이딩</a:t>
            </a:r>
            <a:r>
              <a:rPr lang="ko-KR" altLang="en-US" dirty="0" smtClean="0"/>
              <a:t> 시스템</a:t>
            </a:r>
            <a:endParaRPr lang="en-US" altLang="ko-KR" sz="1400" b="0" dirty="0" smtClean="0"/>
          </a:p>
          <a:p>
            <a:pPr marL="285750" indent="-285750">
              <a:buFontTx/>
              <a:buChar char="-"/>
            </a:pPr>
            <a:r>
              <a:rPr lang="ko-KR" altLang="en-US" sz="1100" b="0" dirty="0" smtClean="0"/>
              <a:t>증권사 고객이 웹 브라우저에서 증권사의 시세정보 주식주문을 수행할 수 있는 시스템구축을 요청합니다</a:t>
            </a:r>
            <a:r>
              <a:rPr lang="en-US" altLang="ko-KR" sz="1100" b="0" dirty="0" smtClean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주요기능정의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sz="1000" b="0" dirty="0" smtClean="0"/>
              <a:t>일반적 증권사의 웹 </a:t>
            </a:r>
            <a:r>
              <a:rPr lang="ko-KR" altLang="en-US" sz="1000" b="0" dirty="0" err="1" smtClean="0"/>
              <a:t>트레이딩</a:t>
            </a:r>
            <a:r>
              <a:rPr lang="ko-KR" altLang="en-US" sz="1000" b="0" dirty="0" smtClean="0"/>
              <a:t> 시스템을 참고하여 당사의 웹 시스템을 구축해 주시기 바랍니다</a:t>
            </a:r>
            <a:r>
              <a:rPr lang="en-US" altLang="ko-KR" sz="1000" b="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000" b="0" dirty="0" smtClean="0"/>
              <a:t>아울러 </a:t>
            </a:r>
            <a:r>
              <a:rPr lang="en-US" altLang="ko-KR" sz="1000" b="0" dirty="0" smtClean="0"/>
              <a:t>AS-IS</a:t>
            </a:r>
            <a:r>
              <a:rPr lang="ko-KR" altLang="en-US" sz="1000" b="0" dirty="0" smtClean="0"/>
              <a:t>시스템에 대한 분석은 인터뷰와 자료요청을 통하여 수행하시기 바랍니다</a:t>
            </a:r>
            <a:endParaRPr lang="en-US" altLang="ko-KR" sz="1000" b="0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당사 </a:t>
            </a:r>
            <a:r>
              <a:rPr lang="ko-KR" altLang="en-US" dirty="0" err="1" smtClean="0"/>
              <a:t>웹트레이딩</a:t>
            </a:r>
            <a:r>
              <a:rPr lang="ko-KR" altLang="en-US" dirty="0" smtClean="0"/>
              <a:t> 시스템 일반적 기능</a:t>
            </a:r>
            <a:endParaRPr lang="en-US" altLang="ko-KR" dirty="0" smtClean="0"/>
          </a:p>
          <a:p>
            <a:endParaRPr lang="en-US" altLang="ko-KR" dirty="0" smtClean="0"/>
          </a:p>
        </p:txBody>
      </p:sp>
      <p:grpSp>
        <p:nvGrpSpPr>
          <p:cNvPr id="2" name="그룹 1"/>
          <p:cNvGrpSpPr/>
          <p:nvPr/>
        </p:nvGrpSpPr>
        <p:grpSpPr>
          <a:xfrm>
            <a:off x="629392" y="3051676"/>
            <a:ext cx="8738385" cy="3263883"/>
            <a:chOff x="629392" y="3051676"/>
            <a:chExt cx="8738385" cy="2698519"/>
          </a:xfrm>
        </p:grpSpPr>
        <p:sp>
          <p:nvSpPr>
            <p:cNvPr id="117" name="직사각형 116"/>
            <p:cNvSpPr/>
            <p:nvPr/>
          </p:nvSpPr>
          <p:spPr>
            <a:xfrm>
              <a:off x="729969" y="4303710"/>
              <a:ext cx="1341030" cy="227739"/>
            </a:xfrm>
            <a:prstGeom prst="rect">
              <a:avLst/>
            </a:prstGeom>
            <a:solidFill>
              <a:srgbClr val="FFFFFF"/>
            </a:solidFill>
            <a:ln w="3175" cap="flat" cmpd="sng" algn="ctr">
              <a:solidFill>
                <a:srgbClr val="FFFFFF">
                  <a:lumMod val="65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1" hangingPunct="1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시세</a:t>
              </a:r>
            </a:p>
          </p:txBody>
        </p:sp>
        <p:sp>
          <p:nvSpPr>
            <p:cNvPr id="118" name="직사각형 117"/>
            <p:cNvSpPr>
              <a:spLocks noChangeArrowheads="1"/>
            </p:cNvSpPr>
            <p:nvPr/>
          </p:nvSpPr>
          <p:spPr bwMode="auto">
            <a:xfrm>
              <a:off x="727997" y="4583352"/>
              <a:ext cx="1341030" cy="127110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A6A6A6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eaLnBrk="1" fontAlgn="auto" latinLnBrk="1" hangingPunct="1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현재가</a:t>
              </a:r>
            </a:p>
          </p:txBody>
        </p:sp>
        <p:sp>
          <p:nvSpPr>
            <p:cNvPr id="119" name="TextBox 98"/>
            <p:cNvSpPr txBox="1">
              <a:spLocks noChangeArrowheads="1"/>
            </p:cNvSpPr>
            <p:nvPr/>
          </p:nvSpPr>
          <p:spPr bwMode="auto">
            <a:xfrm>
              <a:off x="629392" y="4713640"/>
              <a:ext cx="1672106" cy="20171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defTabSz="914400" eaLnBrk="1" fontAlgn="auto" latinLnBrk="1" hangingPunct="1">
                <a:lnSpc>
                  <a:spcPct val="14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호가</a:t>
              </a:r>
              <a:r>
                <a:rPr kumimoji="0" lang="en-US" altLang="ko-KR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/ </a:t>
              </a:r>
              <a:r>
                <a:rPr kumimoji="0" lang="ko-KR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거래원</a:t>
              </a:r>
              <a:r>
                <a:rPr kumimoji="0" lang="en-US" altLang="ko-KR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/ </a:t>
              </a:r>
              <a:r>
                <a:rPr kumimoji="0" lang="ko-KR" altLang="en-US" sz="8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일자별</a:t>
              </a:r>
              <a:r>
                <a:rPr kumimoji="0" lang="en-US" altLang="ko-KR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/ </a:t>
              </a:r>
              <a:r>
                <a:rPr kumimoji="0" lang="ko-KR" altLang="en-US" sz="8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시간별</a:t>
              </a: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727997" y="5279279"/>
              <a:ext cx="1341030" cy="127110"/>
            </a:xfrm>
            <a:prstGeom prst="rect">
              <a:avLst/>
            </a:prstGeom>
            <a:solidFill>
              <a:srgbClr val="FFFFFF"/>
            </a:solidFill>
            <a:ln w="3175" cap="flat" cmpd="sng" algn="ctr">
              <a:solidFill>
                <a:srgbClr val="FFFFFF">
                  <a:lumMod val="65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1" hangingPunct="1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기관</a:t>
              </a:r>
              <a:r>
                <a:rPr kumimoji="0" lang="en-US" altLang="ko-KR" sz="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/</a:t>
              </a:r>
              <a:r>
                <a:rPr kumimoji="0" lang="ko-KR" altLang="en-US" sz="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외국인</a:t>
              </a:r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2534443" y="4303710"/>
              <a:ext cx="1341030" cy="227739"/>
            </a:xfrm>
            <a:prstGeom prst="rect">
              <a:avLst/>
            </a:prstGeom>
            <a:solidFill>
              <a:srgbClr val="FFFFFF"/>
            </a:solidFill>
            <a:ln w="3175" cap="flat" cmpd="sng" algn="ctr">
              <a:solidFill>
                <a:srgbClr val="FFFFFF">
                  <a:lumMod val="65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1" hangingPunct="1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투자정보</a:t>
              </a:r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2534443" y="4901127"/>
              <a:ext cx="1341030" cy="127110"/>
            </a:xfrm>
            <a:prstGeom prst="rect">
              <a:avLst/>
            </a:prstGeom>
            <a:solidFill>
              <a:srgbClr val="FFFFFF"/>
            </a:solidFill>
            <a:ln w="3175" cap="flat" cmpd="sng" algn="ctr">
              <a:solidFill>
                <a:srgbClr val="FFFFFF">
                  <a:lumMod val="65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1" hangingPunct="1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투자자동향</a:t>
              </a:r>
            </a:p>
          </p:txBody>
        </p:sp>
        <p:sp>
          <p:nvSpPr>
            <p:cNvPr id="123" name="직사각형 122"/>
            <p:cNvSpPr>
              <a:spLocks noChangeArrowheads="1"/>
            </p:cNvSpPr>
            <p:nvPr/>
          </p:nvSpPr>
          <p:spPr bwMode="auto">
            <a:xfrm>
              <a:off x="2534443" y="4583352"/>
              <a:ext cx="1341030" cy="127110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A6A6A6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eaLnBrk="1" fontAlgn="auto" latinLnBrk="1" hangingPunct="1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종합뉴스</a:t>
              </a:r>
            </a:p>
          </p:txBody>
        </p:sp>
        <p:sp>
          <p:nvSpPr>
            <p:cNvPr id="124" name="직사각형 123"/>
            <p:cNvSpPr/>
            <p:nvPr/>
          </p:nvSpPr>
          <p:spPr>
            <a:xfrm>
              <a:off x="2534443" y="5365078"/>
              <a:ext cx="1341030" cy="127110"/>
            </a:xfrm>
            <a:prstGeom prst="rect">
              <a:avLst/>
            </a:prstGeom>
            <a:solidFill>
              <a:srgbClr val="FFFFFF"/>
            </a:solidFill>
            <a:ln w="3175" cap="flat" cmpd="sng" algn="ctr">
              <a:solidFill>
                <a:srgbClr val="FFFFFF">
                  <a:lumMod val="65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1" hangingPunct="1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해외지수</a:t>
              </a:r>
            </a:p>
          </p:txBody>
        </p:sp>
        <p:sp>
          <p:nvSpPr>
            <p:cNvPr id="125" name="직사각형 124"/>
            <p:cNvSpPr/>
            <p:nvPr/>
          </p:nvSpPr>
          <p:spPr>
            <a:xfrm>
              <a:off x="2534443" y="5523966"/>
              <a:ext cx="1341030" cy="127110"/>
            </a:xfrm>
            <a:prstGeom prst="rect">
              <a:avLst/>
            </a:prstGeom>
            <a:solidFill>
              <a:srgbClr val="FFFFFF"/>
            </a:solidFill>
            <a:ln w="3175" cap="flat" cmpd="sng" algn="ctr">
              <a:solidFill>
                <a:srgbClr val="FFFFFF">
                  <a:lumMod val="65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1" hangingPunct="1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지수업종</a:t>
              </a:r>
            </a:p>
          </p:txBody>
        </p:sp>
        <p:sp>
          <p:nvSpPr>
            <p:cNvPr id="126" name="직사각형 125"/>
            <p:cNvSpPr>
              <a:spLocks noChangeArrowheads="1"/>
            </p:cNvSpPr>
            <p:nvPr/>
          </p:nvSpPr>
          <p:spPr bwMode="auto">
            <a:xfrm>
              <a:off x="2534443" y="4742239"/>
              <a:ext cx="1341030" cy="127110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A6A6A6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eaLnBrk="1" fontAlgn="auto" latinLnBrk="1" hangingPunct="1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트윗뉴스</a:t>
              </a:r>
            </a:p>
          </p:txBody>
        </p:sp>
        <p:sp>
          <p:nvSpPr>
            <p:cNvPr id="127" name="직사각형 126"/>
            <p:cNvSpPr/>
            <p:nvPr/>
          </p:nvSpPr>
          <p:spPr>
            <a:xfrm>
              <a:off x="2534443" y="5060014"/>
              <a:ext cx="1341030" cy="127110"/>
            </a:xfrm>
            <a:prstGeom prst="rect">
              <a:avLst/>
            </a:prstGeom>
            <a:solidFill>
              <a:srgbClr val="FFFFFF"/>
            </a:solidFill>
            <a:ln w="3175" cap="flat" cmpd="sng" algn="ctr">
              <a:solidFill>
                <a:srgbClr val="FFFFFF">
                  <a:lumMod val="65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1" hangingPunct="1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외국인동향</a:t>
              </a:r>
            </a:p>
          </p:txBody>
        </p:sp>
        <p:sp>
          <p:nvSpPr>
            <p:cNvPr id="128" name="TextBox 143"/>
            <p:cNvSpPr txBox="1">
              <a:spLocks noChangeArrowheads="1"/>
            </p:cNvSpPr>
            <p:nvPr/>
          </p:nvSpPr>
          <p:spPr bwMode="auto">
            <a:xfrm>
              <a:off x="2422032" y="5190302"/>
              <a:ext cx="1599376" cy="14405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defTabSz="914400" eaLnBrk="1" fontAlgn="auto" latinLnBrk="1" hangingPunct="1">
                <a:lnSpc>
                  <a:spcPct val="14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당일외국계</a:t>
              </a:r>
              <a:r>
                <a:rPr kumimoji="0" lang="en-US" altLang="ko-KR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/ </a:t>
              </a:r>
              <a:r>
                <a:rPr kumimoji="0" lang="ko-KR" altLang="en-US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외인순매수</a:t>
              </a:r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6196636" y="4303710"/>
              <a:ext cx="1341030" cy="227739"/>
            </a:xfrm>
            <a:prstGeom prst="rect">
              <a:avLst/>
            </a:prstGeom>
            <a:solidFill>
              <a:srgbClr val="FFFFFF"/>
            </a:solidFill>
            <a:ln w="3175" cap="flat" cmpd="sng" algn="ctr">
              <a:solidFill>
                <a:srgbClr val="FFFFFF">
                  <a:lumMod val="65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1" hangingPunct="1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주문</a:t>
              </a:r>
            </a:p>
          </p:txBody>
        </p:sp>
        <p:sp>
          <p:nvSpPr>
            <p:cNvPr id="130" name="직사각형 129"/>
            <p:cNvSpPr>
              <a:spLocks noChangeArrowheads="1"/>
            </p:cNvSpPr>
            <p:nvPr/>
          </p:nvSpPr>
          <p:spPr bwMode="auto">
            <a:xfrm>
              <a:off x="6196636" y="4583352"/>
              <a:ext cx="1341030" cy="127110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A6A6A6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eaLnBrk="1" fontAlgn="auto" latinLnBrk="1" hangingPunct="1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현금주문</a:t>
              </a:r>
            </a:p>
          </p:txBody>
        </p:sp>
        <p:sp>
          <p:nvSpPr>
            <p:cNvPr id="131" name="직사각형 130"/>
            <p:cNvSpPr>
              <a:spLocks noChangeArrowheads="1"/>
            </p:cNvSpPr>
            <p:nvPr/>
          </p:nvSpPr>
          <p:spPr bwMode="auto">
            <a:xfrm>
              <a:off x="6212071" y="5464198"/>
              <a:ext cx="1341030" cy="127110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A6A6A6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eaLnBrk="1" fontAlgn="auto" latinLnBrk="1" hangingPunct="1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잔고</a:t>
              </a:r>
            </a:p>
          </p:txBody>
        </p:sp>
        <p:sp>
          <p:nvSpPr>
            <p:cNvPr id="132" name="직사각형 131"/>
            <p:cNvSpPr>
              <a:spLocks noChangeArrowheads="1"/>
            </p:cNvSpPr>
            <p:nvPr/>
          </p:nvSpPr>
          <p:spPr bwMode="auto">
            <a:xfrm>
              <a:off x="6212071" y="5623085"/>
              <a:ext cx="1341030" cy="127110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A6A6A6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eaLnBrk="1" fontAlgn="auto" latinLnBrk="1" hangingPunct="1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예수금</a:t>
              </a:r>
            </a:p>
          </p:txBody>
        </p:sp>
        <p:sp>
          <p:nvSpPr>
            <p:cNvPr id="133" name="직사각형 132"/>
            <p:cNvSpPr>
              <a:spLocks noChangeArrowheads="1"/>
            </p:cNvSpPr>
            <p:nvPr/>
          </p:nvSpPr>
          <p:spPr bwMode="auto">
            <a:xfrm>
              <a:off x="6196636" y="4888416"/>
              <a:ext cx="1341030" cy="9109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A6A6A6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eaLnBrk="1" fontAlgn="auto" latinLnBrk="1" hangingPunct="1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신용주문</a:t>
              </a:r>
            </a:p>
          </p:txBody>
        </p:sp>
        <p:sp>
          <p:nvSpPr>
            <p:cNvPr id="134" name="직사각형 133"/>
            <p:cNvSpPr>
              <a:spLocks noChangeArrowheads="1"/>
            </p:cNvSpPr>
            <p:nvPr/>
          </p:nvSpPr>
          <p:spPr bwMode="auto">
            <a:xfrm>
              <a:off x="6212071" y="5184556"/>
              <a:ext cx="1341030" cy="117577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A6A6A6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eaLnBrk="1" fontAlgn="auto" latinLnBrk="1" hangingPunct="1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체결</a:t>
              </a:r>
              <a:r>
                <a:rPr kumimoji="0" lang="en-US" altLang="ko-KR" sz="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/</a:t>
              </a:r>
              <a:r>
                <a:rPr kumimoji="0" lang="ko-KR" altLang="en-US" sz="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미체결</a:t>
              </a:r>
            </a:p>
          </p:txBody>
        </p:sp>
        <p:sp>
          <p:nvSpPr>
            <p:cNvPr id="135" name="TextBox 112"/>
            <p:cNvSpPr txBox="1">
              <a:spLocks noChangeArrowheads="1"/>
            </p:cNvSpPr>
            <p:nvPr/>
          </p:nvSpPr>
          <p:spPr bwMode="auto">
            <a:xfrm>
              <a:off x="6078310" y="4713640"/>
              <a:ext cx="1536268" cy="14405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defTabSz="914400" eaLnBrk="1" fontAlgn="auto" latinLnBrk="1" hangingPunct="1">
                <a:lnSpc>
                  <a:spcPct val="14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매도</a:t>
              </a:r>
              <a:r>
                <a:rPr kumimoji="0" lang="en-US" altLang="ko-KR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/ </a:t>
              </a:r>
              <a:r>
                <a:rPr kumimoji="0" lang="ko-KR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매수</a:t>
              </a:r>
              <a:r>
                <a:rPr kumimoji="0" lang="en-US" altLang="ko-KR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/ </a:t>
              </a:r>
              <a:r>
                <a:rPr kumimoji="0" lang="ko-KR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정정</a:t>
              </a:r>
              <a:r>
                <a:rPr kumimoji="0" lang="en-US" altLang="ko-KR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/ </a:t>
              </a:r>
              <a:r>
                <a:rPr kumimoji="0" lang="ko-KR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취소</a:t>
              </a:r>
            </a:p>
          </p:txBody>
        </p:sp>
        <p:sp>
          <p:nvSpPr>
            <p:cNvPr id="136" name="TextBox 116"/>
            <p:cNvSpPr txBox="1">
              <a:spLocks noChangeArrowheads="1"/>
            </p:cNvSpPr>
            <p:nvPr/>
          </p:nvSpPr>
          <p:spPr bwMode="auto">
            <a:xfrm>
              <a:off x="6093745" y="5009780"/>
              <a:ext cx="1536268" cy="14405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defTabSz="914400" eaLnBrk="1" fontAlgn="auto" latinLnBrk="1" hangingPunct="1">
                <a:lnSpc>
                  <a:spcPct val="14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매도</a:t>
              </a:r>
              <a:r>
                <a:rPr kumimoji="0" lang="en-US" altLang="ko-KR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/ </a:t>
              </a:r>
              <a:r>
                <a:rPr kumimoji="0" lang="ko-KR" altLang="en-US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매수</a:t>
              </a:r>
              <a:r>
                <a:rPr kumimoji="0" lang="en-US" altLang="ko-KR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/ </a:t>
              </a:r>
              <a:r>
                <a:rPr kumimoji="0" lang="ko-KR" altLang="en-US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정정</a:t>
              </a:r>
              <a:r>
                <a:rPr kumimoji="0" lang="en-US" altLang="ko-KR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/ </a:t>
              </a:r>
              <a:r>
                <a:rPr kumimoji="0" lang="ko-KR" altLang="en-US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취소</a:t>
              </a:r>
            </a:p>
          </p:txBody>
        </p:sp>
        <p:sp>
          <p:nvSpPr>
            <p:cNvPr id="137" name="직사각형 136"/>
            <p:cNvSpPr/>
            <p:nvPr/>
          </p:nvSpPr>
          <p:spPr>
            <a:xfrm>
              <a:off x="8026747" y="4303710"/>
              <a:ext cx="1341030" cy="227739"/>
            </a:xfrm>
            <a:prstGeom prst="rect">
              <a:avLst/>
            </a:prstGeom>
            <a:solidFill>
              <a:srgbClr val="FFFFFF"/>
            </a:solidFill>
            <a:ln w="3175" cap="flat" cmpd="sng" algn="ctr">
              <a:solidFill>
                <a:srgbClr val="FFFFFF">
                  <a:lumMod val="65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1" hangingPunct="1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기타</a:t>
              </a:r>
            </a:p>
          </p:txBody>
        </p:sp>
        <p:sp>
          <p:nvSpPr>
            <p:cNvPr id="138" name="직사각형 137"/>
            <p:cNvSpPr>
              <a:spLocks noChangeArrowheads="1"/>
            </p:cNvSpPr>
            <p:nvPr/>
          </p:nvSpPr>
          <p:spPr bwMode="auto">
            <a:xfrm>
              <a:off x="8026747" y="4901127"/>
              <a:ext cx="1341030" cy="127110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A6A6A6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eaLnBrk="1" fontAlgn="auto" latinLnBrk="1" hangingPunct="1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공인인증센터</a:t>
              </a:r>
            </a:p>
          </p:txBody>
        </p:sp>
        <p:sp>
          <p:nvSpPr>
            <p:cNvPr id="139" name="직사각형 138"/>
            <p:cNvSpPr>
              <a:spLocks noChangeArrowheads="1"/>
            </p:cNvSpPr>
            <p:nvPr/>
          </p:nvSpPr>
          <p:spPr bwMode="auto">
            <a:xfrm>
              <a:off x="8026747" y="4583352"/>
              <a:ext cx="1341030" cy="127110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A6A6A6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eaLnBrk="1" fontAlgn="auto" latinLnBrk="1" hangingPunct="1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공지사항</a:t>
              </a:r>
            </a:p>
          </p:txBody>
        </p:sp>
        <p:sp>
          <p:nvSpPr>
            <p:cNvPr id="140" name="직사각형 139"/>
            <p:cNvSpPr/>
            <p:nvPr/>
          </p:nvSpPr>
          <p:spPr>
            <a:xfrm>
              <a:off x="8026747" y="4742239"/>
              <a:ext cx="1341030" cy="127110"/>
            </a:xfrm>
            <a:prstGeom prst="rect">
              <a:avLst/>
            </a:prstGeom>
            <a:solidFill>
              <a:srgbClr val="FFFFFF"/>
            </a:solidFill>
            <a:ln w="3175" cap="flat" cmpd="sng" algn="ctr">
              <a:solidFill>
                <a:srgbClr val="FFFFFF">
                  <a:lumMod val="65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1" hangingPunct="1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알리미설정</a:t>
              </a:r>
            </a:p>
          </p:txBody>
        </p:sp>
        <p:cxnSp>
          <p:nvCxnSpPr>
            <p:cNvPr id="141" name="직선 연결선 140"/>
            <p:cNvCxnSpPr/>
            <p:nvPr/>
          </p:nvCxnSpPr>
          <p:spPr>
            <a:xfrm rot="16200000" flipH="1">
              <a:off x="4406696" y="3676104"/>
              <a:ext cx="1248856" cy="0"/>
            </a:xfrm>
            <a:prstGeom prst="line">
              <a:avLst/>
            </a:prstGeom>
            <a:noFill/>
            <a:ln w="952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</p:cxnSp>
        <p:cxnSp>
          <p:nvCxnSpPr>
            <p:cNvPr id="142" name="직선 연결선 141"/>
            <p:cNvCxnSpPr/>
            <p:nvPr/>
          </p:nvCxnSpPr>
          <p:spPr>
            <a:xfrm>
              <a:off x="1430066" y="4125756"/>
              <a:ext cx="7245504" cy="4237"/>
            </a:xfrm>
            <a:prstGeom prst="line">
              <a:avLst/>
            </a:prstGeom>
            <a:noFill/>
            <a:ln w="952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</p:cxnSp>
        <p:sp>
          <p:nvSpPr>
            <p:cNvPr id="143" name="직사각형 142"/>
            <p:cNvSpPr/>
            <p:nvPr/>
          </p:nvSpPr>
          <p:spPr>
            <a:xfrm>
              <a:off x="4198897" y="3105698"/>
              <a:ext cx="1682203" cy="170539"/>
            </a:xfrm>
            <a:prstGeom prst="rect">
              <a:avLst/>
            </a:prstGeom>
            <a:solidFill>
              <a:srgbClr val="FFFFFF"/>
            </a:solidFill>
            <a:ln w="3175" cap="flat" cmpd="sng" algn="ctr">
              <a:solidFill>
                <a:srgbClr val="FFFFFF">
                  <a:lumMod val="65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1" hangingPunct="1">
                <a:lnSpc>
                  <a:spcPct val="14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0" cap="none" spc="0" normalizeH="0" baseline="0" noProof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Main</a:t>
              </a:r>
            </a:p>
          </p:txBody>
        </p:sp>
        <p:sp>
          <p:nvSpPr>
            <p:cNvPr id="144" name="직사각형 143"/>
            <p:cNvSpPr/>
            <p:nvPr/>
          </p:nvSpPr>
          <p:spPr>
            <a:xfrm>
              <a:off x="4185092" y="3393814"/>
              <a:ext cx="1682204" cy="198079"/>
            </a:xfrm>
            <a:prstGeom prst="rect">
              <a:avLst/>
            </a:prstGeom>
            <a:solidFill>
              <a:srgbClr val="FFFFFF"/>
            </a:solidFill>
            <a:ln w="3175" cap="flat" cmpd="sng" algn="ctr">
              <a:solidFill>
                <a:srgbClr val="FFFFFF">
                  <a:lumMod val="65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1" hangingPunct="1">
                <a:lnSpc>
                  <a:spcPct val="14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0" cap="none" spc="0" normalizeH="0" baseline="0" noProof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Login</a:t>
              </a:r>
            </a:p>
          </p:txBody>
        </p:sp>
        <p:cxnSp>
          <p:nvCxnSpPr>
            <p:cNvPr id="145" name="직선 연결선 144"/>
            <p:cNvCxnSpPr/>
            <p:nvPr/>
          </p:nvCxnSpPr>
          <p:spPr>
            <a:xfrm rot="16200000" flipH="1">
              <a:off x="3113844" y="4215336"/>
              <a:ext cx="168421" cy="1971"/>
            </a:xfrm>
            <a:prstGeom prst="line">
              <a:avLst/>
            </a:prstGeom>
            <a:noFill/>
            <a:ln w="952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</p:cxnSp>
        <p:cxnSp>
          <p:nvCxnSpPr>
            <p:cNvPr id="146" name="직선 연결선 145"/>
            <p:cNvCxnSpPr/>
            <p:nvPr/>
          </p:nvCxnSpPr>
          <p:spPr>
            <a:xfrm rot="16200000" flipH="1">
              <a:off x="1327120" y="4215336"/>
              <a:ext cx="168421" cy="1971"/>
            </a:xfrm>
            <a:prstGeom prst="line">
              <a:avLst/>
            </a:prstGeom>
            <a:noFill/>
            <a:ln w="952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</p:cxnSp>
        <p:cxnSp>
          <p:nvCxnSpPr>
            <p:cNvPr id="147" name="직선 연결선 146"/>
            <p:cNvCxnSpPr/>
            <p:nvPr/>
          </p:nvCxnSpPr>
          <p:spPr>
            <a:xfrm rot="16200000" flipH="1">
              <a:off x="6781955" y="4215336"/>
              <a:ext cx="168421" cy="1971"/>
            </a:xfrm>
            <a:prstGeom prst="line">
              <a:avLst/>
            </a:prstGeom>
            <a:noFill/>
            <a:ln w="952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</p:cxnSp>
        <p:cxnSp>
          <p:nvCxnSpPr>
            <p:cNvPr id="148" name="직선 연결선 147"/>
            <p:cNvCxnSpPr/>
            <p:nvPr/>
          </p:nvCxnSpPr>
          <p:spPr>
            <a:xfrm rot="16200000" flipH="1">
              <a:off x="8592345" y="4215336"/>
              <a:ext cx="168421" cy="1971"/>
            </a:xfrm>
            <a:prstGeom prst="line">
              <a:avLst/>
            </a:prstGeom>
            <a:noFill/>
            <a:ln w="952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</p:cxnSp>
        <p:sp>
          <p:nvSpPr>
            <p:cNvPr id="150" name="직사각형 149"/>
            <p:cNvSpPr>
              <a:spLocks noChangeArrowheads="1"/>
            </p:cNvSpPr>
            <p:nvPr/>
          </p:nvSpPr>
          <p:spPr bwMode="auto">
            <a:xfrm>
              <a:off x="4325110" y="4295234"/>
              <a:ext cx="1341030" cy="127110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A6A6A6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eaLnBrk="1" fontAlgn="auto" latinLnBrk="1" hangingPunct="1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차트</a:t>
              </a:r>
            </a:p>
          </p:txBody>
        </p:sp>
        <p:sp>
          <p:nvSpPr>
            <p:cNvPr id="151" name="직사각형 150"/>
            <p:cNvSpPr>
              <a:spLocks noChangeArrowheads="1"/>
            </p:cNvSpPr>
            <p:nvPr/>
          </p:nvSpPr>
          <p:spPr bwMode="auto">
            <a:xfrm>
              <a:off x="8026747" y="5060014"/>
              <a:ext cx="1341030" cy="127110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A6A6A6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eaLnBrk="1" fontAlgn="auto" latinLnBrk="1" hangingPunct="1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고객센터</a:t>
              </a:r>
            </a:p>
          </p:txBody>
        </p:sp>
        <p:sp>
          <p:nvSpPr>
            <p:cNvPr id="152" name="직사각형 151"/>
            <p:cNvSpPr/>
            <p:nvPr/>
          </p:nvSpPr>
          <p:spPr>
            <a:xfrm>
              <a:off x="727997" y="5438167"/>
              <a:ext cx="1341030" cy="127110"/>
            </a:xfrm>
            <a:prstGeom prst="rect">
              <a:avLst/>
            </a:prstGeom>
            <a:solidFill>
              <a:srgbClr val="FFFFFF"/>
            </a:solidFill>
            <a:ln w="3175" cap="flat" cmpd="sng" algn="ctr">
              <a:solidFill>
                <a:srgbClr val="FFFFFF">
                  <a:lumMod val="65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1" hangingPunct="1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신용융자</a:t>
              </a:r>
            </a:p>
          </p:txBody>
        </p:sp>
        <p:sp>
          <p:nvSpPr>
            <p:cNvPr id="153" name="직사각형 152"/>
            <p:cNvSpPr/>
            <p:nvPr/>
          </p:nvSpPr>
          <p:spPr>
            <a:xfrm>
              <a:off x="727997" y="5597054"/>
              <a:ext cx="1341030" cy="127110"/>
            </a:xfrm>
            <a:prstGeom prst="rect">
              <a:avLst/>
            </a:prstGeom>
            <a:solidFill>
              <a:srgbClr val="FFFFFF"/>
            </a:solidFill>
            <a:ln w="3175" cap="flat" cmpd="sng" algn="ctr">
              <a:solidFill>
                <a:srgbClr val="FFFFFF">
                  <a:lumMod val="65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1" hangingPunct="1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리서치자료</a:t>
              </a:r>
            </a:p>
          </p:txBody>
        </p:sp>
        <p:sp>
          <p:nvSpPr>
            <p:cNvPr id="154" name="직사각형 153"/>
            <p:cNvSpPr>
              <a:spLocks noChangeArrowheads="1"/>
            </p:cNvSpPr>
            <p:nvPr/>
          </p:nvSpPr>
          <p:spPr bwMode="auto">
            <a:xfrm>
              <a:off x="4185092" y="3692523"/>
              <a:ext cx="1682204" cy="293412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A6A6A6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eaLnBrk="1" fontAlgn="auto" latinLnBrk="1" hangingPunct="1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맑은 고딕"/>
                  <a:ea typeface="맑은 고딕"/>
                </a:rPr>
                <a:t>시세메뉴화면</a:t>
              </a:r>
              <a:endParaRPr kumimoji="0" lang="en-US" altLang="ko-KR" sz="1100" b="0" i="0" u="none" strike="noStrike" kern="0" cap="none" spc="0" normalizeH="0" baseline="0" noProof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맑은 고딕"/>
                <a:ea typeface="맑은 고딕"/>
              </a:endParaRPr>
            </a:p>
            <a:p>
              <a:pPr marL="0" marR="0" lvl="0" indent="0" algn="ctr" defTabSz="914400" eaLnBrk="1" fontAlgn="auto" latinLnBrk="1" hangingPunct="1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0" i="0" u="none" strike="noStrike" kern="0" cap="none" spc="0" normalizeH="0" baseline="0" noProof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맑은 고딕"/>
                  <a:ea typeface="맑은 고딕"/>
                </a:rPr>
                <a:t>(</a:t>
              </a:r>
              <a:r>
                <a:rPr kumimoji="0" lang="ko-KR" alt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맑은 고딕"/>
                  <a:ea typeface="맑은 고딕"/>
                </a:rPr>
                <a:t>아이콘형태화면</a:t>
              </a:r>
              <a:r>
                <a:rPr kumimoji="0" lang="en-US" altLang="ko-KR" sz="1100" b="0" i="0" u="none" strike="noStrike" kern="0" cap="none" spc="0" normalizeH="0" baseline="0" noProof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맑은 고딕"/>
                  <a:ea typeface="맑은 고딕"/>
                </a:rPr>
                <a:t>)</a:t>
              </a:r>
              <a:endParaRPr kumimoji="0" lang="ko-KR" altLang="en-US" sz="1100" b="0" i="0" u="none" strike="noStrike" kern="0" cap="none" spc="0" normalizeH="0" baseline="0" noProof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맑은 고딕"/>
                <a:ea typeface="맑은 고딕"/>
              </a:endParaRPr>
            </a:p>
          </p:txBody>
        </p:sp>
        <p:sp>
          <p:nvSpPr>
            <p:cNvPr id="155" name="직사각형 154"/>
            <p:cNvSpPr>
              <a:spLocks noChangeArrowheads="1"/>
            </p:cNvSpPr>
            <p:nvPr/>
          </p:nvSpPr>
          <p:spPr bwMode="auto">
            <a:xfrm>
              <a:off x="727997" y="4961504"/>
              <a:ext cx="1341030" cy="127110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A6A6A6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eaLnBrk="1" fontAlgn="auto" latinLnBrk="1" hangingPunct="1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관심종목</a:t>
              </a:r>
            </a:p>
          </p:txBody>
        </p:sp>
        <p:sp>
          <p:nvSpPr>
            <p:cNvPr id="156" name="직사각형 155"/>
            <p:cNvSpPr/>
            <p:nvPr/>
          </p:nvSpPr>
          <p:spPr>
            <a:xfrm>
              <a:off x="727997" y="5120392"/>
              <a:ext cx="1341030" cy="127110"/>
            </a:xfrm>
            <a:prstGeom prst="rect">
              <a:avLst/>
            </a:prstGeom>
            <a:solidFill>
              <a:srgbClr val="FFFFFF"/>
            </a:solidFill>
            <a:ln w="3175" cap="flat" cmpd="sng" algn="ctr">
              <a:solidFill>
                <a:srgbClr val="FFFFFF">
                  <a:lumMod val="65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1" hangingPunct="1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테마주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23259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Default Design">
  <a:themeElements>
    <a:clrScheme name="1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1_Default Design">
      <a:majorFont>
        <a:latin typeface="가는각진제목체"/>
        <a:ea typeface="가는각진제목체"/>
        <a:cs typeface=""/>
      </a:majorFont>
      <a:minorFont>
        <a:latin typeface="가는각진제목체"/>
        <a:ea typeface="가는각진제목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돋움"/>
        <a:ea typeface="돋움"/>
        <a:cs typeface=""/>
      </a:majorFont>
      <a:minorFont>
        <a:latin typeface="돋움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Default Design">
  <a:themeElements>
    <a:clrScheme name="3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3_Default Design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61824</TotalTime>
  <Words>3663</Words>
  <Application>Microsoft Office PowerPoint</Application>
  <PresentationFormat>A4 용지(210x297mm)</PresentationFormat>
  <Paragraphs>1467</Paragraphs>
  <Slides>27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3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42" baseType="lpstr">
      <vt:lpstr>가는각진제목체</vt:lpstr>
      <vt:lpstr>굴림</vt:lpstr>
      <vt:lpstr>굴림체</vt:lpstr>
      <vt:lpstr>돋움</vt:lpstr>
      <vt:lpstr>맑은 고딕</vt:lpstr>
      <vt:lpstr>맑은고딕</vt:lpstr>
      <vt:lpstr>바탕</vt:lpstr>
      <vt:lpstr>휴먼모음T</vt:lpstr>
      <vt:lpstr>Arial</vt:lpstr>
      <vt:lpstr>Times New Roman</vt:lpstr>
      <vt:lpstr>Wingdings</vt:lpstr>
      <vt:lpstr>1_Default Design</vt:lpstr>
      <vt:lpstr>기본 디자인</vt:lpstr>
      <vt:lpstr>3_Default Design</vt:lpstr>
      <vt:lpstr>비트맵 이미지</vt:lpstr>
      <vt:lpstr>2. 프로젝트 진행(선배들 사례)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메리츠화재 IT본부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Logo &amp; Slogan</dc:title>
  <dc:creator>홍필두</dc:creator>
  <cp:lastModifiedBy>홍필두</cp:lastModifiedBy>
  <cp:revision>3009</cp:revision>
  <cp:lastPrinted>2016-09-26T01:22:57Z</cp:lastPrinted>
  <dcterms:created xsi:type="dcterms:W3CDTF">2003-10-22T07:02:37Z</dcterms:created>
  <dcterms:modified xsi:type="dcterms:W3CDTF">2021-02-22T06:33:10Z</dcterms:modified>
</cp:coreProperties>
</file>