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62" r:id="rId4"/>
    <p:sldId id="263" r:id="rId5"/>
    <p:sldId id="260" r:id="rId6"/>
    <p:sldId id="293" r:id="rId7"/>
    <p:sldId id="295" r:id="rId8"/>
    <p:sldId id="294" r:id="rId9"/>
    <p:sldId id="299" r:id="rId10"/>
    <p:sldId id="301" r:id="rId11"/>
    <p:sldId id="302" r:id="rId12"/>
    <p:sldId id="298" r:id="rId13"/>
    <p:sldId id="288" r:id="rId14"/>
    <p:sldId id="289" r:id="rId15"/>
    <p:sldId id="300" r:id="rId16"/>
    <p:sldId id="284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04">
          <p15:clr>
            <a:srgbClr val="A4A3A4"/>
          </p15:clr>
        </p15:guide>
        <p15:guide id="2" orient="horz" pos="1344">
          <p15:clr>
            <a:srgbClr val="A4A3A4"/>
          </p15:clr>
        </p15:guide>
        <p15:guide id="3" pos="3936">
          <p15:clr>
            <a:srgbClr val="A4A3A4"/>
          </p15:clr>
        </p15:guide>
        <p15:guide id="4" pos="829">
          <p15:clr>
            <a:srgbClr val="A4A3A4"/>
          </p15:clr>
        </p15:guide>
        <p15:guide id="5" pos="1532">
          <p15:clr>
            <a:srgbClr val="A4A3A4"/>
          </p15:clr>
        </p15:guide>
        <p15:guide id="6" pos="3188">
          <p15:clr>
            <a:srgbClr val="A4A3A4"/>
          </p15:clr>
        </p15:guide>
        <p15:guide id="7" pos="12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95959"/>
    <a:srgbClr val="FF0000"/>
    <a:srgbClr val="BFBFBF"/>
    <a:srgbClr val="4F81BD"/>
    <a:srgbClr val="3333CC"/>
    <a:srgbClr val="333399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5500" autoAdjust="0"/>
  </p:normalViewPr>
  <p:slideViewPr>
    <p:cSldViewPr showGuides="1">
      <p:cViewPr varScale="1">
        <p:scale>
          <a:sx n="131" d="100"/>
          <a:sy n="131" d="100"/>
        </p:scale>
        <p:origin x="-1110" y="-84"/>
      </p:cViewPr>
      <p:guideLst>
        <p:guide orient="horz" pos="504"/>
        <p:guide orient="horz" pos="1344"/>
        <p:guide pos="3936"/>
        <p:guide pos="829"/>
        <p:guide pos="1532"/>
        <p:guide pos="3188"/>
        <p:guide pos="1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B99DA-B023-4D05-B061-8A3DA6F61E83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3870-F79A-40AE-9409-FE7BDD682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4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F3870-F79A-40AE-9409-FE7BDD6829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7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F3870-F79A-40AE-9409-FE7BDD6829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6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2480" y="2585542"/>
            <a:ext cx="9394626" cy="650502"/>
          </a:xfr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75870" y="3645024"/>
            <a:ext cx="4691236" cy="76693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689252"/>
            <a:ext cx="2311400" cy="196132"/>
          </a:xfrm>
        </p:spPr>
        <p:txBody>
          <a:bodyPr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689252"/>
            <a:ext cx="2311400" cy="196132"/>
          </a:xfrm>
        </p:spPr>
        <p:txBody>
          <a:bodyPr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0466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8638861"/>
              </p:ext>
            </p:extLst>
          </p:nvPr>
        </p:nvGraphicFramePr>
        <p:xfrm>
          <a:off x="-1" y="1"/>
          <a:ext cx="9906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311400"/>
                <a:gridCol w="990600"/>
                <a:gridCol w="2311400"/>
                <a:gridCol w="990600"/>
                <a:gridCol w="2311400"/>
              </a:tblGrid>
              <a:tr h="260344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PROJECT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동화인터넷면세점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리뉴얼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PC</a:t>
                      </a:r>
                      <a:r>
                        <a:rPr lang="en-GB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WEB KO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UPDATED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2017.04.06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SRS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SCENE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VERSION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2.8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4958" y="504001"/>
            <a:ext cx="6840000" cy="63528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958" y="753818"/>
            <a:ext cx="68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958" y="969841"/>
            <a:ext cx="68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6079" y="0"/>
            <a:ext cx="720000" cy="216000"/>
          </a:xfrm>
        </p:spPr>
        <p:txBody>
          <a:bodyPr lIns="36000" tIns="0" rIns="36000" bIns="0"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4958" y="6660593"/>
            <a:ext cx="6840000" cy="19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3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3610894"/>
              </p:ext>
            </p:extLst>
          </p:nvPr>
        </p:nvGraphicFramePr>
        <p:xfrm>
          <a:off x="-1" y="1"/>
          <a:ext cx="9906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311400"/>
                <a:gridCol w="990600"/>
                <a:gridCol w="2311400"/>
                <a:gridCol w="990600"/>
                <a:gridCol w="2311400"/>
              </a:tblGrid>
              <a:tr h="260344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PROJECT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동화인터넷면세점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리뉴얼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PC</a:t>
                      </a:r>
                      <a:r>
                        <a:rPr lang="en-GB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WEB KO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UPDATED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2017.04.06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SRS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SCENE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VERSION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2.8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4958" y="504001"/>
            <a:ext cx="6840000" cy="63528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958" y="753818"/>
            <a:ext cx="68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958" y="969841"/>
            <a:ext cx="68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6079" y="0"/>
            <a:ext cx="720000" cy="216000"/>
          </a:xfrm>
        </p:spPr>
        <p:txBody>
          <a:bodyPr lIns="36000" tIns="0" rIns="36000" bIns="0"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1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9183253"/>
              </p:ext>
            </p:extLst>
          </p:nvPr>
        </p:nvGraphicFramePr>
        <p:xfrm>
          <a:off x="-1" y="1"/>
          <a:ext cx="9906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311400"/>
                <a:gridCol w="990600"/>
                <a:gridCol w="2311400"/>
                <a:gridCol w="990600"/>
                <a:gridCol w="2311400"/>
              </a:tblGrid>
              <a:tr h="260344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PROJECT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동화인터넷면세점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리뉴얼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PC</a:t>
                      </a:r>
                      <a:r>
                        <a:rPr lang="en-GB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WEB KO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UPDATED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2017.04.06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SRS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SCENE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VERSION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2.8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4958" y="504001"/>
            <a:ext cx="6840000" cy="63528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6079" y="0"/>
            <a:ext cx="720000" cy="216000"/>
          </a:xfrm>
        </p:spPr>
        <p:txBody>
          <a:bodyPr lIns="36000" tIns="0" rIns="36000" bIns="0"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4958" y="6660593"/>
            <a:ext cx="6840000" cy="19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34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2026683"/>
              </p:ext>
            </p:extLst>
          </p:nvPr>
        </p:nvGraphicFramePr>
        <p:xfrm>
          <a:off x="-1" y="1"/>
          <a:ext cx="9906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311400"/>
                <a:gridCol w="990600"/>
                <a:gridCol w="2311400"/>
                <a:gridCol w="990600"/>
                <a:gridCol w="2311400"/>
              </a:tblGrid>
              <a:tr h="260344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PROJECT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동화인터넷면세점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리뉴얼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SYSTEM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PC</a:t>
                      </a:r>
                      <a:r>
                        <a:rPr lang="en-GB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WEB KO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UPDATED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2017.04.06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SRS 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SCENE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GB" altLang="ko-KR" sz="800" b="1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VERSION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2.8</a:t>
                      </a:r>
                      <a:endParaRPr lang="ko-KR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4958" y="504001"/>
            <a:ext cx="6840000" cy="63528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76079" y="0"/>
            <a:ext cx="720000" cy="216000"/>
          </a:xfrm>
        </p:spPr>
        <p:txBody>
          <a:bodyPr lIns="36000" tIns="0" rIns="36000" bIns="0"/>
          <a:lstStyle>
            <a:lvl1pPr algn="ctr">
              <a:defRPr sz="800"/>
            </a:lvl1pPr>
          </a:lstStyle>
          <a:p>
            <a:fld id="{FC8DCB26-753C-4D8F-BB27-EB8830B6A7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6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CB26-753C-4D8F-BB27-EB8830B6A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3" r:id="rId5"/>
    <p:sldLayoutId id="2147483665" r:id="rId6"/>
    <p:sldLayoutId id="2147483666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687" y="2161431"/>
            <a:ext cx="9394626" cy="650502"/>
          </a:xfrm>
        </p:spPr>
        <p:txBody>
          <a:bodyPr>
            <a:normAutofit/>
          </a:bodyPr>
          <a:lstStyle/>
          <a:p>
            <a:r>
              <a:rPr lang="ko-KR" altLang="en-US" dirty="0"/>
              <a:t>동화인터넷면세점 </a:t>
            </a:r>
            <a:r>
              <a:rPr lang="ko-KR" altLang="en-US" dirty="0" err="1"/>
              <a:t>리뉴얼</a:t>
            </a:r>
            <a:r>
              <a:rPr lang="ko-KR" altLang="en-US" dirty="0"/>
              <a:t>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77" y="3022662"/>
            <a:ext cx="4691236" cy="408434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동화인터넷면세점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 정의서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953000" y="4005064"/>
            <a:ext cx="469123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업무명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PC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국문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이지선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340932" y="3444627"/>
            <a:ext cx="5302671" cy="408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파일명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DH_PW_P_KO_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화면상세설계서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170322_v2.8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0" y="438616"/>
            <a:ext cx="6861212" cy="396000"/>
            <a:chOff x="0" y="438879"/>
            <a:chExt cx="6861212" cy="396000"/>
          </a:xfrm>
        </p:grpSpPr>
        <p:sp>
          <p:nvSpPr>
            <p:cNvPr id="166" name="직사각형 165"/>
            <p:cNvSpPr/>
            <p:nvPr/>
          </p:nvSpPr>
          <p:spPr>
            <a:xfrm>
              <a:off x="0" y="502286"/>
              <a:ext cx="6861212" cy="2619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0424" y="438879"/>
              <a:ext cx="6732446" cy="396000"/>
              <a:chOff x="42315" y="438879"/>
              <a:chExt cx="6633692" cy="396000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42315" y="525153"/>
                <a:ext cx="1470308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</a:t>
                </a:r>
                <a:r>
                  <a:rPr lang="ko-KR" altLang="en-US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전체 카테고리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1712560" y="538286"/>
                <a:ext cx="4963447" cy="198000"/>
                <a:chOff x="1650492" y="1021970"/>
                <a:chExt cx="6497600" cy="198000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1650492" y="1021970"/>
                  <a:ext cx="6497600" cy="198000"/>
                  <a:chOff x="2334003" y="648391"/>
                  <a:chExt cx="6814574" cy="309084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2334003" y="648391"/>
                    <a:ext cx="6814573" cy="2990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ko-KR" sz="1000" dirty="0" smtClean="0"/>
                      <a:t>e</a:t>
                    </a:r>
                    <a:endParaRPr lang="ko-KR" altLang="en-US" sz="1000" dirty="0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02592" y="648391"/>
                    <a:ext cx="345985" cy="309084"/>
                  </a:xfrm>
                  <a:prstGeom prst="rect">
                    <a:avLst/>
                  </a:prstGeom>
                  <a:solidFill>
                    <a:srgbClr val="E7E6E6"/>
                  </a:solidFill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72" name="Picture 8" descr="search, search icon, search line icon icon"/>
                <p:cNvPicPr>
                  <a:picLocks noChangeArrowheads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7769" y="1052321"/>
                  <a:ext cx="188509" cy="14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0" name="Picture 2" descr="checklist, list, menu, navigation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88" y="438879"/>
                <a:ext cx="355230" cy="3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0" y="978587"/>
            <a:ext cx="6805930" cy="2779258"/>
            <a:chOff x="11850" y="3242612"/>
            <a:chExt cx="6805930" cy="2779258"/>
          </a:xfrm>
        </p:grpSpPr>
        <p:sp>
          <p:nvSpPr>
            <p:cNvPr id="5" name="TextBox 4"/>
            <p:cNvSpPr txBox="1"/>
            <p:nvPr/>
          </p:nvSpPr>
          <p:spPr>
            <a:xfrm>
              <a:off x="40424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6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24497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8570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2643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0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0424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>
                  <a:latin typeface="+mn-ea"/>
                </a:rPr>
                <a:t>$</a:t>
              </a:r>
              <a:r>
                <a:rPr lang="en-US" altLang="ko-KR" sz="800" strike="sngStrike" dirty="0" smtClean="0">
                  <a:latin typeface="+mn-ea"/>
                </a:rPr>
                <a:t>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latin typeface="+mn-ea"/>
                </a:rPr>
                <a:t>(33,300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497" y="4977171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입생로랑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RPC VERNIS A LEVRES 6ML 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(09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호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Rouge </a:t>
              </a:r>
              <a:r>
                <a:rPr lang="en-US" altLang="ko-KR" sz="800" b="0" dirty="0" err="1">
                  <a:solidFill>
                    <a:schemeClr val="bg1">
                      <a:lumMod val="50000"/>
                    </a:schemeClr>
                  </a:solidFill>
                </a:rPr>
                <a:t>Laque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[L27855…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800" b="0" dirty="0"/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(33,300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3611" y="4977172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latin typeface="+mn-ea"/>
                </a:rPr>
                <a:t>입생로랑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latin typeface="+mn-ea"/>
                </a:rPr>
                <a:t>(09</a:t>
              </a:r>
              <a:r>
                <a:rPr lang="ko-KR" altLang="en-US" sz="800" b="0" dirty="0">
                  <a:latin typeface="+mn-ea"/>
                </a:rPr>
                <a:t>호 </a:t>
              </a:r>
              <a:r>
                <a:rPr lang="en-US" altLang="ko-KR" sz="800" b="0" dirty="0">
                  <a:latin typeface="+mn-ea"/>
                </a:rPr>
                <a:t>Rouge </a:t>
              </a:r>
              <a:r>
                <a:rPr lang="en-US" altLang="ko-KR" sz="800" b="0" dirty="0" err="1">
                  <a:latin typeface="+mn-ea"/>
                </a:rPr>
                <a:t>Laque</a:t>
              </a:r>
              <a:r>
                <a:rPr lang="en-US" altLang="ko-KR" sz="800" b="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800" b="0" dirty="0" smtClean="0">
                  <a:latin typeface="+mn-ea"/>
                </a:rPr>
                <a:t>[L27855…</a:t>
              </a:r>
              <a:endParaRPr lang="en-US" altLang="ko-KR" sz="800" b="0" dirty="0">
                <a:latin typeface="+mn-ea"/>
              </a:endParaRPr>
            </a:p>
            <a:p>
              <a:pPr algn="ctr"/>
              <a:endParaRPr lang="en-US" altLang="ko-KR" sz="800" b="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$32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0" y="3242612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FOR YOU, </a:t>
              </a:r>
              <a:r>
                <a:rPr lang="ko-KR" altLang="en-US" sz="1000" b="1" dirty="0" smtClean="0"/>
                <a:t>고객</a:t>
              </a:r>
              <a:r>
                <a:rPr lang="ko-KR" altLang="en-US" sz="1000" b="1" dirty="0"/>
                <a:t>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1379" y="3267187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09361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25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01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176"/>
            <p:cNvSpPr txBox="1"/>
            <p:nvPr/>
          </p:nvSpPr>
          <p:spPr>
            <a:xfrm>
              <a:off x="3408570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dirty="0">
                  <a:latin typeface="+mn-ea"/>
                </a:rPr>
                <a:t>$</a:t>
              </a:r>
              <a:r>
                <a:rPr lang="en-US" altLang="ko-KR" sz="800" dirty="0" smtClean="0">
                  <a:latin typeface="+mn-ea"/>
                </a:rPr>
                <a:t>32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800" b="1" dirty="0">
                  <a:latin typeface="+mn-ea"/>
                </a:rPr>
                <a:t>(</a:t>
              </a:r>
              <a:r>
                <a:rPr lang="en-US" altLang="ko-KR" sz="800" b="1" dirty="0" smtClean="0">
                  <a:latin typeface="+mn-ea"/>
                </a:rPr>
                <a:t>35,000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93691" y="1233923"/>
            <a:ext cx="1695601" cy="2539267"/>
            <a:chOff x="5112824" y="4127201"/>
            <a:chExt cx="1695601" cy="2539267"/>
          </a:xfrm>
        </p:grpSpPr>
        <p:grpSp>
          <p:nvGrpSpPr>
            <p:cNvPr id="44" name="그룹 43"/>
            <p:cNvGrpSpPr/>
            <p:nvPr/>
          </p:nvGrpSpPr>
          <p:grpSpPr>
            <a:xfrm>
              <a:off x="5112824" y="4127201"/>
              <a:ext cx="1695601" cy="2539267"/>
              <a:chOff x="1748827" y="728994"/>
              <a:chExt cx="1695601" cy="253926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748828" y="728994"/>
                <a:ext cx="1695600" cy="2539267"/>
              </a:xfrm>
              <a:prstGeom prst="rect">
                <a:avLst/>
              </a:prstGeom>
              <a:solidFill>
                <a:srgbClr val="59595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56815" y="996899"/>
                <a:ext cx="14668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입생로랑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48827" y="2884230"/>
                <a:ext cx="1678182" cy="3840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로그인</a:t>
                </a:r>
                <a:endParaRPr lang="ko-KR" alt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55903" y="2407057"/>
                <a:ext cx="16259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$32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bg1"/>
                    </a:solidFill>
                  </a:rPr>
                  <a:t>35,000</a:t>
                </a:r>
                <a:r>
                  <a:rPr lang="ko-KR" altLang="en-US" sz="800" b="1" dirty="0">
                    <a:solidFill>
                      <a:schemeClr val="bg1"/>
                    </a:solidFill>
                  </a:rPr>
                  <a:t>원</a:t>
                </a:r>
                <a:r>
                  <a:rPr lang="en-US" altLang="ko-KR" sz="8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56815" y="1314862"/>
                <a:ext cx="14668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RPC VERNIS A LEVRES 6ML (09</a:t>
                </a:r>
                <a:r>
                  <a:rPr lang="ko-KR" altLang="en-US" sz="800" dirty="0">
                    <a:solidFill>
                      <a:schemeClr val="bg1"/>
                    </a:solidFill>
                  </a:rPr>
                  <a:t>호 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Rouge </a:t>
                </a:r>
                <a:r>
                  <a:rPr lang="en-US" altLang="ko-KR" sz="800" dirty="0" err="1">
                    <a:solidFill>
                      <a:schemeClr val="bg1"/>
                    </a:solidFill>
                  </a:rPr>
                  <a:t>Laque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[L2785500]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41271" y="5281965"/>
              <a:ext cx="164973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로그인 후 할인율을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확인하세요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12561" y="1233923"/>
            <a:ext cx="1695600" cy="2539267"/>
            <a:chOff x="1748826" y="728994"/>
            <a:chExt cx="1695600" cy="2539267"/>
          </a:xfrm>
        </p:grpSpPr>
        <p:sp>
          <p:nvSpPr>
            <p:cNvPr id="52" name="직사각형 51"/>
            <p:cNvSpPr/>
            <p:nvPr/>
          </p:nvSpPr>
          <p:spPr>
            <a:xfrm>
              <a:off x="1748826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06276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307366" y="196455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TOP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네비게이션 고정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바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ko-KR" altLang="en-US" sz="800" dirty="0"/>
              <a:t>통합검색</a:t>
            </a:r>
            <a:r>
              <a:rPr lang="en-US" altLang="ko-KR" sz="800" dirty="0"/>
              <a:t>-</a:t>
            </a:r>
            <a:r>
              <a:rPr lang="ko-KR" altLang="en-US" sz="800" dirty="0" smtClean="0"/>
              <a:t>검색 어 </a:t>
            </a:r>
            <a:r>
              <a:rPr lang="ko-KR" altLang="en-US" sz="800" dirty="0"/>
              <a:t>포함 브랜드 </a:t>
            </a:r>
            <a:r>
              <a:rPr lang="en-US" altLang="ko-KR" sz="800" dirty="0"/>
              <a:t>1</a:t>
            </a:r>
            <a:r>
              <a:rPr lang="ko-KR" altLang="en-US" sz="800" dirty="0"/>
              <a:t>개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1568624" y="51693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741188" y="728699"/>
            <a:ext cx="4795988" cy="3420380"/>
            <a:chOff x="1576862" y="964435"/>
            <a:chExt cx="3037058" cy="2310689"/>
          </a:xfrm>
        </p:grpSpPr>
        <p:sp>
          <p:nvSpPr>
            <p:cNvPr id="97" name="직사각형 96"/>
            <p:cNvSpPr/>
            <p:nvPr/>
          </p:nvSpPr>
          <p:spPr>
            <a:xfrm>
              <a:off x="1576862" y="964435"/>
              <a:ext cx="3037058" cy="23106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Etro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가방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지갑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가방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지갑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지갑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악세서리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스카프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머플러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ETRO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가을패션 제안전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ETUDE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메이크업 이벤트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Enc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      15,214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TATE                                             12,201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Une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      5,586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Eastback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3,254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Erto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가방                                     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1,520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607680" y="1564422"/>
              <a:ext cx="153879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07680" y="2143632"/>
              <a:ext cx="153835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2403260" y="1792828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03260" y="1612673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03260" y="1972982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607680" y="2545433"/>
              <a:ext cx="153835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279787" y="1112467"/>
              <a:ext cx="0" cy="20653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384539" y="105886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키워드추천상품</a:t>
              </a:r>
              <a:endParaRPr lang="ko-KR" altLang="en-US" sz="8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09481" y="2709811"/>
              <a:ext cx="1289373" cy="395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/>
                <a:t>ETRO</a:t>
              </a:r>
            </a:p>
            <a:p>
              <a:pPr algn="ctr"/>
              <a:r>
                <a:rPr lang="en-US" altLang="ko-KR" sz="800" dirty="0"/>
                <a:t>ETRO SHOULDER BAG 600</a:t>
              </a:r>
            </a:p>
            <a:p>
              <a:pPr algn="ctr"/>
              <a:r>
                <a:rPr lang="en-US" altLang="ko-KR" sz="800" b="1" strike="sngStrike" dirty="0" smtClean="0"/>
                <a:t>$300 </a:t>
              </a:r>
              <a:r>
                <a:rPr lang="en-US" altLang="ko-KR" sz="800" b="1" dirty="0" smtClean="0"/>
                <a:t> $289</a:t>
              </a:r>
            </a:p>
            <a:p>
              <a:pPr algn="ctr"/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약 ￥</a:t>
              </a:r>
              <a:r>
                <a:rPr lang="en-US" altLang="ko-KR" sz="800" dirty="0" smtClean="0"/>
                <a:t>324,489)</a:t>
              </a:r>
              <a:endParaRPr lang="ko-KR" altLang="en-US" sz="800" b="1" dirty="0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2" r="13646"/>
            <a:stretch/>
          </p:blipFill>
          <p:spPr>
            <a:xfrm>
              <a:off x="3425803" y="1279573"/>
              <a:ext cx="1056728" cy="1293403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1748644" y="1625729"/>
            <a:ext cx="11415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ETRO</a:t>
            </a:r>
            <a:endParaRPr lang="en-US" altLang="ko-KR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748644" y="2176675"/>
            <a:ext cx="1092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ETUDE</a:t>
            </a:r>
            <a:endParaRPr lang="en-US" altLang="ko-KR" sz="800" dirty="0"/>
          </a:p>
        </p:txBody>
      </p:sp>
      <p:sp>
        <p:nvSpPr>
          <p:cNvPr id="16" name="직사각형 15"/>
          <p:cNvSpPr/>
          <p:nvPr/>
        </p:nvSpPr>
        <p:spPr>
          <a:xfrm>
            <a:off x="1748644" y="1892204"/>
            <a:ext cx="869149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ESTEE LAUDER</a:t>
            </a:r>
          </a:p>
        </p:txBody>
      </p:sp>
      <p:sp>
        <p:nvSpPr>
          <p:cNvPr id="112" name="타원 111"/>
          <p:cNvSpPr/>
          <p:nvPr/>
        </p:nvSpPr>
        <p:spPr>
          <a:xfrm>
            <a:off x="1604652" y="7677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1604652" y="10793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114" name="타원 113"/>
          <p:cNvSpPr/>
          <p:nvPr/>
        </p:nvSpPr>
        <p:spPr>
          <a:xfrm>
            <a:off x="1604652" y="16257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2-3 </a:t>
            </a:r>
            <a:endParaRPr lang="ko-KR" altLang="en-US" sz="800" dirty="0"/>
          </a:p>
        </p:txBody>
      </p:sp>
      <p:sp>
        <p:nvSpPr>
          <p:cNvPr id="115" name="타원 114"/>
          <p:cNvSpPr/>
          <p:nvPr/>
        </p:nvSpPr>
        <p:spPr>
          <a:xfrm>
            <a:off x="1604652" y="24971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2-4 </a:t>
            </a:r>
            <a:endParaRPr lang="ko-KR" altLang="en-US" sz="800" dirty="0"/>
          </a:p>
        </p:txBody>
      </p:sp>
      <p:sp>
        <p:nvSpPr>
          <p:cNvPr id="116" name="타원 115"/>
          <p:cNvSpPr/>
          <p:nvPr/>
        </p:nvSpPr>
        <p:spPr>
          <a:xfrm>
            <a:off x="4468982" y="9086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9528"/>
              </p:ext>
            </p:extLst>
          </p:nvPr>
        </p:nvGraphicFramePr>
        <p:xfrm>
          <a:off x="6862944" y="516149"/>
          <a:ext cx="3023143" cy="44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검색어 입력</a:t>
                      </a:r>
                      <a:endParaRPr lang="ko-KR" altLang="en-US" sz="800" b="1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aseline="0" dirty="0" smtClean="0"/>
                        <a:t>영문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한자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한글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숫자 입력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한자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숫자 입력 검색 가능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-72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/>
                        <a:t>검색어 자동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baseline="0" dirty="0" smtClean="0"/>
                        <a:t> 검색어가 있는 브랜드출력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출력순은 검색어를 포함하는 </a:t>
                      </a:r>
                      <a:r>
                        <a:rPr lang="en-US" altLang="ko-KR" sz="800" baseline="0" dirty="0" smtClean="0"/>
                        <a:t>TEXT</a:t>
                      </a:r>
                      <a:r>
                        <a:rPr lang="ko-KR" altLang="en-US" sz="800" baseline="0" dirty="0" smtClean="0"/>
                        <a:t>가 앞에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배치된 순서</a:t>
                      </a:r>
                      <a:endParaRPr lang="en-US" altLang="ko-KR" sz="800" baseline="0" dirty="0" smtClean="0"/>
                    </a:p>
                    <a:p>
                      <a:pPr marL="108000" indent="-108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해당 브랜드가 속한 카테고리 출력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최데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검색조회순으로 카테고리 출력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클릭하면 통합 검색 결과에 카테고리 </a:t>
                      </a:r>
                      <a:r>
                        <a:rPr lang="en-US" altLang="ko-KR" sz="800" baseline="0" dirty="0" smtClean="0"/>
                        <a:t>tab</a:t>
                      </a:r>
                      <a:r>
                        <a:rPr lang="ko-KR" altLang="en-US" sz="800" baseline="0" dirty="0" smtClean="0"/>
                        <a:t>으로 이동</a:t>
                      </a:r>
                      <a:endParaRPr lang="en-US" altLang="ko-KR" sz="800" baseline="0" dirty="0" smtClean="0"/>
                    </a:p>
                    <a:p>
                      <a:pPr marL="108000" indent="-108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검색어를 포함하는 브랜드 출력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출력순은 검색어를 포함하는 </a:t>
                      </a:r>
                      <a:r>
                        <a:rPr lang="en-US" altLang="ko-KR" sz="800" baseline="0" dirty="0" smtClean="0"/>
                        <a:t>TEXT</a:t>
                      </a:r>
                      <a:r>
                        <a:rPr lang="ko-KR" altLang="en-US" sz="800" baseline="0" dirty="0" smtClean="0"/>
                        <a:t>가 앞에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배치된 순서</a:t>
                      </a:r>
                      <a:endParaRPr lang="en-US" altLang="ko-KR" sz="800" baseline="0" dirty="0" smtClean="0"/>
                    </a:p>
                    <a:p>
                      <a:pPr marL="108000" indent="-108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검색어를 포함하는 이벤트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기획전 최대 </a:t>
                      </a:r>
                      <a:r>
                        <a:rPr lang="ko-KR" altLang="en-US" sz="800" baseline="0" dirty="0" err="1" smtClean="0"/>
                        <a:t>한개씩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en-US" altLang="ko-KR" sz="800" baseline="0" dirty="0" smtClean="0"/>
                    </a:p>
                    <a:p>
                      <a:pPr marL="108000" indent="-108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검색어를 포함한 키워드 출력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최다 검색 순으로 출력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추천상품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marR="0" lvl="0" indent="-108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자동</a:t>
                      </a:r>
                      <a:r>
                        <a:rPr lang="ko-KR" altLang="en-US" sz="800" baseline="0" dirty="0" smtClean="0"/>
                        <a:t> 검색됨 </a:t>
                      </a:r>
                      <a:endParaRPr lang="en-US" altLang="ko-KR" sz="800" baseline="0" dirty="0" smtClean="0"/>
                    </a:p>
                    <a:p>
                      <a:pPr marL="144000" marR="0" lvl="0" indent="-108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브랜드 중 </a:t>
                      </a:r>
                      <a:r>
                        <a:rPr lang="ko-KR" altLang="en-US" sz="800" baseline="0" dirty="0" err="1" smtClean="0"/>
                        <a:t>최상단</a:t>
                      </a:r>
                      <a:r>
                        <a:rPr lang="ko-KR" altLang="en-US" sz="800" baseline="0" dirty="0" smtClean="0"/>
                        <a:t> 브랜드의 </a:t>
                      </a:r>
                      <a:r>
                        <a:rPr lang="ko-KR" altLang="en-US" sz="800" baseline="0" dirty="0" err="1" smtClean="0"/>
                        <a:t>최상단</a:t>
                      </a:r>
                      <a:r>
                        <a:rPr lang="ko-KR" altLang="en-US" sz="800" baseline="0" dirty="0" smtClean="0"/>
                        <a:t> 카테고리 상품 중 추천 상품 출력</a:t>
                      </a:r>
                      <a:endParaRPr lang="en-US" altLang="ko-KR" sz="800" baseline="0" dirty="0" smtClean="0"/>
                    </a:p>
                    <a:p>
                      <a:pPr marL="144000" marR="0" lvl="0" indent="-108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브랜드가 없을 경우 카테고리 해당하는 추천상품 출력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1" name="타원 140"/>
          <p:cNvSpPr/>
          <p:nvPr/>
        </p:nvSpPr>
        <p:spPr>
          <a:xfrm>
            <a:off x="1604652" y="30664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787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0" y="438616"/>
            <a:ext cx="6861212" cy="396000"/>
            <a:chOff x="0" y="438879"/>
            <a:chExt cx="6861212" cy="396000"/>
          </a:xfrm>
        </p:grpSpPr>
        <p:sp>
          <p:nvSpPr>
            <p:cNvPr id="166" name="직사각형 165"/>
            <p:cNvSpPr/>
            <p:nvPr/>
          </p:nvSpPr>
          <p:spPr>
            <a:xfrm>
              <a:off x="0" y="502286"/>
              <a:ext cx="6861212" cy="2619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0424" y="438879"/>
              <a:ext cx="6732446" cy="396000"/>
              <a:chOff x="42315" y="438879"/>
              <a:chExt cx="6633692" cy="396000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42315" y="525153"/>
                <a:ext cx="1470308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</a:t>
                </a:r>
                <a:r>
                  <a:rPr lang="ko-KR" altLang="en-US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전체 카테고리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1712560" y="538286"/>
                <a:ext cx="4963447" cy="198000"/>
                <a:chOff x="1650492" y="1021970"/>
                <a:chExt cx="6497600" cy="198000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1650492" y="1021970"/>
                  <a:ext cx="6497600" cy="198000"/>
                  <a:chOff x="2334003" y="648391"/>
                  <a:chExt cx="6814574" cy="309084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2334003" y="648391"/>
                    <a:ext cx="6814573" cy="2990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altLang="ko-KR" sz="1000" dirty="0" err="1" smtClean="0"/>
                      <a:t>es</a:t>
                    </a:r>
                    <a:endParaRPr lang="ko-KR" altLang="en-US" sz="1000" dirty="0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02592" y="648391"/>
                    <a:ext cx="345985" cy="309084"/>
                  </a:xfrm>
                  <a:prstGeom prst="rect">
                    <a:avLst/>
                  </a:prstGeom>
                  <a:solidFill>
                    <a:srgbClr val="E7E6E6"/>
                  </a:solidFill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72" name="Picture 8" descr="search, search icon, search line icon icon"/>
                <p:cNvPicPr>
                  <a:picLocks noChangeArrowheads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7769" y="1052321"/>
                  <a:ext cx="188509" cy="14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0" name="Picture 2" descr="checklist, list, menu, navigation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88" y="438879"/>
                <a:ext cx="355230" cy="3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0" y="978587"/>
            <a:ext cx="6805930" cy="2779258"/>
            <a:chOff x="11850" y="3242612"/>
            <a:chExt cx="6805930" cy="2779258"/>
          </a:xfrm>
        </p:grpSpPr>
        <p:sp>
          <p:nvSpPr>
            <p:cNvPr id="5" name="TextBox 4"/>
            <p:cNvSpPr txBox="1"/>
            <p:nvPr/>
          </p:nvSpPr>
          <p:spPr>
            <a:xfrm>
              <a:off x="40424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6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24497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8570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2643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0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0424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>
                  <a:latin typeface="+mn-ea"/>
                </a:rPr>
                <a:t>$</a:t>
              </a:r>
              <a:r>
                <a:rPr lang="en-US" altLang="ko-KR" sz="800" strike="sngStrike" dirty="0" smtClean="0">
                  <a:latin typeface="+mn-ea"/>
                </a:rPr>
                <a:t>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latin typeface="+mn-ea"/>
                </a:rPr>
                <a:t>(33,300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497" y="4977171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입생로랑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RPC VERNIS A LEVRES 6ML 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(09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호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Rouge </a:t>
              </a:r>
              <a:r>
                <a:rPr lang="en-US" altLang="ko-KR" sz="800" b="0" dirty="0" err="1">
                  <a:solidFill>
                    <a:schemeClr val="bg1">
                      <a:lumMod val="50000"/>
                    </a:schemeClr>
                  </a:solidFill>
                </a:rPr>
                <a:t>Laque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[L27855…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800" b="0" dirty="0"/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(33,300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3611" y="4977172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latin typeface="+mn-ea"/>
                </a:rPr>
                <a:t>입생로랑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latin typeface="+mn-ea"/>
                </a:rPr>
                <a:t>(09</a:t>
              </a:r>
              <a:r>
                <a:rPr lang="ko-KR" altLang="en-US" sz="800" b="0" dirty="0">
                  <a:latin typeface="+mn-ea"/>
                </a:rPr>
                <a:t>호 </a:t>
              </a:r>
              <a:r>
                <a:rPr lang="en-US" altLang="ko-KR" sz="800" b="0" dirty="0">
                  <a:latin typeface="+mn-ea"/>
                </a:rPr>
                <a:t>Rouge </a:t>
              </a:r>
              <a:r>
                <a:rPr lang="en-US" altLang="ko-KR" sz="800" b="0" dirty="0" err="1">
                  <a:latin typeface="+mn-ea"/>
                </a:rPr>
                <a:t>Laque</a:t>
              </a:r>
              <a:r>
                <a:rPr lang="en-US" altLang="ko-KR" sz="800" b="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800" b="0" dirty="0" smtClean="0">
                  <a:latin typeface="+mn-ea"/>
                </a:rPr>
                <a:t>[L27855…</a:t>
              </a:r>
              <a:endParaRPr lang="en-US" altLang="ko-KR" sz="800" b="0" dirty="0">
                <a:latin typeface="+mn-ea"/>
              </a:endParaRPr>
            </a:p>
            <a:p>
              <a:pPr algn="ctr"/>
              <a:endParaRPr lang="en-US" altLang="ko-KR" sz="800" b="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$32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0" y="3242612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FOR YOU, </a:t>
              </a:r>
              <a:r>
                <a:rPr lang="ko-KR" altLang="en-US" sz="1000" b="1" dirty="0" smtClean="0"/>
                <a:t>고객</a:t>
              </a:r>
              <a:r>
                <a:rPr lang="ko-KR" altLang="en-US" sz="1000" b="1" dirty="0"/>
                <a:t>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1379" y="3267187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09361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25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01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176"/>
            <p:cNvSpPr txBox="1"/>
            <p:nvPr/>
          </p:nvSpPr>
          <p:spPr>
            <a:xfrm>
              <a:off x="3408570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dirty="0">
                  <a:latin typeface="+mn-ea"/>
                </a:rPr>
                <a:t>$</a:t>
              </a:r>
              <a:r>
                <a:rPr lang="en-US" altLang="ko-KR" sz="800" dirty="0" smtClean="0">
                  <a:latin typeface="+mn-ea"/>
                </a:rPr>
                <a:t>32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800" b="1" dirty="0">
                  <a:latin typeface="+mn-ea"/>
                </a:rPr>
                <a:t>(</a:t>
              </a:r>
              <a:r>
                <a:rPr lang="en-US" altLang="ko-KR" sz="800" b="1" dirty="0" smtClean="0">
                  <a:latin typeface="+mn-ea"/>
                </a:rPr>
                <a:t>35,000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93691" y="1233923"/>
            <a:ext cx="1695601" cy="2539267"/>
            <a:chOff x="5112824" y="4127201"/>
            <a:chExt cx="1695601" cy="2539267"/>
          </a:xfrm>
        </p:grpSpPr>
        <p:grpSp>
          <p:nvGrpSpPr>
            <p:cNvPr id="44" name="그룹 43"/>
            <p:cNvGrpSpPr/>
            <p:nvPr/>
          </p:nvGrpSpPr>
          <p:grpSpPr>
            <a:xfrm>
              <a:off x="5112824" y="4127201"/>
              <a:ext cx="1695601" cy="2539267"/>
              <a:chOff x="1748827" y="728994"/>
              <a:chExt cx="1695601" cy="253926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748828" y="728994"/>
                <a:ext cx="1695600" cy="2539267"/>
              </a:xfrm>
              <a:prstGeom prst="rect">
                <a:avLst/>
              </a:prstGeom>
              <a:solidFill>
                <a:srgbClr val="59595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56815" y="996899"/>
                <a:ext cx="14668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입생로랑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48827" y="2884230"/>
                <a:ext cx="1678182" cy="3840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로그인</a:t>
                </a:r>
                <a:endParaRPr lang="ko-KR" alt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55903" y="2407057"/>
                <a:ext cx="16259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$32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bg1"/>
                    </a:solidFill>
                  </a:rPr>
                  <a:t>35,000</a:t>
                </a:r>
                <a:r>
                  <a:rPr lang="ko-KR" altLang="en-US" sz="800" b="1" dirty="0">
                    <a:solidFill>
                      <a:schemeClr val="bg1"/>
                    </a:solidFill>
                  </a:rPr>
                  <a:t>원</a:t>
                </a:r>
                <a:r>
                  <a:rPr lang="en-US" altLang="ko-KR" sz="8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56815" y="1314862"/>
                <a:ext cx="14668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RPC VERNIS A LEVRES 6ML (09</a:t>
                </a:r>
                <a:r>
                  <a:rPr lang="ko-KR" altLang="en-US" sz="800" dirty="0">
                    <a:solidFill>
                      <a:schemeClr val="bg1"/>
                    </a:solidFill>
                  </a:rPr>
                  <a:t>호 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Rouge </a:t>
                </a:r>
                <a:r>
                  <a:rPr lang="en-US" altLang="ko-KR" sz="800" dirty="0" err="1">
                    <a:solidFill>
                      <a:schemeClr val="bg1"/>
                    </a:solidFill>
                  </a:rPr>
                  <a:t>Laque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[L2785500]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41271" y="5281965"/>
              <a:ext cx="164973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로그인 후 할인율을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확인하세요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12561" y="1233923"/>
            <a:ext cx="1695600" cy="2539267"/>
            <a:chOff x="1748826" y="728994"/>
            <a:chExt cx="1695600" cy="2539267"/>
          </a:xfrm>
        </p:grpSpPr>
        <p:sp>
          <p:nvSpPr>
            <p:cNvPr id="52" name="직사각형 51"/>
            <p:cNvSpPr/>
            <p:nvPr/>
          </p:nvSpPr>
          <p:spPr>
            <a:xfrm>
              <a:off x="1748826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06276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307366" y="196455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TOP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네비게이션 고정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바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ko-KR" altLang="en-US" sz="800" dirty="0"/>
              <a:t>통합검색</a:t>
            </a:r>
            <a:r>
              <a:rPr lang="en-US" altLang="ko-KR" sz="800" dirty="0"/>
              <a:t>-</a:t>
            </a:r>
            <a:r>
              <a:rPr lang="ko-KR" altLang="en-US" sz="800" dirty="0" smtClean="0"/>
              <a:t>검색 어 </a:t>
            </a:r>
            <a:r>
              <a:rPr lang="ko-KR" altLang="en-US" sz="800" dirty="0"/>
              <a:t>포함 브랜드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1741188" y="728698"/>
            <a:ext cx="4795988" cy="3672409"/>
            <a:chOff x="1576862" y="964434"/>
            <a:chExt cx="3037058" cy="2480951"/>
          </a:xfrm>
        </p:grpSpPr>
        <p:sp>
          <p:nvSpPr>
            <p:cNvPr id="97" name="직사각형 96"/>
            <p:cNvSpPr/>
            <p:nvPr/>
          </p:nvSpPr>
          <p:spPr>
            <a:xfrm>
              <a:off x="1576862" y="964434"/>
              <a:ext cx="3037058" cy="24809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ESCADA(EYES)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패션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악세서리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espoir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화장품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메이크업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화장품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스킨케어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└ 화장품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바디케어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ETRO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가을패션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제안전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ETUDE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메이크업 이벤트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Enc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      15,214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TATE                                             12,201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Une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      5,586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Eastback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                                        3,254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err="1" smtClean="0">
                  <a:solidFill>
                    <a:schemeClr val="tx1"/>
                  </a:solidFill>
                </a:rPr>
                <a:t>Erto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가방                                        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1,520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607680" y="1812536"/>
              <a:ext cx="153879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07680" y="2374930"/>
              <a:ext cx="153835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2403260" y="2024271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03260" y="1844114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03260" y="2204426"/>
              <a:ext cx="716241" cy="127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/>
                <a:t>브랜드몰가</a:t>
              </a:r>
              <a:r>
                <a:rPr lang="ko-KR" altLang="en-US" sz="800" dirty="0" err="1"/>
                <a:t>기</a:t>
              </a:r>
              <a:endParaRPr lang="ko-KR" altLang="en-US" sz="8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607680" y="2725123"/>
              <a:ext cx="153835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279787" y="1112467"/>
              <a:ext cx="0" cy="22356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384539" y="105886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키워드추천상품</a:t>
              </a:r>
              <a:endParaRPr lang="ko-KR" altLang="en-US" sz="8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09481" y="2709811"/>
              <a:ext cx="1289373" cy="395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/>
                <a:t>ETRO</a:t>
              </a:r>
            </a:p>
            <a:p>
              <a:pPr algn="ctr"/>
              <a:r>
                <a:rPr lang="en-US" altLang="ko-KR" sz="800" dirty="0"/>
                <a:t>ETRO SHOULDER BAG 600</a:t>
              </a:r>
            </a:p>
            <a:p>
              <a:pPr algn="ctr"/>
              <a:r>
                <a:rPr lang="en-US" altLang="ko-KR" sz="800" b="1" strike="sngStrike" dirty="0" smtClean="0"/>
                <a:t>$300 </a:t>
              </a:r>
              <a:r>
                <a:rPr lang="en-US" altLang="ko-KR" sz="800" b="1" dirty="0" smtClean="0"/>
                <a:t> $289</a:t>
              </a:r>
            </a:p>
            <a:p>
              <a:pPr algn="ctr"/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약 ￥</a:t>
              </a:r>
              <a:r>
                <a:rPr lang="en-US" altLang="ko-KR" sz="800" dirty="0" smtClean="0"/>
                <a:t>324,489)</a:t>
              </a:r>
              <a:endParaRPr lang="ko-KR" altLang="en-US" sz="800" b="1" dirty="0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2" r="13646"/>
            <a:stretch/>
          </p:blipFill>
          <p:spPr>
            <a:xfrm>
              <a:off x="3425803" y="1279573"/>
              <a:ext cx="1056728" cy="1293403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1748644" y="1995842"/>
            <a:ext cx="1141530" cy="769309"/>
            <a:chOff x="1748644" y="1668735"/>
            <a:chExt cx="1141530" cy="769309"/>
          </a:xfrm>
        </p:grpSpPr>
        <p:sp>
          <p:nvSpPr>
            <p:cNvPr id="3" name="직사각형 2"/>
            <p:cNvSpPr/>
            <p:nvPr/>
          </p:nvSpPr>
          <p:spPr>
            <a:xfrm>
              <a:off x="1748644" y="1668735"/>
              <a:ext cx="11415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ETRO</a:t>
              </a:r>
              <a:endParaRPr lang="en-US" altLang="ko-KR" sz="8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48644" y="2161045"/>
              <a:ext cx="10923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ETUDE</a:t>
              </a:r>
              <a:endParaRPr lang="en-US" altLang="ko-KR" sz="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48644" y="1892204"/>
              <a:ext cx="869149" cy="253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/>
                <a:t>ESTEE LAUDER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1604652" y="7677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2-1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1604652" y="10246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2-2</a:t>
            </a:r>
            <a:endParaRPr lang="ko-KR" altLang="en-US" sz="800" dirty="0"/>
          </a:p>
        </p:txBody>
      </p:sp>
      <p:sp>
        <p:nvSpPr>
          <p:cNvPr id="114" name="타원 113"/>
          <p:cNvSpPr/>
          <p:nvPr/>
        </p:nvSpPr>
        <p:spPr>
          <a:xfrm>
            <a:off x="1604652" y="1991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2-3 </a:t>
            </a:r>
            <a:endParaRPr lang="ko-KR" altLang="en-US" sz="800" dirty="0"/>
          </a:p>
        </p:txBody>
      </p:sp>
      <p:sp>
        <p:nvSpPr>
          <p:cNvPr id="115" name="타원 114"/>
          <p:cNvSpPr/>
          <p:nvPr/>
        </p:nvSpPr>
        <p:spPr>
          <a:xfrm>
            <a:off x="1604652" y="28829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2-4 </a:t>
            </a:r>
            <a:endParaRPr lang="ko-KR" altLang="en-US" sz="800" dirty="0"/>
          </a:p>
        </p:txBody>
      </p:sp>
      <p:sp>
        <p:nvSpPr>
          <p:cNvPr id="116" name="타원 115"/>
          <p:cNvSpPr/>
          <p:nvPr/>
        </p:nvSpPr>
        <p:spPr>
          <a:xfrm>
            <a:off x="4468982" y="9086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41" name="타원 140"/>
          <p:cNvSpPr/>
          <p:nvPr/>
        </p:nvSpPr>
        <p:spPr>
          <a:xfrm>
            <a:off x="1604652" y="34731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/>
              <a:t>2-5</a:t>
            </a:r>
            <a:endParaRPr lang="ko-KR" altLang="en-US" sz="800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7505"/>
              </p:ext>
            </p:extLst>
          </p:nvPr>
        </p:nvGraphicFramePr>
        <p:xfrm>
          <a:off x="6862944" y="516149"/>
          <a:ext cx="3023143" cy="39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err="1" smtClean="0"/>
                        <a:t>검색어</a:t>
                      </a:r>
                      <a:r>
                        <a:rPr lang="ko-KR" altLang="en-US" sz="800" b="1" dirty="0" smtClean="0"/>
                        <a:t> 자동생성</a:t>
                      </a:r>
                      <a:r>
                        <a:rPr lang="ko-KR" altLang="en-US" sz="800" b="1" baseline="0" dirty="0" smtClean="0"/>
                        <a:t> 영역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포함한 브랜드출력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출력순은 검색어가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앞단에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위치한 경우 최우선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앞단에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위치하고 나머지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알파벳순이거나 가나다 순 기준으로 브랜드 출력에 위치 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앞에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배치된 순서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브랜드가 속한 카테고리 출력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검색조회순으로 카테고리 출력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포함하는 브랜드 출력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출력순은 검색어가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앞단에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위치한 경우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취우선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앞단에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위치하고 나머지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알파벳순이거나 가나다 순 기준으로 브랜드 출력에 위치 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앞에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배치된 순서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포함하는 이벤트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기획전 최대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한개씩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검색어를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포함한 키워드 출력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최다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검색순으로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추천상품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자동</a:t>
                      </a:r>
                      <a:r>
                        <a:rPr lang="ko-KR" altLang="en-US" sz="800" baseline="0" dirty="0" smtClean="0"/>
                        <a:t> 검색됨 브랜드 중 </a:t>
                      </a:r>
                      <a:r>
                        <a:rPr lang="ko-KR" altLang="en-US" sz="800" baseline="0" dirty="0" err="1" smtClean="0"/>
                        <a:t>최상단</a:t>
                      </a:r>
                      <a:r>
                        <a:rPr lang="ko-KR" altLang="en-US" sz="800" baseline="0" dirty="0" smtClean="0"/>
                        <a:t> 브랜드의 </a:t>
                      </a:r>
                      <a:r>
                        <a:rPr lang="ko-KR" altLang="en-US" sz="800" baseline="0" dirty="0" err="1" smtClean="0"/>
                        <a:t>최상단</a:t>
                      </a:r>
                      <a:r>
                        <a:rPr lang="ko-KR" altLang="en-US" sz="800" baseline="0" dirty="0" smtClean="0"/>
                        <a:t> 카테고리 상품 중 추천 상품 출력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브랜드가 없을 경우 카테고리 해당하는 추천상품 출력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40" name="그룹 239"/>
          <p:cNvGrpSpPr/>
          <p:nvPr/>
        </p:nvGrpSpPr>
        <p:grpSpPr>
          <a:xfrm>
            <a:off x="56484" y="1304764"/>
            <a:ext cx="6757612" cy="1848532"/>
            <a:chOff x="56484" y="4349939"/>
            <a:chExt cx="6757612" cy="1848532"/>
          </a:xfrm>
        </p:grpSpPr>
        <p:sp>
          <p:nvSpPr>
            <p:cNvPr id="212" name="직사각형 211"/>
            <p:cNvSpPr/>
            <p:nvPr/>
          </p:nvSpPr>
          <p:spPr>
            <a:xfrm>
              <a:off x="70226" y="4502260"/>
              <a:ext cx="1191442" cy="169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ONE </a:t>
              </a:r>
              <a:r>
                <a:rPr lang="en-US" altLang="ko-KR" b="1" dirty="0" smtClean="0"/>
                <a:t>Day</a:t>
              </a:r>
              <a:endParaRPr lang="en-US" altLang="ko-KR" sz="2400" b="1" dirty="0" smtClean="0"/>
            </a:p>
            <a:p>
              <a:pPr algn="ctr"/>
              <a:r>
                <a:rPr lang="en-US" altLang="ko-KR" sz="1200" b="1" dirty="0" smtClean="0"/>
                <a:t>SALE</a:t>
              </a:r>
            </a:p>
            <a:p>
              <a:pPr algn="ctr"/>
              <a:endParaRPr lang="en-US" altLang="ko-KR" sz="1200" b="1" dirty="0"/>
            </a:p>
            <a:p>
              <a:pPr algn="ctr"/>
              <a:endParaRPr lang="en-US" altLang="ko-KR" sz="1200" b="1" dirty="0" smtClean="0"/>
            </a:p>
            <a:p>
              <a:r>
                <a:rPr lang="en-US" altLang="ko-KR" sz="1200" b="1" dirty="0" smtClean="0"/>
                <a:t>      15:24:00</a:t>
              </a:r>
            </a:p>
            <a:p>
              <a:endParaRPr lang="en-US" altLang="ko-KR" sz="1200" b="1" dirty="0" smtClean="0"/>
            </a:p>
            <a:p>
              <a:pPr algn="ctr"/>
              <a:endParaRPr lang="ko-KR" altLang="en-US" sz="1200" b="1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2996877" y="4502260"/>
              <a:ext cx="1041004" cy="1692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</a:rPr>
                <a:t>FENDI(WAT)</a:t>
              </a:r>
            </a:p>
            <a:p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F2016037104D1201600M RNK-WHT W/DIAM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176"/>
            <a:stretch/>
          </p:blipFill>
          <p:spPr>
            <a:xfrm>
              <a:off x="1288559" y="4501575"/>
              <a:ext cx="1681427" cy="1692000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176"/>
            <a:stretch/>
          </p:blipFill>
          <p:spPr>
            <a:xfrm>
              <a:off x="4064772" y="4502260"/>
              <a:ext cx="1681428" cy="1692000"/>
            </a:xfrm>
            <a:prstGeom prst="rect">
              <a:avLst/>
            </a:prstGeom>
          </p:spPr>
        </p:pic>
        <p:sp>
          <p:nvSpPr>
            <p:cNvPr id="216" name="직사각형 215"/>
            <p:cNvSpPr/>
            <p:nvPr/>
          </p:nvSpPr>
          <p:spPr>
            <a:xfrm>
              <a:off x="5773092" y="4512644"/>
              <a:ext cx="1041004" cy="168161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/>
                  </a:solidFill>
                </a:rPr>
                <a:t>FENDI(WATCH)</a:t>
              </a:r>
            </a:p>
            <a:p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F2016037104D1201600M RNK-WHT W/DIAM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trike="sngStrike" dirty="0" smtClean="0">
                  <a:solidFill>
                    <a:schemeClr val="tx1"/>
                  </a:solidFill>
                </a:rPr>
                <a:t>$300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$210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061799" y="4512644"/>
              <a:ext cx="2751692" cy="1681616"/>
            </a:xfrm>
            <a:prstGeom prst="rect">
              <a:avLst/>
            </a:prstGeom>
            <a:solidFill>
              <a:srgbClr val="595959">
                <a:alpha val="8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4473117" y="4978885"/>
              <a:ext cx="641167" cy="6411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30%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인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061799" y="5814440"/>
              <a:ext cx="1368000" cy="384031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443113" y="5814440"/>
              <a:ext cx="1368000" cy="384031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56484" y="4349939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344516" y="52742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-2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94475" y="5779028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-3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2591986" y="451264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-4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2994912" y="451264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169024" y="4718658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-6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97471" y="5970699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28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24" y="6006421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28429" y="6006421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4" descr="add, circle, more, plus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670" y="5996734"/>
              <a:ext cx="162000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TextBox 230"/>
            <p:cNvSpPr txBox="1"/>
            <p:nvPr/>
          </p:nvSpPr>
          <p:spPr>
            <a:xfrm>
              <a:off x="5296273" y="4553663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96273" y="4895980"/>
              <a:ext cx="14668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 smtClean="0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strike="sngStrike" dirty="0" smtClean="0">
                  <a:latin typeface="+mn-ea"/>
                </a:rPr>
                <a:t>$32</a:t>
              </a:r>
              <a:r>
                <a:rPr lang="en-US" altLang="ko-KR" sz="800" dirty="0" smtClean="0"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chemeClr val="bg1"/>
                  </a:solidFill>
                  <a:latin typeface="+mn-ea"/>
                </a:rPr>
                <a:t>$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54432" y="5838645"/>
              <a:ext cx="6848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strike="sngStrike" dirty="0"/>
                <a:t>$300</a:t>
              </a:r>
              <a:r>
                <a:rPr lang="en-US" altLang="ko-KR" sz="800" dirty="0"/>
                <a:t>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$210</a:t>
              </a:r>
            </a:p>
            <a:p>
              <a:pPr algn="ctr"/>
              <a:r>
                <a:rPr lang="en-US" altLang="ko-KR" sz="800" b="1" dirty="0" smtClean="0"/>
                <a:t>(</a:t>
              </a:r>
              <a:r>
                <a:rPr lang="en-US" altLang="ko-KR" sz="800" b="1" dirty="0"/>
                <a:t>35,000</a:t>
              </a:r>
              <a:r>
                <a:rPr lang="ko-KR" altLang="en-US" sz="800" b="1" dirty="0"/>
                <a:t>원</a:t>
              </a:r>
              <a:r>
                <a:rPr lang="en-US" altLang="ko-KR" sz="800" b="1" dirty="0"/>
                <a:t>)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97471" y="5970699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5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24" y="6006421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28429" y="6006421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" descr="add, circle, more, plus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670" y="5996734"/>
              <a:ext cx="162000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타원 97"/>
            <p:cNvSpPr/>
            <p:nvPr/>
          </p:nvSpPr>
          <p:spPr>
            <a:xfrm>
              <a:off x="4055366" y="587073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2-7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5469326" y="587073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2-8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91313"/>
              </p:ext>
            </p:extLst>
          </p:nvPr>
        </p:nvGraphicFramePr>
        <p:xfrm>
          <a:off x="6862944" y="516149"/>
          <a:ext cx="3023143" cy="401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b="1" dirty="0" err="1" smtClean="0"/>
                        <a:t>원데이</a:t>
                      </a:r>
                      <a:r>
                        <a:rPr lang="ko-KR" altLang="en-US" sz="800" b="1" dirty="0" smtClean="0"/>
                        <a:t> 특가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원데이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특가 배너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원데이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특가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2-1’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원데이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특가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띠배너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원데이특가 상품이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개 미만인 경우 전체 띠 배너로 노출</a:t>
                      </a:r>
                      <a:endParaRPr lang="en-US" altLang="ko-KR" sz="8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클릭하면 원데이특가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배너 내에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24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시간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counting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이동 플로팅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 이미지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admin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에서 제어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 정보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브랜드 최대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줄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 명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줄 이상은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말줄임표로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대체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가격은 정상 가에 취소선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할인가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 할인 정보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마우스오버 시 상품 할인율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관심상품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장바구니와 바로 구매 버튼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 담기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팝업 출력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메시지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“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장바구니에 해당 상품이 담겼습니다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장바구니로 이동하시겠습니까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?”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취소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바로 구매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팝업 출력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주문서 작성 페이지로 이동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상품이 품절일 경우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메시지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죄송합니다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일시 품절 상품입니다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“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3379342" y="6490250"/>
            <a:ext cx="72000" cy="275847"/>
            <a:chOff x="3281449" y="6497959"/>
            <a:chExt cx="72000" cy="275847"/>
          </a:xfrm>
        </p:grpSpPr>
        <p:sp>
          <p:nvSpPr>
            <p:cNvPr id="69" name="타원 68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07366" y="279007"/>
            <a:ext cx="2023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프로모션 띠 배너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&amp; </a:t>
            </a:r>
            <a:r>
              <a:rPr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원데이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 특가 </a:t>
            </a:r>
            <a:endParaRPr lang="ko-KR" altLang="en-US" sz="8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-51556" y="3637179"/>
            <a:ext cx="687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4726" y="4213431"/>
            <a:ext cx="6768000" cy="16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   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 원데이특가</a:t>
            </a:r>
            <a:endParaRPr lang="en-US" altLang="ko-KR" sz="1200" b="1" dirty="0" smtClean="0"/>
          </a:p>
          <a:p>
            <a:pPr algn="ctr"/>
            <a:r>
              <a:rPr lang="en-US" altLang="ko-KR" sz="2400" b="1" dirty="0" smtClean="0"/>
              <a:t>               1Day     </a:t>
            </a:r>
            <a:r>
              <a:rPr lang="en-US" altLang="ko-KR" b="1" dirty="0"/>
              <a:t>15:24:00</a:t>
            </a:r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1200" b="1" dirty="0" smtClean="0"/>
          </a:p>
        </p:txBody>
      </p:sp>
      <p:sp>
        <p:nvSpPr>
          <p:cNvPr id="97" name="타원 96"/>
          <p:cNvSpPr/>
          <p:nvPr/>
        </p:nvSpPr>
        <p:spPr>
          <a:xfrm>
            <a:off x="42275" y="409692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2-1’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379342" y="569054"/>
            <a:ext cx="72000" cy="275847"/>
            <a:chOff x="3281449" y="6497959"/>
            <a:chExt cx="72000" cy="275847"/>
          </a:xfrm>
        </p:grpSpPr>
        <p:sp>
          <p:nvSpPr>
            <p:cNvPr id="85" name="타원 84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7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73859"/>
              </p:ext>
            </p:extLst>
          </p:nvPr>
        </p:nvGraphicFramePr>
        <p:xfrm>
          <a:off x="46930" y="1195106"/>
          <a:ext cx="6726669" cy="253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446"/>
                <a:gridCol w="764446"/>
                <a:gridCol w="764446"/>
                <a:gridCol w="764446"/>
                <a:gridCol w="764446"/>
                <a:gridCol w="764446"/>
                <a:gridCol w="764446"/>
                <a:gridCol w="764446"/>
                <a:gridCol w="611101"/>
              </a:tblGrid>
              <a:tr h="253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스킨케어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메이크업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헤어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향수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패션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잡화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시계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쥬얼리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전자제품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리빙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식품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국내브랜드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유아동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타원 107"/>
          <p:cNvSpPr/>
          <p:nvPr/>
        </p:nvSpPr>
        <p:spPr>
          <a:xfrm>
            <a:off x="5061040" y="78291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709084" y="78291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264194" y="78291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6484" y="104524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919622" y="2202283"/>
            <a:ext cx="1800002" cy="1836000"/>
            <a:chOff x="4329009" y="1840234"/>
            <a:chExt cx="1800002" cy="2022318"/>
          </a:xfrm>
        </p:grpSpPr>
        <p:sp>
          <p:nvSpPr>
            <p:cNvPr id="113" name="TextBox 112"/>
            <p:cNvSpPr txBox="1"/>
            <p:nvPr/>
          </p:nvSpPr>
          <p:spPr>
            <a:xfrm>
              <a:off x="4329009" y="1840234"/>
              <a:ext cx="1800000" cy="20223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18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10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</a:p>
            <a:p>
              <a:endParaRPr lang="en-US" altLang="ko-KR" sz="3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7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29011" y="1840234"/>
              <a:ext cx="1800000" cy="1175711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rIns="36000" rtlCol="0" anchor="b">
              <a:no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endParaRPr lang="ko-KR" altLang="en-US" dirty="0"/>
            </a:p>
          </p:txBody>
        </p:sp>
        <p:pic>
          <p:nvPicPr>
            <p:cNvPr id="115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66" y="2203103"/>
              <a:ext cx="474891" cy="44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그룹 115"/>
          <p:cNvGrpSpPr/>
          <p:nvPr/>
        </p:nvGrpSpPr>
        <p:grpSpPr>
          <a:xfrm>
            <a:off x="172879" y="2202283"/>
            <a:ext cx="2619881" cy="3729226"/>
            <a:chOff x="53960" y="3073727"/>
            <a:chExt cx="2619881" cy="3729226"/>
          </a:xfrm>
        </p:grpSpPr>
        <p:sp>
          <p:nvSpPr>
            <p:cNvPr id="117" name="TextBox 116"/>
            <p:cNvSpPr txBox="1"/>
            <p:nvPr/>
          </p:nvSpPr>
          <p:spPr>
            <a:xfrm>
              <a:off x="53960" y="3073727"/>
              <a:ext cx="2619881" cy="2515513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rIns="36000" rtlCol="0" anchor="b">
              <a:no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960" y="5589240"/>
              <a:ext cx="2619880" cy="12137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RPC VERNIS A LEVRES 6ML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(09</a:t>
              </a:r>
              <a:r>
                <a:rPr lang="ko-KR" altLang="en-US" sz="900" dirty="0">
                  <a:solidFill>
                    <a:schemeClr val="tx1"/>
                  </a:solidFill>
                </a:rPr>
                <a:t>호 </a:t>
              </a:r>
              <a:r>
                <a:rPr lang="en-US" altLang="ko-KR" sz="900" dirty="0">
                  <a:solidFill>
                    <a:schemeClr val="tx1"/>
                  </a:solidFill>
                </a:rPr>
                <a:t>Rouge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Laque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 [L27855…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en-US" altLang="ko-KR" sz="1050" strike="sngStrike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9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9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9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836" y="3977939"/>
              <a:ext cx="828129" cy="828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그룹 119"/>
          <p:cNvGrpSpPr/>
          <p:nvPr/>
        </p:nvGrpSpPr>
        <p:grpSpPr>
          <a:xfrm>
            <a:off x="2919620" y="4095509"/>
            <a:ext cx="1800002" cy="1836000"/>
            <a:chOff x="4329009" y="3970165"/>
            <a:chExt cx="1800002" cy="2022318"/>
          </a:xfrm>
        </p:grpSpPr>
        <p:sp>
          <p:nvSpPr>
            <p:cNvPr id="121" name="TextBox 120"/>
            <p:cNvSpPr txBox="1"/>
            <p:nvPr/>
          </p:nvSpPr>
          <p:spPr>
            <a:xfrm>
              <a:off x="4329009" y="3970165"/>
              <a:ext cx="1800000" cy="20223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18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10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3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7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329011" y="3970165"/>
              <a:ext cx="1800000" cy="1177703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rIns="36000" rtlCol="0" anchor="b">
              <a:no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endParaRPr lang="ko-KR" altLang="en-US" dirty="0"/>
            </a:p>
          </p:txBody>
        </p:sp>
        <p:pic>
          <p:nvPicPr>
            <p:cNvPr id="123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66" y="4334030"/>
              <a:ext cx="474891" cy="44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그룹 123"/>
          <p:cNvGrpSpPr/>
          <p:nvPr/>
        </p:nvGrpSpPr>
        <p:grpSpPr>
          <a:xfrm>
            <a:off x="4844990" y="2202283"/>
            <a:ext cx="1800002" cy="1836000"/>
            <a:chOff x="4329009" y="1840234"/>
            <a:chExt cx="1800002" cy="2022318"/>
          </a:xfrm>
        </p:grpSpPr>
        <p:sp>
          <p:nvSpPr>
            <p:cNvPr id="125" name="TextBox 124"/>
            <p:cNvSpPr txBox="1"/>
            <p:nvPr/>
          </p:nvSpPr>
          <p:spPr>
            <a:xfrm>
              <a:off x="4329009" y="1840234"/>
              <a:ext cx="1800000" cy="20223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18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10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</a:p>
            <a:p>
              <a:endParaRPr lang="en-US" altLang="ko-KR" sz="3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7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  <a:latin typeface="+mn-ea"/>
                </a:rPr>
                <a:t>  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329011" y="1840234"/>
              <a:ext cx="1800000" cy="1175711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rIns="36000" rtlCol="0" anchor="b">
              <a:no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endParaRPr lang="ko-KR" altLang="en-US" dirty="0"/>
            </a:p>
          </p:txBody>
        </p:sp>
        <p:pic>
          <p:nvPicPr>
            <p:cNvPr id="127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66" y="2203103"/>
              <a:ext cx="474891" cy="44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그룹 127"/>
          <p:cNvGrpSpPr/>
          <p:nvPr/>
        </p:nvGrpSpPr>
        <p:grpSpPr>
          <a:xfrm>
            <a:off x="4844988" y="4095509"/>
            <a:ext cx="1800002" cy="1836000"/>
            <a:chOff x="4329009" y="3970165"/>
            <a:chExt cx="1800002" cy="2022318"/>
          </a:xfrm>
        </p:grpSpPr>
        <p:sp>
          <p:nvSpPr>
            <p:cNvPr id="129" name="TextBox 128"/>
            <p:cNvSpPr txBox="1"/>
            <p:nvPr/>
          </p:nvSpPr>
          <p:spPr>
            <a:xfrm>
              <a:off x="4329009" y="3970165"/>
              <a:ext cx="1800000" cy="20223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18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10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3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7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7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7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29011" y="3970165"/>
              <a:ext cx="1800000" cy="1177703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rIns="36000" rtlCol="0" anchor="b">
              <a:no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endParaRPr lang="ko-KR" altLang="en-US" dirty="0"/>
            </a:p>
          </p:txBody>
        </p:sp>
        <p:pic>
          <p:nvPicPr>
            <p:cNvPr id="131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66" y="4334030"/>
              <a:ext cx="474891" cy="44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2" name="타원 131"/>
          <p:cNvSpPr/>
          <p:nvPr/>
        </p:nvSpPr>
        <p:spPr>
          <a:xfrm>
            <a:off x="209361" y="2235657"/>
            <a:ext cx="470808" cy="4708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Best 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0372" y="1516577"/>
            <a:ext cx="6726486" cy="6120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BANNER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097016" y="980542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판매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수량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판매 금액   더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보기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1850" y="728700"/>
            <a:ext cx="680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BEST ITEMS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07366" y="279007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ko-KR" altLang="en-US" sz="800" dirty="0" smtClean="0"/>
              <a:t>베스트 아이템 </a:t>
            </a:r>
            <a:r>
              <a:rPr lang="en-US" altLang="ko-KR" sz="800" dirty="0" smtClean="0"/>
              <a:t>&amp; </a:t>
            </a:r>
            <a:r>
              <a:rPr lang="ko-KR" altLang="en-US" sz="800" dirty="0" smtClean="0"/>
              <a:t>제휴 배너</a:t>
            </a: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57270"/>
              </p:ext>
            </p:extLst>
          </p:nvPr>
        </p:nvGraphicFramePr>
        <p:xfrm>
          <a:off x="6862944" y="516149"/>
          <a:ext cx="3023143" cy="437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베스트 아이템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sorting&gt;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판매 수량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전시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주간 판매 순으로 카테고리 대 분류 별 상품으로 전시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sorting&gt;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판매 금액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전시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판매 금액이 가장 높은 상품 출력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보기 버튼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클릭하면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베스트샵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메인으로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 smtClean="0"/>
                        <a:t>4. </a:t>
                      </a:r>
                      <a:r>
                        <a:rPr lang="ko-KR" altLang="en-US" sz="800" baseline="0" dirty="0" smtClean="0"/>
                        <a:t>카테고리</a:t>
                      </a:r>
                      <a:endParaRPr lang="en-US" altLang="ko-KR" sz="800" baseline="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선택 가능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자동으로 롤링</a:t>
                      </a:r>
                      <a:endParaRPr lang="en-US" altLang="ko-KR" sz="800" baseline="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카테고리 선택하여 클릭하면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1-4’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영역 카테고리 별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띠배너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출력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1-4’. 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카테고리 별 띠 배너</a:t>
                      </a:r>
                      <a:endParaRPr lang="en-US" altLang="ko-KR" sz="80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좌우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스와이프로 배너 이동</a:t>
                      </a:r>
                      <a:endParaRPr lang="en-US" altLang="ko-KR" sz="80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클릭하면 상세페이지로 이동</a:t>
                      </a:r>
                      <a:endParaRPr lang="en-US" altLang="ko-KR" sz="80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베스트 </a:t>
                      </a: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위 </a:t>
                      </a:r>
                      <a:r>
                        <a:rPr lang="ko-KR" altLang="en-US" sz="800" strike="noStrike" baseline="0" dirty="0" err="1" smtClean="0">
                          <a:solidFill>
                            <a:schemeClr val="tx1"/>
                          </a:solidFill>
                        </a:rPr>
                        <a:t>뱃지</a:t>
                      </a: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베스트 </a:t>
                      </a: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위 상품만 노출</a:t>
                      </a: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(01/11 </a:t>
                      </a:r>
                      <a:r>
                        <a:rPr lang="ko-KR" altLang="en-US" sz="800" strike="noStrike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strike="noStrik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strike="noStrike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메인에 상품</a:t>
                      </a:r>
                      <a:r>
                        <a:rPr lang="ko-KR" altLang="en-US" sz="800" baseline="0" dirty="0" smtClean="0"/>
                        <a:t> 전시는 시스템으로 기본적으로 출력되나 </a:t>
                      </a:r>
                      <a:r>
                        <a:rPr lang="en-US" altLang="ko-KR" sz="800" baseline="0" dirty="0" smtClean="0"/>
                        <a:t>admin</a:t>
                      </a:r>
                      <a:r>
                        <a:rPr lang="ko-KR" altLang="en-US" sz="800" baseline="0" dirty="0" smtClean="0"/>
                        <a:t>에서 제어 가능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-36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프로모션 띠 배너 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어드민에서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제어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띠 배너 이미지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상세페이지로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자동 롤링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3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초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최대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개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paging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현재 페이지 알림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오버 또는 클릭 시 해당 배너 출력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3379342" y="6609537"/>
            <a:ext cx="72000" cy="275847"/>
            <a:chOff x="3281449" y="6497959"/>
            <a:chExt cx="72000" cy="275847"/>
          </a:xfrm>
        </p:grpSpPr>
        <p:sp>
          <p:nvSpPr>
            <p:cNvPr id="58" name="타원 57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379342" y="498443"/>
            <a:ext cx="72000" cy="275847"/>
            <a:chOff x="3281449" y="6497959"/>
            <a:chExt cx="72000" cy="275847"/>
          </a:xfrm>
        </p:grpSpPr>
        <p:sp>
          <p:nvSpPr>
            <p:cNvPr id="62" name="타원 61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3" name="타원 132"/>
          <p:cNvSpPr/>
          <p:nvPr/>
        </p:nvSpPr>
        <p:spPr>
          <a:xfrm>
            <a:off x="56484" y="154433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1-4’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484" y="224882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117" y="5996479"/>
            <a:ext cx="6726486" cy="697618"/>
            <a:chOff x="47117" y="6129300"/>
            <a:chExt cx="6726486" cy="697618"/>
          </a:xfrm>
        </p:grpSpPr>
        <p:grpSp>
          <p:nvGrpSpPr>
            <p:cNvPr id="45" name="그룹 44"/>
            <p:cNvGrpSpPr/>
            <p:nvPr/>
          </p:nvGrpSpPr>
          <p:grpSpPr>
            <a:xfrm>
              <a:off x="6548848" y="6129300"/>
              <a:ext cx="204352" cy="54000"/>
              <a:chOff x="7860951" y="6463257"/>
              <a:chExt cx="204352" cy="54000"/>
            </a:xfrm>
          </p:grpSpPr>
          <p:sp>
            <p:nvSpPr>
              <p:cNvPr id="47" name="타원 46"/>
              <p:cNvSpPr/>
              <p:nvPr/>
            </p:nvSpPr>
            <p:spPr bwMode="auto">
              <a:xfrm>
                <a:off x="7860951" y="6463257"/>
                <a:ext cx="54000" cy="54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936127" y="64632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8011303" y="6463257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8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7117" y="6214918"/>
              <a:ext cx="6726486" cy="612000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BANNER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30401" y="626209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296848" y="5798479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8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1850" y="4039640"/>
            <a:ext cx="6805930" cy="246221"/>
            <a:chOff x="11850" y="512917"/>
            <a:chExt cx="6805930" cy="246221"/>
          </a:xfrm>
        </p:grpSpPr>
        <p:sp>
          <p:nvSpPr>
            <p:cNvPr id="23" name="TextBox 22"/>
            <p:cNvSpPr txBox="1"/>
            <p:nvPr/>
          </p:nvSpPr>
          <p:spPr>
            <a:xfrm>
              <a:off x="11850" y="512917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NEW BRANDS</a:t>
              </a:r>
              <a:endParaRPr lang="ko-KR" altLang="en-US" sz="1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1379" y="528305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1/5</a:t>
              </a:r>
              <a:endParaRPr lang="ko-KR" altLang="en-US" sz="800" dirty="0"/>
            </a:p>
          </p:txBody>
        </p:sp>
        <p:pic>
          <p:nvPicPr>
            <p:cNvPr id="25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564027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564028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40424" y="4276810"/>
            <a:ext cx="6748868" cy="2176526"/>
            <a:chOff x="1597081" y="1444222"/>
            <a:chExt cx="6458993" cy="2176526"/>
          </a:xfrm>
        </p:grpSpPr>
        <p:sp>
          <p:nvSpPr>
            <p:cNvPr id="32" name="TextBox 31"/>
            <p:cNvSpPr txBox="1"/>
            <p:nvPr/>
          </p:nvSpPr>
          <p:spPr>
            <a:xfrm>
              <a:off x="1597239" y="1794434"/>
              <a:ext cx="1620000" cy="14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33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323" y="2387766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205074" y="1794434"/>
              <a:ext cx="1620000" cy="14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3067" y="1794434"/>
              <a:ext cx="1620000" cy="14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1059" y="1794434"/>
              <a:ext cx="1620000" cy="14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39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631" y="2387766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273" y="2387766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614" y="2387766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597081" y="3229188"/>
              <a:ext cx="1620000" cy="391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ko-KR" altLang="en-US" sz="800" dirty="0"/>
                <a:t>파리 패션 스쿨 </a:t>
              </a:r>
              <a:r>
                <a:rPr lang="ko-KR" altLang="en-US" sz="800" dirty="0" err="1"/>
                <a:t>스튜디오베르쏘를</a:t>
              </a:r>
              <a:r>
                <a:rPr lang="ko-KR" altLang="en-US" sz="800" dirty="0"/>
                <a:t> 졸업하여 자신의 라벨을 </a:t>
              </a:r>
              <a:r>
                <a:rPr lang="ko-KR" altLang="en-US" sz="800" dirty="0" err="1" smtClean="0"/>
                <a:t>런칭하기하였다</a:t>
              </a:r>
              <a:r>
                <a:rPr lang="en-US" altLang="ko-KR" sz="800" dirty="0" smtClean="0"/>
                <a:t>.</a:t>
              </a:r>
              <a:endParaRPr lang="en-US" altLang="ko-KR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5074" y="3229188"/>
              <a:ext cx="1620000" cy="391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80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ko-KR" altLang="en-US" dirty="0" err="1"/>
                <a:t>육심원은</a:t>
              </a:r>
              <a:r>
                <a:rPr lang="ko-KR" altLang="en-US" dirty="0"/>
                <a:t> 한국의 예술가인 작가 </a:t>
              </a:r>
              <a:r>
                <a:rPr lang="ko-KR" altLang="en-US" dirty="0" err="1"/>
                <a:t>육심원의</a:t>
              </a:r>
              <a:r>
                <a:rPr lang="ko-KR" altLang="en-US" dirty="0"/>
                <a:t> 작품에 기반을 두고 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3067" y="3229188"/>
              <a:ext cx="1620000" cy="391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ko-KR" sz="800" b="0" dirty="0"/>
                <a:t>A.H.C</a:t>
              </a:r>
              <a:r>
                <a:rPr lang="ko-KR" altLang="en-US" sz="800" b="0" dirty="0"/>
                <a:t>는 </a:t>
              </a:r>
              <a:r>
                <a:rPr lang="ko-KR" altLang="en-US" sz="800" b="0" dirty="0" err="1"/>
                <a:t>스킨케어와</a:t>
              </a:r>
              <a:r>
                <a:rPr lang="ko-KR" altLang="en-US" sz="800" b="0" dirty="0"/>
                <a:t> 함께 심신의 건강을 생각하는 </a:t>
              </a:r>
              <a:r>
                <a:rPr lang="ko-KR" altLang="en-US" sz="800" b="0" dirty="0" err="1"/>
                <a:t>에스테틱의</a:t>
              </a:r>
              <a:r>
                <a:rPr lang="ko-KR" altLang="en-US" sz="800" b="0" dirty="0"/>
                <a:t> 원리를 접목시킨 </a:t>
              </a:r>
              <a:r>
                <a:rPr lang="ko-KR" altLang="en-US" sz="800" b="0" dirty="0" err="1"/>
                <a:t>솔류션으로</a:t>
              </a:r>
              <a:r>
                <a:rPr lang="ko-KR" altLang="en-US" sz="800" b="0" dirty="0"/>
                <a:t> </a:t>
              </a:r>
              <a:r>
                <a:rPr lang="ko-KR" altLang="en-US" sz="800" b="0" dirty="0" smtClean="0"/>
                <a:t>구체화 되었다</a:t>
              </a:r>
              <a:r>
                <a:rPr lang="en-US" altLang="ko-KR" sz="800" b="0" dirty="0" smtClean="0"/>
                <a:t>.</a:t>
              </a:r>
              <a:endParaRPr lang="en-US" altLang="ko-KR" sz="800" b="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059" y="3229188"/>
              <a:ext cx="1620000" cy="391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ko-KR" sz="800" b="0" dirty="0"/>
                <a:t>1974</a:t>
              </a:r>
              <a:r>
                <a:rPr lang="ko-KR" altLang="en-US" sz="800" b="0" dirty="0"/>
                <a:t>년 파리에서 탄생한 </a:t>
              </a:r>
              <a:r>
                <a:rPr lang="ko-KR" altLang="en-US" sz="800" b="0" dirty="0" err="1"/>
                <a:t>아가타는</a:t>
              </a:r>
              <a:r>
                <a:rPr lang="ko-KR" altLang="en-US" sz="800" b="0" dirty="0"/>
                <a:t> 프랑스가 자랑하는 유일의 패션 </a:t>
              </a:r>
              <a:r>
                <a:rPr lang="ko-KR" altLang="en-US" sz="800" b="0" dirty="0" err="1"/>
                <a:t>악세사리</a:t>
              </a:r>
              <a:r>
                <a:rPr lang="ko-KR" altLang="en-US" sz="800" b="0" dirty="0"/>
                <a:t> 전문 </a:t>
              </a:r>
              <a:r>
                <a:rPr lang="ko-KR" altLang="en-US" sz="800" b="0" dirty="0" smtClean="0"/>
                <a:t>브랜드이다</a:t>
              </a:r>
              <a:r>
                <a:rPr lang="en-US" altLang="ko-KR" sz="800" b="0" dirty="0" smtClean="0"/>
                <a:t>.</a:t>
              </a:r>
              <a:endParaRPr lang="en-US" altLang="ko-KR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97081" y="1843192"/>
              <a:ext cx="1620000" cy="24865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BLANC &amp; ECLARE</a:t>
              </a:r>
              <a:endPara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6189" y="1542619"/>
              <a:ext cx="1562100" cy="20955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205074" y="1843192"/>
              <a:ext cx="1620000" cy="24865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YOUKSHIMWON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13067" y="1843192"/>
              <a:ext cx="1620000" cy="24865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ko-KR" dirty="0" smtClean="0"/>
                <a:t>A.H.C</a:t>
              </a:r>
              <a:endParaRPr lang="en-US" altLang="ko-KR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36074" y="1843192"/>
              <a:ext cx="1620000" cy="24865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AGATHA</a:t>
              </a:r>
              <a:endParaRPr lang="en-US" altLang="ko-KR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995" y="1444222"/>
              <a:ext cx="558144" cy="3316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4274" y="1513992"/>
              <a:ext cx="1461600" cy="2520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8059" y="1545496"/>
              <a:ext cx="906000" cy="216000"/>
            </a:xfrm>
            <a:prstGeom prst="rect">
              <a:avLst/>
            </a:prstGeom>
          </p:spPr>
        </p:pic>
      </p:grpSp>
      <p:sp>
        <p:nvSpPr>
          <p:cNvPr id="72" name="타원 71"/>
          <p:cNvSpPr/>
          <p:nvPr/>
        </p:nvSpPr>
        <p:spPr>
          <a:xfrm>
            <a:off x="55993" y="418035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47742" y="87721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0424" y="1342702"/>
            <a:ext cx="6748868" cy="2525775"/>
            <a:chOff x="40424" y="1088961"/>
            <a:chExt cx="6748868" cy="2525775"/>
          </a:xfrm>
        </p:grpSpPr>
        <p:sp>
          <p:nvSpPr>
            <p:cNvPr id="3" name="TextBox 2"/>
            <p:cNvSpPr txBox="1"/>
            <p:nvPr/>
          </p:nvSpPr>
          <p:spPr>
            <a:xfrm>
              <a:off x="40424" y="1088961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4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1538765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24497" y="1088961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8571" y="1088961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92643" y="1088961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8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1538765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1538765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575" y="1538765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424" y="2570037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24497" y="2570037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/>
                <a:t>입생로랑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sz="800" b="0" dirty="0"/>
                <a:t>RPC VERNIS A LEVRES 6ML </a:t>
              </a:r>
            </a:p>
            <a:p>
              <a:r>
                <a:rPr lang="en-US" altLang="ko-KR" sz="800" b="0" dirty="0"/>
                <a:t>(09</a:t>
              </a:r>
              <a:r>
                <a:rPr lang="ko-KR" altLang="en-US" sz="800" b="0" dirty="0"/>
                <a:t>호 </a:t>
              </a:r>
              <a:r>
                <a:rPr lang="en-US" altLang="ko-KR" sz="800" b="0" dirty="0"/>
                <a:t>Rouge </a:t>
              </a:r>
              <a:r>
                <a:rPr lang="en-US" altLang="ko-KR" sz="800" b="0" dirty="0" err="1"/>
                <a:t>Laque</a:t>
              </a:r>
              <a:r>
                <a:rPr lang="en-US" altLang="ko-KR" sz="800" b="0" dirty="0" smtClean="0"/>
                <a:t>) [L27855…</a:t>
              </a:r>
              <a:endParaRPr lang="en-US" altLang="ko-KR" sz="800" b="0" dirty="0"/>
            </a:p>
            <a:p>
              <a:endParaRPr lang="en-US" altLang="ko-KR" sz="800" b="0" dirty="0"/>
            </a:p>
            <a:p>
              <a:r>
                <a:rPr lang="en-US" altLang="ko-KR" sz="800" b="0" dirty="0" smtClean="0"/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/>
                <a:t>(33,300</a:t>
              </a:r>
              <a:r>
                <a:rPr lang="ko-KR" altLang="en-US" sz="800" b="0" dirty="0"/>
                <a:t>원</a:t>
              </a:r>
              <a:r>
                <a:rPr lang="en-US" altLang="ko-KR" sz="800" b="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571" y="2570038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9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b="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  <a:endParaRPr lang="en-US" altLang="ko-KR" sz="800" b="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b="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0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643" y="2570038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입생로랑</a:t>
              </a:r>
              <a:endParaRPr lang="en-US" altLang="ko-KR" sz="9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(09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호 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Rouge </a:t>
              </a:r>
              <a:r>
                <a:rPr lang="en-US" altLang="ko-KR" sz="800" b="0" dirty="0" err="1">
                  <a:solidFill>
                    <a:schemeClr val="tx1"/>
                  </a:solidFill>
                  <a:latin typeface="+mn-ea"/>
                </a:rPr>
                <a:t>Laque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+mn-ea"/>
                </a:rPr>
                <a:t>) [L27855…</a:t>
              </a:r>
              <a:endParaRPr lang="en-US" altLang="ko-KR" sz="800" b="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800" b="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0" strike="sngStrike" dirty="0" smtClean="0">
                  <a:solidFill>
                    <a:schemeClr val="tx1"/>
                  </a:solidFill>
                  <a:latin typeface="+mn-ea"/>
                </a:rPr>
                <a:t>$32</a:t>
              </a:r>
              <a:r>
                <a:rPr lang="en-US" altLang="ko-KR" sz="800" b="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0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(33,300</a:t>
              </a:r>
              <a:r>
                <a:rPr lang="ko-KR" altLang="en-US" sz="800" b="0" dirty="0">
                  <a:solidFill>
                    <a:schemeClr val="tx1"/>
                  </a:solidFill>
                  <a:latin typeface="+mn-ea"/>
                </a:rPr>
                <a:t>원</a:t>
              </a:r>
              <a:r>
                <a:rPr lang="en-US" altLang="ko-KR" sz="800" b="0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491061" y="1121684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1-2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850" y="998549"/>
            <a:ext cx="680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ONLY ONLIE/MD’S CHOICE</a:t>
            </a:r>
            <a:endParaRPr lang="ko-KR" altLang="en-US" sz="10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041379" y="1146899"/>
            <a:ext cx="675616" cy="215444"/>
            <a:chOff x="6041379" y="723900"/>
            <a:chExt cx="675616" cy="215444"/>
          </a:xfrm>
        </p:grpSpPr>
        <p:sp>
          <p:nvSpPr>
            <p:cNvPr id="87" name="TextBox 86"/>
            <p:cNvSpPr txBox="1"/>
            <p:nvPr/>
          </p:nvSpPr>
          <p:spPr>
            <a:xfrm>
              <a:off x="6041379" y="723900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1/4</a:t>
              </a:r>
              <a:endParaRPr lang="ko-KR" altLang="en-US" sz="800" dirty="0"/>
            </a:p>
          </p:txBody>
        </p:sp>
        <p:pic>
          <p:nvPicPr>
            <p:cNvPr id="88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4307366" y="279007"/>
            <a:ext cx="2465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ko-KR" altLang="en-US" sz="800" dirty="0" smtClean="0"/>
              <a:t>온리온라인</a:t>
            </a:r>
            <a:r>
              <a:rPr lang="en-US" altLang="ko-KR" sz="800" dirty="0" smtClean="0"/>
              <a:t>/MD</a:t>
            </a:r>
            <a:r>
              <a:rPr lang="ko-KR" altLang="en-US" sz="800" dirty="0" smtClean="0"/>
              <a:t>초이스 </a:t>
            </a:r>
            <a:r>
              <a:rPr lang="en-US" altLang="ko-KR" sz="800" dirty="0" smtClean="0"/>
              <a:t>&amp;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입점브랜드</a:t>
            </a:r>
            <a:endParaRPr lang="ko-KR" altLang="en-US" sz="8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9326"/>
              </p:ext>
            </p:extLst>
          </p:nvPr>
        </p:nvGraphicFramePr>
        <p:xfrm>
          <a:off x="6862944" y="516149"/>
          <a:ext cx="3023143" cy="18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온리온라인</a:t>
                      </a:r>
                      <a:r>
                        <a:rPr lang="en-US" altLang="ko-KR" sz="800" b="1" dirty="0" smtClean="0"/>
                        <a:t>/MD </a:t>
                      </a:r>
                      <a:r>
                        <a:rPr lang="ko-KR" altLang="en-US" sz="800" b="1" dirty="0" smtClean="0"/>
                        <a:t>초이스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/>
                        <a:t> Admin</a:t>
                      </a:r>
                      <a:r>
                        <a:rPr lang="ko-KR" altLang="en-US" sz="800" baseline="0" dirty="0" smtClean="0"/>
                        <a:t>에서 선택하여 메뉴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온리온라인 </a:t>
                      </a:r>
                      <a:r>
                        <a:rPr lang="en-US" altLang="ko-KR" sz="800" baseline="0" dirty="0" smtClean="0"/>
                        <a:t>/ MD Choice)</a:t>
                      </a:r>
                      <a:r>
                        <a:rPr lang="ko-KR" altLang="en-US" sz="800" b="0" baseline="0" dirty="0" smtClean="0"/>
                        <a:t>를 노출할 수 있음</a:t>
                      </a:r>
                      <a:endParaRPr lang="en-US" altLang="ko-KR" sz="800" b="0" baseline="0" dirty="0" smtClean="0"/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="0" baseline="0" dirty="0" smtClean="0"/>
                        <a:t> 상품 전시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클릭 하면 상품 상세페이지로 </a:t>
                      </a:r>
                      <a:r>
                        <a:rPr lang="ko-KR" altLang="en-US" sz="800" baseline="0" dirty="0" smtClean="0"/>
                        <a:t>이동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r>
                        <a:rPr lang="en-US" altLang="ko-KR" sz="800" dirty="0" smtClean="0"/>
                        <a:t>- Admin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에서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운영자가 수동으로 상품을 전시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신규 </a:t>
                      </a:r>
                      <a:r>
                        <a:rPr lang="ko-KR" altLang="en-US" sz="800" b="1" dirty="0" err="1" smtClean="0"/>
                        <a:t>입점</a:t>
                      </a:r>
                      <a:r>
                        <a:rPr lang="ko-KR" altLang="en-US" sz="800" b="1" dirty="0" smtClean="0"/>
                        <a:t> 브랜드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smtClean="0"/>
                        <a:t> 통 이미지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배너로 클릭하면 브랜드 몰로 이동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admin</a:t>
                      </a:r>
                      <a:r>
                        <a:rPr lang="ko-KR" altLang="en-US" sz="800" baseline="0" dirty="0" smtClean="0"/>
                        <a:t>에서 제어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379342" y="6490250"/>
            <a:ext cx="72000" cy="275847"/>
            <a:chOff x="3281449" y="6497959"/>
            <a:chExt cx="72000" cy="275847"/>
          </a:xfrm>
        </p:grpSpPr>
        <p:sp>
          <p:nvSpPr>
            <p:cNvPr id="64" name="타원 63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379342" y="611588"/>
            <a:ext cx="72000" cy="275847"/>
            <a:chOff x="3281449" y="6497959"/>
            <a:chExt cx="72000" cy="275847"/>
          </a:xfrm>
        </p:grpSpPr>
        <p:sp>
          <p:nvSpPr>
            <p:cNvPr id="68" name="타원 67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35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79342" y="611588"/>
            <a:ext cx="72000" cy="275847"/>
            <a:chOff x="3281449" y="6497959"/>
            <a:chExt cx="72000" cy="275847"/>
          </a:xfrm>
        </p:grpSpPr>
        <p:sp>
          <p:nvSpPr>
            <p:cNvPr id="4" name="타원 3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62701"/>
              </p:ext>
            </p:extLst>
          </p:nvPr>
        </p:nvGraphicFramePr>
        <p:xfrm>
          <a:off x="6862944" y="516149"/>
          <a:ext cx="3023143" cy="54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(01/11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공지사항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당첨자 발표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)(1-2’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참고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선택 한 탭 메인 페이지로 이동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(ex.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공지사항 선택한 겨우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공지사항 페이지로 이동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공직사항 제목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제목 클릭하면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상세페이지로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최신 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일 내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은 텍스트 볼드 처리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“new”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아이콘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Default: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0"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 날짜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최신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순으로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0"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게시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글 마우스 오버 시 텍스트 볼드 처리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고객센터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(01/11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클릭하면 고객센터 메인으로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로그인 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출력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1:1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문의 작성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고객센터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멤버십 안내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고객센터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면세점가이드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marR="0" lvl="0" indent="-36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고객센터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&gt;FAQ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2~5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메뉴 명 마우스 오버 시 텍스트 볼드 처리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카드혜택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카드혜택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카드혜택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Footer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116928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새 창으로 동회면세점 홈페이지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홍보사이트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광고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제휴 화면으로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개인정보취급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방침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영상정보처리운영관리방침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이용약관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무단수집거부 페이지로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패밀리 사이트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사이트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패밀리 사이트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새 창으로 동화패밀리 사이트 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사이트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화면으로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07366" y="279007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배너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&amp; FOOTER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5280" y="1449930"/>
            <a:ext cx="2232000" cy="140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15552" y="1134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공지사항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23172" y="1572043"/>
            <a:ext cx="557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2017</a:t>
            </a:r>
            <a:endParaRPr lang="ko-KR" altLang="en-US" sz="9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02366" y="1490128"/>
            <a:ext cx="5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800" b="1" dirty="0" smtClean="0"/>
              <a:t>01.11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01.09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01.07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01.05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8318" y="1490128"/>
            <a:ext cx="107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공지사항 안내 </a:t>
            </a:r>
            <a:endParaRPr lang="en-US" altLang="ko-KR" sz="800" b="1" dirty="0" smtClean="0"/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공지사항 안내 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공지사항 안내 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공지사항 안내 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공지사항 안내 </a:t>
            </a:r>
          </a:p>
        </p:txBody>
      </p:sp>
      <p:pic>
        <p:nvPicPr>
          <p:cNvPr id="36" name="Picture 2" descr="badge, brust, label, new, product, red, stick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09" y="15427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add, circle, more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79" y="1270982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958716" y="1250125"/>
            <a:ext cx="57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공지사항</a:t>
            </a:r>
            <a:endParaRPr lang="ko-KR" altLang="en-US" sz="800" b="1" dirty="0"/>
          </a:p>
        </p:txBody>
      </p:sp>
      <p:sp>
        <p:nvSpPr>
          <p:cNvPr id="39" name="직사각형 38"/>
          <p:cNvSpPr/>
          <p:nvPr/>
        </p:nvSpPr>
        <p:spPr>
          <a:xfrm>
            <a:off x="1532684" y="1250125"/>
            <a:ext cx="57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당첨자 발표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50054" y="1461722"/>
            <a:ext cx="2160000" cy="140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b="1" dirty="0">
              <a:solidFill>
                <a:srgbClr val="BFBFB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439" y="1134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고객센터</a:t>
            </a:r>
            <a:endParaRPr lang="ko-KR" altLang="en-US" sz="1200" b="1" dirty="0"/>
          </a:p>
        </p:txBody>
      </p:sp>
      <p:pic>
        <p:nvPicPr>
          <p:cNvPr id="42" name="Picture 4" descr="add, circle, more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52" y="1270982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353725" y="2426646"/>
            <a:ext cx="215633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 1:1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문의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멤버십 안내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 면세점가이드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altLang="ko-KR" sz="800" dirty="0" smtClean="0"/>
              <a:t>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자주 묻는 질문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602" y="3113685"/>
            <a:ext cx="59578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동화면세점 소개 ㅣ 광고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제휴 ㅣ 개인정보취급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처리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방침 ㅣ 영상정보처리 운영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관리방침 ㅣ 이용약관 ㅣ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 무단수집거부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71886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38419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928692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69021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485576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23815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25259" y="3118991"/>
            <a:ext cx="864000" cy="3304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패밀리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사이트▼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71142" y="102868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91209" y="102868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80044" y="102868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0366" y="1398745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60912" y="115869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178538" y="292494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4-7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50054" y="1461432"/>
            <a:ext cx="2160000" cy="93267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1688-6680</a:t>
            </a:r>
          </a:p>
          <a:p>
            <a:pPr algn="ctr">
              <a:lnSpc>
                <a:spcPct val="150000"/>
              </a:lnSpc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궁금하신 점이 있으시면 언제든지 연락 주세요</a:t>
            </a:r>
            <a:r>
              <a:rPr lang="en-US" altLang="ko-KR" sz="800" b="1" dirty="0">
                <a:solidFill>
                  <a:srgbClr val="BFBFB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상담시간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09:30~23:30)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89342" y="267228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220987" y="241902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89342" y="242028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213664" y="266688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6854" y="163003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572196" y="1121746"/>
            <a:ext cx="2232000" cy="1743976"/>
            <a:chOff x="4624828" y="1087827"/>
            <a:chExt cx="2160000" cy="1743976"/>
          </a:xfrm>
        </p:grpSpPr>
        <p:sp>
          <p:nvSpPr>
            <p:cNvPr id="65" name="TextBox 64"/>
            <p:cNvSpPr txBox="1"/>
            <p:nvPr/>
          </p:nvSpPr>
          <p:spPr>
            <a:xfrm>
              <a:off x="4626854" y="108782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카드혜택</a:t>
              </a:r>
              <a:endParaRPr lang="ko-KR" altLang="en-US" sz="1200" b="1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24828" y="1427803"/>
              <a:ext cx="2160000" cy="1404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900" b="1" dirty="0">
                <a:solidFill>
                  <a:srgbClr val="BFBFB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626854" y="1427514"/>
              <a:ext cx="2157974" cy="932672"/>
              <a:chOff x="4240293" y="1571530"/>
              <a:chExt cx="2157974" cy="9326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240293" y="1571530"/>
                <a:ext cx="2157974" cy="93267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ko-KR"/>
                </a:defPPr>
                <a:lvl1pPr algn="ctr"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ko-KR" altLang="en-US" sz="800" dirty="0" smtClean="0"/>
                  <a:t>카드 이미지</a:t>
                </a:r>
                <a:endParaRPr lang="en-US" altLang="ko-KR" sz="800" dirty="0" smtClean="0"/>
              </a:p>
            </p:txBody>
          </p:sp>
          <p:pic>
            <p:nvPicPr>
              <p:cNvPr id="70" name="Picture 4" descr="gallery, image, photo, photography, picture, pictures icon"/>
              <p:cNvPicPr>
                <a:picLocks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4491" y="1720940"/>
                <a:ext cx="513192" cy="542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TextBox 67"/>
            <p:cNvSpPr txBox="1"/>
            <p:nvPr/>
          </p:nvSpPr>
          <p:spPr>
            <a:xfrm>
              <a:off x="4699476" y="2369867"/>
              <a:ext cx="2047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카드사별 무이자할부 혜택을 확인하시고 </a:t>
              </a: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동화면세점에서 즐거운 </a:t>
              </a: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쇼핑 </a:t>
              </a: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되세요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4565445" y="144579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280" y="4708662"/>
            <a:ext cx="2232000" cy="140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-15552" y="4393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공지사항</a:t>
            </a:r>
            <a:endParaRPr lang="ko-KR" alt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02366" y="4748860"/>
            <a:ext cx="55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800" b="1" dirty="0" smtClean="0"/>
              <a:t>01.11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01.09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01.07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01.05</a:t>
            </a:r>
          </a:p>
          <a:p>
            <a:pPr algn="ctr">
              <a:lnSpc>
                <a:spcPct val="20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01.01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8318" y="4748860"/>
            <a:ext cx="1570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/>
              <a:t>더블 세일 이벤트 당첨자 안내</a:t>
            </a:r>
            <a:endParaRPr lang="en-US" altLang="ko-KR" sz="800" b="1" dirty="0"/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더블 세일 이벤트 당첨자 안내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더블 세일 이벤트 당첨자 안내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더블 세일 이벤트 당첨자 안내</a:t>
            </a:r>
          </a:p>
          <a:p>
            <a:pPr>
              <a:lnSpc>
                <a:spcPct val="2000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더블 세일 이벤트 당첨자 안내</a:t>
            </a:r>
          </a:p>
        </p:txBody>
      </p:sp>
      <p:pic>
        <p:nvPicPr>
          <p:cNvPr id="76" name="Picture 2" descr="badge, brust, label, new, product, red, stick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44" y="482747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add, circle, more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79" y="4529714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1532684" y="4508857"/>
            <a:ext cx="57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당첨자 발표</a:t>
            </a:r>
            <a:endParaRPr lang="ko-KR" altLang="en-US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958716" y="4508857"/>
            <a:ext cx="57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50053" y="4708662"/>
            <a:ext cx="2160000" cy="140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b="1" dirty="0">
              <a:solidFill>
                <a:srgbClr val="BFBFB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86439" y="4393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고객센터</a:t>
            </a:r>
            <a:endParaRPr lang="ko-KR" altLang="en-US" sz="1200" b="1" dirty="0"/>
          </a:p>
        </p:txBody>
      </p:sp>
      <p:pic>
        <p:nvPicPr>
          <p:cNvPr id="82" name="Picture 4" descr="add, circle, more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52" y="4529714"/>
            <a:ext cx="162000" cy="1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353725" y="5685378"/>
            <a:ext cx="215633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 1:1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문의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멤버십 안내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 면세점가이드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altLang="ko-KR" sz="800" dirty="0" smtClean="0"/>
              <a:t>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자주 묻는 질문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491209" y="428741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1-2’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50054" y="4708662"/>
            <a:ext cx="2160001" cy="93267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1688-6680</a:t>
            </a:r>
          </a:p>
          <a:p>
            <a:pPr algn="ctr">
              <a:lnSpc>
                <a:spcPct val="150000"/>
              </a:lnSpc>
            </a:pPr>
            <a:endParaRPr lang="en-US" altLang="ko-KR" sz="5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궁금하신 점이 있으시면 언제든지 연락 주세요</a:t>
            </a:r>
            <a:r>
              <a:rPr lang="en-US" altLang="ko-KR" sz="800" b="1" dirty="0">
                <a:solidFill>
                  <a:srgbClr val="BFBFB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상담시간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09:30~23:30)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-23172" y="4820063"/>
            <a:ext cx="557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2017</a:t>
            </a:r>
            <a:endParaRPr lang="ko-KR" altLang="en-US" sz="900" b="1" dirty="0"/>
          </a:p>
        </p:txBody>
      </p:sp>
      <p:grpSp>
        <p:nvGrpSpPr>
          <p:cNvPr id="87" name="그룹 86"/>
          <p:cNvGrpSpPr/>
          <p:nvPr/>
        </p:nvGrpSpPr>
        <p:grpSpPr>
          <a:xfrm>
            <a:off x="4572196" y="4367435"/>
            <a:ext cx="2232000" cy="1743976"/>
            <a:chOff x="4624828" y="1087827"/>
            <a:chExt cx="2160000" cy="1743976"/>
          </a:xfrm>
        </p:grpSpPr>
        <p:sp>
          <p:nvSpPr>
            <p:cNvPr id="88" name="TextBox 87"/>
            <p:cNvSpPr txBox="1"/>
            <p:nvPr/>
          </p:nvSpPr>
          <p:spPr>
            <a:xfrm>
              <a:off x="4626854" y="108782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카드혜택</a:t>
              </a:r>
              <a:endParaRPr lang="ko-KR" altLang="en-US" sz="1200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624828" y="1427803"/>
              <a:ext cx="2160000" cy="1404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900" b="1" dirty="0">
                <a:solidFill>
                  <a:srgbClr val="BFBFBF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26854" y="1427514"/>
              <a:ext cx="2157974" cy="932672"/>
              <a:chOff x="4240293" y="1571530"/>
              <a:chExt cx="2157974" cy="932672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240293" y="1571530"/>
                <a:ext cx="2157974" cy="932672"/>
              </a:xfrm>
              <a:prstGeom prst="rect">
                <a:avLst/>
              </a:prstGeom>
              <a:solidFill>
                <a:srgbClr val="E7E6E6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ko-KR"/>
                </a:defPPr>
                <a:lvl1pPr algn="ctr"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ko-KR" altLang="en-US" sz="800" dirty="0" smtClean="0"/>
                  <a:t>카드 이미지</a:t>
                </a:r>
                <a:endParaRPr lang="en-US" altLang="ko-KR" sz="800" dirty="0" smtClean="0"/>
              </a:p>
            </p:txBody>
          </p:sp>
          <p:pic>
            <p:nvPicPr>
              <p:cNvPr id="93" name="Picture 4" descr="gallery, image, photo, photography, picture, pictures icon"/>
              <p:cNvPicPr>
                <a:picLocks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4491" y="1720940"/>
                <a:ext cx="513192" cy="542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4699476" y="2369867"/>
              <a:ext cx="2047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카드사별 무이자할부 혜택을 확인하시고 </a:t>
              </a: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동화면세점에서 행복한 </a:t>
              </a:r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쇼핑 즐기세요</a:t>
              </a: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-51556" y="3825044"/>
            <a:ext cx="6876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7602" y="6251469"/>
            <a:ext cx="59578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동화면세점 소개 ㅣ 광고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제휴 ㅣ 개인정보취급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처리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방침 ㅣ 영상정보처리 운영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관리방침 ㅣ 이용약관 ㅣ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 무단수집거부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925259" y="6256775"/>
            <a:ext cx="864000" cy="3304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패밀리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사이트▼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8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185275" y="0"/>
            <a:ext cx="720725" cy="215900"/>
          </a:xfrm>
        </p:spPr>
        <p:txBody>
          <a:bodyPr/>
          <a:lstStyle/>
          <a:p>
            <a:fld id="{FC8DCB26-753C-4D8F-BB27-EB8830B6A75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464" y="1160748"/>
            <a:ext cx="2880000" cy="12601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464" y="809334"/>
            <a:ext cx="2880000" cy="3525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알림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000" dirty="0" smtClean="0">
                <a:solidFill>
                  <a:schemeClr val="bg1"/>
                </a:solidFill>
              </a:rPr>
              <a:t>        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260" y="792557"/>
            <a:ext cx="3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×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1446452"/>
            <a:ext cx="3051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지금 보시는 사이트를 </a:t>
            </a:r>
            <a:r>
              <a:rPr lang="ko-KR" altLang="en-US" sz="800" dirty="0" smtClean="0"/>
              <a:t>즐겨 찾기에 등록하시겠습니까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13801" y="1988840"/>
            <a:ext cx="687414" cy="252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137090" y="542134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즐겨 찾기 버튼 클릭 했을 경우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5716" y="116632"/>
            <a:ext cx="196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메인 페이지 </a:t>
            </a:r>
            <a:r>
              <a:rPr lang="en-US" altLang="ko-KR" sz="1200" b="1" dirty="0" smtClean="0"/>
              <a:t>alert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메시지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464" y="3382929"/>
            <a:ext cx="2880000" cy="12601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8464" y="3031515"/>
            <a:ext cx="2880000" cy="3525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알림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000" dirty="0" smtClean="0">
                <a:solidFill>
                  <a:schemeClr val="bg1"/>
                </a:solidFill>
              </a:rPr>
              <a:t>        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2260" y="3014738"/>
            <a:ext cx="3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×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464" y="3668633"/>
            <a:ext cx="3051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검색 어를 입력해주세요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1213801" y="4211021"/>
            <a:ext cx="687414" cy="252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16" name="TextBox 15"/>
          <p:cNvSpPr txBox="1"/>
          <p:nvPr/>
        </p:nvSpPr>
        <p:spPr>
          <a:xfrm>
            <a:off x="137090" y="2764315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통합 검색창에 검색어 미 입력하고 검색 할 경우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28464" y="5423135"/>
            <a:ext cx="2880000" cy="12601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464" y="5071721"/>
            <a:ext cx="2880000" cy="3525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알림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000" dirty="0" smtClean="0">
                <a:solidFill>
                  <a:schemeClr val="bg1"/>
                </a:solidFill>
              </a:rPr>
              <a:t>        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2260" y="5054944"/>
            <a:ext cx="3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×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464" y="5708839"/>
            <a:ext cx="3051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검색 </a:t>
            </a:r>
            <a:r>
              <a:rPr lang="ko-KR" altLang="en-US" sz="800" dirty="0"/>
              <a:t>어를 올바르게 </a:t>
            </a:r>
            <a:r>
              <a:rPr lang="ko-KR" altLang="en-US" sz="800" dirty="0" smtClean="0"/>
              <a:t>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1213801" y="6251227"/>
            <a:ext cx="687414" cy="252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확인</a:t>
            </a:r>
            <a:endParaRPr lang="ko-KR" altLang="en-US" sz="800"/>
          </a:p>
        </p:txBody>
      </p:sp>
      <p:sp>
        <p:nvSpPr>
          <p:cNvPr id="22" name="TextBox 21"/>
          <p:cNvSpPr txBox="1"/>
          <p:nvPr/>
        </p:nvSpPr>
        <p:spPr>
          <a:xfrm>
            <a:off x="137090" y="4804521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통합 검색창에</a:t>
            </a:r>
            <a:r>
              <a:rPr lang="ko-KR" altLang="en-US" sz="1000" dirty="0"/>
              <a:t> 검색 어가 잘못 입력되었을 경우 </a:t>
            </a:r>
          </a:p>
        </p:txBody>
      </p:sp>
    </p:spTree>
    <p:extLst>
      <p:ext uri="{BB962C8B-B14F-4D97-AF65-F5344CB8AC3E}">
        <p14:creationId xmlns:p14="http://schemas.microsoft.com/office/powerpoint/2010/main" val="36022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29292"/>
              </p:ext>
            </p:extLst>
          </p:nvPr>
        </p:nvGraphicFramePr>
        <p:xfrm>
          <a:off x="272257" y="620689"/>
          <a:ext cx="9361487" cy="5955459"/>
        </p:xfrm>
        <a:graphic>
          <a:graphicData uri="http://schemas.openxmlformats.org/drawingml/2006/table">
            <a:tbl>
              <a:tblPr/>
              <a:tblGrid>
                <a:gridCol w="871537"/>
                <a:gridCol w="1076325"/>
                <a:gridCol w="5745163"/>
                <a:gridCol w="835025"/>
                <a:gridCol w="833437"/>
              </a:tblGrid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endParaRPr kumimoji="1" lang="ko-KR" altLang="en-US" sz="1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2016.09.06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이지선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2016.10.04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리뷰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/3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시간전샵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일부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이지선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2016.10.06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TOP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정보 출력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(p7)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한화 가격 노출 사양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최종가격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(0,000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 분류 카테고리 하단 브랜드 배너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(p13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p14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브랜드 배너 노출 및 롤링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전시 출력</a:t>
                      </a:r>
                      <a:r>
                        <a:rPr lang="ko-KR" altLang="en-US" sz="800" baseline="0" dirty="0" smtClean="0"/>
                        <a:t> 개수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(p16, p22, p26)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 - 50/100/150</a:t>
                      </a:r>
                      <a:r>
                        <a:rPr lang="ko-KR" altLang="en-US" sz="800" baseline="0" dirty="0" smtClean="0"/>
                        <a:t>개씩 </a:t>
                      </a:r>
                      <a:r>
                        <a:rPr lang="en-US" altLang="ko-KR" sz="800" baseline="0" dirty="0" smtClean="0"/>
                        <a:t>-&gt; 40/60/80</a:t>
                      </a:r>
                      <a:r>
                        <a:rPr lang="ko-KR" altLang="en-US" sz="800" baseline="0" dirty="0" smtClean="0"/>
                        <a:t>개씩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정열조건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정열명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(p16, p26)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- 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상품평순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고가순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고가격순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저가순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저가격순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황순영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2016.11.01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최종리뷰완료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이지선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2016.12.27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버전을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2.0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으로 통일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황순영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2017.01.11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GNB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메뉴 요구사항에 맞춰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디자인 파일 참고하여 화면설계서 반영  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황순영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1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2.6</a:t>
                      </a: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화면설계서 폼 맞춤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황순영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0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3426" marR="113426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2017.03.22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차이점 확인 회의에서 재기된 수정 요청 반영</a:t>
                      </a:r>
                      <a:endParaRPr kumimoji="1"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보완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TOP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메뉴 상단 이벤트 바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띠 배너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영역 반영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(6, 7page)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TOP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메뉴에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동화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중문 몰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메뉴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(6, 7page)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통합검색 창 우측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/D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포인트 메뉴에 아이콘 출력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(6, 7page)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통합검색 창 하단에 인기 검색 어 출력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(6, 7page)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 위치 순서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프로모션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고객님을 위한 추천 상품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(6~8page)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프로모션 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 개수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4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출력에서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출력으로 수정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(6, 7page)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스크롤 시 화면 상단에 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고정 바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중문 몰과 동일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)(8</a:t>
                      </a:r>
                      <a:r>
                        <a:rPr kumimoji="1" lang="en-US" altLang="zh-CN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~11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보완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원데이특가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상품이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 미만일 경우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원데이특가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띠 배너 출력 화면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(12page)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베스트 아이템에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sorting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을 베스트 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샵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sorting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기준과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동일하게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판매 수량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판매 금액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어 순 삭제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으로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(13page)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베스트 아이템 카테고리에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남성관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(11page)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BEST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섹션 카테고리 목록 하단에 배너 영역 추가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(11page)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카드혜택 내역 전체 출력에서 카드혜택 영역 선택 시 카드혜택 페이지 이동으로 변경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(14page)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TAG(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세일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/3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시간샵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…)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메인에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 되는 모든 상품에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TAG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 하지 않음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](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page)</a:t>
                      </a:r>
                    </a:p>
                    <a:p>
                      <a:pPr lvl="0" fontAlgn="b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보완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 정보에 상품 명 최대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줄 출력하고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줄일 경우 상단 고정으로 출력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브랜드 명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 명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 정보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 (</a:t>
                      </a:r>
                      <a:r>
                        <a:rPr kumimoji="1"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상품 출력 </a:t>
                      </a:r>
                      <a:r>
                        <a:rPr kumimoji="1"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page)</a:t>
                      </a:r>
                      <a:endParaRPr kumimoji="1"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황순영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2017.04.06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검색 창 한단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핫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키워드 삭제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김주혜 과장 요청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)(6page)</a:t>
                      </a:r>
                    </a:p>
                    <a:p>
                      <a:pPr marL="72000" marR="0" lvl="0" indent="-1080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띠 배너 위치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김주혜 과장 요청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 (13page)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황순영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2159" marR="92159" marT="45723" marB="4572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67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1. </a:t>
            </a:r>
            <a:r>
              <a:rPr lang="ko-KR" altLang="en-US" sz="1600" b="1" dirty="0" smtClean="0">
                <a:latin typeface="+mn-ea"/>
              </a:rPr>
              <a:t>개정이력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9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67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메뉴구조도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69" name="AutoShape 24"/>
          <p:cNvSpPr>
            <a:spLocks noChangeArrowheads="1"/>
          </p:cNvSpPr>
          <p:nvPr/>
        </p:nvSpPr>
        <p:spPr bwMode="auto">
          <a:xfrm>
            <a:off x="239613" y="1567420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CONTENTS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AutoShape 24"/>
          <p:cNvSpPr>
            <a:spLocks noChangeArrowheads="1"/>
          </p:cNvSpPr>
          <p:nvPr/>
        </p:nvSpPr>
        <p:spPr bwMode="auto">
          <a:xfrm>
            <a:off x="239613" y="1898178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QUICK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24"/>
          <p:cNvSpPr>
            <a:spLocks noChangeArrowheads="1"/>
          </p:cNvSpPr>
          <p:nvPr/>
        </p:nvSpPr>
        <p:spPr bwMode="auto">
          <a:xfrm>
            <a:off x="239613" y="2228936"/>
            <a:ext cx="1008063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AutoShape 24"/>
          <p:cNvSpPr>
            <a:spLocks noChangeArrowheads="1"/>
          </p:cNvSpPr>
          <p:nvPr/>
        </p:nvSpPr>
        <p:spPr bwMode="auto">
          <a:xfrm>
            <a:off x="239613" y="1236662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GNB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236476" y="673571"/>
            <a:ext cx="1512887" cy="339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FFFFFF">
                <a:lumMod val="50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BBE0E3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Dutyfree24.com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BBE0E3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1866635" y="676156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2868592" y="676156"/>
            <a:ext cx="2876496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5819240" y="676156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6821197" y="676156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장바구니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7840665" y="676156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AutoShape 30"/>
          <p:cNvSpPr>
            <a:spLocks noChangeArrowheads="1"/>
          </p:cNvSpPr>
          <p:nvPr/>
        </p:nvSpPr>
        <p:spPr bwMode="auto">
          <a:xfrm>
            <a:off x="1866635" y="101275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회원로그인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30"/>
          <p:cNvSpPr>
            <a:spLocks noChangeArrowheads="1"/>
          </p:cNvSpPr>
          <p:nvPr/>
        </p:nvSpPr>
        <p:spPr bwMode="auto">
          <a:xfrm>
            <a:off x="1866635" y="1369995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비회원 주문하기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AutoShape 30"/>
          <p:cNvSpPr>
            <a:spLocks noChangeArrowheads="1"/>
          </p:cNvSpPr>
          <p:nvPr/>
        </p:nvSpPr>
        <p:spPr bwMode="auto">
          <a:xfrm>
            <a:off x="1866635" y="1727233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비회원 주문내역보기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1866635" y="2084473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ID/PW</a:t>
            </a: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30"/>
          <p:cNvSpPr>
            <a:spLocks noChangeArrowheads="1"/>
          </p:cNvSpPr>
          <p:nvPr/>
        </p:nvSpPr>
        <p:spPr bwMode="auto">
          <a:xfrm>
            <a:off x="7840665" y="101673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FAQ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7840665" y="1373970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7840665" y="1731208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면세점가이드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0"/>
          <p:cNvSpPr>
            <a:spLocks noChangeArrowheads="1"/>
          </p:cNvSpPr>
          <p:nvPr/>
        </p:nvSpPr>
        <p:spPr bwMode="auto">
          <a:xfrm>
            <a:off x="7840665" y="2088448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공지사항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>
            <a:off x="8841532" y="676156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통합검색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AutoShape 24"/>
          <p:cNvSpPr>
            <a:spLocks noChangeArrowheads="1"/>
          </p:cNvSpPr>
          <p:nvPr/>
        </p:nvSpPr>
        <p:spPr bwMode="auto">
          <a:xfrm>
            <a:off x="236476" y="4327438"/>
            <a:ext cx="1872108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전체메뉴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AutoShape 24"/>
          <p:cNvSpPr>
            <a:spLocks noChangeArrowheads="1"/>
          </p:cNvSpPr>
          <p:nvPr/>
        </p:nvSpPr>
        <p:spPr bwMode="auto">
          <a:xfrm>
            <a:off x="2167203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HOT SALE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AutoShape 24"/>
          <p:cNvSpPr>
            <a:spLocks noChangeArrowheads="1"/>
          </p:cNvSpPr>
          <p:nvPr/>
        </p:nvSpPr>
        <p:spPr bwMode="auto">
          <a:xfrm>
            <a:off x="3125822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베스트샵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AutoShape 24"/>
          <p:cNvSpPr>
            <a:spLocks noChangeArrowheads="1"/>
          </p:cNvSpPr>
          <p:nvPr/>
        </p:nvSpPr>
        <p:spPr bwMode="auto">
          <a:xfrm>
            <a:off x="4084441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시간전샵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AutoShape 30"/>
          <p:cNvSpPr>
            <a:spLocks noChangeArrowheads="1"/>
          </p:cNvSpPr>
          <p:nvPr/>
        </p:nvSpPr>
        <p:spPr bwMode="auto">
          <a:xfrm>
            <a:off x="236476" y="4664578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30"/>
          <p:cNvSpPr>
            <a:spLocks noChangeArrowheads="1"/>
          </p:cNvSpPr>
          <p:nvPr/>
        </p:nvSpPr>
        <p:spPr bwMode="auto">
          <a:xfrm>
            <a:off x="236476" y="5043575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대분류리스트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AutoShape 24"/>
          <p:cNvSpPr>
            <a:spLocks noChangeArrowheads="1"/>
          </p:cNvSpPr>
          <p:nvPr/>
        </p:nvSpPr>
        <p:spPr bwMode="auto">
          <a:xfrm>
            <a:off x="7918917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스페셜오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더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30"/>
          <p:cNvSpPr>
            <a:spLocks noChangeArrowheads="1"/>
          </p:cNvSpPr>
          <p:nvPr/>
        </p:nvSpPr>
        <p:spPr bwMode="auto">
          <a:xfrm>
            <a:off x="8841532" y="1030691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검색결과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AutoShape 24"/>
          <p:cNvSpPr>
            <a:spLocks noChangeArrowheads="1"/>
          </p:cNvSpPr>
          <p:nvPr/>
        </p:nvSpPr>
        <p:spPr bwMode="auto">
          <a:xfrm>
            <a:off x="8877536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쿠폰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AutoShape 24"/>
          <p:cNvSpPr>
            <a:spLocks noChangeArrowheads="1"/>
          </p:cNvSpPr>
          <p:nvPr/>
        </p:nvSpPr>
        <p:spPr bwMode="auto">
          <a:xfrm>
            <a:off x="8792002" y="2899782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스마트검색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AutoShape 30"/>
          <p:cNvSpPr>
            <a:spLocks noChangeArrowheads="1"/>
          </p:cNvSpPr>
          <p:nvPr/>
        </p:nvSpPr>
        <p:spPr bwMode="auto">
          <a:xfrm>
            <a:off x="1208584" y="4682386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브랜드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AutoShape 30"/>
          <p:cNvSpPr>
            <a:spLocks noChangeArrowheads="1"/>
          </p:cNvSpPr>
          <p:nvPr/>
        </p:nvSpPr>
        <p:spPr bwMode="auto">
          <a:xfrm>
            <a:off x="236476" y="542257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중분류리스트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AutoShape 30"/>
          <p:cNvSpPr>
            <a:spLocks noChangeArrowheads="1"/>
          </p:cNvSpPr>
          <p:nvPr/>
        </p:nvSpPr>
        <p:spPr bwMode="auto">
          <a:xfrm>
            <a:off x="236476" y="5801569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소분류리스트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AutoShape 30"/>
          <p:cNvSpPr>
            <a:spLocks noChangeArrowheads="1"/>
          </p:cNvSpPr>
          <p:nvPr/>
        </p:nvSpPr>
        <p:spPr bwMode="auto">
          <a:xfrm>
            <a:off x="236477" y="6164411"/>
            <a:ext cx="1872108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AutoShape 30"/>
          <p:cNvSpPr>
            <a:spLocks noChangeArrowheads="1"/>
          </p:cNvSpPr>
          <p:nvPr/>
        </p:nvSpPr>
        <p:spPr bwMode="auto">
          <a:xfrm>
            <a:off x="1208584" y="5051259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해외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AutoShape 30"/>
          <p:cNvSpPr>
            <a:spLocks noChangeArrowheads="1"/>
          </p:cNvSpPr>
          <p:nvPr/>
        </p:nvSpPr>
        <p:spPr bwMode="auto">
          <a:xfrm>
            <a:off x="1208584" y="539399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국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AutoShape 30"/>
          <p:cNvSpPr>
            <a:spLocks noChangeArrowheads="1"/>
          </p:cNvSpPr>
          <p:nvPr/>
        </p:nvSpPr>
        <p:spPr bwMode="auto">
          <a:xfrm>
            <a:off x="1208584" y="5801568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브랜드몰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AutoShape 30"/>
          <p:cNvSpPr>
            <a:spLocks noChangeArrowheads="1"/>
          </p:cNvSpPr>
          <p:nvPr/>
        </p:nvSpPr>
        <p:spPr bwMode="auto">
          <a:xfrm>
            <a:off x="2167202" y="4664578"/>
            <a:ext cx="4723933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AutoShape 30"/>
          <p:cNvSpPr>
            <a:spLocks noChangeArrowheads="1"/>
          </p:cNvSpPr>
          <p:nvPr/>
        </p:nvSpPr>
        <p:spPr bwMode="auto">
          <a:xfrm>
            <a:off x="2167203" y="5043574"/>
            <a:ext cx="4723932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AutoShape 30"/>
          <p:cNvSpPr>
            <a:spLocks noChangeArrowheads="1"/>
          </p:cNvSpPr>
          <p:nvPr/>
        </p:nvSpPr>
        <p:spPr bwMode="auto">
          <a:xfrm>
            <a:off x="6821197" y="101275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미리계산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AutoShape 30"/>
          <p:cNvSpPr>
            <a:spLocks noChangeArrowheads="1"/>
          </p:cNvSpPr>
          <p:nvPr/>
        </p:nvSpPr>
        <p:spPr bwMode="auto">
          <a:xfrm>
            <a:off x="6821197" y="136999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주문서작성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30"/>
          <p:cNvSpPr>
            <a:spLocks noChangeArrowheads="1"/>
          </p:cNvSpPr>
          <p:nvPr/>
        </p:nvSpPr>
        <p:spPr bwMode="auto">
          <a:xfrm>
            <a:off x="8792002" y="3270054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검색조건선택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AutoShape 30"/>
          <p:cNvSpPr>
            <a:spLocks noChangeArrowheads="1"/>
          </p:cNvSpPr>
          <p:nvPr/>
        </p:nvSpPr>
        <p:spPr bwMode="auto">
          <a:xfrm>
            <a:off x="8792002" y="3649051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검색결과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5043060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웨딩</a:t>
            </a:r>
            <a:r>
              <a:rPr lang="ko-KR" altLang="en-US" sz="800" b="1" dirty="0" err="1">
                <a:latin typeface="맑은 고딕" pitchFamily="50" charset="-127"/>
                <a:ea typeface="맑은 고딕" pitchFamily="50" charset="-127"/>
              </a:rPr>
              <a:t>샵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6001679" y="4330245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전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AutoShape 24"/>
          <p:cNvSpPr>
            <a:spLocks noChangeArrowheads="1"/>
          </p:cNvSpPr>
          <p:nvPr/>
        </p:nvSpPr>
        <p:spPr bwMode="auto">
          <a:xfrm>
            <a:off x="6960298" y="4327438"/>
            <a:ext cx="900000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AutoShape 30"/>
          <p:cNvSpPr>
            <a:spLocks noChangeArrowheads="1"/>
          </p:cNvSpPr>
          <p:nvPr/>
        </p:nvSpPr>
        <p:spPr bwMode="auto">
          <a:xfrm>
            <a:off x="7929984" y="4664577"/>
            <a:ext cx="1847552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30"/>
          <p:cNvSpPr>
            <a:spLocks noChangeArrowheads="1"/>
          </p:cNvSpPr>
          <p:nvPr/>
        </p:nvSpPr>
        <p:spPr bwMode="auto">
          <a:xfrm>
            <a:off x="6957552" y="466619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이벤트 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35043" y="2736302"/>
            <a:ext cx="1044000" cy="1323032"/>
          </a:xfrm>
          <a:prstGeom prst="rect">
            <a:avLst/>
          </a:prstGeom>
          <a:solidFill>
            <a:srgbClr val="4F81BD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95" name="AutoShape 30"/>
          <p:cNvSpPr>
            <a:spLocks noChangeArrowheads="1"/>
          </p:cNvSpPr>
          <p:nvPr/>
        </p:nvSpPr>
        <p:spPr bwMode="auto">
          <a:xfrm>
            <a:off x="5843083" y="101275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회원탈퇴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30"/>
          <p:cNvSpPr>
            <a:spLocks noChangeArrowheads="1"/>
          </p:cNvSpPr>
          <p:nvPr/>
        </p:nvSpPr>
        <p:spPr bwMode="auto">
          <a:xfrm>
            <a:off x="6821197" y="174339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주문완료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30"/>
          <p:cNvSpPr>
            <a:spLocks noChangeArrowheads="1"/>
          </p:cNvSpPr>
          <p:nvPr/>
        </p:nvSpPr>
        <p:spPr bwMode="auto">
          <a:xfrm>
            <a:off x="2874293" y="1023053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주문내역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AutoShape 30"/>
          <p:cNvSpPr>
            <a:spLocks noChangeArrowheads="1"/>
          </p:cNvSpPr>
          <p:nvPr/>
        </p:nvSpPr>
        <p:spPr bwMode="auto">
          <a:xfrm>
            <a:off x="2874293" y="137677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스페셜오더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신청내역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AutoShape 30"/>
          <p:cNvSpPr>
            <a:spLocks noChangeArrowheads="1"/>
          </p:cNvSpPr>
          <p:nvPr/>
        </p:nvSpPr>
        <p:spPr bwMode="auto">
          <a:xfrm>
            <a:off x="4816513" y="1023053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기본정보관리</a:t>
            </a:r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AutoShape 30"/>
          <p:cNvSpPr>
            <a:spLocks noChangeArrowheads="1"/>
          </p:cNvSpPr>
          <p:nvPr/>
        </p:nvSpPr>
        <p:spPr bwMode="auto">
          <a:xfrm>
            <a:off x="3846401" y="2093759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E-CASH</a:t>
            </a:r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AutoShape 30"/>
          <p:cNvSpPr>
            <a:spLocks noChangeArrowheads="1"/>
          </p:cNvSpPr>
          <p:nvPr/>
        </p:nvSpPr>
        <p:spPr bwMode="auto">
          <a:xfrm>
            <a:off x="3846401" y="2452768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관심상품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AutoShape 30"/>
          <p:cNvSpPr>
            <a:spLocks noChangeArrowheads="1"/>
          </p:cNvSpPr>
          <p:nvPr/>
        </p:nvSpPr>
        <p:spPr bwMode="auto">
          <a:xfrm>
            <a:off x="4816513" y="2459089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회원탈퇴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AutoShape 30"/>
          <p:cNvSpPr>
            <a:spLocks noChangeArrowheads="1"/>
          </p:cNvSpPr>
          <p:nvPr/>
        </p:nvSpPr>
        <p:spPr bwMode="auto">
          <a:xfrm>
            <a:off x="3846401" y="101673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할인쿠폰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AutoShape 30"/>
          <p:cNvSpPr>
            <a:spLocks noChangeArrowheads="1"/>
          </p:cNvSpPr>
          <p:nvPr/>
        </p:nvSpPr>
        <p:spPr bwMode="auto">
          <a:xfrm>
            <a:off x="3846401" y="1375741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적립금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AutoShape 30"/>
          <p:cNvSpPr>
            <a:spLocks noChangeArrowheads="1"/>
          </p:cNvSpPr>
          <p:nvPr/>
        </p:nvSpPr>
        <p:spPr bwMode="auto">
          <a:xfrm>
            <a:off x="3846401" y="1734750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포인트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30"/>
          <p:cNvSpPr>
            <a:spLocks noChangeArrowheads="1"/>
          </p:cNvSpPr>
          <p:nvPr/>
        </p:nvSpPr>
        <p:spPr bwMode="auto">
          <a:xfrm>
            <a:off x="4816513" y="138206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여권정보관리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30"/>
          <p:cNvSpPr>
            <a:spLocks noChangeArrowheads="1"/>
          </p:cNvSpPr>
          <p:nvPr/>
        </p:nvSpPr>
        <p:spPr bwMode="auto">
          <a:xfrm>
            <a:off x="4816513" y="1741071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출국정보관리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AutoShape 30"/>
          <p:cNvSpPr>
            <a:spLocks noChangeArrowheads="1"/>
          </p:cNvSpPr>
          <p:nvPr/>
        </p:nvSpPr>
        <p:spPr bwMode="auto">
          <a:xfrm>
            <a:off x="3846401" y="2811777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나의상품평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AutoShape 30"/>
          <p:cNvSpPr>
            <a:spLocks noChangeArrowheads="1"/>
          </p:cNvSpPr>
          <p:nvPr/>
        </p:nvSpPr>
        <p:spPr bwMode="auto">
          <a:xfrm>
            <a:off x="3846401" y="3170786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상담내역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30"/>
          <p:cNvSpPr>
            <a:spLocks noChangeArrowheads="1"/>
          </p:cNvSpPr>
          <p:nvPr/>
        </p:nvSpPr>
        <p:spPr bwMode="auto">
          <a:xfrm>
            <a:off x="4816513" y="2100080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비밀번호변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경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AutoShape 30"/>
          <p:cNvSpPr>
            <a:spLocks noChangeArrowheads="1"/>
          </p:cNvSpPr>
          <p:nvPr/>
        </p:nvSpPr>
        <p:spPr bwMode="auto">
          <a:xfrm>
            <a:off x="4816513" y="3166021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관심이벤트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AutoShape 30"/>
          <p:cNvSpPr>
            <a:spLocks noChangeArrowheads="1"/>
          </p:cNvSpPr>
          <p:nvPr/>
        </p:nvSpPr>
        <p:spPr bwMode="auto">
          <a:xfrm>
            <a:off x="4816513" y="2807012"/>
            <a:ext cx="900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응모한이벤트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63380" y="995505"/>
            <a:ext cx="936000" cy="7478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832141" y="1004131"/>
            <a:ext cx="936000" cy="13935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828250" y="2424585"/>
            <a:ext cx="936000" cy="108100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798513" y="1001826"/>
            <a:ext cx="936000" cy="179656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798513" y="2807012"/>
            <a:ext cx="936000" cy="69857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67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메뉴구조도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69" name="AutoShape 24"/>
          <p:cNvSpPr>
            <a:spLocks noChangeArrowheads="1"/>
          </p:cNvSpPr>
          <p:nvPr/>
        </p:nvSpPr>
        <p:spPr bwMode="auto">
          <a:xfrm>
            <a:off x="236476" y="1567420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CONTENTS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AutoShape 24"/>
          <p:cNvSpPr>
            <a:spLocks noChangeArrowheads="1"/>
          </p:cNvSpPr>
          <p:nvPr/>
        </p:nvSpPr>
        <p:spPr bwMode="auto">
          <a:xfrm>
            <a:off x="236476" y="1898178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QUICK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24"/>
          <p:cNvSpPr>
            <a:spLocks noChangeArrowheads="1"/>
          </p:cNvSpPr>
          <p:nvPr/>
        </p:nvSpPr>
        <p:spPr bwMode="auto">
          <a:xfrm>
            <a:off x="236476" y="2228936"/>
            <a:ext cx="1008063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FOOTER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AutoShape 24"/>
          <p:cNvSpPr>
            <a:spLocks noChangeArrowheads="1"/>
          </p:cNvSpPr>
          <p:nvPr/>
        </p:nvSpPr>
        <p:spPr bwMode="auto">
          <a:xfrm>
            <a:off x="236476" y="1236662"/>
            <a:ext cx="1008063" cy="2682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GNB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236476" y="673571"/>
            <a:ext cx="1512887" cy="339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FFFFFF">
                <a:lumMod val="50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 smtClean="0">
                <a:solidFill>
                  <a:srgbClr val="BBE0E3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Dutyfree24.com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BBE0E3">
                  <a:lumMod val="5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1951969" y="67615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메인빅배너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72532" y="67615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고객추천상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243913" y="67615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기획전배너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5391380" y="67615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원데이특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6532312" y="67615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베스트아이템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AutoShape 30"/>
          <p:cNvSpPr>
            <a:spLocks noChangeArrowheads="1"/>
          </p:cNvSpPr>
          <p:nvPr/>
        </p:nvSpPr>
        <p:spPr bwMode="auto">
          <a:xfrm>
            <a:off x="1951969" y="1012757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이벤트상세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3072532" y="1013296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30"/>
          <p:cNvSpPr>
            <a:spLocks noChangeArrowheads="1"/>
          </p:cNvSpPr>
          <p:nvPr/>
        </p:nvSpPr>
        <p:spPr bwMode="auto">
          <a:xfrm>
            <a:off x="6532312" y="101673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카테고리별리스트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6532312" y="1373970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상품상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>
            <a:off x="7676789" y="673571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온리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온라인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30"/>
          <p:cNvSpPr>
            <a:spLocks noChangeArrowheads="1"/>
          </p:cNvSpPr>
          <p:nvPr/>
        </p:nvSpPr>
        <p:spPr bwMode="auto">
          <a:xfrm>
            <a:off x="7676789" y="1011566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AutoShape 30"/>
          <p:cNvSpPr>
            <a:spLocks noChangeArrowheads="1"/>
          </p:cNvSpPr>
          <p:nvPr/>
        </p:nvSpPr>
        <p:spPr bwMode="auto">
          <a:xfrm>
            <a:off x="4243913" y="1002773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기획전 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5391380" y="100277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1948979" y="222893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이벤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3072532" y="222893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기획전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24"/>
          <p:cNvSpPr>
            <a:spLocks noChangeArrowheads="1"/>
          </p:cNvSpPr>
          <p:nvPr/>
        </p:nvSpPr>
        <p:spPr bwMode="auto">
          <a:xfrm>
            <a:off x="4243913" y="222893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회원정보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24"/>
          <p:cNvSpPr>
            <a:spLocks noChangeArrowheads="1"/>
          </p:cNvSpPr>
          <p:nvPr/>
        </p:nvSpPr>
        <p:spPr bwMode="auto">
          <a:xfrm>
            <a:off x="5391380" y="222893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장바구니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24"/>
          <p:cNvSpPr>
            <a:spLocks noChangeArrowheads="1"/>
          </p:cNvSpPr>
          <p:nvPr/>
        </p:nvSpPr>
        <p:spPr bwMode="auto">
          <a:xfrm>
            <a:off x="6532312" y="222893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오늘본상품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AutoShape 30"/>
          <p:cNvSpPr>
            <a:spLocks noChangeArrowheads="1"/>
          </p:cNvSpPr>
          <p:nvPr/>
        </p:nvSpPr>
        <p:spPr bwMode="auto">
          <a:xfrm>
            <a:off x="1948979" y="2565537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3072532" y="2566076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AutoShape 30"/>
          <p:cNvSpPr>
            <a:spLocks noChangeArrowheads="1"/>
          </p:cNvSpPr>
          <p:nvPr/>
        </p:nvSpPr>
        <p:spPr bwMode="auto">
          <a:xfrm>
            <a:off x="6532312" y="256951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30"/>
          <p:cNvSpPr>
            <a:spLocks noChangeArrowheads="1"/>
          </p:cNvSpPr>
          <p:nvPr/>
        </p:nvSpPr>
        <p:spPr bwMode="auto">
          <a:xfrm>
            <a:off x="6532312" y="2926750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상품상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AutoShape 24"/>
          <p:cNvSpPr>
            <a:spLocks noChangeArrowheads="1"/>
          </p:cNvSpPr>
          <p:nvPr/>
        </p:nvSpPr>
        <p:spPr bwMode="auto">
          <a:xfrm>
            <a:off x="7676789" y="2226351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주문가능시간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30"/>
          <p:cNvSpPr>
            <a:spLocks noChangeArrowheads="1"/>
          </p:cNvSpPr>
          <p:nvPr/>
        </p:nvSpPr>
        <p:spPr bwMode="auto">
          <a:xfrm>
            <a:off x="7676789" y="2564346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0"/>
          <p:cNvSpPr>
            <a:spLocks noChangeArrowheads="1"/>
          </p:cNvSpPr>
          <p:nvPr/>
        </p:nvSpPr>
        <p:spPr bwMode="auto">
          <a:xfrm>
            <a:off x="4243913" y="2555553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AutoShape 30"/>
          <p:cNvSpPr>
            <a:spLocks noChangeArrowheads="1"/>
          </p:cNvSpPr>
          <p:nvPr/>
        </p:nvSpPr>
        <p:spPr bwMode="auto">
          <a:xfrm>
            <a:off x="5391380" y="255555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8805428" y="2235962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구매 시 유의사항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AutoShape 30"/>
          <p:cNvSpPr>
            <a:spLocks noChangeArrowheads="1"/>
          </p:cNvSpPr>
          <p:nvPr/>
        </p:nvSpPr>
        <p:spPr bwMode="auto">
          <a:xfrm>
            <a:off x="8805428" y="2573957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24"/>
          <p:cNvSpPr>
            <a:spLocks noChangeArrowheads="1"/>
          </p:cNvSpPr>
          <p:nvPr/>
        </p:nvSpPr>
        <p:spPr bwMode="auto">
          <a:xfrm>
            <a:off x="1965325" y="3717032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동화면세점 소개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AutoShape 24"/>
          <p:cNvSpPr>
            <a:spLocks noChangeArrowheads="1"/>
          </p:cNvSpPr>
          <p:nvPr/>
        </p:nvSpPr>
        <p:spPr bwMode="auto">
          <a:xfrm>
            <a:off x="3072532" y="3717032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광고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제휴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AutoShape 24"/>
          <p:cNvSpPr>
            <a:spLocks noChangeArrowheads="1"/>
          </p:cNvSpPr>
          <p:nvPr/>
        </p:nvSpPr>
        <p:spPr bwMode="auto">
          <a:xfrm>
            <a:off x="4243913" y="3717032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개인정보취급방침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AutoShape 24"/>
          <p:cNvSpPr>
            <a:spLocks noChangeArrowheads="1"/>
          </p:cNvSpPr>
          <p:nvPr/>
        </p:nvSpPr>
        <p:spPr bwMode="auto">
          <a:xfrm>
            <a:off x="5391380" y="3717032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영상정보처리기기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24"/>
          <p:cNvSpPr>
            <a:spLocks noChangeArrowheads="1"/>
          </p:cNvSpPr>
          <p:nvPr/>
        </p:nvSpPr>
        <p:spPr bwMode="auto">
          <a:xfrm>
            <a:off x="6532312" y="3717032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이용약관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AutoShape 30"/>
          <p:cNvSpPr>
            <a:spLocks noChangeArrowheads="1"/>
          </p:cNvSpPr>
          <p:nvPr/>
        </p:nvSpPr>
        <p:spPr bwMode="auto">
          <a:xfrm>
            <a:off x="3072532" y="405417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AutoShape 30"/>
          <p:cNvSpPr>
            <a:spLocks noChangeArrowheads="1"/>
          </p:cNvSpPr>
          <p:nvPr/>
        </p:nvSpPr>
        <p:spPr bwMode="auto">
          <a:xfrm>
            <a:off x="6532312" y="4057608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상품리스트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AutoShape 30"/>
          <p:cNvSpPr>
            <a:spLocks noChangeArrowheads="1"/>
          </p:cNvSpPr>
          <p:nvPr/>
        </p:nvSpPr>
        <p:spPr bwMode="auto">
          <a:xfrm>
            <a:off x="6532312" y="4414846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상품상</a:t>
            </a:r>
            <a:r>
              <a: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24"/>
          <p:cNvSpPr>
            <a:spLocks noChangeArrowheads="1"/>
          </p:cNvSpPr>
          <p:nvPr/>
        </p:nvSpPr>
        <p:spPr bwMode="auto">
          <a:xfrm>
            <a:off x="7676789" y="3714447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무단수집거부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30"/>
          <p:cNvSpPr>
            <a:spLocks noChangeArrowheads="1"/>
          </p:cNvSpPr>
          <p:nvPr/>
        </p:nvSpPr>
        <p:spPr bwMode="auto">
          <a:xfrm>
            <a:off x="7676789" y="4052442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30"/>
          <p:cNvSpPr>
            <a:spLocks noChangeArrowheads="1"/>
          </p:cNvSpPr>
          <p:nvPr/>
        </p:nvSpPr>
        <p:spPr bwMode="auto">
          <a:xfrm>
            <a:off x="4243913" y="4043649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AutoShape 30"/>
          <p:cNvSpPr>
            <a:spLocks noChangeArrowheads="1"/>
          </p:cNvSpPr>
          <p:nvPr/>
        </p:nvSpPr>
        <p:spPr bwMode="auto">
          <a:xfrm>
            <a:off x="5391380" y="4043648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24"/>
          <p:cNvSpPr>
            <a:spLocks noChangeArrowheads="1"/>
          </p:cNvSpPr>
          <p:nvPr/>
        </p:nvSpPr>
        <p:spPr bwMode="auto">
          <a:xfrm>
            <a:off x="8805428" y="3724058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사이트</a:t>
            </a:r>
            <a:r>
              <a:rPr lang="ko-KR" altLang="en-US" sz="800" b="1" dirty="0" err="1">
                <a:latin typeface="맑은 고딕" pitchFamily="50" charset="-127"/>
                <a:ea typeface="맑은 고딕" pitchFamily="50" charset="-127"/>
              </a:rPr>
              <a:t>맵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8805428" y="4146558"/>
            <a:ext cx="1008000" cy="2682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패밀리사이트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AutoShape 30"/>
          <p:cNvSpPr>
            <a:spLocks noChangeArrowheads="1"/>
          </p:cNvSpPr>
          <p:nvPr/>
        </p:nvSpPr>
        <p:spPr bwMode="auto">
          <a:xfrm>
            <a:off x="5391380" y="1360487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AutoShape 24"/>
          <p:cNvSpPr>
            <a:spLocks noChangeArrowheads="1"/>
          </p:cNvSpPr>
          <p:nvPr/>
        </p:nvSpPr>
        <p:spPr bwMode="auto">
          <a:xfrm>
            <a:off x="8805428" y="673571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브랜드입점배너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8805428" y="1031903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브랜드몰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24"/>
          <p:cNvSpPr>
            <a:spLocks noChangeArrowheads="1"/>
          </p:cNvSpPr>
          <p:nvPr/>
        </p:nvSpPr>
        <p:spPr bwMode="auto">
          <a:xfrm>
            <a:off x="8805428" y="1433276"/>
            <a:ext cx="1008000" cy="2682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제휴배너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8805428" y="1791608"/>
            <a:ext cx="1008000" cy="288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FFFFFF">
                <a:lumMod val="65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1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936" y="310496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메인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898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82" y="502771"/>
            <a:ext cx="6840000" cy="253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EVENT BANNER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 rot="5400000">
            <a:off x="6483172" y="519382"/>
            <a:ext cx="252000" cy="2160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9" y="757909"/>
            <a:ext cx="6849018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                            로그인</a:t>
            </a:r>
            <a:r>
              <a:rPr lang="en-US" altLang="ko-KR" sz="800" dirty="0" smtClean="0"/>
              <a:t> |  </a:t>
            </a:r>
            <a:r>
              <a:rPr lang="ko-KR" altLang="en-US" sz="800" dirty="0" smtClean="0"/>
              <a:t>회원가입 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마이페이지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장바구니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관심상품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고객센터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즐겨찾기  </a:t>
            </a:r>
            <a:r>
              <a:rPr lang="en-US" altLang="ko-KR" sz="800" dirty="0"/>
              <a:t>| </a:t>
            </a:r>
            <a:r>
              <a:rPr lang="ko-KR" altLang="en-US" sz="800" dirty="0" smtClean="0"/>
              <a:t>모바일 동화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  <a:r>
              <a:rPr lang="ko-KR" altLang="en-US" sz="800" dirty="0" smtClean="0"/>
              <a:t>  </a:t>
            </a:r>
            <a:r>
              <a:rPr lang="en-US" altLang="ko-KR" sz="800" dirty="0"/>
              <a:t>|</a:t>
            </a:r>
            <a:r>
              <a:rPr lang="en-US" altLang="ko-KR" sz="800" dirty="0" smtClean="0"/>
              <a:t> </a:t>
            </a:r>
            <a:r>
              <a:rPr lang="en-US" altLang="ko-KR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中文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      </a:t>
            </a:r>
            <a:endParaRPr lang="ko-KR" altLang="en-US" sz="800" dirty="0"/>
          </a:p>
        </p:txBody>
      </p:sp>
      <p:sp>
        <p:nvSpPr>
          <p:cNvPr id="7" name="타원 6"/>
          <p:cNvSpPr/>
          <p:nvPr/>
        </p:nvSpPr>
        <p:spPr>
          <a:xfrm>
            <a:off x="5078517" y="1082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/>
              <a:t>icon</a:t>
            </a:r>
            <a:endParaRPr lang="ko-KR" altLang="en-US" sz="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50" y="1009834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D O N G W H A</a:t>
            </a:r>
          </a:p>
          <a:p>
            <a:pPr algn="ctr"/>
            <a:r>
              <a:rPr lang="en-US" altLang="ko-KR" sz="800" dirty="0" smtClean="0"/>
              <a:t>DUTY FREE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1566780" y="1089111"/>
            <a:ext cx="2988000" cy="1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슈에무라 클렌징 오일 런칭 이벤트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5702" y="1089111"/>
            <a:ext cx="360000" cy="18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7774" y="1089111"/>
            <a:ext cx="136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D</a:t>
            </a:r>
            <a:r>
              <a:rPr lang="ko-KR" altLang="en-US" sz="800" b="1" dirty="0" smtClean="0"/>
              <a:t>쿠폰   </a:t>
            </a:r>
            <a:r>
              <a:rPr lang="en-US" altLang="ko-KR" sz="800" b="1" dirty="0" smtClean="0"/>
              <a:t>|        D</a:t>
            </a:r>
            <a:r>
              <a:rPr lang="ko-KR" altLang="en-US" sz="800" b="1" dirty="0" smtClean="0"/>
              <a:t>포인트</a:t>
            </a:r>
            <a:endParaRPr lang="ko-KR" altLang="en-US" sz="800" b="1" dirty="0"/>
          </a:p>
        </p:txBody>
      </p:sp>
      <p:sp>
        <p:nvSpPr>
          <p:cNvPr id="12" name="타원 11"/>
          <p:cNvSpPr/>
          <p:nvPr/>
        </p:nvSpPr>
        <p:spPr>
          <a:xfrm>
            <a:off x="5803238" y="108201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/>
              <a:t>icon</a:t>
            </a:r>
            <a:endParaRPr lang="ko-KR" altLang="en-US" sz="600" b="1" dirty="0"/>
          </a:p>
        </p:txBody>
      </p:sp>
      <p:sp>
        <p:nvSpPr>
          <p:cNvPr id="13" name="직사각형 12"/>
          <p:cNvSpPr/>
          <p:nvPr/>
        </p:nvSpPr>
        <p:spPr>
          <a:xfrm>
            <a:off x="40425" y="1760624"/>
            <a:ext cx="6777355" cy="1944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6102"/>
              </p:ext>
            </p:extLst>
          </p:nvPr>
        </p:nvGraphicFramePr>
        <p:xfrm>
          <a:off x="56753" y="3719696"/>
          <a:ext cx="67550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464"/>
                <a:gridCol w="1332655"/>
                <a:gridCol w="1332655"/>
                <a:gridCol w="1332655"/>
                <a:gridCol w="1332655"/>
              </a:tblGrid>
              <a:tr h="199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이벤트</a:t>
                      </a:r>
                      <a:r>
                        <a:rPr lang="en-US" altLang="ko-KR" sz="800" b="0" dirty="0" smtClean="0"/>
                        <a:t> 1</a:t>
                      </a:r>
                      <a:endParaRPr lang="ko-KR" altLang="en-US" sz="800" b="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20452" y="37054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452" y="10067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82109" y="981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56956" y="98072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929718" y="10834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57156" y="10834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835892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299412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868835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12448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944888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448944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957361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2194" y="1419093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1849" y="1650922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469" y="143267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전체카테고리 ▤</a:t>
            </a:r>
            <a:endParaRPr lang="ko-KR" alt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189534" y="1432678"/>
            <a:ext cx="4858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베스트샵 </a:t>
            </a:r>
            <a:r>
              <a:rPr lang="ko-KR" altLang="en-US" sz="800" b="1" dirty="0" smtClean="0"/>
              <a:t>    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시간전샵</a:t>
            </a:r>
            <a:r>
              <a:rPr lang="ko-KR" altLang="en-US" sz="800" b="1" dirty="0" smtClean="0"/>
              <a:t>      </a:t>
            </a:r>
            <a:r>
              <a:rPr lang="ko-KR" altLang="en-US" sz="800" b="1" dirty="0" err="1" smtClean="0"/>
              <a:t>웨딩샵</a:t>
            </a:r>
            <a:r>
              <a:rPr lang="ko-KR" altLang="en-US" sz="800" b="1" dirty="0" smtClean="0"/>
              <a:t>      기획전         이벤트      </a:t>
            </a:r>
            <a:r>
              <a:rPr lang="ko-KR" altLang="en-US" sz="800" b="1" dirty="0" err="1" smtClean="0"/>
              <a:t>동화데이</a:t>
            </a:r>
            <a:r>
              <a:rPr lang="ko-KR" altLang="en-US" sz="800" b="1" dirty="0" smtClean="0"/>
              <a:t>      스페셜오더       </a:t>
            </a:r>
            <a:r>
              <a:rPr lang="en-US" altLang="ko-KR" sz="800" b="1" dirty="0" smtClean="0"/>
              <a:t>SALE</a:t>
            </a:r>
            <a:r>
              <a:rPr lang="ko-KR" altLang="en-US" sz="800" b="1" dirty="0" smtClean="0"/>
              <a:t>          </a:t>
            </a:r>
            <a:endParaRPr lang="ko-KR" altLang="en-US" sz="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961112" y="143267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전체브랜드</a:t>
            </a:r>
            <a:endParaRPr lang="ko-KR" altLang="en-US" sz="800" b="1" dirty="0"/>
          </a:p>
        </p:txBody>
      </p:sp>
      <p:sp>
        <p:nvSpPr>
          <p:cNvPr id="75" name="타원 74"/>
          <p:cNvSpPr/>
          <p:nvPr/>
        </p:nvSpPr>
        <p:spPr>
          <a:xfrm>
            <a:off x="20452" y="14003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28564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712640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394910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901707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079347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700972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4-7     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89104" y="14003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55576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4" name="Picture 18" descr="선물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59" y="1468758"/>
            <a:ext cx="128659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타원 84"/>
          <p:cNvSpPr/>
          <p:nvPr/>
        </p:nvSpPr>
        <p:spPr>
          <a:xfrm>
            <a:off x="3475925" y="13988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0425" y="1771317"/>
            <a:ext cx="6777355" cy="190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0425" y="1771317"/>
            <a:ext cx="6777355" cy="194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325410" y="261115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09418"/>
              </p:ext>
            </p:extLst>
          </p:nvPr>
        </p:nvGraphicFramePr>
        <p:xfrm>
          <a:off x="62649" y="3054495"/>
          <a:ext cx="119901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018"/>
              </a:tblGrid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20452" y="29508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55582"/>
              </p:ext>
            </p:extLst>
          </p:nvPr>
        </p:nvGraphicFramePr>
        <p:xfrm>
          <a:off x="6862944" y="516149"/>
          <a:ext cx="3023143" cy="6427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-72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이벤트 바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72000"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이벤트 바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이벤트 상세페이지로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이벤트 바 접기 버튼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 하면 이벤트 바 접히고 접기 버튼 디저블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펼치기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이벤트 바가 접힐 경우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이벤트 바 출력하고 펼치기 버튼 디저블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다음 페이지 참고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endParaRPr lang="ko-KR" altLang="en-US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800" b="1" dirty="0" smtClean="0"/>
                        <a:t>Top </a:t>
                      </a:r>
                      <a:r>
                        <a:rPr lang="ko-KR" altLang="en-US" sz="800" b="1" dirty="0" smtClean="0"/>
                        <a:t>메뉴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1~6.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 하면 각 해당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7.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즐겨찾기 등록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하면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메시지 출력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“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지금 보시는 사이트를 즐겨 찾기에 등록하시겠습니까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? “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취소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8.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모바일 동화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동화면세점 모바일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QR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코드 출력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다음페이지 참고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9.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중문 몰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zh-CN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中文网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중문 몰 사이트 새 창으로 열림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dirty="0" smtClean="0"/>
                        <a:t>로그인</a:t>
                      </a:r>
                      <a:r>
                        <a:rPr lang="ko-KR" altLang="en-US" sz="800" baseline="0" dirty="0" smtClean="0"/>
                        <a:t> 전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로그인 화면으로 이동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회원가입 및 즐겨찾기 메뉴는 제외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baseline="0" dirty="0" smtClean="0"/>
                        <a:t>로그인 후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다음 페이지 참고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로고</a:t>
                      </a:r>
                      <a:r>
                        <a:rPr lang="en-US" altLang="ko-KR" sz="800" b="1" baseline="0" dirty="0" smtClean="0"/>
                        <a:t> &amp; </a:t>
                      </a:r>
                      <a:r>
                        <a:rPr lang="ko-KR" altLang="en-US" sz="800" b="1" baseline="0" dirty="0" smtClean="0"/>
                        <a:t>검색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동화 로고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메인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인풋 창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Admin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에서 등록한 검색 어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클릭하면 기본 검색 어 삭제되고 사용자 입력 모드로 전환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어가 미 입력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안내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어를 입력해주세요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”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어가 잘못 입력되었을 경우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어를 올바르게 입력해주세요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”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어 입력 후 검색결과 화면으로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5. D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쿠폰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쿠폰 페이지로 이동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(01/11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수정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6. D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포인트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포인트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dirty="0" smtClean="0"/>
                        <a:t>기본 검색 어 출력은 어드민에서 제어하고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여러 개일 경우 롤링됨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타원 92"/>
          <p:cNvSpPr/>
          <p:nvPr/>
        </p:nvSpPr>
        <p:spPr>
          <a:xfrm>
            <a:off x="6285148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529064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850" y="4197381"/>
            <a:ext cx="680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PROMOTION</a:t>
            </a:r>
            <a:endParaRPr lang="ko-KR" altLang="en-US" sz="1000" b="1" dirty="0"/>
          </a:p>
        </p:txBody>
      </p:sp>
      <p:grpSp>
        <p:nvGrpSpPr>
          <p:cNvPr id="97" name="그룹 96"/>
          <p:cNvGrpSpPr/>
          <p:nvPr/>
        </p:nvGrpSpPr>
        <p:grpSpPr>
          <a:xfrm>
            <a:off x="6041379" y="4315251"/>
            <a:ext cx="675616" cy="215444"/>
            <a:chOff x="6041379" y="723900"/>
            <a:chExt cx="675616" cy="215444"/>
          </a:xfrm>
        </p:grpSpPr>
        <p:sp>
          <p:nvSpPr>
            <p:cNvPr id="98" name="TextBox 97"/>
            <p:cNvSpPr txBox="1"/>
            <p:nvPr/>
          </p:nvSpPr>
          <p:spPr>
            <a:xfrm>
              <a:off x="6041379" y="723900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1/4</a:t>
              </a:r>
              <a:endParaRPr lang="ko-KR" altLang="en-US" sz="800" dirty="0"/>
            </a:p>
          </p:txBody>
        </p:sp>
        <p:pic>
          <p:nvPicPr>
            <p:cNvPr id="99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TextBox 101"/>
          <p:cNvSpPr txBox="1"/>
          <p:nvPr/>
        </p:nvSpPr>
        <p:spPr>
          <a:xfrm>
            <a:off x="86936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pic>
        <p:nvPicPr>
          <p:cNvPr id="103" name="Picture 4" descr="gallery, image, photo, photography, picture, pictures icon"/>
          <p:cNvPicPr>
            <a:picLocks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0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2393954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4700972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86936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393954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b="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700972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b="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sp>
        <p:nvSpPr>
          <p:cNvPr id="117" name="타원 116"/>
          <p:cNvSpPr/>
          <p:nvPr/>
        </p:nvSpPr>
        <p:spPr>
          <a:xfrm>
            <a:off x="613600" y="481273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69013" y="52146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681192" y="52146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379342" y="6525344"/>
            <a:ext cx="72000" cy="275847"/>
            <a:chOff x="3281449" y="6497959"/>
            <a:chExt cx="72000" cy="275847"/>
          </a:xfrm>
        </p:grpSpPr>
        <p:sp>
          <p:nvSpPr>
            <p:cNvPr id="122" name="타원 121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5" name="Picture 4" descr="gallery, image, photo, photography, picture, pictures icon"/>
          <p:cNvPicPr>
            <a:picLocks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68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gallery, image, photo, photography, picture, pictures icon"/>
          <p:cNvPicPr>
            <a:picLocks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86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0503"/>
              </p:ext>
            </p:extLst>
          </p:nvPr>
        </p:nvGraphicFramePr>
        <p:xfrm>
          <a:off x="9906000" y="733944"/>
          <a:ext cx="3023143" cy="4972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전체 카테고리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dirty="0" smtClean="0"/>
                        <a:t>클릭하면 전체카테고리</a:t>
                      </a:r>
                      <a:r>
                        <a:rPr lang="ko-KR" altLang="en-US" sz="800" baseline="0" dirty="0" smtClean="0"/>
                        <a:t> 화면 오버랩으로 출력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다음페이지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참고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dirty="0" smtClean="0"/>
                        <a:t>클릭하면 출력되고 화면 내 </a:t>
                      </a:r>
                      <a:r>
                        <a:rPr lang="ko-KR" altLang="en-US" sz="800" dirty="0" err="1" smtClean="0"/>
                        <a:t>닫기버튼</a:t>
                      </a:r>
                      <a:r>
                        <a:rPr lang="ko-KR" altLang="en-US" sz="800" dirty="0" smtClean="0"/>
                        <a:t> 클릭하면 화면 </a:t>
                      </a:r>
                      <a:r>
                        <a:rPr lang="ko-KR" altLang="en-US" sz="800" dirty="0" err="1" smtClean="0"/>
                        <a:t>히든처리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BAR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메뉴 순서 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(01/11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1~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7.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클릭하면 각 해당페이지로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72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브랜드 전체보기 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ko-KR" altLang="en-US" sz="800" dirty="0" smtClean="0"/>
                        <a:t>클릭하면 브랜드 페이지로 이동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-72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/>
                        <a:t>메인 배너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(01/11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보완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dirty="0" smtClean="0"/>
                        <a:t> 이벤트 분류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dirty="0" smtClean="0"/>
                        <a:t> 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6-2</a:t>
                      </a:r>
                      <a:r>
                        <a:rPr lang="ko-KR" altLang="en-US" sz="800" dirty="0" smtClean="0"/>
                        <a:t>영역 출력되고  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en-US" altLang="ko-KR" sz="800" dirty="0" smtClean="0"/>
                        <a:t>6-3</a:t>
                      </a:r>
                      <a:r>
                        <a:rPr lang="ko-KR" altLang="en-US" sz="800" dirty="0" smtClean="0"/>
                        <a:t>영역에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이벤트</a:t>
                      </a:r>
                      <a:r>
                        <a:rPr lang="en-US" altLang="ko-KR" sz="800" dirty="0" smtClean="0"/>
                        <a:t>1_3 ‘ </a:t>
                      </a:r>
                      <a:r>
                        <a:rPr lang="ko-KR" altLang="en-US" sz="800" dirty="0" smtClean="0"/>
                        <a:t>배너 출력 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dirty="0" smtClean="0"/>
                        <a:t>2.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세부 이벤트</a:t>
                      </a:r>
                      <a:endParaRPr lang="en-US" altLang="ko-KR" sz="800" baseline="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</a:t>
                      </a:r>
                      <a:r>
                        <a:rPr lang="ko-KR" altLang="en-US" sz="800" baseline="0" dirty="0" smtClean="0"/>
                        <a:t> 시 </a:t>
                      </a:r>
                      <a:r>
                        <a:rPr lang="en-US" altLang="ko-KR" sz="800" dirty="0" smtClean="0"/>
                        <a:t>6-3</a:t>
                      </a:r>
                      <a:r>
                        <a:rPr lang="ko-KR" altLang="en-US" sz="800" dirty="0" smtClean="0"/>
                        <a:t>영역에 해당 이벤트 배너 출력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클릭하면 이벤트 상세페이지로 이동</a:t>
                      </a:r>
                      <a:endParaRPr lang="en-US" altLang="ko-KR" sz="800" baseline="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baseline="0" dirty="0" smtClean="0"/>
                        <a:t>3. </a:t>
                      </a:r>
                      <a:r>
                        <a:rPr lang="ko-KR" altLang="en-US" sz="800" baseline="0" dirty="0" smtClean="0"/>
                        <a:t>클릭 하면 이벤트 상세 페이지로 이동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b="1" dirty="0" smtClean="0"/>
                        <a:t>프로모션 배너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프로모션 배너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통 이미지로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admin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제어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상세화면으로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배너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이동 플로팅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프로모션 배너 롤링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r>
                        <a:rPr lang="ko-KR" altLang="en-US" sz="800" dirty="0" smtClean="0"/>
                        <a:t>배너 사이즈 및 </a:t>
                      </a:r>
                      <a:r>
                        <a:rPr lang="en-US" altLang="ko-KR" sz="800" dirty="0" smtClean="0"/>
                        <a:t>text</a:t>
                      </a:r>
                      <a:r>
                        <a:rPr lang="ko-KR" altLang="en-US" sz="800" dirty="0" smtClean="0"/>
                        <a:t>는 디자인 가이드에 따라 제작하고 </a:t>
                      </a:r>
                      <a:r>
                        <a:rPr lang="en-US" altLang="ko-KR" sz="800" dirty="0" smtClean="0"/>
                        <a:t>admin</a:t>
                      </a:r>
                      <a:r>
                        <a:rPr lang="ko-KR" altLang="en-US" sz="800" dirty="0" smtClean="0"/>
                        <a:t>에서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등록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타원 127"/>
          <p:cNvSpPr/>
          <p:nvPr/>
        </p:nvSpPr>
        <p:spPr>
          <a:xfrm>
            <a:off x="5881724" y="427432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07366" y="255458"/>
            <a:ext cx="18133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en-US" altLang="ko-KR" sz="800" dirty="0" smtClean="0"/>
              <a:t>GNB </a:t>
            </a:r>
            <a:r>
              <a:rPr lang="en-US" altLang="ko-KR" sz="800" dirty="0"/>
              <a:t>&amp; </a:t>
            </a:r>
            <a:r>
              <a:rPr lang="ko-KR" altLang="en-US" sz="800" dirty="0" smtClean="0"/>
              <a:t>프로모션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</a:t>
            </a:r>
            <a:r>
              <a:rPr lang="ko-KR" altLang="en-US" sz="800" dirty="0"/>
              <a:t>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 bwMode="auto">
          <a:xfrm rot="16200000">
            <a:off x="6460312" y="764716"/>
            <a:ext cx="252000" cy="2160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681192" y="7501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01172" y="764704"/>
            <a:ext cx="396044" cy="208650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타원 90"/>
          <p:cNvSpPr/>
          <p:nvPr/>
        </p:nvSpPr>
        <p:spPr>
          <a:xfrm>
            <a:off x="5078517" y="87271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/>
              <a:t>icon</a:t>
            </a:r>
            <a:endParaRPr lang="ko-KR" altLang="en-US" sz="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207774" y="879817"/>
            <a:ext cx="1365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D</a:t>
            </a:r>
            <a:r>
              <a:rPr lang="ko-KR" altLang="en-US" sz="800" b="1" dirty="0" smtClean="0"/>
              <a:t>쿠폰   </a:t>
            </a:r>
            <a:r>
              <a:rPr lang="en-US" altLang="ko-KR" sz="800" b="1" dirty="0" smtClean="0"/>
              <a:t>|        D</a:t>
            </a:r>
            <a:r>
              <a:rPr lang="ko-KR" altLang="en-US" sz="800" b="1" dirty="0" smtClean="0"/>
              <a:t>포인트</a:t>
            </a:r>
            <a:endParaRPr lang="ko-KR" altLang="en-US" sz="800" b="1" dirty="0"/>
          </a:p>
        </p:txBody>
      </p:sp>
      <p:sp>
        <p:nvSpPr>
          <p:cNvPr id="95" name="타원 94"/>
          <p:cNvSpPr/>
          <p:nvPr/>
        </p:nvSpPr>
        <p:spPr>
          <a:xfrm>
            <a:off x="5803238" y="87271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 smtClean="0"/>
              <a:t>icon</a:t>
            </a:r>
            <a:endParaRPr lang="ko-KR" altLang="en-US" sz="600" b="1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958" y="753818"/>
            <a:ext cx="68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205027" y="550776"/>
            <a:ext cx="702000" cy="67741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0" y="895092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D O N G W H A</a:t>
            </a:r>
          </a:p>
          <a:p>
            <a:pPr algn="ctr"/>
            <a:r>
              <a:rPr lang="en-US" altLang="ko-KR" sz="800" dirty="0" smtClean="0"/>
              <a:t>DUTY FREE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0425" y="1508596"/>
            <a:ext cx="6777355" cy="19448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06368"/>
              </p:ext>
            </p:extLst>
          </p:nvPr>
        </p:nvGraphicFramePr>
        <p:xfrm>
          <a:off x="56753" y="3467668"/>
          <a:ext cx="67550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464"/>
                <a:gridCol w="1332655"/>
                <a:gridCol w="1332655"/>
                <a:gridCol w="1332655"/>
                <a:gridCol w="1332655"/>
              </a:tblGrid>
              <a:tr h="199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이벤트</a:t>
                      </a:r>
                      <a:r>
                        <a:rPr lang="en-US" altLang="ko-KR" sz="800" b="0" dirty="0" smtClean="0"/>
                        <a:t> 1</a:t>
                      </a:r>
                      <a:endParaRPr lang="ko-KR" altLang="en-US" sz="800" b="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1" name="직선 연결선 70"/>
          <p:cNvCxnSpPr/>
          <p:nvPr/>
        </p:nvCxnSpPr>
        <p:spPr>
          <a:xfrm>
            <a:off x="11849" y="1470902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89534" y="1251834"/>
            <a:ext cx="4858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베스트샵 </a:t>
            </a:r>
            <a:r>
              <a:rPr lang="ko-KR" altLang="en-US" sz="800" b="1" dirty="0" smtClean="0"/>
              <a:t>    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시간전샵</a:t>
            </a:r>
            <a:r>
              <a:rPr lang="ko-KR" altLang="en-US" sz="800" b="1" dirty="0" smtClean="0"/>
              <a:t>      </a:t>
            </a:r>
            <a:r>
              <a:rPr lang="ko-KR" altLang="en-US" sz="800" b="1" dirty="0" err="1" smtClean="0"/>
              <a:t>웨딩샵</a:t>
            </a:r>
            <a:r>
              <a:rPr lang="ko-KR" altLang="en-US" sz="800" b="1" dirty="0" smtClean="0"/>
              <a:t>      기획전         이벤트      </a:t>
            </a:r>
            <a:r>
              <a:rPr lang="ko-KR" altLang="en-US" sz="800" b="1" dirty="0" err="1" smtClean="0"/>
              <a:t>동화데이</a:t>
            </a:r>
            <a:r>
              <a:rPr lang="ko-KR" altLang="en-US" sz="800" b="1" dirty="0" smtClean="0"/>
              <a:t>      스페셜오더       </a:t>
            </a:r>
            <a:r>
              <a:rPr lang="en-US" altLang="ko-KR" sz="800" b="1" dirty="0" smtClean="0"/>
              <a:t>SALE</a:t>
            </a:r>
            <a:r>
              <a:rPr lang="ko-KR" altLang="en-US" sz="800" b="1" dirty="0" smtClean="0"/>
              <a:t>          </a:t>
            </a:r>
            <a:endParaRPr lang="ko-KR" altLang="en-US" sz="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997116" y="125183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전체브랜드</a:t>
            </a:r>
            <a:endParaRPr lang="ko-KR" altLang="en-US" sz="8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40425" y="1519289"/>
            <a:ext cx="6777355" cy="190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0425" y="1519289"/>
            <a:ext cx="6777355" cy="1944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61290"/>
              </p:ext>
            </p:extLst>
          </p:nvPr>
        </p:nvGraphicFramePr>
        <p:xfrm>
          <a:off x="62649" y="2802467"/>
          <a:ext cx="119901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018"/>
              </a:tblGrid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3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이벤트 </a:t>
                      </a:r>
                      <a:r>
                        <a:rPr lang="en-US" altLang="ko-KR" sz="800" dirty="0" smtClean="0"/>
                        <a:t>1_1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1" name="그룹 120"/>
          <p:cNvGrpSpPr/>
          <p:nvPr/>
        </p:nvGrpSpPr>
        <p:grpSpPr>
          <a:xfrm>
            <a:off x="3379342" y="6561348"/>
            <a:ext cx="72000" cy="275847"/>
            <a:chOff x="3281449" y="6497959"/>
            <a:chExt cx="72000" cy="275847"/>
          </a:xfrm>
        </p:grpSpPr>
        <p:sp>
          <p:nvSpPr>
            <p:cNvPr id="122" name="타원 121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86" name="Picture 18" descr="선물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59" y="1278339"/>
            <a:ext cx="128659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" name="그룹 184"/>
          <p:cNvGrpSpPr/>
          <p:nvPr/>
        </p:nvGrpSpPr>
        <p:grpSpPr>
          <a:xfrm>
            <a:off x="13699" y="1239072"/>
            <a:ext cx="6834183" cy="2787485"/>
            <a:chOff x="13699" y="1073281"/>
            <a:chExt cx="6834183" cy="2787485"/>
          </a:xfrm>
        </p:grpSpPr>
        <p:sp>
          <p:nvSpPr>
            <p:cNvPr id="186" name="직사각형 185"/>
            <p:cNvSpPr/>
            <p:nvPr/>
          </p:nvSpPr>
          <p:spPr>
            <a:xfrm>
              <a:off x="40425" y="1342866"/>
              <a:ext cx="6777355" cy="194484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40425" y="1342866"/>
              <a:ext cx="6777355" cy="1906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40425" y="1342866"/>
              <a:ext cx="6777355" cy="1944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직사각형 188"/>
            <p:cNvSpPr/>
            <p:nvPr/>
          </p:nvSpPr>
          <p:spPr>
            <a:xfrm>
              <a:off x="13699" y="1304766"/>
              <a:ext cx="6834183" cy="255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3701" y="1073281"/>
              <a:ext cx="1076912" cy="230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0453" y="1384782"/>
              <a:ext cx="107015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화장품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향수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가방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지갑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시계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쥬얼리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패션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액세사리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전자제품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식품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국내브랜드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유아동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남성</a:t>
              </a:r>
              <a:r>
                <a:rPr lang="ko-KR" altLang="en-US" sz="800" dirty="0"/>
                <a:t>관</a:t>
              </a:r>
              <a:endParaRPr lang="en-US" altLang="ko-KR" sz="800" dirty="0" smtClean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32279" y="1384784"/>
              <a:ext cx="933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메이크업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스킨케어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썬케어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클렌징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헤어케어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바디케어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남성</a:t>
              </a:r>
              <a:r>
                <a:rPr lang="ko-KR" altLang="en-US" sz="800" dirty="0"/>
                <a:t>용</a:t>
              </a:r>
              <a:endParaRPr lang="en-US" altLang="ko-KR" sz="800" dirty="0" smtClean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044106" y="1384782"/>
              <a:ext cx="12506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쿠션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파우더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팩트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파운데이션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컨실러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메이크업베이스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마스카라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아이라이너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아이쉐도우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아이브로우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립메이크업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네일메이크업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/>
                <a:t>볼터치</a:t>
              </a:r>
              <a:r>
                <a:rPr lang="en-US" altLang="ko-KR" sz="800" dirty="0" smtClean="0"/>
                <a:t>/</a:t>
              </a:r>
              <a:r>
                <a:rPr lang="ko-KR" altLang="en-US" sz="800" dirty="0" err="1" smtClean="0"/>
                <a:t>하이라이터</a:t>
              </a:r>
              <a:endParaRPr lang="en-US" altLang="ko-KR" sz="800" dirty="0"/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BB/CC</a:t>
              </a:r>
              <a:r>
                <a:rPr lang="ko-KR" altLang="en-US" sz="800" dirty="0" smtClean="0"/>
                <a:t>크림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메이크업도구</a:t>
              </a:r>
              <a:endParaRPr lang="en-US" altLang="ko-KR" sz="8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/>
                <a:t>세</a:t>
              </a:r>
              <a:r>
                <a:rPr lang="ko-KR" altLang="en-US" sz="800" dirty="0"/>
                <a:t>트</a:t>
              </a:r>
              <a:endParaRPr lang="en-US" altLang="ko-KR" sz="800" dirty="0" smtClean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601573" y="1556059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436755" y="131428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추천상품</a:t>
              </a:r>
              <a:endParaRPr lang="ko-KR" altLang="en-US" sz="800" b="1" dirty="0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56456" y="13047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013228" y="13047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2051783" y="13047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2-4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3526039" y="161314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221049" y="1304135"/>
              <a:ext cx="181240" cy="255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239669" y="1483975"/>
              <a:ext cx="144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2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128" y="1669089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직사각형 202"/>
            <p:cNvSpPr/>
            <p:nvPr/>
          </p:nvSpPr>
          <p:spPr>
            <a:xfrm>
              <a:off x="4645688" y="1556059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4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243" y="1669089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직사각형 204"/>
            <p:cNvSpPr/>
            <p:nvPr/>
          </p:nvSpPr>
          <p:spPr>
            <a:xfrm>
              <a:off x="5674124" y="1556059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6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679" y="1669089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직사각형 206"/>
            <p:cNvSpPr/>
            <p:nvPr/>
          </p:nvSpPr>
          <p:spPr>
            <a:xfrm>
              <a:off x="3601573" y="2336673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8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128" y="2449703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직사각형 208"/>
            <p:cNvSpPr/>
            <p:nvPr/>
          </p:nvSpPr>
          <p:spPr>
            <a:xfrm>
              <a:off x="4645688" y="2336673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0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243" y="2449703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직사각형 210"/>
            <p:cNvSpPr/>
            <p:nvPr/>
          </p:nvSpPr>
          <p:spPr>
            <a:xfrm>
              <a:off x="5674124" y="2336673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2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679" y="2449703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직사각형 212"/>
            <p:cNvSpPr/>
            <p:nvPr/>
          </p:nvSpPr>
          <p:spPr>
            <a:xfrm>
              <a:off x="3601573" y="3108824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4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4128" y="3221854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" name="직사각형 214"/>
            <p:cNvSpPr/>
            <p:nvPr/>
          </p:nvSpPr>
          <p:spPr>
            <a:xfrm>
              <a:off x="4645688" y="3108824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6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243" y="3221854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직사각형 216"/>
            <p:cNvSpPr/>
            <p:nvPr/>
          </p:nvSpPr>
          <p:spPr>
            <a:xfrm>
              <a:off x="5674124" y="3108824"/>
              <a:ext cx="90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65000"/>
                    </a:schemeClr>
                  </a:solidFill>
                </a:rPr>
                <a:t>상품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8" name="Picture 4" descr="gallery, image, photo, photography, picture, picture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679" y="3227205"/>
              <a:ext cx="474891" cy="474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타원 134"/>
            <p:cNvSpPr/>
            <p:nvPr/>
          </p:nvSpPr>
          <p:spPr>
            <a:xfrm>
              <a:off x="56456" y="10765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2-1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380564" y="542178"/>
            <a:ext cx="648000" cy="1800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/>
              <a:t>다이아몬드</a:t>
            </a:r>
            <a:r>
              <a:rPr lang="en-US" altLang="ko-KR" sz="800" dirty="0" smtClean="0"/>
              <a:t>+</a:t>
            </a:r>
            <a:endParaRPr lang="ko-KR" altLang="en-US" sz="8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11849" y="1239072"/>
            <a:ext cx="68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4" name="표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83036"/>
              </p:ext>
            </p:extLst>
          </p:nvPr>
        </p:nvGraphicFramePr>
        <p:xfrm>
          <a:off x="6862944" y="516149"/>
          <a:ext cx="3023143" cy="697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TOP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로그인 화면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72000"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lnSpc>
                          <a:spcPct val="110000"/>
                        </a:lnSpc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회원등급 아이콘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고객 이름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회원정보의 이름을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회원 부가 설명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(10/6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일반회원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정회원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준회원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비회원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임직원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임직원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제휴 사 회원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제휴회사 이름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※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정책 결정 필요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모바일 동화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QR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코드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동화면세점 모바일 동화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QR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코드 닫힘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indent="-108000" algn="l" defTabSz="914400" rtl="0" eaLnBrk="1" latinLnBrk="1" hangingPunct="1">
                        <a:lnSpc>
                          <a:spcPct val="110000"/>
                        </a:lnSpc>
                        <a:buFontTx/>
                        <a:buChar char="-"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QR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코드 스캔 할 경우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동화인터넷면세점 모바일 웹으로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회원등급 정책에 따라 아이콘 노출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-72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 ‘X’ </a:t>
                      </a:r>
                      <a:r>
                        <a:rPr lang="ko-KR" altLang="en-US" sz="800" baseline="0" dirty="0" smtClean="0"/>
                        <a:t>클릭하면 전체카테고리 화면 닫힘</a:t>
                      </a:r>
                      <a:endParaRPr lang="en-US" altLang="ko-KR" sz="800" baseline="0" dirty="0" smtClean="0"/>
                    </a:p>
                    <a:p>
                      <a:pPr marL="36000" indent="-72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대 분류 카테고리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클릭하면 대 분류 서브화면으로 이동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마우스 오버하면 중분류 카테고리 오른쪽에 출력</a:t>
                      </a:r>
                      <a:endParaRPr lang="en-US" altLang="ko-KR" sz="800" baseline="0" dirty="0" smtClean="0"/>
                    </a:p>
                    <a:p>
                      <a:pPr marL="36000" indent="-72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baseline="0" dirty="0" smtClean="0"/>
                        <a:t> 중분류 카테고리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클릭하면 중분류 서브페이지로 이동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마우스 오버하면 소분류 카테고리 오른쪽에 출력</a:t>
                      </a:r>
                      <a:r>
                        <a:rPr lang="en-US" altLang="ko-KR" sz="800" baseline="0" dirty="0" smtClean="0"/>
                        <a:t>  </a:t>
                      </a:r>
                    </a:p>
                    <a:p>
                      <a:pPr marL="36000" indent="-72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소분류 카테고리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클릭하면 소분류 서브 페이지로 이동</a:t>
                      </a:r>
                      <a:endParaRPr lang="en-US" altLang="ko-KR" sz="800" baseline="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 오버 위치 확인을 위해 </a:t>
                      </a:r>
                      <a:r>
                        <a:rPr lang="en-US" altLang="ko-KR" sz="800" dirty="0" smtClean="0"/>
                        <a:t>TEXT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색상 변경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default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화장품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dirty="0" smtClean="0"/>
                        <a:t>메이크업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dirty="0" smtClean="0"/>
                        <a:t>쿠션파운데이션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  </a:t>
                      </a:r>
                      <a:r>
                        <a:rPr lang="ko-KR" altLang="en-US" sz="800" baseline="0" dirty="0" smtClean="0"/>
                        <a:t>최상위 분류 출력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추천상품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대 분류 추천상품으로 이미지만 출력하고 클릭하면 상세화면으로 이동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Admin</a:t>
                      </a:r>
                      <a:r>
                        <a:rPr lang="ko-KR" altLang="en-US" sz="800" dirty="0" smtClean="0"/>
                        <a:t>에서 제어</a:t>
                      </a:r>
                      <a:endParaRPr lang="en-US" altLang="ko-KR" sz="800" dirty="0" smtClean="0"/>
                    </a:p>
                    <a:p>
                      <a:pPr marL="36000" indent="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default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err="1" smtClean="0"/>
                        <a:t>대분류</a:t>
                      </a:r>
                      <a:r>
                        <a:rPr lang="ko-KR" altLang="en-US" sz="800" baseline="0" dirty="0" smtClean="0"/>
                        <a:t> 서브 페이지에 </a:t>
                      </a:r>
                      <a:r>
                        <a:rPr lang="en-US" altLang="ko-KR" sz="800" baseline="0" dirty="0" smtClean="0"/>
                        <a:t>MD </a:t>
                      </a:r>
                      <a:r>
                        <a:rPr lang="ko-KR" altLang="en-US" sz="800" baseline="0" dirty="0" smtClean="0"/>
                        <a:t>추천 상품 출력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상품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DP_</a:t>
                      </a:r>
                      <a:r>
                        <a:rPr lang="ko-KR" altLang="en-US" sz="800" b="1" baseline="0" dirty="0" smtClean="0"/>
                        <a:t>로그인</a:t>
                      </a:r>
                      <a:r>
                        <a:rPr lang="en-US" altLang="ko-KR" sz="800" b="1" baseline="0" dirty="0" smtClean="0"/>
                        <a:t> 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ko-KR" altLang="en-US" sz="800" baseline="0" dirty="0" err="1" smtClean="0"/>
                        <a:t>회원가에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관련없는</a:t>
                      </a:r>
                      <a:r>
                        <a:rPr lang="ko-KR" altLang="en-US" sz="800" baseline="0" dirty="0" smtClean="0"/>
                        <a:t> 상품은 </a:t>
                      </a:r>
                      <a:r>
                        <a:rPr lang="ko-KR" altLang="en-US" sz="800" baseline="0" dirty="0" err="1" smtClean="0"/>
                        <a:t>로그인에</a:t>
                      </a:r>
                      <a:r>
                        <a:rPr lang="ko-KR" altLang="en-US" sz="800" baseline="0" dirty="0" smtClean="0"/>
                        <a:t> 상관없이 출력</a:t>
                      </a:r>
                      <a:endParaRPr lang="en-US" altLang="ko-KR" sz="800" baseline="0" dirty="0" smtClean="0"/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정상가에는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취소선을</a:t>
                      </a:r>
                      <a:r>
                        <a:rPr lang="ko-KR" altLang="en-US" sz="800" baseline="0" dirty="0" smtClean="0"/>
                        <a:t> 적용하고 회원등급에 할인율이 적용된 가격을 출력</a:t>
                      </a:r>
                      <a:endParaRPr lang="en-US" altLang="ko-KR" sz="800" baseline="0" dirty="0" smtClean="0"/>
                    </a:p>
                    <a:p>
                      <a:pPr marL="36000" indent="-36000" algn="l" latinLnBrk="1">
                        <a:buFont typeface="Arial" pitchFamily="34" charset="0"/>
                        <a:buAutoNum type="arabicPeriod"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마우스 오버했을 경우 출력되는 화면으로 상품정보는 동일하고 회원할인율을 출력</a:t>
                      </a:r>
                      <a:endParaRPr lang="en-US" altLang="ko-KR" sz="800" baseline="0" dirty="0" smtClean="0"/>
                    </a:p>
                    <a:p>
                      <a:pPr marL="36000" marR="0" indent="-36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 클릭하면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안내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장바구니에 해당 상품이 담겼습니다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장바구니로 이동하시겠습니까</a:t>
                      </a:r>
                      <a:r>
                        <a:rPr lang="en-US" altLang="ko-KR" sz="800" baseline="0" dirty="0" smtClean="0"/>
                        <a:t>? &lt;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&gt;&lt;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&gt;”</a:t>
                      </a:r>
                    </a:p>
                    <a:p>
                      <a:pPr marL="36000" marR="0" indent="-360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주문서 작성 화면으로 이동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상품이 품절일 경우 안내 문구 출력 </a:t>
                      </a:r>
                      <a:r>
                        <a:rPr lang="en-US" altLang="ko-KR" sz="800" baseline="0" dirty="0" smtClean="0"/>
                        <a:t>“ </a:t>
                      </a:r>
                      <a:r>
                        <a:rPr lang="ko-KR" altLang="en-US" sz="800" baseline="0" dirty="0" smtClean="0"/>
                        <a:t>죄송합니다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err="1" smtClean="0"/>
                        <a:t>일시품절</a:t>
                      </a:r>
                      <a:r>
                        <a:rPr lang="ko-KR" altLang="en-US" sz="800" baseline="0" dirty="0" smtClean="0"/>
                        <a:t> 상품입니다</a:t>
                      </a:r>
                      <a:r>
                        <a:rPr lang="en-US" altLang="ko-KR" sz="800" baseline="0" dirty="0" smtClean="0"/>
                        <a:t>. &lt;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&gt;”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1849" y="516784"/>
            <a:ext cx="6849018" cy="215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/>
              <a:t> </a:t>
            </a:r>
            <a:r>
              <a:rPr lang="ko-KR" altLang="en-US" sz="800" dirty="0" smtClean="0"/>
              <a:t>              홍길동님</a:t>
            </a:r>
            <a:r>
              <a:rPr lang="en-US" altLang="ko-KR" sz="800" dirty="0"/>
              <a:t>(</a:t>
            </a:r>
            <a:r>
              <a:rPr lang="ko-KR" altLang="en-US" sz="800" dirty="0"/>
              <a:t>임직원</a:t>
            </a:r>
            <a:r>
              <a:rPr lang="en-US" altLang="ko-KR" sz="800" dirty="0"/>
              <a:t>) |  </a:t>
            </a:r>
            <a:r>
              <a:rPr lang="ko-KR" altLang="en-US" sz="800" dirty="0"/>
              <a:t>로그아웃  </a:t>
            </a:r>
            <a:r>
              <a:rPr lang="en-US" altLang="ko-KR" sz="800" dirty="0"/>
              <a:t>| </a:t>
            </a:r>
            <a:r>
              <a:rPr lang="ko-KR" altLang="en-US" sz="800" dirty="0" smtClean="0"/>
              <a:t>마이페이지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장바구니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관심상품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고객센터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즐겨찾기 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모바일 동화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en-US" altLang="ko-KR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中文网      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 bwMode="auto">
          <a:xfrm rot="16200000">
            <a:off x="6460312" y="561156"/>
            <a:ext cx="252000" cy="2160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&lt;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60584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1112936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1581199" y="6566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qr코드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12" y="67847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307366" y="255458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</a:t>
            </a:r>
            <a:r>
              <a:rPr lang="en-US" altLang="ko-KR" sz="800" dirty="0"/>
              <a:t>GNB 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(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1566780" y="879817"/>
            <a:ext cx="2988000" cy="1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슈에무라 클렌징 오일 런칭 이벤트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605702" y="879817"/>
            <a:ext cx="360000" cy="18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42716" y="1022318"/>
            <a:ext cx="3014239" cy="20005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dist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설화수ㅣ아이크림ㅣ향수ㅣ구찌ㅣ샤넬ㅣ여성 백ㅣ립스틱ㅣ랑콤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850" y="4197381"/>
            <a:ext cx="680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PROMOTION</a:t>
            </a:r>
            <a:endParaRPr lang="ko-KR" altLang="en-US" sz="10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6041379" y="4315251"/>
            <a:ext cx="675616" cy="215444"/>
            <a:chOff x="6041379" y="723900"/>
            <a:chExt cx="675616" cy="215444"/>
          </a:xfrm>
        </p:grpSpPr>
        <p:sp>
          <p:nvSpPr>
            <p:cNvPr id="108" name="TextBox 107"/>
            <p:cNvSpPr txBox="1"/>
            <p:nvPr/>
          </p:nvSpPr>
          <p:spPr>
            <a:xfrm>
              <a:off x="6041379" y="723900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1/4</a:t>
              </a:r>
              <a:endParaRPr lang="ko-KR" altLang="en-US" sz="800" dirty="0"/>
            </a:p>
          </p:txBody>
        </p:sp>
        <p:pic>
          <p:nvPicPr>
            <p:cNvPr id="109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75962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/>
          <p:cNvSpPr txBox="1"/>
          <p:nvPr/>
        </p:nvSpPr>
        <p:spPr>
          <a:xfrm>
            <a:off x="86936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pic>
        <p:nvPicPr>
          <p:cNvPr id="115" name="Picture 4" descr="gallery, image, photo, photography, picture, pictures icon"/>
          <p:cNvPicPr>
            <a:picLocks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0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393954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700972" y="4540271"/>
            <a:ext cx="2052000" cy="1488202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endParaRPr lang="en-US" altLang="ko-KR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86936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3954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b="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0972" y="6021348"/>
            <a:ext cx="205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>
              <a:defRPr sz="1000" b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브레오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신규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입점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세일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전 상품 </a:t>
            </a:r>
            <a:r>
              <a:rPr lang="en-US" altLang="ko-KR" sz="800" b="0" dirty="0">
                <a:solidFill>
                  <a:schemeClr val="tx1"/>
                </a:solidFill>
                <a:latin typeface="+mj-ea"/>
                <a:ea typeface="+mj-ea"/>
              </a:rPr>
              <a:t>20% </a:t>
            </a:r>
            <a:r>
              <a:rPr lang="ko-KR" altLang="en-US" sz="800" b="0" dirty="0">
                <a:solidFill>
                  <a:schemeClr val="tx1"/>
                </a:solidFill>
                <a:latin typeface="+mj-ea"/>
                <a:ea typeface="+mj-ea"/>
              </a:rPr>
              <a:t>세일</a:t>
            </a:r>
          </a:p>
        </p:txBody>
      </p:sp>
      <p:pic>
        <p:nvPicPr>
          <p:cNvPr id="132" name="Picture 4" descr="gallery, image, photo, photography, picture, pictures icon"/>
          <p:cNvPicPr>
            <a:picLocks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68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gallery, image, photo, photography, picture, pictures icon"/>
          <p:cNvPicPr>
            <a:picLocks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86" y="5046772"/>
            <a:ext cx="509773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타원 133"/>
          <p:cNvSpPr/>
          <p:nvPr/>
        </p:nvSpPr>
        <p:spPr>
          <a:xfrm>
            <a:off x="5054672" y="4766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8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0" y="438616"/>
            <a:ext cx="6861212" cy="396000"/>
            <a:chOff x="0" y="438879"/>
            <a:chExt cx="6861212" cy="396000"/>
          </a:xfrm>
        </p:grpSpPr>
        <p:sp>
          <p:nvSpPr>
            <p:cNvPr id="166" name="직사각형 165"/>
            <p:cNvSpPr/>
            <p:nvPr/>
          </p:nvSpPr>
          <p:spPr>
            <a:xfrm>
              <a:off x="0" y="502286"/>
              <a:ext cx="6861212" cy="2619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0424" y="438879"/>
              <a:ext cx="6732446" cy="396000"/>
              <a:chOff x="42315" y="438879"/>
              <a:chExt cx="6633692" cy="396000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42315" y="525153"/>
                <a:ext cx="1470308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</a:t>
                </a:r>
                <a:r>
                  <a:rPr lang="ko-KR" altLang="en-US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전체 카테고리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1712560" y="538286"/>
                <a:ext cx="4963447" cy="198000"/>
                <a:chOff x="1650492" y="1021970"/>
                <a:chExt cx="6497600" cy="198000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1650492" y="1021970"/>
                  <a:ext cx="6497600" cy="198000"/>
                  <a:chOff x="2334003" y="648391"/>
                  <a:chExt cx="6814574" cy="309084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2334003" y="648391"/>
                    <a:ext cx="6814573" cy="2990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02592" y="648391"/>
                    <a:ext cx="345985" cy="309084"/>
                  </a:xfrm>
                  <a:prstGeom prst="rect">
                    <a:avLst/>
                  </a:prstGeom>
                  <a:solidFill>
                    <a:srgbClr val="E7E6E6"/>
                  </a:solidFill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72" name="Picture 8" descr="search, search icon, search line icon icon"/>
                <p:cNvPicPr>
                  <a:picLocks noChangeArrowheads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7769" y="1052321"/>
                  <a:ext cx="188509" cy="14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0" name="Picture 2" descr="checklist, list, menu, navigation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88" y="438879"/>
                <a:ext cx="355230" cy="3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그룹 69"/>
          <p:cNvGrpSpPr/>
          <p:nvPr/>
        </p:nvGrpSpPr>
        <p:grpSpPr>
          <a:xfrm>
            <a:off x="3379342" y="748834"/>
            <a:ext cx="72000" cy="275847"/>
            <a:chOff x="3281449" y="6497959"/>
            <a:chExt cx="72000" cy="275847"/>
          </a:xfrm>
        </p:grpSpPr>
        <p:sp>
          <p:nvSpPr>
            <p:cNvPr id="71" name="타원 70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0" y="978587"/>
            <a:ext cx="6805930" cy="2779258"/>
            <a:chOff x="11850" y="3242612"/>
            <a:chExt cx="6805930" cy="2779258"/>
          </a:xfrm>
        </p:grpSpPr>
        <p:sp>
          <p:nvSpPr>
            <p:cNvPr id="5" name="TextBox 4"/>
            <p:cNvSpPr txBox="1"/>
            <p:nvPr/>
          </p:nvSpPr>
          <p:spPr>
            <a:xfrm>
              <a:off x="40424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6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24497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8570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2643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0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0424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>
                  <a:latin typeface="+mn-ea"/>
                </a:rPr>
                <a:t>$</a:t>
              </a:r>
              <a:r>
                <a:rPr lang="en-US" altLang="ko-KR" sz="800" strike="sngStrike" dirty="0" smtClean="0">
                  <a:latin typeface="+mn-ea"/>
                </a:rPr>
                <a:t>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latin typeface="+mn-ea"/>
                </a:rPr>
                <a:t>(33,300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497" y="4977171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입생로랑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RPC VERNIS A LEVRES 6ML 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(09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호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Rouge </a:t>
              </a:r>
              <a:r>
                <a:rPr lang="en-US" altLang="ko-KR" sz="800" b="0" dirty="0" err="1">
                  <a:solidFill>
                    <a:schemeClr val="bg1">
                      <a:lumMod val="50000"/>
                    </a:schemeClr>
                  </a:solidFill>
                </a:rPr>
                <a:t>Laque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[L27855…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800" b="0" dirty="0"/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(33,300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3611" y="4977172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latin typeface="+mn-ea"/>
                </a:rPr>
                <a:t>입생로랑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latin typeface="+mn-ea"/>
                </a:rPr>
                <a:t>(09</a:t>
              </a:r>
              <a:r>
                <a:rPr lang="ko-KR" altLang="en-US" sz="800" b="0" dirty="0">
                  <a:latin typeface="+mn-ea"/>
                </a:rPr>
                <a:t>호 </a:t>
              </a:r>
              <a:r>
                <a:rPr lang="en-US" altLang="ko-KR" sz="800" b="0" dirty="0">
                  <a:latin typeface="+mn-ea"/>
                </a:rPr>
                <a:t>Rouge </a:t>
              </a:r>
              <a:r>
                <a:rPr lang="en-US" altLang="ko-KR" sz="800" b="0" dirty="0" err="1">
                  <a:latin typeface="+mn-ea"/>
                </a:rPr>
                <a:t>Laque</a:t>
              </a:r>
              <a:r>
                <a:rPr lang="en-US" altLang="ko-KR" sz="800" b="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800" b="0" dirty="0" smtClean="0">
                  <a:latin typeface="+mn-ea"/>
                </a:rPr>
                <a:t>[L27855…</a:t>
              </a:r>
              <a:endParaRPr lang="en-US" altLang="ko-KR" sz="800" b="0" dirty="0">
                <a:latin typeface="+mn-ea"/>
              </a:endParaRPr>
            </a:p>
            <a:p>
              <a:pPr algn="ctr"/>
              <a:endParaRPr lang="en-US" altLang="ko-KR" sz="800" b="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$32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0" y="3242612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FOR YOU, </a:t>
              </a:r>
              <a:r>
                <a:rPr lang="ko-KR" altLang="en-US" sz="1000" b="1" dirty="0" smtClean="0"/>
                <a:t>고객</a:t>
              </a:r>
              <a:r>
                <a:rPr lang="ko-KR" altLang="en-US" sz="1000" b="1" dirty="0"/>
                <a:t>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1379" y="3267187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09361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25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01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176"/>
            <p:cNvSpPr txBox="1"/>
            <p:nvPr/>
          </p:nvSpPr>
          <p:spPr>
            <a:xfrm>
              <a:off x="3408570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dirty="0">
                  <a:latin typeface="+mn-ea"/>
                </a:rPr>
                <a:t>$</a:t>
              </a:r>
              <a:r>
                <a:rPr lang="en-US" altLang="ko-KR" sz="800" dirty="0" smtClean="0">
                  <a:latin typeface="+mn-ea"/>
                </a:rPr>
                <a:t>32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800" b="1" dirty="0">
                  <a:latin typeface="+mn-ea"/>
                </a:rPr>
                <a:t>(</a:t>
              </a:r>
              <a:r>
                <a:rPr lang="en-US" altLang="ko-KR" sz="800" b="1" dirty="0" smtClean="0">
                  <a:latin typeface="+mn-ea"/>
                </a:rPr>
                <a:t>35,000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</p:grpSp>
      <p:sp>
        <p:nvSpPr>
          <p:cNvPr id="39" name="타원 38"/>
          <p:cNvSpPr/>
          <p:nvPr/>
        </p:nvSpPr>
        <p:spPr>
          <a:xfrm>
            <a:off x="6094005" y="8376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0472" y="130776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757968" y="345204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443352" y="8376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800" dirty="0" smtClean="0">
                <a:solidFill>
                  <a:schemeClr val="bg1"/>
                </a:solidFill>
              </a:rPr>
              <a:t>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93691" y="1233923"/>
            <a:ext cx="1695601" cy="2539267"/>
            <a:chOff x="5112824" y="4127201"/>
            <a:chExt cx="1695601" cy="2539267"/>
          </a:xfrm>
        </p:grpSpPr>
        <p:grpSp>
          <p:nvGrpSpPr>
            <p:cNvPr id="44" name="그룹 43"/>
            <p:cNvGrpSpPr/>
            <p:nvPr/>
          </p:nvGrpSpPr>
          <p:grpSpPr>
            <a:xfrm>
              <a:off x="5112824" y="4127201"/>
              <a:ext cx="1695601" cy="2539267"/>
              <a:chOff x="1748827" y="728994"/>
              <a:chExt cx="1695601" cy="253926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748828" y="728994"/>
                <a:ext cx="1695600" cy="2539267"/>
              </a:xfrm>
              <a:prstGeom prst="rect">
                <a:avLst/>
              </a:prstGeom>
              <a:solidFill>
                <a:srgbClr val="59595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56815" y="996899"/>
                <a:ext cx="14668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입생로랑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48827" y="2884230"/>
                <a:ext cx="1678182" cy="3840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로그인</a:t>
                </a:r>
                <a:endParaRPr lang="ko-KR" alt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55903" y="2407057"/>
                <a:ext cx="16259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$32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bg1"/>
                    </a:solidFill>
                  </a:rPr>
                  <a:t>35,000</a:t>
                </a:r>
                <a:r>
                  <a:rPr lang="ko-KR" altLang="en-US" sz="800" b="1" dirty="0">
                    <a:solidFill>
                      <a:schemeClr val="bg1"/>
                    </a:solidFill>
                  </a:rPr>
                  <a:t>원</a:t>
                </a:r>
                <a:r>
                  <a:rPr lang="en-US" altLang="ko-KR" sz="8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56815" y="1314862"/>
                <a:ext cx="14668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RPC VERNIS A LEVRES 6ML (09</a:t>
                </a:r>
                <a:r>
                  <a:rPr lang="ko-KR" altLang="en-US" sz="800" dirty="0">
                    <a:solidFill>
                      <a:schemeClr val="bg1"/>
                    </a:solidFill>
                  </a:rPr>
                  <a:t>호 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Rouge </a:t>
                </a:r>
                <a:r>
                  <a:rPr lang="en-US" altLang="ko-KR" sz="800" dirty="0" err="1">
                    <a:solidFill>
                      <a:schemeClr val="bg1"/>
                    </a:solidFill>
                  </a:rPr>
                  <a:t>Laque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[L2785500]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41271" y="5281965"/>
              <a:ext cx="164973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로그인 후 할인율을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확인하세요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12561" y="1233923"/>
            <a:ext cx="2329545" cy="2539267"/>
            <a:chOff x="1748826" y="728994"/>
            <a:chExt cx="2329545" cy="2539267"/>
          </a:xfrm>
        </p:grpSpPr>
        <p:sp>
          <p:nvSpPr>
            <p:cNvPr id="52" name="직사각형 51"/>
            <p:cNvSpPr/>
            <p:nvPr/>
          </p:nvSpPr>
          <p:spPr>
            <a:xfrm>
              <a:off x="1748826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06276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58" name="폭발 1 57"/>
            <p:cNvSpPr/>
            <p:nvPr/>
          </p:nvSpPr>
          <p:spPr>
            <a:xfrm>
              <a:off x="3112384" y="1622002"/>
              <a:ext cx="965987" cy="875813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로그아웃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sp>
        <p:nvSpPr>
          <p:cNvPr id="60" name="타원 59"/>
          <p:cNvSpPr/>
          <p:nvPr/>
        </p:nvSpPr>
        <p:spPr>
          <a:xfrm>
            <a:off x="5203089" y="345204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593816" y="130776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246316" y="1296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2-1’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70833" y="327202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769322" y="327202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26157" y="83768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6951"/>
              </p:ext>
            </p:extLst>
          </p:nvPr>
        </p:nvGraphicFramePr>
        <p:xfrm>
          <a:off x="6862944" y="516149"/>
          <a:ext cx="3023143" cy="7747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top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네비게이션 고정 바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스크롤 시 상단 고정 노출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전체 카테고리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오버 시 카테고리 리스트 출력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다음페이지 참고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통합검색 창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검색 창 활성화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검색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입력한 검색 어 관련 결과 출력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0" algn="l" latinLnBrk="1"/>
                      <a:r>
                        <a:rPr lang="ko-KR" altLang="en-US" sz="800" dirty="0" smtClean="0"/>
                        <a:t>프로모션 영역 넘긴 경우 출력 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고객추천상품</a:t>
                      </a:r>
                      <a:r>
                        <a:rPr lang="en-US" altLang="ko-KR" sz="800" b="1" dirty="0" smtClean="0"/>
                        <a:t> 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000" indent="0"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dirty="0" smtClean="0"/>
                        <a:t>전체 상품 페이지 수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noti</a:t>
                      </a:r>
                      <a:endParaRPr lang="en-US" altLang="ko-KR" sz="800" dirty="0" smtClean="0"/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좌우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스와이프로 페이지 이동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baseline="0" dirty="0" smtClean="0"/>
                        <a:t> 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en-US" altLang="ko-KR" sz="800" dirty="0" smtClean="0"/>
                        <a:t>DP-</a:t>
                      </a:r>
                      <a:r>
                        <a:rPr lang="ko-KR" altLang="en-US" sz="800" dirty="0" smtClean="0"/>
                        <a:t>로그아웃</a:t>
                      </a:r>
                      <a:r>
                        <a:rPr lang="en-US" altLang="ko-KR" sz="800" dirty="0" smtClean="0"/>
                        <a:t>_</a:t>
                      </a:r>
                      <a:r>
                        <a:rPr lang="ko-KR" altLang="en-US" sz="800" dirty="0" smtClean="0"/>
                        <a:t>회원 관련 없이 세일 가 상품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72000"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indent="-36000" algn="l" latinLnBrk="1">
                        <a:lnSpc>
                          <a:spcPct val="110000"/>
                        </a:lnSpc>
                        <a:buAutoNum type="arabicPeriod"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strike="sngStrike" dirty="0" smtClean="0"/>
                        <a:t>tag: </a:t>
                      </a:r>
                      <a:r>
                        <a:rPr lang="ko-KR" altLang="en-US" sz="800" strike="sngStrike" dirty="0" smtClean="0"/>
                        <a:t>세일</a:t>
                      </a:r>
                      <a:r>
                        <a:rPr lang="en-US" altLang="ko-KR" sz="800" strike="sngStrike" dirty="0" smtClean="0"/>
                        <a:t>&gt;</a:t>
                      </a:r>
                      <a:r>
                        <a:rPr lang="ko-KR" altLang="en-US" sz="800" strike="sngStrike" dirty="0" smtClean="0"/>
                        <a:t>신상품</a:t>
                      </a:r>
                      <a:r>
                        <a:rPr lang="en-US" altLang="ko-KR" sz="800" strike="sngStrike" dirty="0" smtClean="0"/>
                        <a:t>&gt;</a:t>
                      </a:r>
                      <a:r>
                        <a:rPr lang="ko-KR" altLang="en-US" sz="800" strike="sngStrike" dirty="0" smtClean="0"/>
                        <a:t>사은품</a:t>
                      </a:r>
                      <a:r>
                        <a:rPr lang="en-US" altLang="ko-KR" sz="800" strike="sngStrike" dirty="0" smtClean="0"/>
                        <a:t>&gt;3</a:t>
                      </a:r>
                      <a:r>
                        <a:rPr lang="ko-KR" altLang="en-US" sz="800" strike="sngStrike" dirty="0" smtClean="0"/>
                        <a:t>시간샵</a:t>
                      </a:r>
                      <a:r>
                        <a:rPr lang="en-US" altLang="ko-KR" sz="800" strike="sngStrike" dirty="0" smtClean="0"/>
                        <a:t>&gt;</a:t>
                      </a:r>
                      <a:r>
                        <a:rPr lang="ko-KR" altLang="en-US" sz="800" strike="sngStrike" dirty="0" smtClean="0"/>
                        <a:t>쿠폰</a:t>
                      </a:r>
                      <a:r>
                        <a:rPr lang="en-US" altLang="ko-KR" sz="800" strike="sngStrike" dirty="0" smtClean="0"/>
                        <a:t/>
                      </a:r>
                      <a:br>
                        <a:rPr lang="en-US" altLang="ko-KR" sz="800" strike="sngStrike" dirty="0" smtClean="0"/>
                      </a:br>
                      <a:r>
                        <a:rPr lang="en-US" altLang="ko-KR" sz="800" strike="sngStrike" dirty="0" smtClean="0"/>
                        <a:t>  </a:t>
                      </a:r>
                      <a:r>
                        <a:rPr lang="ko-KR" altLang="en-US" sz="800" strike="sngStrike" dirty="0" smtClean="0"/>
                        <a:t>최우선 순으로 </a:t>
                      </a:r>
                      <a:r>
                        <a:rPr lang="en-US" altLang="ko-KR" sz="800" strike="sngStrike" dirty="0" smtClean="0"/>
                        <a:t>3</a:t>
                      </a:r>
                      <a:r>
                        <a:rPr lang="ko-KR" altLang="en-US" sz="800" strike="sngStrike" dirty="0" smtClean="0"/>
                        <a:t>개만 노출</a:t>
                      </a:r>
                      <a:endParaRPr lang="en-US" altLang="ko-KR" sz="800" strike="sngStrike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strike="noStrike" baseline="0" dirty="0" smtClean="0"/>
                        <a:t>  </a:t>
                      </a:r>
                      <a:r>
                        <a:rPr lang="en-US" altLang="ko-KR" sz="800" strike="noStrike" baseline="0" dirty="0" smtClean="0">
                          <a:solidFill>
                            <a:srgbClr val="00B0F0"/>
                          </a:solidFill>
                        </a:rPr>
                        <a:t>(03/22 </a:t>
                      </a:r>
                      <a:r>
                        <a:rPr lang="ko-KR" altLang="en-US" sz="800" strike="noStrike" baseline="0" dirty="0" smtClean="0">
                          <a:solidFill>
                            <a:srgbClr val="00B0F0"/>
                          </a:solidFill>
                        </a:rPr>
                        <a:t>수정</a:t>
                      </a:r>
                      <a:r>
                        <a:rPr lang="en-US" altLang="ko-KR" sz="800" strike="noStrike" baseline="0" dirty="0" smtClean="0">
                          <a:solidFill>
                            <a:srgbClr val="00B0F0"/>
                          </a:solidFill>
                        </a:rPr>
                        <a:t>: tag </a:t>
                      </a:r>
                      <a:r>
                        <a:rPr lang="ko-KR" altLang="en-US" sz="800" strike="noStrike" baseline="0" dirty="0" smtClean="0">
                          <a:solidFill>
                            <a:srgbClr val="00B0F0"/>
                          </a:solidFill>
                        </a:rPr>
                        <a:t>출력은 메인 페이지 출력되는 상품에 비 노출</a:t>
                      </a:r>
                      <a:r>
                        <a:rPr lang="en-US" altLang="ko-KR" sz="800" strike="noStrike" baseline="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800" strike="noStrike" baseline="0" dirty="0" smtClean="0"/>
                        <a:t>   </a:t>
                      </a:r>
                      <a:endParaRPr lang="en-US" altLang="ko-KR" sz="800" strike="noStrike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상품정보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(center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정렬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상품이미지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브랜드 명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상품명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최대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2line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출력되고 넘을 경우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…”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표기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1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줄일 경우 상단 고정으로 출력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가격 정보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회원 가와 관련 없는 세일 가격 표기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2-1’.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 마우스오버 시 출력 되는 화면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로그인 팝업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후 클릭하면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안내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</a:t>
                      </a:r>
                      <a:b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장바구니에 해당 상품이 담겼습니다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장바구니로 이동하시겠습니까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?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취소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바로 구매 버튼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로그인 팝업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후 클릭하면 주문서 작성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dirty="0" smtClean="0"/>
                        <a:t>&lt;</a:t>
                      </a:r>
                      <a:r>
                        <a:rPr lang="ko-KR" altLang="en-US" sz="800" dirty="0" smtClean="0"/>
                        <a:t> 어드민에서 제어 가능</a:t>
                      </a:r>
                      <a:r>
                        <a:rPr lang="en-US" altLang="ko-KR" sz="800" dirty="0" smtClean="0"/>
                        <a:t>&gt;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상품</a:t>
                      </a:r>
                      <a:r>
                        <a:rPr lang="en-US" altLang="ko-KR" sz="800" dirty="0" smtClean="0"/>
                        <a:t> Select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가격 </a:t>
                      </a:r>
                      <a:r>
                        <a:rPr lang="en-US" altLang="ko-KR" sz="800" dirty="0" smtClean="0"/>
                        <a:t>DP</a:t>
                      </a:r>
                      <a:r>
                        <a:rPr lang="ko-KR" altLang="en-US" sz="800" dirty="0" smtClean="0"/>
                        <a:t> 정책 강제 변경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800" baseline="0" dirty="0" smtClean="0"/>
                        <a:t>&lt;</a:t>
                      </a:r>
                      <a:r>
                        <a:rPr lang="ko-KR" altLang="en-US" sz="800" baseline="0" dirty="0" smtClean="0"/>
                        <a:t>상품전시</a:t>
                      </a:r>
                      <a:r>
                        <a:rPr lang="en-US" altLang="ko-KR" sz="800" baseline="0" dirty="0" smtClean="0"/>
                        <a:t> Default&gt;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로그인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고객의 구매이력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연령대별 기준으로 상품 </a:t>
                      </a:r>
                      <a:r>
                        <a:rPr lang="en-US" altLang="ko-KR" sz="800" baseline="0" dirty="0" smtClean="0"/>
                        <a:t>DP </a:t>
                      </a:r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 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로그아웃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전년도 동일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기간 판매 및 상품 </a:t>
                      </a:r>
                      <a:r>
                        <a:rPr lang="en-US" altLang="ko-KR" sz="800" baseline="0" dirty="0" smtClean="0"/>
                        <a:t>PV </a:t>
                      </a:r>
                      <a:r>
                        <a:rPr lang="ko-KR" altLang="en-US" sz="800" baseline="0" dirty="0" smtClean="0"/>
                        <a:t>기준으로 상품 </a:t>
                      </a:r>
                      <a:r>
                        <a:rPr lang="en-US" altLang="ko-KR" sz="800" baseline="0" dirty="0" smtClean="0"/>
                        <a:t>DP</a:t>
                      </a:r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</a:pPr>
                      <a:r>
                        <a:rPr lang="en-US" altLang="ko-KR" sz="800" baseline="0" dirty="0" smtClean="0"/>
                        <a:t>※ </a:t>
                      </a:r>
                      <a:r>
                        <a:rPr lang="ko-KR" altLang="en-US" sz="800" baseline="0" dirty="0" smtClean="0"/>
                        <a:t>동일브랜드 중복되지 않게 </a:t>
                      </a:r>
                      <a:r>
                        <a:rPr lang="en-US" altLang="ko-KR" sz="800" baseline="0" dirty="0" smtClean="0"/>
                        <a:t>DP</a:t>
                      </a:r>
                      <a:r>
                        <a:rPr lang="ko-KR" altLang="en-US" sz="800" baseline="0" dirty="0" smtClean="0"/>
                        <a:t>할 수 있도록 한다</a:t>
                      </a:r>
                      <a:endParaRPr lang="en-US" altLang="ko-KR" sz="800" baseline="0" dirty="0" smtClean="0"/>
                    </a:p>
                    <a:p>
                      <a:pPr marL="36000" indent="-36000" algn="l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가격정보는 최저가 우선 출력 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상품 </a:t>
                      </a:r>
                      <a:r>
                        <a:rPr lang="en-US" altLang="ko-KR" sz="800" dirty="0" smtClean="0"/>
                        <a:t>DP-</a:t>
                      </a:r>
                      <a:r>
                        <a:rPr lang="ko-KR" altLang="en-US" sz="800" dirty="0" smtClean="0"/>
                        <a:t>로그아웃</a:t>
                      </a:r>
                      <a:r>
                        <a:rPr lang="en-US" altLang="ko-KR" sz="800" dirty="0" smtClean="0"/>
                        <a:t>_</a:t>
                      </a:r>
                      <a:r>
                        <a:rPr lang="ko-KR" altLang="en-US" sz="800" dirty="0" smtClean="0"/>
                        <a:t>회원 가 상품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회원 할인만 적용한 상품인 경우 마우스 오버 시 해당 화면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상품상세페이지로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로그인 팝업 출력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회원 가 할인만 적용한 상품은 로그인 전 정상가만 노출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 후 일반 상품과 동일 한 가격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적용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어드민에서 강제 제어 가능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3379342" y="6525344"/>
            <a:ext cx="72000" cy="275847"/>
            <a:chOff x="3281449" y="6497959"/>
            <a:chExt cx="72000" cy="275847"/>
          </a:xfrm>
        </p:grpSpPr>
        <p:sp>
          <p:nvSpPr>
            <p:cNvPr id="76" name="타원 75"/>
            <p:cNvSpPr/>
            <p:nvPr/>
          </p:nvSpPr>
          <p:spPr>
            <a:xfrm>
              <a:off x="3281449" y="6497959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3281449" y="6599883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281449" y="6701806"/>
              <a:ext cx="72000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1850" y="3878065"/>
            <a:ext cx="6805930" cy="2779258"/>
            <a:chOff x="11850" y="3242612"/>
            <a:chExt cx="6805930" cy="2779258"/>
          </a:xfrm>
        </p:grpSpPr>
        <p:sp>
          <p:nvSpPr>
            <p:cNvPr id="178" name="TextBox 177"/>
            <p:cNvSpPr txBox="1"/>
            <p:nvPr/>
          </p:nvSpPr>
          <p:spPr>
            <a:xfrm>
              <a:off x="3408569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err="1">
                  <a:latin typeface="+mn-ea"/>
                </a:rPr>
                <a:t>입생로랑</a:t>
              </a:r>
              <a:endParaRPr lang="en-US" altLang="ko-KR" sz="900" b="1" dirty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900" dirty="0">
                  <a:latin typeface="+mn-ea"/>
                </a:rPr>
                <a:t>RPC VERNIS A LEVRES 6ML </a:t>
              </a:r>
            </a:p>
            <a:p>
              <a:r>
                <a:rPr lang="en-US" altLang="ko-KR" sz="900" dirty="0">
                  <a:latin typeface="+mn-ea"/>
                </a:rPr>
                <a:t>(09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Rouge </a:t>
              </a:r>
              <a:r>
                <a:rPr lang="en-US" altLang="ko-KR" sz="900" dirty="0" err="1">
                  <a:latin typeface="+mn-ea"/>
                </a:rPr>
                <a:t>Laque</a:t>
              </a:r>
              <a:r>
                <a:rPr lang="en-US" altLang="ko-KR" sz="900" dirty="0">
                  <a:latin typeface="+mn-ea"/>
                </a:rPr>
                <a:t>) [L27855…</a:t>
              </a:r>
            </a:p>
            <a:p>
              <a:endParaRPr lang="en-US" altLang="ko-KR" sz="9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900" dirty="0">
                  <a:latin typeface="+mn-ea"/>
                </a:rPr>
                <a:t>$32</a:t>
              </a:r>
              <a:endParaRPr lang="en-US" altLang="ko-KR" sz="9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900" b="1" dirty="0">
                  <a:latin typeface="+mn-ea"/>
                </a:rPr>
                <a:t>(35,000</a:t>
              </a:r>
              <a:r>
                <a:rPr lang="ko-KR" altLang="en-US" sz="900" b="1" dirty="0">
                  <a:latin typeface="+mn-ea"/>
                </a:rPr>
                <a:t>원</a:t>
              </a:r>
              <a:r>
                <a:rPr lang="en-US" altLang="ko-KR" sz="900" b="1" dirty="0">
                  <a:latin typeface="+mn-ea"/>
                </a:rPr>
                <a:t>)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0424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42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TextBox 142"/>
            <p:cNvSpPr txBox="1"/>
            <p:nvPr/>
          </p:nvSpPr>
          <p:spPr>
            <a:xfrm>
              <a:off x="1724497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40857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092643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46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/>
            <p:cNvSpPr txBox="1"/>
            <p:nvPr/>
          </p:nvSpPr>
          <p:spPr>
            <a:xfrm>
              <a:off x="40424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  <a:endParaRPr lang="en-US" altLang="ko-KR" sz="800" dirty="0">
                <a:latin typeface="+mn-ea"/>
              </a:endParaRP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 smtClean="0">
                  <a:latin typeface="+mn-ea"/>
                </a:rPr>
                <a:t>$32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latin typeface="+mn-ea"/>
                </a:rPr>
                <a:t>(33,300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724497" y="4977171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입생로랑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RPC VERNIS A LEVRES 6ML 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(09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호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Rouge </a:t>
              </a:r>
              <a:r>
                <a:rPr lang="en-US" altLang="ko-KR" sz="800" b="0" dirty="0" err="1">
                  <a:solidFill>
                    <a:schemeClr val="bg1">
                      <a:lumMod val="50000"/>
                    </a:schemeClr>
                  </a:solidFill>
                </a:rPr>
                <a:t>Laque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[L27855…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800" b="0" dirty="0"/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(33,300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93611" y="4977172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latin typeface="+mn-ea"/>
                </a:rPr>
                <a:t>입생로랑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latin typeface="+mn-ea"/>
                </a:rPr>
                <a:t>(09</a:t>
              </a:r>
              <a:r>
                <a:rPr lang="ko-KR" altLang="en-US" sz="800" b="0" dirty="0">
                  <a:latin typeface="+mn-ea"/>
                </a:rPr>
                <a:t>호 </a:t>
              </a:r>
              <a:r>
                <a:rPr lang="en-US" altLang="ko-KR" sz="800" b="0" dirty="0">
                  <a:latin typeface="+mn-ea"/>
                </a:rPr>
                <a:t>Rouge </a:t>
              </a:r>
              <a:r>
                <a:rPr lang="en-US" altLang="ko-KR" sz="800" b="0" dirty="0" err="1">
                  <a:latin typeface="+mn-ea"/>
                </a:rPr>
                <a:t>Laque</a:t>
              </a:r>
              <a:r>
                <a:rPr lang="en-US" altLang="ko-KR" sz="800" b="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800" b="0" dirty="0" smtClean="0">
                  <a:latin typeface="+mn-ea"/>
                </a:rPr>
                <a:t>[L27855…</a:t>
              </a:r>
              <a:endParaRPr lang="en-US" altLang="ko-KR" sz="800" b="0" dirty="0">
                <a:latin typeface="+mn-ea"/>
              </a:endParaRPr>
            </a:p>
            <a:p>
              <a:pPr algn="ctr"/>
              <a:endParaRPr lang="en-US" altLang="ko-KR" sz="800" b="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$32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850" y="3242612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FOR YOU, </a:t>
              </a:r>
              <a:r>
                <a:rPr lang="ko-KR" altLang="en-US" sz="1000" b="1" dirty="0" smtClean="0"/>
                <a:t>고객</a:t>
              </a:r>
              <a:r>
                <a:rPr lang="ko-KR" altLang="en-US" sz="1000" b="1" dirty="0"/>
                <a:t>님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041379" y="3267187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6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TextBox 158"/>
            <p:cNvSpPr txBox="1"/>
            <p:nvPr/>
          </p:nvSpPr>
          <p:spPr>
            <a:xfrm>
              <a:off x="509361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61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01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5" name="직선 연결선 174"/>
          <p:cNvCxnSpPr/>
          <p:nvPr/>
        </p:nvCxnSpPr>
        <p:spPr>
          <a:xfrm>
            <a:off x="-51556" y="3855205"/>
            <a:ext cx="6948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1730106" y="4130093"/>
            <a:ext cx="2329545" cy="2539267"/>
            <a:chOff x="1748826" y="728994"/>
            <a:chExt cx="2329545" cy="2539267"/>
          </a:xfrm>
        </p:grpSpPr>
        <p:sp>
          <p:nvSpPr>
            <p:cNvPr id="180" name="직사각형 179"/>
            <p:cNvSpPr/>
            <p:nvPr/>
          </p:nvSpPr>
          <p:spPr>
            <a:xfrm>
              <a:off x="1748826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06276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186" name="폭발 1 185"/>
            <p:cNvSpPr/>
            <p:nvPr/>
          </p:nvSpPr>
          <p:spPr>
            <a:xfrm>
              <a:off x="3112384" y="1622002"/>
              <a:ext cx="965987" cy="875813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로그인</a:t>
              </a:r>
              <a:endParaRPr lang="ko-KR" altLang="en-US" sz="1000" b="1" dirty="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5097016" y="4130093"/>
            <a:ext cx="1695601" cy="2539267"/>
            <a:chOff x="1748827" y="728994"/>
            <a:chExt cx="1695601" cy="2539267"/>
          </a:xfrm>
        </p:grpSpPr>
        <p:sp>
          <p:nvSpPr>
            <p:cNvPr id="189" name="직사각형 188"/>
            <p:cNvSpPr/>
            <p:nvPr/>
          </p:nvSpPr>
          <p:spPr>
            <a:xfrm>
              <a:off x="1748828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616428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195" name="타원 194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sp>
        <p:nvSpPr>
          <p:cNvPr id="196" name="타원 195"/>
          <p:cNvSpPr/>
          <p:nvPr/>
        </p:nvSpPr>
        <p:spPr>
          <a:xfrm>
            <a:off x="512474" y="433091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3689481" y="634170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2322358" y="433091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5245866" y="5386107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5205997" y="634170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4-4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6087475" y="634170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</a:rPr>
              <a:t>-5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07366" y="279007"/>
            <a:ext cx="2385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TOP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네비게이션 고정 바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&amp;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 고객추천상품</a:t>
            </a:r>
            <a:endParaRPr lang="ko-KR" altLang="en-US" sz="800" dirty="0"/>
          </a:p>
        </p:txBody>
      </p:sp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96204"/>
              </p:ext>
            </p:extLst>
          </p:nvPr>
        </p:nvGraphicFramePr>
        <p:xfrm>
          <a:off x="9957556" y="745554"/>
          <a:ext cx="3023143" cy="221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상품</a:t>
                      </a:r>
                      <a:r>
                        <a:rPr lang="ko-KR" altLang="en-US" sz="800" b="1" baseline="0" dirty="0" smtClean="0"/>
                        <a:t> </a:t>
                      </a:r>
                      <a:r>
                        <a:rPr lang="en-US" altLang="ko-KR" sz="800" b="1" baseline="0" dirty="0" smtClean="0"/>
                        <a:t>DP_</a:t>
                      </a:r>
                      <a:r>
                        <a:rPr lang="ko-KR" altLang="en-US" sz="800" b="1" baseline="0" dirty="0" smtClean="0"/>
                        <a:t>로그인</a:t>
                      </a:r>
                      <a:r>
                        <a:rPr lang="en-US" altLang="ko-KR" sz="800" b="1" baseline="0" dirty="0" smtClean="0"/>
                        <a:t> 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회원가에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관련없는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상품은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로그인에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상관없이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정상가에는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취소선을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적용하고 회원등급에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할인율이 적용된 가격을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오버했을 경우 출력되는 화면으로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상품정보는 동일하고 회원할인율을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alert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안내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/>
                      </a:r>
                      <a:b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장바구니에 해당 상품이 담겼습니다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장바구니로 이동하시겠습니까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?”[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취소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장바구니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5.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바로 구매 버튼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주문서 작성 화면으로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상품이 품절일 경우 안내 문구 출력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“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죄송합니다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일시 품절 상품입니다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. [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확인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]”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l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일시 품절인 경우 메인에 노출된 상품정책 확정 필요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0" y="5250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1316596" y="5250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468724" y="5250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393160" y="5250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0-3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6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/>
          <p:cNvGrpSpPr/>
          <p:nvPr/>
        </p:nvGrpSpPr>
        <p:grpSpPr>
          <a:xfrm>
            <a:off x="0" y="438616"/>
            <a:ext cx="6861212" cy="396000"/>
            <a:chOff x="0" y="438879"/>
            <a:chExt cx="6861212" cy="396000"/>
          </a:xfrm>
        </p:grpSpPr>
        <p:sp>
          <p:nvSpPr>
            <p:cNvPr id="166" name="직사각형 165"/>
            <p:cNvSpPr/>
            <p:nvPr/>
          </p:nvSpPr>
          <p:spPr>
            <a:xfrm>
              <a:off x="0" y="502286"/>
              <a:ext cx="6861212" cy="2619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9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0424" y="438879"/>
              <a:ext cx="6732446" cy="396000"/>
              <a:chOff x="42315" y="438879"/>
              <a:chExt cx="6633692" cy="396000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42315" y="618879"/>
                <a:ext cx="1470308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2315" y="525153"/>
                <a:ext cx="1470308" cy="21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</a:t>
                </a:r>
                <a:r>
                  <a:rPr lang="ko-KR" altLang="en-US" sz="1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전체 카테고리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1712560" y="538286"/>
                <a:ext cx="4963447" cy="198000"/>
                <a:chOff x="1650492" y="1021970"/>
                <a:chExt cx="6497600" cy="198000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1650492" y="1021970"/>
                  <a:ext cx="6497600" cy="198000"/>
                  <a:chOff x="2334003" y="648391"/>
                  <a:chExt cx="6814574" cy="309084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2334003" y="648391"/>
                    <a:ext cx="6814573" cy="2990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02592" y="648391"/>
                    <a:ext cx="345985" cy="309084"/>
                  </a:xfrm>
                  <a:prstGeom prst="rect">
                    <a:avLst/>
                  </a:prstGeom>
                  <a:solidFill>
                    <a:srgbClr val="E7E6E6"/>
                  </a:solidFill>
                </p:spPr>
                <p:txBody>
                  <a:bodyPr wrap="square" lIns="36000" rIns="36000" rtlCol="0" anchor="ctr">
                    <a:noAutofit/>
                  </a:bodyPr>
                  <a:lstStyle/>
                  <a:p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72" name="Picture 8" descr="search, search icon, search line icon icon"/>
                <p:cNvPicPr>
                  <a:picLocks noChangeArrowheads="1"/>
                </p:cNvPicPr>
                <p:nvPr/>
              </p:nvPicPr>
              <p:blipFill>
                <a:blip r:embed="rId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7769" y="1052321"/>
                  <a:ext cx="188509" cy="14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0" name="Picture 2" descr="checklist, list, menu, navigation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88" y="438879"/>
                <a:ext cx="355230" cy="39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CB26-753C-4D8F-BB27-EB8830B6A759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0" y="978587"/>
            <a:ext cx="6805930" cy="2779258"/>
            <a:chOff x="11850" y="3242612"/>
            <a:chExt cx="6805930" cy="2779258"/>
          </a:xfrm>
        </p:grpSpPr>
        <p:sp>
          <p:nvSpPr>
            <p:cNvPr id="5" name="TextBox 4"/>
            <p:cNvSpPr txBox="1"/>
            <p:nvPr/>
          </p:nvSpPr>
          <p:spPr>
            <a:xfrm>
              <a:off x="40424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6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69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24497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8570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2643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10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428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85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0424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strike="sngStrike" dirty="0">
                  <a:latin typeface="+mn-ea"/>
                </a:rPr>
                <a:t>$</a:t>
              </a:r>
              <a:r>
                <a:rPr lang="en-US" altLang="ko-KR" sz="800" strike="sngStrike" dirty="0" smtClean="0">
                  <a:latin typeface="+mn-ea"/>
                </a:rPr>
                <a:t>32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$30.00</a:t>
              </a:r>
            </a:p>
            <a:p>
              <a:r>
                <a:rPr lang="en-US" altLang="ko-KR" sz="800" b="1" dirty="0">
                  <a:latin typeface="+mn-ea"/>
                </a:rPr>
                <a:t>(33,300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4497" y="4977171"/>
              <a:ext cx="1696649" cy="1044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900" b="1">
                  <a:solidFill>
                    <a:schemeClr val="tx1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입생로랑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dirty="0"/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RPC VERNIS A LEVRES 6ML 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(09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호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Rouge </a:t>
              </a:r>
              <a:r>
                <a:rPr lang="en-US" altLang="ko-KR" sz="800" b="0" dirty="0" err="1">
                  <a:solidFill>
                    <a:schemeClr val="bg1">
                      <a:lumMod val="50000"/>
                    </a:schemeClr>
                  </a:solidFill>
                </a:rPr>
                <a:t>Laque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[L27855…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800" b="0" dirty="0"/>
            </a:p>
            <a:p>
              <a:r>
                <a:rPr lang="en-US" altLang="ko-KR" sz="800" b="0" dirty="0" smtClean="0">
                  <a:solidFill>
                    <a:schemeClr val="bg1">
                      <a:lumMod val="50000"/>
                    </a:schemeClr>
                  </a:solidFill>
                </a:rPr>
                <a:t>$32   </a:t>
              </a:r>
              <a:r>
                <a:rPr lang="en-US" altLang="ko-KR" sz="800" b="0" dirty="0">
                  <a:solidFill>
                    <a:srgbClr val="FF0000"/>
                  </a:solidFill>
                </a:rPr>
                <a:t>$30.00</a:t>
              </a:r>
            </a:p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(33,300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93611" y="4977172"/>
              <a:ext cx="1696649" cy="10446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>
                <a:defRPr sz="1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/>
              <a:r>
                <a:rPr lang="ko-KR" altLang="en-US" sz="900" dirty="0" smtClean="0">
                  <a:latin typeface="+mn-ea"/>
                </a:rPr>
                <a:t>입생로랑</a:t>
              </a:r>
              <a:endParaRPr lang="en-US" altLang="ko-KR" sz="900" dirty="0" smtClean="0">
                <a:latin typeface="+mn-ea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0" dirty="0">
                  <a:latin typeface="+mn-ea"/>
                </a:rPr>
                <a:t>RPC VERNIS A LEVRES 6ML </a:t>
              </a:r>
            </a:p>
            <a:p>
              <a:pPr algn="ctr"/>
              <a:r>
                <a:rPr lang="en-US" altLang="ko-KR" sz="800" b="0" dirty="0">
                  <a:latin typeface="+mn-ea"/>
                </a:rPr>
                <a:t>(09</a:t>
              </a:r>
              <a:r>
                <a:rPr lang="ko-KR" altLang="en-US" sz="800" b="0" dirty="0">
                  <a:latin typeface="+mn-ea"/>
                </a:rPr>
                <a:t>호 </a:t>
              </a:r>
              <a:r>
                <a:rPr lang="en-US" altLang="ko-KR" sz="800" b="0" dirty="0">
                  <a:latin typeface="+mn-ea"/>
                </a:rPr>
                <a:t>Rouge </a:t>
              </a:r>
              <a:r>
                <a:rPr lang="en-US" altLang="ko-KR" sz="800" b="0" dirty="0" err="1">
                  <a:latin typeface="+mn-ea"/>
                </a:rPr>
                <a:t>Laque</a:t>
              </a:r>
              <a:r>
                <a:rPr lang="en-US" altLang="ko-KR" sz="800" b="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800" b="0" dirty="0" smtClean="0">
                  <a:latin typeface="+mn-ea"/>
                </a:rPr>
                <a:t>[L27855…</a:t>
              </a:r>
              <a:endParaRPr lang="en-US" altLang="ko-KR" sz="800" b="0" dirty="0">
                <a:latin typeface="+mn-ea"/>
              </a:endParaRPr>
            </a:p>
            <a:p>
              <a:pPr algn="ctr"/>
              <a:endParaRPr lang="en-US" altLang="ko-KR" sz="800" b="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latin typeface="+mn-ea"/>
                </a:rPr>
                <a:t>$32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0" y="3242612"/>
              <a:ext cx="6805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FOR YOU, </a:t>
              </a:r>
              <a:r>
                <a:rPr lang="ko-KR" altLang="en-US" sz="1000" b="1" dirty="0" smtClean="0"/>
                <a:t>고객</a:t>
              </a:r>
              <a:r>
                <a:rPr lang="ko-KR" altLang="en-US" sz="1000" b="1" dirty="0"/>
                <a:t>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1379" y="3267187"/>
              <a:ext cx="3369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1/3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76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rrow, arrows, back, chevron, circle, direction, left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572995" y="330290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093611" y="3496095"/>
              <a:ext cx="1696649" cy="148820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endParaRPr lang="en-US" altLang="ko-KR" dirty="0" smtClean="0"/>
            </a:p>
          </p:txBody>
        </p:sp>
        <p:pic>
          <p:nvPicPr>
            <p:cNvPr id="25" name="Picture 4" descr="gallery, image, photo, photography, picture, pictures icon"/>
            <p:cNvPicPr>
              <a:picLocks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010" y="4002596"/>
              <a:ext cx="496800" cy="47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176"/>
            <p:cNvSpPr txBox="1"/>
            <p:nvPr/>
          </p:nvSpPr>
          <p:spPr>
            <a:xfrm>
              <a:off x="3408570" y="4977171"/>
              <a:ext cx="1696649" cy="10446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ctr"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sz="900" b="1" dirty="0" smtClean="0">
                  <a:latin typeface="+mn-ea"/>
                </a:rPr>
                <a:t>입생로랑</a:t>
              </a:r>
              <a:endParaRPr lang="en-US" altLang="ko-KR" sz="900" b="1" dirty="0" smtClean="0">
                <a:latin typeface="+mn-ea"/>
              </a:endParaRPr>
            </a:p>
            <a:p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dirty="0">
                  <a:latin typeface="+mn-ea"/>
                </a:rPr>
                <a:t>RPC VERNIS A LEVRES 6ML </a:t>
              </a:r>
            </a:p>
            <a:p>
              <a:r>
                <a:rPr lang="en-US" altLang="ko-KR" sz="800" dirty="0">
                  <a:latin typeface="+mn-ea"/>
                </a:rPr>
                <a:t>(09</a:t>
              </a:r>
              <a:r>
                <a:rPr lang="ko-KR" altLang="en-US" sz="800" dirty="0">
                  <a:latin typeface="+mn-ea"/>
                </a:rPr>
                <a:t>호 </a:t>
              </a:r>
              <a:r>
                <a:rPr lang="en-US" altLang="ko-KR" sz="800" dirty="0">
                  <a:latin typeface="+mn-ea"/>
                </a:rPr>
                <a:t>Rouge </a:t>
              </a:r>
              <a:r>
                <a:rPr lang="en-US" altLang="ko-KR" sz="800" dirty="0" err="1" smtClean="0">
                  <a:latin typeface="+mn-ea"/>
                </a:rPr>
                <a:t>Laque</a:t>
              </a:r>
              <a:r>
                <a:rPr lang="en-US" altLang="ko-KR" sz="800" dirty="0" smtClean="0">
                  <a:latin typeface="+mn-ea"/>
                </a:rPr>
                <a:t>) [L27855…</a:t>
              </a:r>
            </a:p>
            <a:p>
              <a:endParaRPr lang="en-US" altLang="ko-KR" sz="800" strike="sngStrik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ko-KR" sz="800" dirty="0">
                  <a:latin typeface="+mn-ea"/>
                </a:rPr>
                <a:t>$</a:t>
              </a:r>
              <a:r>
                <a:rPr lang="en-US" altLang="ko-KR" sz="800" dirty="0" smtClean="0">
                  <a:latin typeface="+mn-ea"/>
                </a:rPr>
                <a:t>32</a:t>
              </a:r>
              <a:endParaRPr lang="en-US" altLang="ko-KR" sz="800" b="1" dirty="0">
                <a:solidFill>
                  <a:srgbClr val="FF0000"/>
                </a:solidFill>
                <a:latin typeface="+mn-ea"/>
              </a:endParaRPr>
            </a:p>
            <a:p>
              <a:r>
                <a:rPr lang="en-US" altLang="ko-KR" sz="800" b="1" dirty="0">
                  <a:latin typeface="+mn-ea"/>
                </a:rPr>
                <a:t>(</a:t>
              </a:r>
              <a:r>
                <a:rPr lang="en-US" altLang="ko-KR" sz="800" b="1" dirty="0" smtClean="0">
                  <a:latin typeface="+mn-ea"/>
                </a:rPr>
                <a:t>35,000</a:t>
              </a:r>
              <a:r>
                <a:rPr lang="ko-KR" altLang="en-US" sz="800" b="1" dirty="0">
                  <a:latin typeface="+mn-ea"/>
                </a:rPr>
                <a:t>원</a:t>
              </a:r>
              <a:r>
                <a:rPr lang="en-US" altLang="ko-KR" sz="800" b="1" dirty="0">
                  <a:latin typeface="+mn-ea"/>
                </a:rPr>
                <a:t>)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93691" y="1233923"/>
            <a:ext cx="1695601" cy="2539267"/>
            <a:chOff x="5112824" y="4127201"/>
            <a:chExt cx="1695601" cy="2539267"/>
          </a:xfrm>
        </p:grpSpPr>
        <p:grpSp>
          <p:nvGrpSpPr>
            <p:cNvPr id="44" name="그룹 43"/>
            <p:cNvGrpSpPr/>
            <p:nvPr/>
          </p:nvGrpSpPr>
          <p:grpSpPr>
            <a:xfrm>
              <a:off x="5112824" y="4127201"/>
              <a:ext cx="1695601" cy="2539267"/>
              <a:chOff x="1748827" y="728994"/>
              <a:chExt cx="1695601" cy="253926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748828" y="728994"/>
                <a:ext cx="1695600" cy="2539267"/>
              </a:xfrm>
              <a:prstGeom prst="rect">
                <a:avLst/>
              </a:prstGeom>
              <a:solidFill>
                <a:srgbClr val="59595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56815" y="996899"/>
                <a:ext cx="14668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입생로랑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48827" y="2884230"/>
                <a:ext cx="1678182" cy="3840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로그인</a:t>
                </a:r>
                <a:endParaRPr lang="ko-KR" altLang="en-US" sz="1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55903" y="2407057"/>
                <a:ext cx="16259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</a:rPr>
                  <a:t>$32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bg1"/>
                    </a:solidFill>
                  </a:rPr>
                  <a:t>35,000</a:t>
                </a:r>
                <a:r>
                  <a:rPr lang="ko-KR" altLang="en-US" sz="800" b="1" dirty="0">
                    <a:solidFill>
                      <a:schemeClr val="bg1"/>
                    </a:solidFill>
                  </a:rPr>
                  <a:t>원</a:t>
                </a:r>
                <a:r>
                  <a:rPr lang="en-US" altLang="ko-KR" sz="8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56815" y="1314862"/>
                <a:ext cx="14668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RPC VERNIS A LEVRES 6ML (09</a:t>
                </a:r>
                <a:r>
                  <a:rPr lang="ko-KR" altLang="en-US" sz="800" dirty="0">
                    <a:solidFill>
                      <a:schemeClr val="bg1"/>
                    </a:solidFill>
                  </a:rPr>
                  <a:t>호 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Rouge </a:t>
                </a:r>
                <a:r>
                  <a:rPr lang="en-US" altLang="ko-KR" sz="800" dirty="0" err="1">
                    <a:solidFill>
                      <a:schemeClr val="bg1"/>
                    </a:solidFill>
                  </a:rPr>
                  <a:t>Laque</a:t>
                </a:r>
                <a:r>
                  <a:rPr lang="en-US" altLang="ko-KR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[L2785500]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41271" y="5281965"/>
              <a:ext cx="164973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로그인 후 할인율을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확인하세요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712561" y="1233923"/>
            <a:ext cx="1695600" cy="2539267"/>
            <a:chOff x="1748826" y="728994"/>
            <a:chExt cx="1695600" cy="2539267"/>
          </a:xfrm>
        </p:grpSpPr>
        <p:sp>
          <p:nvSpPr>
            <p:cNvPr id="52" name="직사각형 51"/>
            <p:cNvSpPr/>
            <p:nvPr/>
          </p:nvSpPr>
          <p:spPr>
            <a:xfrm>
              <a:off x="1748826" y="728994"/>
              <a:ext cx="1695600" cy="2539267"/>
            </a:xfrm>
            <a:prstGeom prst="rect">
              <a:avLst/>
            </a:prstGeom>
            <a:solidFill>
              <a:srgbClr val="59595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6815" y="996899"/>
              <a:ext cx="14668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입생로랑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48827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장바구니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06276" y="2884230"/>
              <a:ext cx="828000" cy="3840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바로구매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5903" y="2502779"/>
              <a:ext cx="1625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trike="sngStrike" dirty="0" smtClean="0">
                  <a:latin typeface="+mn-ea"/>
                </a:rPr>
                <a:t>$32</a:t>
              </a:r>
              <a:r>
                <a:rPr lang="en-US" altLang="ko-KR" sz="1000" dirty="0" smtClean="0">
                  <a:latin typeface="+mn-ea"/>
                </a:rPr>
                <a:t>  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</a:rPr>
                <a:t>$30.00</a:t>
              </a:r>
            </a:p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33,300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원</a:t>
              </a:r>
              <a:endParaRPr lang="en-US" altLang="ko-KR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56815" y="1314862"/>
              <a:ext cx="1466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RPC VERNIS A LEVRES 6ML (09</a:t>
              </a:r>
              <a:r>
                <a:rPr lang="ko-KR" altLang="en-US" sz="800" dirty="0">
                  <a:solidFill>
                    <a:schemeClr val="bg1"/>
                  </a:solidFill>
                </a:rPr>
                <a:t>호 </a:t>
              </a:r>
              <a:r>
                <a:rPr lang="en-US" altLang="ko-KR" sz="800" dirty="0">
                  <a:solidFill>
                    <a:schemeClr val="bg1"/>
                  </a:solidFill>
                </a:rPr>
                <a:t>Rouge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Laque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[L2785500]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2238467" y="1844824"/>
              <a:ext cx="641167" cy="641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5%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할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인</a:t>
              </a: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831"/>
              </p:ext>
            </p:extLst>
          </p:nvPr>
        </p:nvGraphicFramePr>
        <p:xfrm>
          <a:off x="6862944" y="516149"/>
          <a:ext cx="3023143" cy="30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87459"/>
                <a:gridCol w="2519684"/>
              </a:tblGrid>
              <a:tr h="216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Description</a:t>
                      </a:r>
                      <a:endParaRPr lang="ko-KR" altLang="en-US" sz="800" b="1" kern="1200" dirty="0" smtClean="0">
                        <a:solidFill>
                          <a:schemeClr val="bg1"/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indent="-72000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800" b="1" dirty="0" smtClean="0"/>
                        <a:t>전체 카테고리 리스트 영역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/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smtClean="0"/>
                        <a:t>기능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카테고리 리스트 영역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대 분류 카테고리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대 분류 서브화면으로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오버하면 중분류 카테고리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(1-3),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소분류 카테고리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(1-4)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추천상품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(1-5)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오른쪽에 동시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2.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중분류 카테고리 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중분류 서브페이지로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3.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소분류 카테고리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클릭하면 소분류 서브 페이지로 이동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4. </a:t>
                      </a:r>
                      <a:r>
                        <a:rPr lang="ko-KR" altLang="en-US" sz="800" dirty="0" smtClean="0"/>
                        <a:t>대 분류 추천상품</a:t>
                      </a:r>
                      <a:endParaRPr lang="en-US" altLang="ko-KR" sz="8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상품 이미지 출력</a:t>
                      </a:r>
                      <a:endParaRPr lang="en-US" altLang="ko-KR" sz="8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클릭하면 상세화면으로 이동</a:t>
                      </a:r>
                      <a:endParaRPr lang="en-US" altLang="ko-KR" sz="8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</a:t>
                      </a:r>
                      <a:r>
                        <a:rPr lang="ko-KR" altLang="en-US" sz="800" dirty="0" smtClean="0"/>
                        <a:t>에서 제어</a:t>
                      </a:r>
                      <a:endParaRPr lang="en-US" altLang="ko-KR" sz="8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default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대 분류 서브 페이지에 </a:t>
                      </a:r>
                      <a:r>
                        <a:rPr lang="en-US" altLang="ko-KR" sz="800" baseline="0" dirty="0" smtClean="0"/>
                        <a:t>MD </a:t>
                      </a:r>
                      <a:r>
                        <a:rPr lang="ko-KR" altLang="en-US" sz="800" baseline="0" dirty="0" smtClean="0"/>
                        <a:t>추천 상품 출력</a:t>
                      </a:r>
                      <a:endParaRPr lang="en-US" altLang="ko-KR" sz="800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800" b="1" smtClean="0"/>
                        <a:t>정책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 오버 위치 확인을 위해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TEXT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색상 변경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스킨케어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기초 케어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스킨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토너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최상위 분류 출력</a:t>
                      </a:r>
                      <a:endParaRPr lang="en-US" altLang="ko-KR" sz="8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마우스가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1, 2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영역 이외 영역 위치 시 카테고리 리스트 영역 닫힘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2" name="TextBox 201"/>
          <p:cNvSpPr txBox="1"/>
          <p:nvPr/>
        </p:nvSpPr>
        <p:spPr>
          <a:xfrm>
            <a:off x="4307366" y="196455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메인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| TOP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네비게이션 고정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바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전체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카테고리 리스트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rPr>
              <a:t>] 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Malgun Gothic" charset="-127"/>
              <a:ea typeface="Malgun Gothic" charset="-127"/>
              <a:cs typeface="Malgun Gothic" charset="-127"/>
            </a:endParaRPr>
          </a:p>
          <a:p>
            <a:endParaRPr lang="ko-KR" altLang="en-US" sz="80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0424" y="738225"/>
            <a:ext cx="6768000" cy="2039133"/>
            <a:chOff x="40424" y="738225"/>
            <a:chExt cx="6768000" cy="2039133"/>
          </a:xfrm>
        </p:grpSpPr>
        <p:sp>
          <p:nvSpPr>
            <p:cNvPr id="118" name="직사각형 117"/>
            <p:cNvSpPr/>
            <p:nvPr/>
          </p:nvSpPr>
          <p:spPr>
            <a:xfrm>
              <a:off x="40424" y="761358"/>
              <a:ext cx="6768000" cy="2016000"/>
            </a:xfrm>
            <a:prstGeom prst="rect">
              <a:avLst/>
            </a:prstGeom>
            <a:solidFill>
              <a:srgbClr val="D0CEC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771748" y="761358"/>
              <a:ext cx="216000" cy="1996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68" y="808718"/>
              <a:ext cx="14034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0000"/>
                  </a:solidFill>
                </a:rPr>
                <a:t>스킨케어</a:t>
              </a:r>
              <a:endParaRPr lang="en-US" altLang="ko-KR" sz="8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메이크업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향수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헤어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가방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지갑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패션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잡화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시계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쥬얼리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전자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리빙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식품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한국 브랜드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유아동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74064" y="808720"/>
              <a:ext cx="11132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8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ko-KR" altLang="en-US" dirty="0">
                  <a:solidFill>
                    <a:srgbClr val="FF0000"/>
                  </a:solidFill>
                </a:rPr>
                <a:t>기초케어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 smtClean="0"/>
                <a:t>클렌징</a:t>
              </a:r>
              <a:endParaRPr lang="en-US" altLang="ko-KR" dirty="0" smtClean="0"/>
            </a:p>
            <a:p>
              <a:r>
                <a:rPr lang="ko-KR" altLang="en-US" dirty="0" err="1"/>
                <a:t>선케어</a:t>
              </a:r>
              <a:endParaRPr lang="en-US" altLang="ko-KR" dirty="0"/>
            </a:p>
            <a:p>
              <a:r>
                <a:rPr lang="ko-KR" altLang="en-US" dirty="0" err="1" smtClean="0"/>
                <a:t>아이케어</a:t>
              </a:r>
              <a:endParaRPr lang="en-US" altLang="ko-KR" dirty="0" smtClean="0"/>
            </a:p>
            <a:p>
              <a:r>
                <a:rPr lang="ko-KR" altLang="en-US" dirty="0" err="1" smtClean="0"/>
                <a:t>마스크팩</a:t>
              </a:r>
              <a:endParaRPr lang="en-US" altLang="ko-KR" dirty="0" smtClean="0"/>
            </a:p>
            <a:p>
              <a:r>
                <a:rPr lang="ko-KR" altLang="en-US" dirty="0" smtClean="0"/>
                <a:t>남성용</a:t>
              </a:r>
              <a:endParaRPr lang="en-US" altLang="ko-KR" dirty="0" smtClean="0"/>
            </a:p>
            <a:p>
              <a:r>
                <a:rPr lang="ko-KR" altLang="en-US" dirty="0" smtClean="0"/>
                <a:t>아동용</a:t>
              </a:r>
              <a:endParaRPr lang="en-US" altLang="ko-KR" dirty="0" smtClean="0"/>
            </a:p>
            <a:p>
              <a:r>
                <a:rPr lang="ko-KR" altLang="en-US" dirty="0" err="1" smtClean="0"/>
                <a:t>스켄케어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SET </a:t>
              </a:r>
              <a:r>
                <a:rPr lang="ko-KR" altLang="en-US" dirty="0" smtClean="0"/>
                <a:t>상품</a:t>
              </a:r>
              <a:endParaRPr lang="en-US" altLang="ko-KR" dirty="0" smtClean="0"/>
            </a:p>
            <a:p>
              <a:r>
                <a:rPr lang="ko-KR" altLang="en-US" dirty="0" err="1" smtClean="0"/>
                <a:t>브랜드</a:t>
              </a:r>
              <a:r>
                <a:rPr lang="ko-KR" altLang="en-US" dirty="0" err="1"/>
                <a:t>관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24196" y="73822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추천상품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789748" y="789763"/>
              <a:ext cx="18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4160912" y="979995"/>
              <a:ext cx="632704" cy="529768"/>
              <a:chOff x="4160912" y="979995"/>
              <a:chExt cx="632704" cy="529768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4160912" y="979995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15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8605" y="100322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그룹 124"/>
            <p:cNvGrpSpPr/>
            <p:nvPr/>
          </p:nvGrpSpPr>
          <p:grpSpPr>
            <a:xfrm>
              <a:off x="5014690" y="979995"/>
              <a:ext cx="632704" cy="529768"/>
              <a:chOff x="4862587" y="979995"/>
              <a:chExt cx="632704" cy="529768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4862587" y="979995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13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0280" y="100322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그룹 125"/>
            <p:cNvGrpSpPr/>
            <p:nvPr/>
          </p:nvGrpSpPr>
          <p:grpSpPr>
            <a:xfrm>
              <a:off x="5868468" y="979995"/>
              <a:ext cx="632704" cy="529768"/>
              <a:chOff x="5868468" y="979995"/>
              <a:chExt cx="632704" cy="529768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5868468" y="979995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11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6161" y="100322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4160912" y="1574291"/>
              <a:ext cx="632704" cy="529768"/>
              <a:chOff x="4160912" y="1574291"/>
              <a:chExt cx="632704" cy="529768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4160912" y="1574291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09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8605" y="1597516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5014690" y="1574291"/>
              <a:ext cx="632704" cy="529768"/>
              <a:chOff x="4862587" y="1574291"/>
              <a:chExt cx="632704" cy="529768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4862587" y="1574291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07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0280" y="1597516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5868468" y="1574291"/>
              <a:ext cx="632704" cy="529768"/>
              <a:chOff x="5868468" y="1574291"/>
              <a:chExt cx="632704" cy="529768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5868468" y="1574291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205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6161" y="1597516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그룹 129"/>
            <p:cNvGrpSpPr/>
            <p:nvPr/>
          </p:nvGrpSpPr>
          <p:grpSpPr>
            <a:xfrm>
              <a:off x="4160912" y="2186646"/>
              <a:ext cx="632704" cy="529768"/>
              <a:chOff x="4160912" y="2186646"/>
              <a:chExt cx="632704" cy="529768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4160912" y="2186646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76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8605" y="220987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그룹 130"/>
            <p:cNvGrpSpPr/>
            <p:nvPr/>
          </p:nvGrpSpPr>
          <p:grpSpPr>
            <a:xfrm>
              <a:off x="5014690" y="2186646"/>
              <a:ext cx="632704" cy="529768"/>
              <a:chOff x="4862587" y="2186646"/>
              <a:chExt cx="632704" cy="529768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862587" y="2186646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63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0280" y="220987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그룹 131"/>
            <p:cNvGrpSpPr/>
            <p:nvPr/>
          </p:nvGrpSpPr>
          <p:grpSpPr>
            <a:xfrm>
              <a:off x="5865349" y="2186646"/>
              <a:ext cx="632704" cy="529768"/>
              <a:chOff x="5568187" y="2186646"/>
              <a:chExt cx="632704" cy="529768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568187" y="2186646"/>
                <a:ext cx="632704" cy="529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상품</a:t>
                </a:r>
                <a:endParaRPr lang="ko-KR" altLang="en-US" sz="8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60" name="Picture 4" descr="gallery, image, photo, photography, picture, pictures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4539" y="220987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3" name="타원 132"/>
            <p:cNvSpPr/>
            <p:nvPr/>
          </p:nvSpPr>
          <p:spPr>
            <a:xfrm>
              <a:off x="4555148" y="8007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1-4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3353875" y="8007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1-3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04019" y="82000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1-1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832866" y="8007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1-2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0424" y="783444"/>
              <a:ext cx="6768000" cy="19795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98793" y="870027"/>
              <a:ext cx="1021249" cy="183889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283510" y="870027"/>
              <a:ext cx="1103760" cy="183889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519387" y="870027"/>
              <a:ext cx="1050512" cy="183889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091232" y="906030"/>
              <a:ext cx="2481948" cy="183889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504728" y="769928"/>
              <a:ext cx="87395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FF0000"/>
                  </a:solidFill>
                </a:rPr>
                <a:t>스킨</a:t>
              </a:r>
              <a:r>
                <a:rPr lang="en-US" altLang="ko-KR" sz="800" dirty="0">
                  <a:solidFill>
                    <a:srgbClr val="FF0000"/>
                  </a:solidFill>
                </a:rPr>
                <a:t>/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토너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로션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수분크림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나이트 크림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크림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에센스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세럼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미스트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스페셜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케어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페이셜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오일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피부관리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용품 </a:t>
              </a:r>
            </a:p>
          </p:txBody>
        </p:sp>
      </p:grpSp>
      <p:sp>
        <p:nvSpPr>
          <p:cNvPr id="216" name="타원 215"/>
          <p:cNvSpPr/>
          <p:nvPr/>
        </p:nvSpPr>
        <p:spPr>
          <a:xfrm>
            <a:off x="-51556" y="58468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4237</Words>
  <Application>Microsoft Office PowerPoint</Application>
  <PresentationFormat>A4 용지(210x297mm)</PresentationFormat>
  <Paragraphs>1345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동화인터넷면세점 리뉴얼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seony</dc:creator>
  <cp:lastModifiedBy>inpix</cp:lastModifiedBy>
  <cp:revision>629</cp:revision>
  <dcterms:created xsi:type="dcterms:W3CDTF">2016-09-01T05:16:54Z</dcterms:created>
  <dcterms:modified xsi:type="dcterms:W3CDTF">2017-04-06T05:55:00Z</dcterms:modified>
</cp:coreProperties>
</file>