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7" r:id="rId4"/>
    <p:sldId id="259" r:id="rId5"/>
    <p:sldId id="260" r:id="rId6"/>
    <p:sldId id="271" r:id="rId7"/>
    <p:sldId id="26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8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58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37" autoAdjust="0"/>
    <p:restoredTop sz="94660"/>
  </p:normalViewPr>
  <p:slideViewPr>
    <p:cSldViewPr>
      <p:cViewPr varScale="1">
        <p:scale>
          <a:sx n="88" d="100"/>
          <a:sy n="88" d="100"/>
        </p:scale>
        <p:origin x="102" y="64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2019-02-09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2283718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88024" y="3939902"/>
            <a:ext cx="3744416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827584" y="915566"/>
            <a:ext cx="6912768" cy="0"/>
          </a:xfrm>
          <a:prstGeom prst="line">
            <a:avLst/>
          </a:prstGeom>
          <a:ln cap="rnd"/>
          <a:effectLst>
            <a:outerShdw blurRad="40000" dist="20000" dir="5400000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 userDrawn="1"/>
        </p:nvSpPr>
        <p:spPr>
          <a:xfrm>
            <a:off x="6230709" y="1419622"/>
            <a:ext cx="2448272" cy="309634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971600" y="1527634"/>
            <a:ext cx="4896544" cy="288032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1259632" y="1851671"/>
            <a:ext cx="4320479" cy="22322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sz="quarter" idx="12"/>
          </p:nvPr>
        </p:nvSpPr>
        <p:spPr>
          <a:xfrm>
            <a:off x="6519262" y="1635125"/>
            <a:ext cx="1871662" cy="259238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08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878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98711" y="2282474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827584" y="915566"/>
            <a:ext cx="6912768" cy="0"/>
          </a:xfrm>
          <a:prstGeom prst="line">
            <a:avLst/>
          </a:prstGeom>
          <a:ln cap="rnd"/>
          <a:effectLst>
            <a:outerShdw blurRad="40000" dist="20000" dir="5400000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827584" y="915566"/>
            <a:ext cx="6912768" cy="0"/>
          </a:xfrm>
          <a:prstGeom prst="line">
            <a:avLst/>
          </a:prstGeom>
          <a:ln cap="rnd"/>
          <a:effectLst>
            <a:outerShdw blurRad="40000" dist="20000" dir="5400000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 userDrawn="1"/>
        </p:nvSpPr>
        <p:spPr>
          <a:xfrm>
            <a:off x="856310" y="1419622"/>
            <a:ext cx="7416824" cy="34563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1374729" y="1779662"/>
            <a:ext cx="6379986" cy="273630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827584" y="915566"/>
            <a:ext cx="6912768" cy="0"/>
          </a:xfrm>
          <a:prstGeom prst="line">
            <a:avLst/>
          </a:prstGeom>
          <a:ln cap="rnd"/>
          <a:effectLst>
            <a:outerShdw blurRad="40000" dist="20000" dir="5400000" rotWithShape="0">
              <a:srgbClr val="000000">
                <a:alpha val="0"/>
              </a:srgbClr>
            </a:outerShdw>
            <a:softEdge rad="0"/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 userDrawn="1"/>
        </p:nvSpPr>
        <p:spPr>
          <a:xfrm>
            <a:off x="611560" y="1419622"/>
            <a:ext cx="2448272" cy="309634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3491880" y="1527634"/>
            <a:ext cx="4896544" cy="288032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sp>
        <p:nvSpPr>
          <p:cNvPr id="11" name="텍스트 개체 틀 12"/>
          <p:cNvSpPr>
            <a:spLocks noGrp="1"/>
          </p:cNvSpPr>
          <p:nvPr>
            <p:ph type="body" sz="quarter" idx="11"/>
          </p:nvPr>
        </p:nvSpPr>
        <p:spPr>
          <a:xfrm>
            <a:off x="3779912" y="1851671"/>
            <a:ext cx="4320479" cy="22322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  <p:sp>
        <p:nvSpPr>
          <p:cNvPr id="13" name="그림 개체 틀 12"/>
          <p:cNvSpPr>
            <a:spLocks noGrp="1"/>
          </p:cNvSpPr>
          <p:nvPr>
            <p:ph type="pic" sz="quarter" idx="12"/>
          </p:nvPr>
        </p:nvSpPr>
        <p:spPr>
          <a:xfrm>
            <a:off x="900113" y="1635125"/>
            <a:ext cx="1871662" cy="259238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4788024" y="3363838"/>
            <a:ext cx="3744416" cy="1512168"/>
          </a:xfrm>
        </p:spPr>
        <p:txBody>
          <a:bodyPr/>
          <a:lstStyle/>
          <a:p>
            <a:r>
              <a:rPr lang="ko-KR" altLang="en-US" smtClean="0">
                <a:latin typeface="+mn-ea"/>
                <a:ea typeface="+mn-ea"/>
              </a:rPr>
              <a:t>몬스터 </a:t>
            </a:r>
            <a:r>
              <a:rPr lang="en-US" altLang="ko-KR" smtClean="0">
                <a:latin typeface="+mn-ea"/>
                <a:ea typeface="+mn-ea"/>
              </a:rPr>
              <a:t>AI </a:t>
            </a:r>
            <a:r>
              <a:rPr lang="ko-KR" altLang="en-US" smtClean="0">
                <a:latin typeface="+mn-ea"/>
                <a:ea typeface="+mn-ea"/>
              </a:rPr>
              <a:t>시스템 기획서</a:t>
            </a:r>
            <a:endParaRPr lang="en-US" altLang="ko-KR" smtClean="0">
              <a:latin typeface="+mn-ea"/>
              <a:ea typeface="+mn-ea"/>
            </a:endParaRPr>
          </a:p>
          <a:p>
            <a:r>
              <a:rPr lang="en-US" altLang="ko-KR" smtClean="0">
                <a:latin typeface="+mn-ea"/>
                <a:ea typeface="+mn-ea"/>
              </a:rPr>
              <a:t>Vol. 0.02</a:t>
            </a:r>
            <a:br>
              <a:rPr lang="en-US" altLang="ko-KR" smtClean="0">
                <a:latin typeface="+mn-ea"/>
                <a:ea typeface="+mn-ea"/>
              </a:rPr>
            </a:br>
            <a:r>
              <a:rPr lang="ko-KR" altLang="en-US" smtClean="0">
                <a:latin typeface="+mn-ea"/>
                <a:ea typeface="+mn-ea"/>
              </a:rPr>
              <a:t>작성자 이무형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347864" y="1419622"/>
            <a:ext cx="4608512" cy="1080120"/>
          </a:xfrm>
        </p:spPr>
        <p:txBody>
          <a:bodyPr/>
          <a:lstStyle/>
          <a:p>
            <a:pPr algn="r"/>
            <a:r>
              <a:rPr lang="ko-KR" altLang="en-US" sz="540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카타콤</a:t>
            </a:r>
            <a:r>
              <a:rPr lang="ko-KR" altLang="en-US" sz="5400">
                <a:latin typeface="휴먼매직체" panose="02030504000101010101" pitchFamily="18" charset="-127"/>
                <a:ea typeface="휴먼매직체" panose="02030504000101010101" pitchFamily="18" charset="-127"/>
              </a:rPr>
              <a:t> </a:t>
            </a:r>
            <a:r>
              <a:rPr lang="ko-KR" altLang="en-US" sz="540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</a:t>
            </a:r>
            <a:endParaRPr lang="ko-KR" altLang="en-US" sz="54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범위 설정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436096" y="2805255"/>
            <a:ext cx="297382" cy="297382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33851" y="1192154"/>
            <a:ext cx="3501869" cy="3523581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6755" y="4758412"/>
            <a:ext cx="1069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+mn-ea"/>
              </a:rPr>
              <a:t>Max </a:t>
            </a:r>
            <a:r>
              <a:rPr lang="ko-KR" altLang="en-US" sz="1100" smtClean="0">
                <a:latin typeface="+mn-ea"/>
              </a:rPr>
              <a:t>범위</a:t>
            </a:r>
            <a:endParaRPr lang="ko-KR" altLang="en-US" sz="11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6004" y="3088412"/>
            <a:ext cx="131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+mn-ea"/>
              </a:rPr>
              <a:t>몬스터 초기 스폰 위치</a:t>
            </a:r>
            <a:endParaRPr lang="ko-KR" altLang="en-US" sz="110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582" y="4046607"/>
            <a:ext cx="2382226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n-ea"/>
              </a:rPr>
              <a:t>Max </a:t>
            </a:r>
            <a:r>
              <a:rPr lang="ko-KR" altLang="en-US" sz="1400" b="1">
                <a:latin typeface="+mn-ea"/>
              </a:rPr>
              <a:t>범위</a:t>
            </a:r>
          </a:p>
          <a:p>
            <a:r>
              <a:rPr lang="ko-KR" altLang="en-US" sz="1050">
                <a:latin typeface="+mn-ea"/>
              </a:rPr>
              <a:t>몬스터가 이동이 가능한 최대 범위</a:t>
            </a:r>
          </a:p>
        </p:txBody>
      </p:sp>
    </p:spTree>
    <p:extLst>
      <p:ext uri="{BB962C8B-B14F-4D97-AF65-F5344CB8AC3E}">
        <p14:creationId xmlns:p14="http://schemas.microsoft.com/office/powerpoint/2010/main" val="2381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상태 정의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275606"/>
            <a:ext cx="691276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smtClean="0">
                <a:latin typeface="+mn-ea"/>
              </a:rPr>
              <a:t>Idle</a:t>
            </a:r>
          </a:p>
          <a:p>
            <a:pPr lvl="1"/>
            <a:r>
              <a:rPr lang="ko-KR" altLang="en-US" sz="1400" smtClean="0">
                <a:latin typeface="+mn-ea"/>
              </a:rPr>
              <a:t>몬스터가 아무 행동도 하지 않는 상태</a:t>
            </a:r>
            <a:endParaRPr lang="ko-KR" altLang="en-US" sz="140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smtClean="0">
                <a:latin typeface="+mn-ea"/>
              </a:rPr>
              <a:t>Search</a:t>
            </a:r>
          </a:p>
          <a:p>
            <a:pPr lvl="1"/>
            <a:r>
              <a:rPr lang="ko-KR" altLang="en-US" sz="1400" spc="-30" smtClean="0">
                <a:latin typeface="+mn-ea"/>
              </a:rPr>
              <a:t>몬스터가 </a:t>
            </a:r>
            <a:r>
              <a:rPr lang="ko-KR" altLang="en-US" sz="1400" spc="-30">
                <a:latin typeface="+mn-ea"/>
              </a:rPr>
              <a:t>플레이어를 찾기 위해 주위를 배회하는 상태</a:t>
            </a:r>
            <a:endParaRPr lang="en-US" altLang="ko-KR" sz="1400" spc="-3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smtClean="0">
                <a:latin typeface="+mn-ea"/>
              </a:rPr>
              <a:t>Chase</a:t>
            </a:r>
          </a:p>
          <a:p>
            <a:pPr lvl="1"/>
            <a:r>
              <a:rPr lang="ko-KR" altLang="en-US" sz="1400" spc="-30" smtClean="0">
                <a:latin typeface="+mn-ea"/>
              </a:rPr>
              <a:t>몬스터가 </a:t>
            </a:r>
            <a:r>
              <a:rPr lang="ko-KR" altLang="en-US" sz="1400" spc="-30">
                <a:latin typeface="+mn-ea"/>
              </a:rPr>
              <a:t>플레이어를 인식하여 플레이어를 추격하는 상태</a:t>
            </a:r>
            <a:endParaRPr lang="en-US" altLang="ko-KR" sz="1400" spc="-3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smtClean="0">
                <a:latin typeface="+mn-ea"/>
              </a:rPr>
              <a:t>Trace</a:t>
            </a:r>
          </a:p>
          <a:p>
            <a:pPr lvl="1"/>
            <a:r>
              <a:rPr lang="ko-KR" altLang="en-US" sz="1400" spc="-30" smtClean="0">
                <a:latin typeface="+mn-ea"/>
              </a:rPr>
              <a:t>몬스터가 </a:t>
            </a:r>
            <a:r>
              <a:rPr lang="ko-KR" altLang="en-US" sz="1400" spc="-30">
                <a:latin typeface="+mn-ea"/>
              </a:rPr>
              <a:t>플레이어를 추격하던 도중에 놓쳐서 플레이어를 다시 찾는 상태</a:t>
            </a:r>
            <a:endParaRPr lang="en-US" altLang="ko-KR" sz="1400" spc="-3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smtClean="0">
                <a:latin typeface="+mn-ea"/>
              </a:rPr>
              <a:t>Died</a:t>
            </a:r>
          </a:p>
          <a:p>
            <a:pPr lvl="1"/>
            <a:r>
              <a:rPr lang="ko-KR" altLang="en-US" sz="1400" spc="-30" smtClean="0">
                <a:latin typeface="+mn-ea"/>
              </a:rPr>
              <a:t>몬스터가 </a:t>
            </a:r>
            <a:r>
              <a:rPr lang="ko-KR" altLang="en-US" sz="1400" spc="-30">
                <a:latin typeface="+mn-ea"/>
              </a:rPr>
              <a:t>사망한 상태</a:t>
            </a:r>
            <a:endParaRPr lang="en-US" altLang="ko-KR" sz="1400" spc="-3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smtClean="0">
                <a:latin typeface="+mn-ea"/>
              </a:rPr>
              <a:t>Return</a:t>
            </a:r>
          </a:p>
          <a:p>
            <a:pPr lvl="1"/>
            <a:r>
              <a:rPr lang="ko-KR" altLang="en-US" sz="1400" spc="-30" smtClean="0">
                <a:latin typeface="+mn-ea"/>
              </a:rPr>
              <a:t>몬스터가 </a:t>
            </a:r>
            <a:r>
              <a:rPr lang="ko-KR" altLang="en-US" sz="1400" spc="-30">
                <a:latin typeface="+mn-ea"/>
              </a:rPr>
              <a:t>이동할 수 있는 범위를 넘어서면 초기 위치로 돌아가는 상태 </a:t>
            </a:r>
            <a:endParaRPr lang="en-US" altLang="ko-KR" sz="1400" spc="-3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9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691276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전제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 smtClean="0">
                <a:latin typeface="+mn-ea"/>
              </a:rPr>
              <a:t>몬스터의 </a:t>
            </a:r>
            <a:r>
              <a:rPr lang="ko-KR" altLang="en-US" sz="1400" spc="-30">
                <a:latin typeface="+mn-ea"/>
              </a:rPr>
              <a:t>체력이 </a:t>
            </a:r>
            <a:r>
              <a:rPr lang="en-US" altLang="ko-KR" sz="1400" spc="-30">
                <a:latin typeface="+mn-ea"/>
              </a:rPr>
              <a:t>0</a:t>
            </a:r>
            <a:r>
              <a:rPr lang="ko-KR" altLang="en-US" sz="1400" spc="-30">
                <a:latin typeface="+mn-ea"/>
              </a:rPr>
              <a:t>을 초과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상태 흐름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몬스터는 위치를 벗어나지 않고 정지해 </a:t>
            </a:r>
            <a:r>
              <a:rPr lang="ko-KR" altLang="en-US" sz="1400" spc="-30" smtClean="0">
                <a:latin typeface="+mn-ea"/>
              </a:rPr>
              <a:t>있는다</a:t>
            </a:r>
            <a:r>
              <a:rPr lang="en-US" altLang="ko-KR" sz="1400" spc="-30" smtClean="0">
                <a:latin typeface="+mn-ea"/>
              </a:rPr>
              <a:t>.</a:t>
            </a:r>
            <a:endParaRPr lang="ko-KR" altLang="en-US" sz="1400" spc="-3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다른 상태로 전환할 때 까지 </a:t>
            </a:r>
            <a:r>
              <a:rPr lang="ko-KR" altLang="en-US" sz="1400" spc="-30" smtClean="0">
                <a:latin typeface="+mn-ea"/>
              </a:rPr>
              <a:t>①번을 </a:t>
            </a:r>
            <a:r>
              <a:rPr lang="ko-KR" altLang="en-US" sz="1400" spc="-30">
                <a:latin typeface="+mn-ea"/>
              </a:rPr>
              <a:t>반복 </a:t>
            </a:r>
            <a:r>
              <a:rPr lang="ko-KR" altLang="en-US" sz="1400" spc="-30" smtClean="0">
                <a:latin typeface="+mn-ea"/>
              </a:rPr>
              <a:t>실행한다</a:t>
            </a:r>
            <a:r>
              <a:rPr lang="en-US" altLang="ko-KR" sz="1400" spc="-30" smtClean="0">
                <a:latin typeface="+mn-ea"/>
              </a:rPr>
              <a:t>.</a:t>
            </a:r>
            <a:endParaRPr lang="ko-KR" altLang="en-US" sz="1400" spc="-3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예외 사항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다른 몬스터와 충돌하더라도 정지 상태를 </a:t>
            </a:r>
            <a:r>
              <a:rPr lang="ko-KR" altLang="en-US" sz="1400" spc="-30" smtClean="0">
                <a:latin typeface="+mn-ea"/>
              </a:rPr>
              <a:t>유지한다</a:t>
            </a:r>
            <a:r>
              <a:rPr lang="en-US" altLang="ko-KR" sz="1400" spc="-30" smtClean="0">
                <a:latin typeface="+mn-ea"/>
              </a:rPr>
              <a:t>.</a:t>
            </a:r>
            <a:endParaRPr lang="ko-KR" altLang="en-US" sz="1400" spc="-30">
              <a:latin typeface="+mn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Idle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2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71287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전이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Idle →</a:t>
            </a:r>
            <a:r>
              <a:rPr lang="en-US" altLang="ko-KR" sz="1400" spc="-30" smtClean="0">
                <a:latin typeface="+mn-ea"/>
              </a:rPr>
              <a:t> </a:t>
            </a:r>
            <a:r>
              <a:rPr lang="en-US" altLang="ko-KR" sz="1400" spc="-30">
                <a:latin typeface="+mn-ea"/>
              </a:rPr>
              <a:t>Search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플레이어와 몬스터 간의 </a:t>
            </a:r>
            <a:r>
              <a:rPr lang="ko-KR" altLang="en-US" sz="1400" spc="-30" smtClean="0">
                <a:latin typeface="+mn-ea"/>
              </a:rPr>
              <a:t>거리가 </a:t>
            </a:r>
            <a:r>
              <a:rPr lang="en-US" altLang="ko-KR" sz="1400" spc="-30">
                <a:latin typeface="+mn-ea"/>
              </a:rPr>
              <a:t>[SearchRange]</a:t>
            </a:r>
            <a:r>
              <a:rPr lang="ko-KR" altLang="en-US" sz="1400" spc="-30">
                <a:latin typeface="+mn-ea"/>
              </a:rPr>
              <a:t>보다 큰 경우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특정 </a:t>
            </a:r>
            <a:r>
              <a:rPr lang="ko-KR" altLang="en-US" sz="1400" spc="-30">
                <a:solidFill>
                  <a:schemeClr val="accent4"/>
                </a:solidFill>
                <a:latin typeface="+mn-ea"/>
              </a:rPr>
              <a:t>이벤트</a:t>
            </a:r>
            <a:r>
              <a:rPr lang="ko-KR" altLang="en-US" sz="1400" spc="-30">
                <a:latin typeface="+mn-ea"/>
              </a:rPr>
              <a:t>가 발생하는 </a:t>
            </a:r>
            <a:r>
              <a:rPr lang="ko-KR" altLang="en-US" sz="1400" spc="-30" smtClean="0">
                <a:latin typeface="+mn-ea"/>
              </a:rPr>
              <a:t>경우</a:t>
            </a:r>
            <a:endParaRPr lang="en-US" altLang="ko-KR" sz="1400" spc="-3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 smtClean="0">
                <a:latin typeface="+mn-ea"/>
              </a:rPr>
              <a:t>Idle </a:t>
            </a:r>
            <a:r>
              <a:rPr lang="en-US" altLang="ko-KR" sz="1400" spc="-30">
                <a:latin typeface="+mn-ea"/>
              </a:rPr>
              <a:t>→ Return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몬스터의 현재 위치와 </a:t>
            </a:r>
            <a:r>
              <a:rPr lang="en-US" altLang="ko-KR" sz="1400" spc="-30">
                <a:latin typeface="+mn-ea"/>
              </a:rPr>
              <a:t>[SpawnLocation] </a:t>
            </a:r>
            <a:r>
              <a:rPr lang="ko-KR" altLang="en-US" sz="1400" spc="-30">
                <a:latin typeface="+mn-ea"/>
              </a:rPr>
              <a:t>사이의 거리가 </a:t>
            </a:r>
            <a:r>
              <a:rPr lang="en-US" altLang="ko-KR" sz="1400" spc="-30">
                <a:latin typeface="+mn-ea"/>
              </a:rPr>
              <a:t>[MaxRange] </a:t>
            </a:r>
            <a:r>
              <a:rPr lang="ko-KR" altLang="en-US" sz="1400" spc="-30">
                <a:latin typeface="+mn-ea"/>
              </a:rPr>
              <a:t>이상일 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 smtClean="0">
                <a:latin typeface="+mn-ea"/>
              </a:rPr>
              <a:t>Idle </a:t>
            </a:r>
            <a:r>
              <a:rPr lang="en-US" altLang="ko-KR" sz="1400" spc="-30">
                <a:latin typeface="+mn-ea"/>
              </a:rPr>
              <a:t>→ Died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몬스터가 피해를 받아 체력이 </a:t>
            </a:r>
            <a:r>
              <a:rPr lang="en-US" altLang="ko-KR" sz="1400" spc="-30">
                <a:latin typeface="+mn-ea"/>
              </a:rPr>
              <a:t>0</a:t>
            </a:r>
            <a:r>
              <a:rPr lang="ko-KR" altLang="en-US" sz="1400" spc="-30">
                <a:latin typeface="+mn-ea"/>
              </a:rPr>
              <a:t>이하가 된 경우 </a:t>
            </a:r>
            <a:endParaRPr lang="en-US" altLang="ko-KR" sz="1400" spc="-30" smtClean="0">
              <a:latin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spc="-30" smtClean="0">
              <a:latin typeface="+mn-ea"/>
            </a:endParaRPr>
          </a:p>
          <a:p>
            <a:r>
              <a:rPr lang="en-US" altLang="ko-KR" sz="1600" spc="-30" smtClean="0">
                <a:latin typeface="+mn-ea"/>
              </a:rPr>
              <a:t>※</a:t>
            </a:r>
            <a:r>
              <a:rPr lang="ko-KR" altLang="en-US" sz="1600" spc="-30" smtClean="0">
                <a:latin typeface="+mn-ea"/>
              </a:rPr>
              <a:t> </a:t>
            </a:r>
            <a:r>
              <a:rPr lang="ko-KR" altLang="en-US" sz="1600" spc="-30" smtClean="0">
                <a:solidFill>
                  <a:schemeClr val="accent4"/>
                </a:solidFill>
                <a:latin typeface="+mn-ea"/>
              </a:rPr>
              <a:t>이벤트</a:t>
            </a:r>
            <a:r>
              <a:rPr lang="ko-KR" altLang="en-US" sz="1600" spc="-30" smtClean="0">
                <a:latin typeface="+mn-ea"/>
              </a:rPr>
              <a:t> 종류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특정 범위 내에 있는 다른 몬스터가 최초로 </a:t>
            </a:r>
            <a:r>
              <a:rPr lang="en-US" altLang="ko-KR" sz="1400" spc="-30">
                <a:latin typeface="+mn-ea"/>
              </a:rPr>
              <a:t>Chase </a:t>
            </a:r>
            <a:r>
              <a:rPr lang="ko-KR" altLang="en-US" sz="1400" spc="-30">
                <a:latin typeface="+mn-ea"/>
              </a:rPr>
              <a:t>상태로 </a:t>
            </a:r>
            <a:r>
              <a:rPr lang="ko-KR" altLang="en-US" sz="1400" spc="-30" smtClean="0">
                <a:latin typeface="+mn-ea"/>
              </a:rPr>
              <a:t>전이될 </a:t>
            </a:r>
            <a:r>
              <a:rPr lang="ko-KR" altLang="en-US" sz="1400" spc="-30">
                <a:latin typeface="+mn-ea"/>
              </a:rPr>
              <a:t>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이벤트를 발생 시키는 장치</a:t>
            </a:r>
            <a:r>
              <a:rPr lang="en-US" altLang="ko-KR" sz="1400" spc="-30">
                <a:latin typeface="+mn-ea"/>
              </a:rPr>
              <a:t>(</a:t>
            </a:r>
            <a:r>
              <a:rPr lang="ko-KR" altLang="en-US" sz="1400" spc="-30">
                <a:latin typeface="+mn-ea"/>
              </a:rPr>
              <a:t>트리거</a:t>
            </a:r>
            <a:r>
              <a:rPr lang="en-US" altLang="ko-KR" sz="1400" spc="-30">
                <a:latin typeface="+mn-ea"/>
              </a:rPr>
              <a:t>)</a:t>
            </a:r>
            <a:r>
              <a:rPr lang="ko-KR" altLang="en-US" sz="1400" spc="-30">
                <a:latin typeface="+mn-ea"/>
              </a:rPr>
              <a:t>를 플레이어가 작동시켰을 때 </a:t>
            </a:r>
            <a:r>
              <a:rPr lang="en-US" altLang="ko-KR" sz="1400" spc="-30">
                <a:latin typeface="+mn-ea"/>
              </a:rPr>
              <a:t>(ex. </a:t>
            </a:r>
            <a:r>
              <a:rPr lang="ko-KR" altLang="en-US" sz="1400" spc="-30">
                <a:latin typeface="+mn-ea"/>
              </a:rPr>
              <a:t>함정 장치</a:t>
            </a:r>
            <a:r>
              <a:rPr lang="en-US" altLang="ko-KR" sz="1400" spc="-30" smtClean="0">
                <a:latin typeface="+mn-ea"/>
              </a:rPr>
              <a:t>)</a:t>
            </a:r>
            <a:endParaRPr lang="en-US" altLang="ko-KR" sz="1400" spc="-30">
              <a:latin typeface="+mn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Idle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5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72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전제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몬스터와 플레이어 사이의 거리가 </a:t>
            </a:r>
            <a:r>
              <a:rPr lang="en-US" altLang="ko-KR" sz="1400" spc="-30">
                <a:latin typeface="+mn-ea"/>
              </a:rPr>
              <a:t>[SearchRange] </a:t>
            </a:r>
            <a:r>
              <a:rPr lang="ko-KR" altLang="en-US" sz="1400" spc="-30">
                <a:latin typeface="+mn-ea"/>
              </a:rPr>
              <a:t>이내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몬스터와 플레이어 사이의 거리가 </a:t>
            </a:r>
            <a:r>
              <a:rPr lang="en-US" altLang="ko-KR" sz="1400" spc="-30">
                <a:latin typeface="+mn-ea"/>
              </a:rPr>
              <a:t>[ChaseRange] </a:t>
            </a:r>
            <a:r>
              <a:rPr lang="ko-KR" altLang="en-US" sz="1400" spc="-30">
                <a:latin typeface="+mn-ea"/>
              </a:rPr>
              <a:t>이상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몬스터의 체력이 </a:t>
            </a:r>
            <a:r>
              <a:rPr lang="en-US" altLang="ko-KR" sz="1400" spc="-30">
                <a:latin typeface="+mn-ea"/>
              </a:rPr>
              <a:t>0</a:t>
            </a:r>
            <a:r>
              <a:rPr lang="ko-KR" altLang="en-US" sz="1400" spc="-30">
                <a:latin typeface="+mn-ea"/>
              </a:rPr>
              <a:t>을 </a:t>
            </a:r>
            <a:r>
              <a:rPr lang="ko-KR" altLang="en-US" sz="1400" spc="-30" smtClean="0">
                <a:latin typeface="+mn-ea"/>
              </a:rPr>
              <a:t>초과</a:t>
            </a:r>
            <a:endParaRPr lang="en-US" altLang="ko-KR" sz="14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상태 흐름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현재 시간을 </a:t>
            </a:r>
            <a:r>
              <a:rPr lang="en-US" altLang="ko-KR" sz="1400" spc="-30">
                <a:latin typeface="+mn-ea"/>
              </a:rPr>
              <a:t>[SearchStart]</a:t>
            </a:r>
            <a:r>
              <a:rPr lang="ko-KR" altLang="en-US" sz="1400" spc="-30">
                <a:latin typeface="+mn-ea"/>
              </a:rPr>
              <a:t>에 저장한다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몬스터의 속도를 </a:t>
            </a:r>
            <a:r>
              <a:rPr lang="en-US" altLang="ko-KR" sz="1400" spc="-30">
                <a:latin typeface="+mn-ea"/>
              </a:rPr>
              <a:t>[SearchSpeed]</a:t>
            </a:r>
            <a:r>
              <a:rPr lang="ko-KR" altLang="en-US" sz="1400" spc="-30">
                <a:latin typeface="+mn-ea"/>
              </a:rPr>
              <a:t>로 바꾼다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몬스터는 </a:t>
            </a:r>
            <a:r>
              <a:rPr lang="en-US" altLang="ko-KR" sz="1400" spc="-30">
                <a:latin typeface="+mn-ea"/>
              </a:rPr>
              <a:t>1</a:t>
            </a:r>
            <a:r>
              <a:rPr lang="ko-KR" altLang="en-US" sz="1400" spc="-30">
                <a:latin typeface="+mn-ea"/>
              </a:rPr>
              <a:t>초간 정지한다</a:t>
            </a:r>
            <a:r>
              <a:rPr lang="en-US" altLang="ko-KR" sz="1400" spc="-30">
                <a:latin typeface="+mn-ea"/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무작위 방향을 하나 선택한다</a:t>
            </a:r>
            <a:r>
              <a:rPr lang="en-US" altLang="ko-KR" sz="1400" spc="-30">
                <a:latin typeface="+mn-ea"/>
              </a:rPr>
              <a:t>. </a:t>
            </a:r>
            <a:r>
              <a:rPr lang="ko-KR" altLang="en-US" sz="1400" spc="-30">
                <a:latin typeface="+mn-ea"/>
              </a:rPr>
              <a:t>몬스터는 해당 방향으로 </a:t>
            </a:r>
            <a:r>
              <a:rPr lang="en-US" altLang="ko-KR" sz="1400" spc="-30">
                <a:latin typeface="+mn-ea"/>
              </a:rPr>
              <a:t>600 </a:t>
            </a:r>
            <a:r>
              <a:rPr lang="ko-KR" altLang="en-US" sz="1400" spc="-30">
                <a:latin typeface="+mn-ea"/>
              </a:rPr>
              <a:t>거리만큼 이동한다</a:t>
            </a:r>
            <a:r>
              <a:rPr lang="en-US" altLang="ko-KR" sz="1400" spc="-30">
                <a:latin typeface="+mn-ea"/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이동을 완료한 뒤에 ③번부터 다시 실행한다</a:t>
            </a:r>
            <a:r>
              <a:rPr lang="en-US" altLang="ko-KR" sz="1400" spc="-3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예외 사항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④에서 장애물이나 다른 몬스터에 가로 막혀 이동에 실패한 경우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가로 막기 시작하는 시점에서 몬스터를 정지시키고 이동을 완료한 것으로 처리한다</a:t>
            </a:r>
            <a:r>
              <a:rPr lang="en-US" altLang="ko-KR" sz="1400" spc="-30">
                <a:latin typeface="+mn-ea"/>
              </a:rPr>
              <a:t>.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9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7200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전이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Search → Idle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Search </a:t>
            </a:r>
            <a:r>
              <a:rPr lang="ko-KR" altLang="en-US" sz="1400" spc="-30">
                <a:latin typeface="+mn-ea"/>
              </a:rPr>
              <a:t>상태에 진입한 지 </a:t>
            </a:r>
            <a:r>
              <a:rPr lang="en-US" altLang="ko-KR" sz="1400" spc="-30">
                <a:latin typeface="+mn-ea"/>
              </a:rPr>
              <a:t>[MaxSearchTime]</a:t>
            </a:r>
            <a:r>
              <a:rPr lang="ko-KR" altLang="en-US" sz="1400" spc="-30">
                <a:latin typeface="+mn-ea"/>
              </a:rPr>
              <a:t>가 경과 한 경우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(= </a:t>
            </a:r>
            <a:r>
              <a:rPr lang="ko-KR" altLang="en-US" sz="1400" spc="-30">
                <a:latin typeface="+mn-ea"/>
              </a:rPr>
              <a:t>현재 시간과 </a:t>
            </a:r>
            <a:r>
              <a:rPr lang="en-US" altLang="ko-KR" sz="1400" spc="-30">
                <a:latin typeface="+mn-ea"/>
              </a:rPr>
              <a:t>[SearchStart]</a:t>
            </a:r>
            <a:r>
              <a:rPr lang="ko-KR" altLang="en-US" sz="1400" spc="-30">
                <a:latin typeface="+mn-ea"/>
              </a:rPr>
              <a:t>의 차이 값이 </a:t>
            </a:r>
            <a:r>
              <a:rPr lang="en-US" altLang="ko-KR" sz="1400" spc="-30">
                <a:latin typeface="+mn-ea"/>
              </a:rPr>
              <a:t>[MaxSearchTime]</a:t>
            </a:r>
            <a:r>
              <a:rPr lang="ko-KR" altLang="en-US" sz="1400" spc="-30">
                <a:latin typeface="+mn-ea"/>
              </a:rPr>
              <a:t>보다 큰 경우</a:t>
            </a:r>
            <a:r>
              <a:rPr lang="en-US" altLang="ko-KR" sz="1400" spc="-30">
                <a:latin typeface="+mn-ea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Search → Chase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몬스터와 플레이어 사이의 거리가 </a:t>
            </a:r>
            <a:r>
              <a:rPr lang="en-US" altLang="ko-KR" sz="1400" spc="-30">
                <a:latin typeface="+mn-ea"/>
              </a:rPr>
              <a:t>[ChaseRange] </a:t>
            </a:r>
            <a:r>
              <a:rPr lang="ko-KR" altLang="en-US" sz="1400" spc="-30">
                <a:latin typeface="+mn-ea"/>
              </a:rPr>
              <a:t>이하이고 몬스터와 플레이어 사이의 장애물이 없는 경우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Search → Return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몬스터의 현재 위치와 </a:t>
            </a:r>
            <a:r>
              <a:rPr lang="en-US" altLang="ko-KR" sz="1400" spc="-30">
                <a:latin typeface="+mn-ea"/>
              </a:rPr>
              <a:t>[SpawnLocation] </a:t>
            </a:r>
            <a:r>
              <a:rPr lang="ko-KR" altLang="en-US" sz="1400" spc="-30">
                <a:latin typeface="+mn-ea"/>
              </a:rPr>
              <a:t>사이의 거리가 </a:t>
            </a:r>
            <a:r>
              <a:rPr lang="en-US" altLang="ko-KR" sz="1400" spc="-30">
                <a:latin typeface="+mn-ea"/>
              </a:rPr>
              <a:t>[MaxRange] </a:t>
            </a:r>
            <a:r>
              <a:rPr lang="ko-KR" altLang="en-US" sz="1400" spc="-30">
                <a:latin typeface="+mn-ea"/>
              </a:rPr>
              <a:t>이상일 </a:t>
            </a:r>
            <a:r>
              <a:rPr lang="ko-KR" altLang="en-US" sz="1400" spc="-30" smtClean="0">
                <a:latin typeface="+mn-ea"/>
              </a:rPr>
              <a:t>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 smtClean="0">
                <a:latin typeface="+mn-ea"/>
              </a:rPr>
              <a:t>Search → Died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 smtClean="0">
                <a:latin typeface="+mn-ea"/>
              </a:rPr>
              <a:t>몬스터가 피해를 받아 체력이 </a:t>
            </a:r>
            <a:r>
              <a:rPr lang="en-US" altLang="ko-KR" sz="1400" spc="-30" smtClean="0">
                <a:latin typeface="+mn-ea"/>
              </a:rPr>
              <a:t>0</a:t>
            </a:r>
            <a:r>
              <a:rPr lang="ko-KR" altLang="en-US" sz="1400" spc="-30" smtClean="0">
                <a:latin typeface="+mn-ea"/>
              </a:rPr>
              <a:t>이하가 된 경우 </a:t>
            </a:r>
            <a:endParaRPr lang="ko-KR" altLang="en-US" sz="1400" spc="-30">
              <a:latin typeface="+mn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1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7200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전제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몬스터와 플레이어 사이의 거리가 </a:t>
            </a:r>
            <a:r>
              <a:rPr lang="en-US" altLang="ko-KR" sz="1400" spc="-30">
                <a:latin typeface="+mn-ea"/>
              </a:rPr>
              <a:t>[ChaseRange] </a:t>
            </a:r>
            <a:r>
              <a:rPr lang="ko-KR" altLang="en-US" sz="1400" spc="-30">
                <a:latin typeface="+mn-ea"/>
              </a:rPr>
              <a:t>이내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몬스터의 체력이 </a:t>
            </a:r>
            <a:r>
              <a:rPr lang="en-US" altLang="ko-KR" sz="1400" spc="-30">
                <a:latin typeface="+mn-ea"/>
              </a:rPr>
              <a:t>0</a:t>
            </a:r>
            <a:r>
              <a:rPr lang="ko-KR" altLang="en-US" sz="1400" spc="-30">
                <a:latin typeface="+mn-ea"/>
              </a:rPr>
              <a:t>을 초과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플레이어가 </a:t>
            </a:r>
            <a:r>
              <a:rPr lang="en-US" altLang="ko-KR" sz="1400" spc="-30" smtClean="0">
                <a:latin typeface="+mn-ea"/>
              </a:rPr>
              <a:t>Died</a:t>
            </a:r>
            <a:r>
              <a:rPr lang="ko-KR" altLang="en-US" sz="1400" spc="-30" smtClean="0">
                <a:latin typeface="+mn-ea"/>
              </a:rPr>
              <a:t> </a:t>
            </a:r>
            <a:r>
              <a:rPr lang="ko-KR" altLang="en-US" sz="1400" spc="-30">
                <a:latin typeface="+mn-ea"/>
              </a:rPr>
              <a:t>상태가 아닌 경우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상태 흐름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몬스터의 속도를 </a:t>
            </a:r>
            <a:r>
              <a:rPr lang="en-US" altLang="ko-KR" sz="1400" spc="-30">
                <a:latin typeface="+mn-ea"/>
              </a:rPr>
              <a:t>[ChaseSpeed] </a:t>
            </a:r>
            <a:r>
              <a:rPr lang="ko-KR" altLang="en-US" sz="1400" spc="-30">
                <a:latin typeface="+mn-ea"/>
              </a:rPr>
              <a:t>바꾼다</a:t>
            </a:r>
            <a:r>
              <a:rPr lang="en-US" altLang="ko-KR" sz="1400" spc="-30">
                <a:latin typeface="+mn-ea"/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플레이어의 현재 위치를 </a:t>
            </a:r>
            <a:r>
              <a:rPr lang="en-US" altLang="ko-KR" sz="1400" spc="-30">
                <a:latin typeface="+mn-ea"/>
              </a:rPr>
              <a:t>[PlayerLastShownLocation]</a:t>
            </a:r>
            <a:r>
              <a:rPr lang="ko-KR" altLang="en-US" sz="1400" spc="-30">
                <a:latin typeface="+mn-ea"/>
              </a:rPr>
              <a:t>에 저장한다</a:t>
            </a:r>
            <a:r>
              <a:rPr lang="en-US" altLang="ko-KR" sz="1400" spc="-30">
                <a:latin typeface="+mn-ea"/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몬스터와 플레이어 사이의 거리가 </a:t>
            </a:r>
            <a:r>
              <a:rPr lang="en-US" altLang="ko-KR" sz="1400" spc="-30">
                <a:latin typeface="+mn-ea"/>
              </a:rPr>
              <a:t>[RangeToCheck] </a:t>
            </a:r>
            <a:r>
              <a:rPr lang="ko-KR" altLang="en-US" sz="1400" spc="-30">
                <a:latin typeface="+mn-ea"/>
              </a:rPr>
              <a:t>이상이면 플레이어 위치로 이동한다</a:t>
            </a:r>
            <a:r>
              <a:rPr lang="en-US" altLang="ko-KR" sz="1400" spc="-30">
                <a:latin typeface="+mn-ea"/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몬스터의 앞 방향과 플레이어 방향과의 사이각이 </a:t>
            </a:r>
            <a:r>
              <a:rPr lang="en-US" altLang="ko-KR" sz="1400" spc="-30">
                <a:latin typeface="+mn-ea"/>
              </a:rPr>
              <a:t>20</a:t>
            </a:r>
            <a:r>
              <a:rPr lang="ko-KR" altLang="en-US" sz="1400" spc="-30">
                <a:latin typeface="+mn-ea"/>
              </a:rPr>
              <a:t>도 이상이면 몬스터의 </a:t>
            </a:r>
            <a:r>
              <a:rPr lang="ko-KR" altLang="en-US" sz="1400" spc="-30" smtClean="0">
                <a:latin typeface="+mn-ea"/>
              </a:rPr>
              <a:t>앞방향이 </a:t>
            </a:r>
            <a:r>
              <a:rPr lang="ko-KR" altLang="en-US" sz="1400" spc="-30">
                <a:latin typeface="+mn-ea"/>
              </a:rPr>
              <a:t>플레이어 방향 쪽을 향하도록 회전한다</a:t>
            </a:r>
            <a:r>
              <a:rPr lang="en-US" altLang="ko-KR" sz="1400" spc="-30">
                <a:latin typeface="+mn-ea"/>
              </a:rPr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 smtClean="0">
                <a:latin typeface="+mn-ea"/>
              </a:rPr>
              <a:t>③과 ④</a:t>
            </a:r>
            <a:r>
              <a:rPr lang="ko-KR" altLang="en-US" sz="1400" spc="-30">
                <a:latin typeface="+mn-ea"/>
              </a:rPr>
              <a:t> </a:t>
            </a:r>
            <a:r>
              <a:rPr lang="ko-KR" altLang="en-US" sz="1400" spc="-30" smtClean="0">
                <a:latin typeface="+mn-ea"/>
              </a:rPr>
              <a:t>조건이 모두 참이면 현재 </a:t>
            </a:r>
            <a:r>
              <a:rPr lang="ko-KR" altLang="en-US" sz="1400" spc="-30">
                <a:latin typeface="+mn-ea"/>
              </a:rPr>
              <a:t>페이즈에 해당하는 공격 중에 하나를 선택하여 공격을 실행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상태 전이가 일어날 때 까지 ③부터 다시 실행한다</a:t>
            </a:r>
            <a:r>
              <a:rPr lang="en-US" altLang="ko-KR" sz="1400" spc="-30" smtClean="0">
                <a:latin typeface="+mn-ea"/>
              </a:rPr>
              <a:t>.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Chase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9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71287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예외 </a:t>
            </a:r>
            <a:r>
              <a:rPr lang="ko-KR" altLang="en-US" sz="1600" spc="-30">
                <a:latin typeface="+mn-ea"/>
              </a:rPr>
              <a:t>사항</a:t>
            </a:r>
            <a:endParaRPr lang="en-US" altLang="ko-KR" sz="1600" spc="-3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spc="-30">
                <a:latin typeface="+mn-ea"/>
              </a:rPr>
              <a:t>이동 경로 상에 다른 몬스터나 장애물이 있는 경우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600" spc="-30">
                <a:latin typeface="+mn-ea"/>
              </a:rPr>
              <a:t>플레이어 위치로 가는 경로 중에 경로 상에 장애물이나 다른 몬스터가 존재하지 않고 거리가 제일 짧은 경로로 이동한다</a:t>
            </a:r>
            <a:r>
              <a:rPr lang="en-US" altLang="ko-KR" sz="1600" spc="-30">
                <a:latin typeface="+mn-ea"/>
              </a:rPr>
              <a:t>.</a:t>
            </a:r>
          </a:p>
          <a:p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전이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Chase → Trace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플레이어와 몬스터 사이에 몬스터의 시야를 방해하는 오브젝트가 존재하는 경우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플레이어와 몬스터 사이의 거리가 </a:t>
            </a:r>
            <a:r>
              <a:rPr lang="en-US" altLang="ko-KR" sz="1400" spc="-30">
                <a:latin typeface="+mn-ea"/>
              </a:rPr>
              <a:t>[ChaseRange]</a:t>
            </a:r>
            <a:r>
              <a:rPr lang="ko-KR" altLang="en-US" sz="1400" spc="-30">
                <a:latin typeface="+mn-ea"/>
              </a:rPr>
              <a:t>를 초과하는 경우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 </a:t>
            </a:r>
            <a:r>
              <a:rPr lang="en-US" altLang="ko-KR" sz="1400" spc="-30">
                <a:latin typeface="+mn-ea"/>
              </a:rPr>
              <a:t>Chase → Return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몬스터의 현재 위치와 </a:t>
            </a:r>
            <a:r>
              <a:rPr lang="en-US" altLang="ko-KR" sz="1400" spc="-30">
                <a:latin typeface="+mn-ea"/>
              </a:rPr>
              <a:t>[SpawnLocation] </a:t>
            </a:r>
            <a:r>
              <a:rPr lang="ko-KR" altLang="en-US" sz="1400" spc="-30">
                <a:latin typeface="+mn-ea"/>
              </a:rPr>
              <a:t>사이의 거리가 </a:t>
            </a:r>
            <a:r>
              <a:rPr lang="en-US" altLang="ko-KR" sz="1400" spc="-30">
                <a:latin typeface="+mn-ea"/>
              </a:rPr>
              <a:t>[MaxRange] </a:t>
            </a:r>
            <a:r>
              <a:rPr lang="ko-KR" altLang="en-US" sz="1400" spc="-30">
                <a:latin typeface="+mn-ea"/>
              </a:rPr>
              <a:t>이상일 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Chase → Died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몬스터가 피해를 받아 체력이 </a:t>
            </a:r>
            <a:r>
              <a:rPr lang="en-US" altLang="ko-KR" sz="1400" spc="-30">
                <a:latin typeface="+mn-ea"/>
              </a:rPr>
              <a:t>0</a:t>
            </a:r>
            <a:r>
              <a:rPr lang="ko-KR" altLang="en-US" sz="1400" spc="-30">
                <a:latin typeface="+mn-ea"/>
              </a:rPr>
              <a:t>이하가 된 </a:t>
            </a:r>
            <a:r>
              <a:rPr lang="ko-KR" altLang="en-US" sz="1400" spc="-30" smtClean="0">
                <a:latin typeface="+mn-ea"/>
              </a:rPr>
              <a:t>경우</a:t>
            </a:r>
            <a:endParaRPr lang="ko-KR" altLang="en-US" sz="1400" spc="-30">
              <a:latin typeface="+mn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Chase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1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71287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기타 사항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 smtClean="0">
                <a:latin typeface="+mn-ea"/>
              </a:rPr>
              <a:t>페이즈 초기값은 </a:t>
            </a:r>
            <a:r>
              <a:rPr lang="en-US" altLang="ko-KR" sz="1400" spc="-30" smtClean="0">
                <a:latin typeface="+mn-ea"/>
              </a:rPr>
              <a:t>1</a:t>
            </a:r>
            <a:r>
              <a:rPr lang="ko-KR" altLang="en-US" sz="1400" spc="-30" smtClean="0">
                <a:latin typeface="+mn-ea"/>
              </a:rPr>
              <a:t>이다</a:t>
            </a:r>
            <a:r>
              <a:rPr lang="en-US" altLang="ko-KR" sz="1400" spc="-30" smtClean="0"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 smtClean="0">
                <a:latin typeface="+mn-ea"/>
              </a:rPr>
              <a:t>몬스터의 </a:t>
            </a:r>
            <a:r>
              <a:rPr lang="ko-KR" altLang="en-US" sz="1400" spc="-30">
                <a:latin typeface="+mn-ea"/>
              </a:rPr>
              <a:t>남은 체력이 처음으로 최대 체력의 </a:t>
            </a:r>
            <a:r>
              <a:rPr lang="en-US" altLang="ko-KR" sz="1400" spc="-30">
                <a:latin typeface="+mn-ea"/>
              </a:rPr>
              <a:t>50% </a:t>
            </a:r>
            <a:r>
              <a:rPr lang="ko-KR" altLang="en-US" sz="1400" spc="-30">
                <a:latin typeface="+mn-ea"/>
              </a:rPr>
              <a:t>이하가 되는 순간 페이즈 </a:t>
            </a:r>
            <a:r>
              <a:rPr lang="en-US" altLang="ko-KR" sz="1400" spc="-30">
                <a:latin typeface="+mn-ea"/>
              </a:rPr>
              <a:t>1</a:t>
            </a:r>
            <a:r>
              <a:rPr lang="ko-KR" altLang="en-US" sz="1400" spc="-30">
                <a:latin typeface="+mn-ea"/>
              </a:rPr>
              <a:t>에서 페이즈 </a:t>
            </a:r>
            <a:r>
              <a:rPr lang="en-US" altLang="ko-KR" sz="1400" spc="-30">
                <a:latin typeface="+mn-ea"/>
              </a:rPr>
              <a:t>2</a:t>
            </a:r>
            <a:r>
              <a:rPr lang="ko-KR" altLang="en-US" sz="1400" spc="-30">
                <a:latin typeface="+mn-ea"/>
              </a:rPr>
              <a:t>로 바뀐다</a:t>
            </a:r>
            <a:r>
              <a:rPr lang="en-US" altLang="ko-KR" sz="1400" spc="-30">
                <a:latin typeface="+mn-ea"/>
              </a:rPr>
              <a:t>.  </a:t>
            </a:r>
            <a:r>
              <a:rPr lang="ko-KR" altLang="en-US" sz="1400" spc="-30">
                <a:latin typeface="+mn-ea"/>
              </a:rPr>
              <a:t>이때 페이즈 </a:t>
            </a:r>
            <a:r>
              <a:rPr lang="en-US" altLang="ko-KR" sz="1400" spc="-30">
                <a:latin typeface="+mn-ea"/>
              </a:rPr>
              <a:t>2</a:t>
            </a:r>
            <a:r>
              <a:rPr lang="ko-KR" altLang="en-US" sz="1400" spc="-30">
                <a:latin typeface="+mn-ea"/>
              </a:rPr>
              <a:t>의 ‘마검 </a:t>
            </a:r>
            <a:r>
              <a:rPr lang="ko-KR" altLang="en-US" sz="1400" spc="-30" smtClean="0">
                <a:latin typeface="+mn-ea"/>
              </a:rPr>
              <a:t>소환’</a:t>
            </a:r>
            <a:r>
              <a:rPr lang="ko-KR" altLang="en-US" sz="1400" spc="-30">
                <a:latin typeface="+mn-ea"/>
              </a:rPr>
              <a:t>을 실행한다</a:t>
            </a:r>
            <a:r>
              <a:rPr lang="en-US" altLang="ko-KR" sz="1400" spc="-30"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페이즈 </a:t>
            </a:r>
            <a:r>
              <a:rPr lang="en-US" altLang="ko-KR" sz="1400" spc="-30">
                <a:latin typeface="+mn-ea"/>
              </a:rPr>
              <a:t>2</a:t>
            </a:r>
            <a:r>
              <a:rPr lang="ko-KR" altLang="en-US" sz="1400" spc="-30">
                <a:latin typeface="+mn-ea"/>
              </a:rPr>
              <a:t>의 ‘마검 소환’ 공격은 게임 중에 단 </a:t>
            </a:r>
            <a:r>
              <a:rPr lang="en-US" altLang="ko-KR" sz="1400" spc="-30">
                <a:latin typeface="+mn-ea"/>
              </a:rPr>
              <a:t>1</a:t>
            </a:r>
            <a:r>
              <a:rPr lang="ko-KR" altLang="en-US" sz="1400" spc="-30">
                <a:latin typeface="+mn-ea"/>
              </a:rPr>
              <a:t>회만 사용된다</a:t>
            </a:r>
            <a:r>
              <a:rPr lang="en-US" altLang="ko-KR" sz="1400" spc="-30"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페이즈 </a:t>
            </a:r>
            <a:r>
              <a:rPr lang="en-US" altLang="ko-KR" sz="1400" spc="-30">
                <a:latin typeface="+mn-ea"/>
              </a:rPr>
              <a:t>2</a:t>
            </a:r>
            <a:r>
              <a:rPr lang="ko-KR" altLang="en-US" sz="1400" spc="-30">
                <a:latin typeface="+mn-ea"/>
              </a:rPr>
              <a:t>로 진입하는 순간 </a:t>
            </a:r>
            <a:r>
              <a:rPr lang="en-US" altLang="ko-KR" sz="1400" spc="-30" smtClean="0">
                <a:latin typeface="+mn-ea"/>
              </a:rPr>
              <a:t>[RangeToCheck</a:t>
            </a:r>
            <a:r>
              <a:rPr lang="en-US" altLang="ko-KR" sz="1400" spc="-30">
                <a:latin typeface="+mn-ea"/>
              </a:rPr>
              <a:t>]</a:t>
            </a:r>
            <a:r>
              <a:rPr lang="ko-KR" altLang="en-US" sz="1400" spc="-30">
                <a:latin typeface="+mn-ea"/>
              </a:rPr>
              <a:t>의 값은 </a:t>
            </a:r>
            <a:r>
              <a:rPr lang="en-US" altLang="ko-KR" sz="1400" spc="-30">
                <a:latin typeface="+mn-ea"/>
              </a:rPr>
              <a:t>900</a:t>
            </a:r>
            <a:r>
              <a:rPr lang="ko-KR" altLang="en-US" sz="1400" spc="-30">
                <a:latin typeface="+mn-ea"/>
              </a:rPr>
              <a:t>으로 바뀐다</a:t>
            </a:r>
            <a:r>
              <a:rPr lang="en-US" altLang="ko-KR" sz="1400" spc="-30">
                <a:latin typeface="+mn-ea"/>
              </a:rPr>
              <a:t>.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Chase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53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6912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전제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몬스터와 플레이어 사이의 거리가 </a:t>
            </a:r>
            <a:r>
              <a:rPr lang="en-US" altLang="ko-KR" sz="1400" spc="-30">
                <a:latin typeface="+mn-ea"/>
              </a:rPr>
              <a:t>[ChaseRange] </a:t>
            </a:r>
            <a:r>
              <a:rPr lang="ko-KR" altLang="en-US" sz="1400" spc="-30">
                <a:latin typeface="+mn-ea"/>
              </a:rPr>
              <a:t>보다 큰 경우</a:t>
            </a:r>
            <a:r>
              <a:rPr lang="en-US" altLang="ko-KR" sz="1400" spc="-30">
                <a:latin typeface="+mn-ea"/>
              </a:rPr>
              <a:t>. </a:t>
            </a:r>
            <a:r>
              <a:rPr lang="ko-KR" altLang="en-US" sz="1400" spc="-30">
                <a:latin typeface="+mn-ea"/>
              </a:rPr>
              <a:t>또는 </a:t>
            </a:r>
            <a:r>
              <a:rPr lang="en-US" altLang="ko-KR" sz="1400" spc="-30">
                <a:latin typeface="+mn-ea"/>
              </a:rPr>
              <a:t>[ChaseRange] </a:t>
            </a:r>
            <a:r>
              <a:rPr lang="ko-KR" altLang="en-US" sz="1400" spc="-30">
                <a:latin typeface="+mn-ea"/>
              </a:rPr>
              <a:t>이하이지만 몬스터와 플레이어 사이에 시야를 가로막는 장애물이 있는 경우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몬스터의 체력이 </a:t>
            </a:r>
            <a:r>
              <a:rPr lang="en-US" altLang="ko-KR" sz="1400" spc="-30">
                <a:latin typeface="+mn-ea"/>
              </a:rPr>
              <a:t>0</a:t>
            </a:r>
            <a:r>
              <a:rPr lang="ko-KR" altLang="en-US" sz="1400" spc="-30">
                <a:latin typeface="+mn-ea"/>
              </a:rPr>
              <a:t>을 초과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플레이어가 사망 상태가 아닌 경우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상태 흐름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몬스터는 </a:t>
            </a:r>
            <a:r>
              <a:rPr lang="en-US" altLang="ko-KR" sz="1400" spc="-30">
                <a:latin typeface="+mn-ea"/>
              </a:rPr>
              <a:t>[PlayerLastShownLocation] </a:t>
            </a:r>
            <a:r>
              <a:rPr lang="ko-KR" altLang="en-US" sz="1400" spc="-30">
                <a:latin typeface="+mn-ea"/>
              </a:rPr>
              <a:t>위치로 </a:t>
            </a:r>
            <a:r>
              <a:rPr lang="ko-KR" altLang="en-US" sz="1400" spc="-30" smtClean="0">
                <a:latin typeface="+mn-ea"/>
              </a:rPr>
              <a:t>이동한다</a:t>
            </a:r>
            <a:endParaRPr lang="en-US" altLang="ko-KR" sz="1400" spc="-3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예외 사항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① 에서 이동 중에 다른 몬스터나 장애물을 만나는 경우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만나는 순간 이동에 성공한 것으로 간주하고 몬스터는 정지한다</a:t>
            </a:r>
            <a:r>
              <a:rPr lang="en-US" altLang="ko-KR" sz="1400" spc="-30">
                <a:latin typeface="+mn-ea"/>
              </a:rPr>
              <a:t>.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Trace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8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08833"/>
              </p:ext>
            </p:extLst>
          </p:nvPr>
        </p:nvGraphicFramePr>
        <p:xfrm>
          <a:off x="1187624" y="1419622"/>
          <a:ext cx="70567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1">
                  <a:extLst>
                    <a:ext uri="{9D8B030D-6E8A-4147-A177-3AD203B41FA5}">
                      <a16:colId xmlns:a16="http://schemas.microsoft.com/office/drawing/2014/main" val="3757266997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3474824113"/>
                    </a:ext>
                  </a:extLst>
                </a:gridCol>
                <a:gridCol w="1464162">
                  <a:extLst>
                    <a:ext uri="{9D8B030D-6E8A-4147-A177-3AD203B41FA5}">
                      <a16:colId xmlns:a16="http://schemas.microsoft.com/office/drawing/2014/main" val="411298807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690236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버전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수정 날짜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수정 내역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23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이무형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2019.</a:t>
                      </a:r>
                      <a:r>
                        <a:rPr lang="ko-KR" altLang="en-US" sz="1100" smtClean="0"/>
                        <a:t> </a:t>
                      </a:r>
                      <a:r>
                        <a:rPr lang="en-US" altLang="ko-KR" sz="1100" smtClean="0"/>
                        <a:t>01. 10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초안 작성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076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0.02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이무형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2019. 01</a:t>
                      </a:r>
                      <a:r>
                        <a:rPr lang="en-US" altLang="ko-KR" sz="1100" smtClean="0"/>
                        <a:t>. 25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/>
                        <a:t>Chase </a:t>
                      </a:r>
                      <a:r>
                        <a:rPr lang="ko-KR" altLang="en-US" sz="1100" smtClean="0"/>
                        <a:t>상태 수정</a:t>
                      </a:r>
                      <a:r>
                        <a:rPr lang="en-US" altLang="ko-KR" sz="1100" smtClean="0"/>
                        <a:t>,</a:t>
                      </a:r>
                      <a:r>
                        <a:rPr lang="ko-KR" altLang="en-US" sz="1100" smtClean="0"/>
                        <a:t> 공격 구체화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35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94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21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83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1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73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9142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84355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버전 관리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22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69127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전이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Trace → Chase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플레이어와 몬스터 사이의 거리가 </a:t>
            </a:r>
            <a:r>
              <a:rPr lang="en-US" altLang="ko-KR" sz="1400" spc="-30">
                <a:latin typeface="+mn-ea"/>
              </a:rPr>
              <a:t>[ChaseRange] </a:t>
            </a:r>
            <a:r>
              <a:rPr lang="ko-KR" altLang="en-US" sz="1400" spc="-30">
                <a:latin typeface="+mn-ea"/>
              </a:rPr>
              <a:t>이하이고 플레이어와 몬스터 사이에 시야를 가리는 오브젝트가 존재하지 않는 경우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Trace → Search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몬스터가 이동에 성공한 경우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Trace → Return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몬스터의 현재 위치와 </a:t>
            </a:r>
            <a:r>
              <a:rPr lang="en-US" altLang="ko-KR" sz="1400" spc="-30">
                <a:latin typeface="+mn-ea"/>
              </a:rPr>
              <a:t>[SpawnLocation] </a:t>
            </a:r>
            <a:r>
              <a:rPr lang="ko-KR" altLang="en-US" sz="1400" spc="-30">
                <a:latin typeface="+mn-ea"/>
              </a:rPr>
              <a:t>사이의 거리가 </a:t>
            </a:r>
            <a:r>
              <a:rPr lang="en-US" altLang="ko-KR" sz="1400" spc="-30">
                <a:latin typeface="+mn-ea"/>
              </a:rPr>
              <a:t>[MaxRange] </a:t>
            </a:r>
            <a:r>
              <a:rPr lang="ko-KR" altLang="en-US" sz="1400" spc="-30">
                <a:latin typeface="+mn-ea"/>
              </a:rPr>
              <a:t>이상일 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Trace → Died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몬스터가 피해를 받아 체력이 </a:t>
            </a:r>
            <a:r>
              <a:rPr lang="en-US" altLang="ko-KR" sz="1400" spc="-30">
                <a:latin typeface="+mn-ea"/>
              </a:rPr>
              <a:t>0</a:t>
            </a:r>
            <a:r>
              <a:rPr lang="ko-KR" altLang="en-US" sz="1400" spc="-30">
                <a:latin typeface="+mn-ea"/>
              </a:rPr>
              <a:t>이하가 된 경우 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Trace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691276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전제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몬스터의 체력이 </a:t>
            </a:r>
            <a:r>
              <a:rPr lang="en-US" altLang="ko-KR" sz="1400" spc="-30">
                <a:latin typeface="+mn-ea"/>
              </a:rPr>
              <a:t>0</a:t>
            </a:r>
            <a:r>
              <a:rPr lang="ko-KR" altLang="en-US" sz="1400" spc="-30">
                <a:latin typeface="+mn-ea"/>
              </a:rPr>
              <a:t>을 초과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몬스터의 현재 위치와 </a:t>
            </a:r>
            <a:r>
              <a:rPr lang="en-US" altLang="ko-KR" sz="1400" spc="-30">
                <a:latin typeface="+mn-ea"/>
              </a:rPr>
              <a:t>[SpawnLocation] </a:t>
            </a:r>
            <a:r>
              <a:rPr lang="ko-KR" altLang="en-US" sz="1400" spc="-30">
                <a:latin typeface="+mn-ea"/>
              </a:rPr>
              <a:t>사이의 거리가 </a:t>
            </a:r>
            <a:r>
              <a:rPr lang="en-US" altLang="ko-KR" sz="1400" spc="-30">
                <a:latin typeface="+mn-ea"/>
              </a:rPr>
              <a:t>[MaxRange] </a:t>
            </a:r>
            <a:r>
              <a:rPr lang="ko-KR" altLang="en-US" sz="1400" spc="-30">
                <a:latin typeface="+mn-ea"/>
              </a:rPr>
              <a:t>이상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상태 흐름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몬스터는 </a:t>
            </a:r>
            <a:r>
              <a:rPr lang="en-US" altLang="ko-KR" sz="1400" spc="-30">
                <a:latin typeface="+mn-ea"/>
              </a:rPr>
              <a:t>[SpawnLocation]</a:t>
            </a:r>
            <a:r>
              <a:rPr lang="ko-KR" altLang="en-US" sz="1400" spc="-30">
                <a:latin typeface="+mn-ea"/>
              </a:rPr>
              <a:t>으로 이동한다</a:t>
            </a:r>
            <a:r>
              <a:rPr lang="en-US" altLang="ko-KR" sz="1400" spc="-30" smtClean="0">
                <a:latin typeface="+mn-ea"/>
              </a:rPr>
              <a:t>.</a:t>
            </a: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예외 사항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①에서 이동하는 과정에 장애물이나 다른 몬스터가 있는 경우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장애물이나 다른 몬스터를 우회해서 이동한다</a:t>
            </a:r>
            <a:r>
              <a:rPr lang="en-US" altLang="ko-KR" sz="1400" spc="-30">
                <a:latin typeface="+mn-ea"/>
              </a:rPr>
              <a:t>. </a:t>
            </a:r>
            <a:r>
              <a:rPr lang="ko-KR" altLang="en-US" sz="1400" spc="-30">
                <a:latin typeface="+mn-ea"/>
              </a:rPr>
              <a:t>우회 경로는 가능한 우회경로 중 가장 짧은 경로를 선택한다</a:t>
            </a:r>
            <a:r>
              <a:rPr lang="en-US" altLang="ko-KR" sz="1400" spc="-30"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[SpawnLocation]</a:t>
            </a:r>
            <a:r>
              <a:rPr lang="ko-KR" altLang="en-US" sz="1400" spc="-30">
                <a:latin typeface="+mn-ea"/>
              </a:rPr>
              <a:t>에 장애물이나 다른 몬스터가 있는 경우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해당 장애물이나 해당 몬스터와 맞닿으면 이동을 중지하고 이동에 성공한 것으로 처리한다</a:t>
            </a:r>
            <a:r>
              <a:rPr lang="en-US" altLang="ko-KR" sz="1400" spc="-30">
                <a:latin typeface="+mn-ea"/>
              </a:rPr>
              <a:t>.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6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691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전이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 spc="-30">
                <a:latin typeface="+mn-ea"/>
              </a:rPr>
              <a:t>Return → Idle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400" spc="-30">
                <a:latin typeface="+mn-ea"/>
              </a:rPr>
              <a:t>몬스터가 </a:t>
            </a:r>
            <a:r>
              <a:rPr lang="en-US" altLang="ko-KR" sz="1400" spc="-30">
                <a:latin typeface="+mn-ea"/>
              </a:rPr>
              <a:t>[SpawnLocation]</a:t>
            </a:r>
            <a:r>
              <a:rPr lang="ko-KR" altLang="en-US" sz="1400" spc="-30">
                <a:latin typeface="+mn-ea"/>
              </a:rPr>
              <a:t>으로 이동하는 데 </a:t>
            </a:r>
            <a:r>
              <a:rPr lang="ko-KR" altLang="en-US" sz="1400" spc="-30" smtClean="0">
                <a:latin typeface="+mn-ea"/>
              </a:rPr>
              <a:t>성공</a:t>
            </a:r>
            <a:endParaRPr lang="en-US" altLang="ko-KR" sz="1400" spc="-30">
              <a:latin typeface="+mn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9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1275606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전제 조건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 smtClean="0">
                <a:latin typeface="+mn-ea"/>
              </a:rPr>
              <a:t>몬스터의 </a:t>
            </a:r>
            <a:r>
              <a:rPr lang="ko-KR" altLang="en-US" sz="1400" spc="-30">
                <a:latin typeface="+mn-ea"/>
              </a:rPr>
              <a:t>체력이 </a:t>
            </a:r>
            <a:r>
              <a:rPr lang="en-US" altLang="ko-KR" sz="1400" spc="-30" smtClean="0">
                <a:latin typeface="+mn-ea"/>
              </a:rPr>
              <a:t>0</a:t>
            </a:r>
            <a:r>
              <a:rPr lang="ko-KR" altLang="en-US" sz="1400" spc="-30" smtClean="0">
                <a:latin typeface="+mn-ea"/>
              </a:rPr>
              <a:t> 이하</a:t>
            </a:r>
            <a:endParaRPr lang="ko-KR" altLang="en-US" sz="1400" spc="-3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상태 흐름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spc="-30">
                <a:latin typeface="+mn-ea"/>
              </a:rPr>
              <a:t>몬스터가 사망하고 사망 애니메이션을 출력 한다</a:t>
            </a:r>
            <a:r>
              <a:rPr lang="en-US" altLang="ko-KR" sz="1400" spc="-30" smtClean="0">
                <a:latin typeface="+mn-ea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spc="-3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예외 사항</a:t>
            </a:r>
            <a:endParaRPr lang="en-US" altLang="ko-KR" sz="1600" spc="-30" smtClean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 smtClean="0">
                <a:latin typeface="+mn-ea"/>
              </a:rPr>
              <a:t>없음</a:t>
            </a:r>
            <a:endParaRPr lang="en-US" altLang="ko-KR" sz="1400" spc="-30" smtClean="0">
              <a:latin typeface="+mn-ea"/>
            </a:endParaRPr>
          </a:p>
          <a:p>
            <a:endParaRPr lang="en-US" altLang="ko-KR" sz="1600" spc="-3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spc="-30" smtClean="0">
                <a:latin typeface="+mn-ea"/>
              </a:rPr>
              <a:t>전이 조건</a:t>
            </a:r>
            <a:endParaRPr lang="en-US" altLang="ko-KR" sz="1600" spc="-3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spc="-30" smtClean="0">
                <a:latin typeface="+mn-ea"/>
              </a:rPr>
              <a:t>없음</a:t>
            </a:r>
            <a:endParaRPr lang="en-US" altLang="ko-KR" sz="1400" spc="-30">
              <a:latin typeface="+mn-ea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상태 설명 </a:t>
            </a:r>
            <a:r>
              <a:rPr lang="en-US" altLang="ko-KR" smtClean="0"/>
              <a:t>- Died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6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3.</a:t>
            </a:r>
            <a:r>
              <a:rPr lang="ko-KR" altLang="en-US" smtClean="0"/>
              <a:t> 데이터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3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072334" y="402005"/>
            <a:ext cx="6379986" cy="467357"/>
          </a:xfrm>
        </p:spPr>
        <p:txBody>
          <a:bodyPr/>
          <a:lstStyle/>
          <a:p>
            <a:r>
              <a:rPr lang="ko-KR" altLang="en-US" smtClean="0"/>
              <a:t>데이터 표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43393"/>
              </p:ext>
            </p:extLst>
          </p:nvPr>
        </p:nvGraphicFramePr>
        <p:xfrm>
          <a:off x="323528" y="987574"/>
          <a:ext cx="8183762" cy="3890743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142895273"/>
                    </a:ext>
                  </a:extLst>
                </a:gridCol>
                <a:gridCol w="1847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5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kern="1200" smtClean="0"/>
                        <a:t>변수명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데이터 타입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기본값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설명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비고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000" kern="1200" smtClean="0"/>
                        <a:t>SearchRange</a:t>
                      </a:r>
                      <a:endParaRPr lang="ko-KR" altLang="en-US" sz="1000" b="0" kern="120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Float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5000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Search</a:t>
                      </a:r>
                      <a:r>
                        <a:rPr lang="ko-KR" altLang="en-US" sz="1000" smtClean="0"/>
                        <a:t> 상태로 전이하는 기준 범위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ChaseRange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Float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3000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Chase</a:t>
                      </a:r>
                      <a:r>
                        <a:rPr lang="ko-KR" altLang="en-US" sz="1000" smtClean="0"/>
                        <a:t> 상태로 전이하는 기준 범위</a:t>
                      </a:r>
                      <a:endParaRPr lang="ko-KR" altLang="en-US" sz="1000" b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MaxRange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Float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10000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몬스터가 이동할 수 있는 최대 이동 범위</a:t>
                      </a:r>
                      <a:endParaRPr lang="ko-KR" altLang="en-US" sz="1000" b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SearchTime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Time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0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Search </a:t>
                      </a:r>
                      <a:r>
                        <a:rPr lang="ko-KR" altLang="en-US" sz="1000" smtClean="0"/>
                        <a:t>상태에 진입한 시각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MaxSearchTime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Float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10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Search</a:t>
                      </a:r>
                      <a:r>
                        <a:rPr lang="ko-KR" altLang="en-US" sz="1000" smtClean="0"/>
                        <a:t> 상태를 유지하는 최대 시간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SearchSpeed</a:t>
                      </a:r>
                      <a:endParaRPr lang="ko-KR" altLang="en-US" sz="1000" b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Float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200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Search </a:t>
                      </a:r>
                      <a:r>
                        <a:rPr lang="ko-KR" altLang="en-US" sz="1000" smtClean="0"/>
                        <a:t>상태에서의 몬스터의 최대 속도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2975487879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ChaseSpeed</a:t>
                      </a:r>
                      <a:endParaRPr lang="ko-KR" altLang="en-US" sz="1000" b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Float</a:t>
                      </a:r>
                      <a:endParaRPr lang="ko-KR" altLang="en-US" sz="1000" b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600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Chase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상태에서의 몬스터의 최대 속도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66731798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SpawnLocation</a:t>
                      </a:r>
                      <a:endParaRPr lang="ko-KR" altLang="en-US" sz="1000" b="0" smtClean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r>
                        <a:rPr lang="en-US" altLang="ko-KR" sz="1000" smtClean="0"/>
                        <a:t>Vector3</a:t>
                      </a:r>
                      <a:endParaRPr lang="ko-KR" altLang="en-US" sz="1000" b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(0,0,0)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몬스터가 최초로 스폰 된 위치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408531639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PlayerLastShownLocation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Vector3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(0,0,0)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플레이어가 마지막으로 목격된 지점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963307990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RangeToCheck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Float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300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몬스터의 근접 공격 범위</a:t>
                      </a:r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122432414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872276519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698333193"/>
                  </a:ext>
                </a:extLst>
              </a:tr>
              <a:tr h="280531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anchor="ctr"/>
                </a:tc>
                <a:extLst>
                  <a:ext uri="{0D108BD9-81ED-4DB2-BD59-A6C34878D82A}">
                    <a16:rowId xmlns:a16="http://schemas.microsoft.com/office/drawing/2014/main" val="331434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7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48351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목차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91680" y="1131590"/>
            <a:ext cx="22862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mtClean="0"/>
              <a:t>기본 사항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mtClean="0"/>
              <a:t>설계 </a:t>
            </a:r>
            <a:r>
              <a:rPr lang="ko-KR" altLang="en-US" dirty="0" smtClean="0"/>
              <a:t>의도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mtClean="0"/>
              <a:t>공통 사항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mtClean="0"/>
              <a:t>몬스터 </a:t>
            </a:r>
            <a:r>
              <a:rPr lang="en-US" altLang="ko-KR" smtClean="0"/>
              <a:t>AI </a:t>
            </a:r>
            <a:r>
              <a:rPr lang="ko-KR" altLang="en-US" smtClean="0"/>
              <a:t>설계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mtClean="0"/>
              <a:t>몬스터 </a:t>
            </a:r>
            <a:r>
              <a:rPr lang="en-US" altLang="ko-KR" smtClean="0"/>
              <a:t>AI FSM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mtClean="0"/>
              <a:t>범위 설정</a:t>
            </a:r>
            <a:endParaRPr lang="en-US" altLang="ko-KR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mtClean="0"/>
              <a:t>상태 정의</a:t>
            </a:r>
            <a:endParaRPr lang="en-US" altLang="ko-KR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mtClean="0"/>
              <a:t>상태 </a:t>
            </a:r>
            <a:r>
              <a:rPr lang="ko-KR" altLang="en-US" smtClean="0"/>
              <a:t>설명</a:t>
            </a:r>
            <a:endParaRPr lang="en-US" altLang="ko-KR" smtClean="0"/>
          </a:p>
        </p:txBody>
      </p:sp>
      <p:sp>
        <p:nvSpPr>
          <p:cNvPr id="6" name="TextBox 5"/>
          <p:cNvSpPr txBox="1"/>
          <p:nvPr/>
        </p:nvSpPr>
        <p:spPr>
          <a:xfrm>
            <a:off x="5004048" y="1131590"/>
            <a:ext cx="18421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smtClean="0"/>
              <a:t>데이터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mtClean="0"/>
              <a:t>데이터</a:t>
            </a:r>
            <a:r>
              <a:rPr lang="ko-KR" altLang="en-US" smtClean="0"/>
              <a:t> </a:t>
            </a:r>
            <a:r>
              <a:rPr lang="ko-KR" altLang="en-US" smtClean="0"/>
              <a:t>표</a:t>
            </a:r>
            <a:endParaRPr lang="en-US" altLang="ko-KR" smtClean="0"/>
          </a:p>
          <a:p>
            <a:pPr marL="800100" lvl="1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smtClean="0"/>
              <a:t>실구현</a:t>
            </a:r>
            <a:r>
              <a:rPr lang="ko-KR" altLang="en-US" smtClean="0"/>
              <a:t> </a:t>
            </a:r>
            <a:r>
              <a:rPr lang="ko-KR" altLang="en-US" smtClean="0"/>
              <a:t>스크린샷</a:t>
            </a:r>
            <a:endParaRPr lang="en-US" altLang="ko-KR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smtClean="0"/>
              <a:t>Idle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mtClean="0"/>
              <a:t>Search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mtClean="0"/>
              <a:t>Chase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mtClean="0"/>
              <a:t>Trace</a:t>
            </a:r>
          </a:p>
          <a:p>
            <a:pPr marL="800100" lvl="1" indent="-342900">
              <a:buFont typeface="+mj-lt"/>
              <a:buAutoNum type="arabicParenR"/>
            </a:pPr>
            <a:r>
              <a:rPr lang="ko-KR" altLang="en-US" smtClean="0"/>
              <a:t>기타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782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1.</a:t>
            </a:r>
            <a:r>
              <a:rPr lang="ko-KR" altLang="en-US" smtClean="0"/>
              <a:t> 기본 사항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9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설계 의도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275606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일반적인 </a:t>
            </a:r>
            <a:r>
              <a:rPr lang="en-US" altLang="ko-KR" sz="1600"/>
              <a:t>RPG</a:t>
            </a:r>
            <a:r>
              <a:rPr lang="ko-KR" altLang="en-US" sz="1600"/>
              <a:t>에서 사용되는 </a:t>
            </a:r>
            <a:r>
              <a:rPr lang="en-US" altLang="ko-KR" sz="1600"/>
              <a:t>Idle </a:t>
            </a:r>
            <a:r>
              <a:rPr lang="ko-KR" altLang="en-US" sz="1600"/>
              <a:t>상태와 플레이어 인식 상태를 기초로 하여 설계</a:t>
            </a:r>
          </a:p>
          <a:p>
            <a:pPr marL="342900" indent="-342900">
              <a:buFont typeface="+mj-lt"/>
              <a:buAutoNum type="arabicPeriod"/>
            </a:pPr>
            <a:endParaRPr lang="ko-KR" altLang="en-US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몬스터가 가만히 있는 상태</a:t>
            </a:r>
            <a:r>
              <a:rPr lang="en-US" altLang="ko-KR" sz="1600"/>
              <a:t>(Idle)</a:t>
            </a:r>
            <a:r>
              <a:rPr lang="ko-KR" altLang="en-US" sz="1600"/>
              <a:t>에서 플레이어를 </a:t>
            </a:r>
            <a:r>
              <a:rPr lang="ko-KR" altLang="en-US" sz="1600" smtClean="0"/>
              <a:t>바로 인식하게 </a:t>
            </a:r>
            <a:r>
              <a:rPr lang="ko-KR" altLang="en-US" sz="1600"/>
              <a:t>만들지 않고 어느 정도 주변을 정찰하다가 플레이어를 인식하게 </a:t>
            </a:r>
            <a:r>
              <a:rPr lang="ko-KR" altLang="en-US" sz="1600" smtClean="0"/>
              <a:t>만들고자</a:t>
            </a:r>
            <a:r>
              <a:rPr lang="ko-KR" altLang="en-US" sz="1600"/>
              <a:t> </a:t>
            </a:r>
            <a:r>
              <a:rPr lang="ko-KR" altLang="en-US" sz="1600" smtClean="0"/>
              <a:t>함</a:t>
            </a:r>
            <a:r>
              <a:rPr lang="en-US" altLang="ko-KR" sz="1600" smtClean="0"/>
              <a:t>(Search </a:t>
            </a:r>
            <a:r>
              <a:rPr lang="ko-KR" altLang="en-US" sz="1600" smtClean="0"/>
              <a:t>상태</a:t>
            </a:r>
            <a:r>
              <a:rPr lang="en-US" altLang="ko-KR" sz="1600" smtClean="0"/>
              <a:t>)</a:t>
            </a:r>
            <a:r>
              <a:rPr lang="ko-KR" altLang="en-US" sz="1600" smtClean="0"/>
              <a:t> </a:t>
            </a:r>
            <a:endParaRPr lang="ko-KR" altLang="en-US" sz="1600"/>
          </a:p>
          <a:p>
            <a:pPr marL="342900" indent="-342900">
              <a:buFont typeface="+mj-lt"/>
              <a:buAutoNum type="arabicPeriod"/>
            </a:pPr>
            <a:endParaRPr lang="ko-KR" altLang="en-US" sz="160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/>
              <a:t>몬스터가 </a:t>
            </a:r>
            <a:r>
              <a:rPr lang="ko-KR" altLang="en-US" sz="1600" smtClean="0"/>
              <a:t>플레이어를 쫓던 도중에 놓치는 경우 플레이어가 마지막으로 목격된 위치 정보를 이용하여 플레이어를 찾게 만듬</a:t>
            </a:r>
            <a:r>
              <a:rPr lang="en-US" altLang="ko-KR" sz="1600" smtClean="0"/>
              <a:t>(Trace </a:t>
            </a:r>
            <a:r>
              <a:rPr lang="ko-KR" altLang="en-US" sz="1600" smtClean="0"/>
              <a:t>상태</a:t>
            </a:r>
            <a:r>
              <a:rPr lang="en-US" altLang="ko-KR" sz="1600" smtClean="0"/>
              <a:t>)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8860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공통 사항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275606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/>
              <a:t>길이의 단위는 언리얼 엔진의 길이 단위</a:t>
            </a:r>
            <a:r>
              <a:rPr lang="en-US" altLang="ko-KR" sz="1600"/>
              <a:t>(cm)</a:t>
            </a:r>
            <a:r>
              <a:rPr lang="ko-KR" altLang="en-US" sz="1600"/>
              <a:t>와 동일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/>
              <a:t>대괄호 표시는 변수를 의미한다</a:t>
            </a:r>
            <a:r>
              <a:rPr lang="en-US" altLang="ko-KR" sz="1600"/>
              <a:t>. ex. [range] : range</a:t>
            </a:r>
            <a:r>
              <a:rPr lang="ko-KR" altLang="en-US" sz="1600"/>
              <a:t>라는 이름을 가진 변수</a:t>
            </a:r>
          </a:p>
        </p:txBody>
      </p:sp>
    </p:spTree>
    <p:extLst>
      <p:ext uri="{BB962C8B-B14F-4D97-AF65-F5344CB8AC3E}">
        <p14:creationId xmlns:p14="http://schemas.microsoft.com/office/powerpoint/2010/main" val="28665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AI </a:t>
            </a:r>
            <a:r>
              <a:rPr lang="ko-KR" altLang="en-US" smtClean="0"/>
              <a:t>설계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몬스터 </a:t>
            </a:r>
            <a:r>
              <a:rPr lang="en-US" altLang="ko-KR" smtClean="0"/>
              <a:t>AI FSM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2920" y="1901604"/>
            <a:ext cx="1434091" cy="104993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918573" y="1306873"/>
            <a:ext cx="1062092" cy="106209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smtClean="0"/>
              <a:t>Idle</a:t>
            </a:r>
          </a:p>
          <a:p>
            <a:pPr algn="ctr"/>
            <a:r>
              <a:rPr lang="en-US" altLang="ko-KR" sz="1200"/>
              <a:t>(</a:t>
            </a:r>
            <a:r>
              <a:rPr lang="ko-KR" altLang="en-US" sz="1200" smtClean="0"/>
              <a:t>초기상태</a:t>
            </a:r>
            <a:r>
              <a:rPr lang="en-US" altLang="ko-KR" sz="1200" smtClean="0"/>
              <a:t>)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5289524" y="2672922"/>
            <a:ext cx="1062092" cy="1062092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/>
              <a:t>Search</a:t>
            </a:r>
            <a:endParaRPr lang="ko-KR" altLang="en-US" sz="1200" dirty="0"/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 flipV="1">
            <a:off x="2660180" y="3133106"/>
            <a:ext cx="26293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923928" y="3760526"/>
            <a:ext cx="1062092" cy="1062092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Trace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10" idx="7"/>
            <a:endCxn id="8" idx="3"/>
          </p:cNvCxnSpPr>
          <p:nvPr/>
        </p:nvCxnSpPr>
        <p:spPr>
          <a:xfrm flipV="1">
            <a:off x="4830480" y="3579474"/>
            <a:ext cx="614584" cy="336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7" idx="2"/>
          </p:cNvCxnSpPr>
          <p:nvPr/>
        </p:nvCxnSpPr>
        <p:spPr>
          <a:xfrm>
            <a:off x="2654825" y="1778902"/>
            <a:ext cx="12637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83568" y="1131590"/>
            <a:ext cx="6091860" cy="381642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513536" y="3885922"/>
            <a:ext cx="1062092" cy="10620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/>
              <a:t>Died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endCxn id="15" idx="2"/>
          </p:cNvCxnSpPr>
          <p:nvPr/>
        </p:nvCxnSpPr>
        <p:spPr>
          <a:xfrm>
            <a:off x="6775428" y="4388053"/>
            <a:ext cx="7381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7513536" y="1287141"/>
            <a:ext cx="1062092" cy="1062092"/>
          </a:xfrm>
          <a:prstGeom prst="ellipse">
            <a:avLst/>
          </a:prstGeom>
          <a:solidFill>
            <a:srgbClr val="9AD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Return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>
            <a:stCxn id="14" idx="3"/>
            <a:endCxn id="17" idx="3"/>
          </p:cNvCxnSpPr>
          <p:nvPr/>
        </p:nvCxnSpPr>
        <p:spPr>
          <a:xfrm flipV="1">
            <a:off x="6775428" y="2193693"/>
            <a:ext cx="893648" cy="8461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7" idx="2"/>
            <a:endCxn id="7" idx="6"/>
          </p:cNvCxnSpPr>
          <p:nvPr/>
        </p:nvCxnSpPr>
        <p:spPr>
          <a:xfrm flipH="1">
            <a:off x="4980665" y="1818187"/>
            <a:ext cx="2532871" cy="19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98198" y="1435731"/>
            <a:ext cx="1853032" cy="338688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9317" y="1304971"/>
            <a:ext cx="842504" cy="26152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Chase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9317" y="1716523"/>
            <a:ext cx="1146059" cy="2768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페이즈 </a:t>
            </a:r>
            <a:r>
              <a:rPr lang="en-US" altLang="ko-KR" sz="1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76331" y="2347524"/>
            <a:ext cx="1103176" cy="2229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펀치</a:t>
            </a:r>
            <a:endParaRPr lang="ko-KR" altLang="en-US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75038" y="2060797"/>
            <a:ext cx="1103176" cy="2229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슬랩</a:t>
            </a:r>
            <a:endParaRPr lang="ko-KR" altLang="en-US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72452" y="2637961"/>
            <a:ext cx="1105762" cy="2229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차지 어택</a:t>
            </a:r>
            <a:endParaRPr lang="ko-KR" altLang="en-US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12920" y="3364969"/>
            <a:ext cx="1434091" cy="13067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19317" y="3179888"/>
            <a:ext cx="1146059" cy="27686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페이즈 </a:t>
            </a:r>
            <a:r>
              <a:rPr lang="en-US" altLang="ko-KR" sz="14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72452" y="3810889"/>
            <a:ext cx="1105762" cy="2229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05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베기</a:t>
            </a:r>
            <a:endParaRPr lang="ko-KR" altLang="en-US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72452" y="3524162"/>
            <a:ext cx="1105762" cy="2229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마검 소환</a:t>
            </a:r>
            <a:endParaRPr lang="ko-KR" altLang="en-US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72452" y="4101326"/>
            <a:ext cx="1105762" cy="2229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05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 베기</a:t>
            </a:r>
            <a:endParaRPr lang="ko-KR" altLang="en-US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72452" y="4388053"/>
            <a:ext cx="1105762" cy="2229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휠윈드</a:t>
            </a:r>
            <a:endParaRPr lang="ko-KR" altLang="en-US" sz="105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4" name="직선 화살표 연결선 53"/>
          <p:cNvCxnSpPr>
            <a:stCxn id="10" idx="2"/>
          </p:cNvCxnSpPr>
          <p:nvPr/>
        </p:nvCxnSpPr>
        <p:spPr>
          <a:xfrm flipH="1" flipV="1">
            <a:off x="2660180" y="4227934"/>
            <a:ext cx="126374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8" idx="1"/>
            <a:endCxn id="7" idx="5"/>
          </p:cNvCxnSpPr>
          <p:nvPr/>
        </p:nvCxnSpPr>
        <p:spPr>
          <a:xfrm flipH="1" flipV="1">
            <a:off x="4825125" y="2213425"/>
            <a:ext cx="619939" cy="61503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6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범위 설정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5436096" y="2805255"/>
            <a:ext cx="297382" cy="297382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19061" y="1510301"/>
            <a:ext cx="2931451" cy="2887288"/>
          </a:xfrm>
          <a:prstGeom prst="ellipse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833851" y="1192154"/>
            <a:ext cx="3501869" cy="3523581"/>
          </a:xfrm>
          <a:prstGeom prst="ellipse">
            <a:avLst/>
          </a:prstGeom>
          <a:noFill/>
          <a:ln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456" y="4419136"/>
            <a:ext cx="84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+mn-ea"/>
              </a:rPr>
              <a:t>Chase </a:t>
            </a:r>
            <a:r>
              <a:rPr lang="ko-KR" altLang="en-US" sz="1100" smtClean="0">
                <a:latin typeface="+mn-ea"/>
              </a:rPr>
              <a:t>범위</a:t>
            </a:r>
            <a:endParaRPr lang="ko-KR" altLang="en-US" sz="11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6755" y="4758412"/>
            <a:ext cx="1069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mtClean="0">
                <a:latin typeface="+mn-ea"/>
              </a:rPr>
              <a:t>Search </a:t>
            </a:r>
            <a:r>
              <a:rPr lang="ko-KR" altLang="en-US" sz="1100" smtClean="0">
                <a:latin typeface="+mn-ea"/>
              </a:rPr>
              <a:t>범위</a:t>
            </a:r>
            <a:endParaRPr lang="ko-KR" altLang="en-US" sz="110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6004" y="3088412"/>
            <a:ext cx="1311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+mn-ea"/>
              </a:rPr>
              <a:t>몬스터 현재 위치</a:t>
            </a:r>
            <a:endParaRPr lang="ko-KR" altLang="en-US" sz="1100">
              <a:latin typeface="+mn-ea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912418" y="2291706"/>
            <a:ext cx="1344738" cy="1324479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456" y="3633179"/>
            <a:ext cx="840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+mn-ea"/>
              </a:rPr>
              <a:t>공격 범위</a:t>
            </a:r>
            <a:endParaRPr lang="ko-KR" altLang="en-US" sz="110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1583" y="4145138"/>
            <a:ext cx="25982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n-ea"/>
              </a:rPr>
              <a:t>Search </a:t>
            </a:r>
            <a:r>
              <a:rPr lang="ko-KR" altLang="en-US" sz="1400" b="1" smtClean="0">
                <a:latin typeface="+mn-ea"/>
              </a:rPr>
              <a:t>범위</a:t>
            </a:r>
            <a:endParaRPr lang="en-US" altLang="ko-KR" sz="1400" b="1" smtClean="0">
              <a:latin typeface="+mn-ea"/>
            </a:endParaRPr>
          </a:p>
          <a:p>
            <a:r>
              <a:rPr lang="ko-KR" altLang="en-US" sz="1100" smtClean="0">
                <a:latin typeface="+mn-ea"/>
              </a:rPr>
              <a:t>몬스터가</a:t>
            </a:r>
            <a:r>
              <a:rPr lang="ko-KR" altLang="en-US" sz="1100">
                <a:latin typeface="+mn-ea"/>
              </a:rPr>
              <a:t> </a:t>
            </a:r>
            <a:r>
              <a:rPr lang="ko-KR" altLang="en-US" sz="1100" smtClean="0">
                <a:latin typeface="+mn-ea"/>
              </a:rPr>
              <a:t>플레이어를 찾기 위해 탐색하는 범위</a:t>
            </a:r>
            <a:endParaRPr lang="ko-KR" altLang="en-US" sz="110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583" y="3360682"/>
            <a:ext cx="2022185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latin typeface="+mn-ea"/>
              </a:rPr>
              <a:t>Chase </a:t>
            </a:r>
            <a:r>
              <a:rPr lang="ko-KR" altLang="en-US" sz="1400" b="1" smtClean="0">
                <a:latin typeface="+mn-ea"/>
              </a:rPr>
              <a:t>범위</a:t>
            </a:r>
            <a:endParaRPr lang="en-US" altLang="ko-KR" sz="1400" b="1" smtClean="0">
              <a:latin typeface="+mn-ea"/>
            </a:endParaRPr>
          </a:p>
          <a:p>
            <a:r>
              <a:rPr lang="ko-KR" altLang="en-US" sz="1050" smtClean="0">
                <a:latin typeface="+mn-ea"/>
              </a:rPr>
              <a:t>플레이어를 인식하는 범위</a:t>
            </a:r>
            <a:endParaRPr lang="en-US" altLang="ko-KR" sz="1050" smtClean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582" y="2571750"/>
            <a:ext cx="25262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latin typeface="+mn-ea"/>
              </a:rPr>
              <a:t>공격</a:t>
            </a:r>
            <a:r>
              <a:rPr lang="en-US" altLang="ko-KR" sz="1400" b="1" smtClean="0">
                <a:latin typeface="+mn-ea"/>
              </a:rPr>
              <a:t> </a:t>
            </a:r>
            <a:r>
              <a:rPr lang="ko-KR" altLang="en-US" sz="1400" b="1" smtClean="0">
                <a:latin typeface="+mn-ea"/>
              </a:rPr>
              <a:t>범위</a:t>
            </a:r>
            <a:endParaRPr lang="en-US" altLang="ko-KR" sz="1400" b="1" smtClean="0">
              <a:latin typeface="+mn-ea"/>
            </a:endParaRPr>
          </a:p>
          <a:p>
            <a:r>
              <a:rPr lang="ko-KR" altLang="en-US" sz="1050" smtClean="0">
                <a:latin typeface="+mn-ea"/>
              </a:rPr>
              <a:t>플레이어가 몬스터의 공격 범위 안에 있어야만 몬스터가 공격을 실시</a:t>
            </a:r>
            <a:endParaRPr lang="en-US" altLang="ko-KR" sz="105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49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사용자 지정 1">
      <a:majorFont>
        <a:latin typeface="휴먼매직체"/>
        <a:ea typeface="휴먼매직체"/>
        <a:cs typeface=""/>
      </a:majorFont>
      <a:minorFont>
        <a:latin typeface="휴먼매직체"/>
        <a:ea typeface="휴먼매직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사용자 지정 1">
      <a:majorFont>
        <a:latin typeface="휴먼매직체"/>
        <a:ea typeface="휴먼매직체"/>
        <a:cs typeface=""/>
      </a:majorFont>
      <a:minorFont>
        <a:latin typeface="휴먼매직체"/>
        <a:ea typeface="휴먼매직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1176</Words>
  <Application>Microsoft Office PowerPoint</Application>
  <PresentationFormat>화면 슬라이드 쇼(16:9)</PresentationFormat>
  <Paragraphs>278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Arial Unicode MS</vt:lpstr>
      <vt:lpstr>배달의민족 주아</vt:lpstr>
      <vt:lpstr>휴먼매직체</vt:lpstr>
      <vt:lpstr>Arial</vt:lpstr>
      <vt:lpstr>나눔고딕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wtime</cp:lastModifiedBy>
  <cp:revision>151</cp:revision>
  <dcterms:created xsi:type="dcterms:W3CDTF">2016-12-05T23:26:54Z</dcterms:created>
  <dcterms:modified xsi:type="dcterms:W3CDTF">2019-02-09T06:59:48Z</dcterms:modified>
</cp:coreProperties>
</file>