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3" r:id="rId3"/>
    <p:sldId id="257" r:id="rId4"/>
    <p:sldId id="261" r:id="rId5"/>
    <p:sldId id="270" r:id="rId6"/>
    <p:sldId id="272" r:id="rId7"/>
    <p:sldId id="279" r:id="rId8"/>
    <p:sldId id="280" r:id="rId9"/>
    <p:sldId id="281" r:id="rId10"/>
    <p:sldId id="273" r:id="rId11"/>
    <p:sldId id="258" r:id="rId12"/>
    <p:sldId id="260" r:id="rId13"/>
    <p:sldId id="278" r:id="rId14"/>
    <p:sldId id="267" r:id="rId15"/>
    <p:sldId id="264" r:id="rId16"/>
    <p:sldId id="268" r:id="rId17"/>
    <p:sldId id="269" r:id="rId18"/>
    <p:sldId id="277" r:id="rId19"/>
    <p:sldId id="274" r:id="rId20"/>
    <p:sldId id="276" r:id="rId21"/>
    <p:sldId id="282" r:id="rId22"/>
    <p:sldId id="283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23" autoAdjust="0"/>
  </p:normalViewPr>
  <p:slideViewPr>
    <p:cSldViewPr snapToGrid="0">
      <p:cViewPr varScale="1">
        <p:scale>
          <a:sx n="70" d="100"/>
          <a:sy n="70" d="100"/>
        </p:scale>
        <p:origin x="21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74F3D-BD32-4778-BD6A-A6E50C45F655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7D9F9-C643-46FA-B9C6-9DBE225DF0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7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303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유래</a:t>
            </a:r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ko-KR" altLang="en-US" sz="1200" b="0" dirty="0"/>
              <a:t>유적이 </a:t>
            </a:r>
            <a:r>
              <a:rPr lang="ko-KR" altLang="en-US" sz="1200" b="0" dirty="0" err="1"/>
              <a:t>아포피스</a:t>
            </a:r>
            <a:r>
              <a:rPr lang="ko-KR" altLang="en-US" sz="1200" b="0" dirty="0"/>
              <a:t> 유해 </a:t>
            </a:r>
            <a:endParaRPr lang="en-US" altLang="ko-KR" sz="1200" b="0" dirty="0"/>
          </a:p>
          <a:p>
            <a:pPr fontAlgn="base"/>
            <a:r>
              <a:rPr lang="ko-KR" altLang="en-US" sz="1200" b="0" dirty="0"/>
              <a:t>태양신 라 </a:t>
            </a:r>
            <a:r>
              <a:rPr lang="ko-KR" altLang="en-US" sz="1200" b="0" dirty="0" err="1"/>
              <a:t>아포피스랑</a:t>
            </a:r>
            <a:r>
              <a:rPr lang="ko-KR" altLang="en-US" sz="1200" b="0" dirty="0"/>
              <a:t> 싸우다가 힘이 다했을 때 일부로 뱃속으로 들어가서 다시 부활</a:t>
            </a:r>
            <a:endParaRPr lang="en-US" altLang="ko-KR" sz="1200" b="0" dirty="0"/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endParaRPr lang="en-US" altLang="ko-KR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88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69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074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801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013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75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6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9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125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21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56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623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봉건제 형태의 소규모 영지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도시국가들이 다수 존재하며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영주를 중심으로 기사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농민 직급이 존재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강력한 영지는 주변 마을에서 조공을 받고 군사적 수호 등을 약속</a:t>
            </a:r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------------------------------------------------------------------------------------------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오래전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주신인 아리아 신이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삼사라라고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불리우는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만들어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신대의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인간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아프사라스들에게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내림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유물의 힘을 알지 못했으나 신성한 것으로 여겨 유적을 세우고 그곳에 유물을 안치함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하위 신들은 유적에 수호의 주문을 내리고 강력하고 전투적인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만들어 유적을 지키기 위해 숲의 입구에 요새를 세운 뒤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락샤사인이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지키게 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유적을 만든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유지 보수를 위해 유적 주변에 마을을 세움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유물이 과거를 바꾸고자 하는 자들을 불러들이기 시작함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아리아 신 측과는 다른 계통의 신인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누스카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’가 이들의 운명을 관찰하기 위해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마을에 눌러앉게 됨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역사가 오래되지 않은 신생 도시국가로 농경에 유리해 풍요롭고 강성함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프톨레마이오스력을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‘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유해’와 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Samsara’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지키기 위해 세워진 역사가 오래된 요새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규모는 작지만 손재주가 좋은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세워 훌륭한 수준의 건물들로 이루어짐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아프사라스들이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유물을 안치하기 위해 세운 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신들이 건 수호 주술과 여러 함정들이 유물을 지키고 있음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풍요로운 강을 등지고 넓은 평야와 초원을 앞에 둔 농사에 유리한 환경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 속에 있는 강건한 요새에 위치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사냥과 채집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목축업으로 생계를 유지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영향력 하의 마을 주변에서 약초를 따던 농민이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사람들에 의해 살해당함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영주의 지도력과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수호력을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의심받을 수 있고 영향력을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침해받은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케메트는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식량 생산력이 뛰어난 농경국가로 작지만 강성한 국가였고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거점으로 사용할 수 있는 마을들이 많아 보급에 유리함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영토 확장 의도가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7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dirty="0"/>
              <a:t>유적이 </a:t>
            </a:r>
            <a:r>
              <a:rPr lang="ko-KR" altLang="en-US" sz="1200" b="0" dirty="0" err="1"/>
              <a:t>아포피스</a:t>
            </a:r>
            <a:r>
              <a:rPr lang="ko-KR" altLang="en-US" sz="1200" b="0" dirty="0"/>
              <a:t> 유해 </a:t>
            </a:r>
            <a:endParaRPr lang="en-US" altLang="ko-KR" sz="1200" b="0" dirty="0"/>
          </a:p>
          <a:p>
            <a:pPr fontAlgn="base"/>
            <a:r>
              <a:rPr lang="ko-KR" altLang="en-US" sz="1200" b="0" dirty="0"/>
              <a:t>태양신 라 </a:t>
            </a:r>
            <a:r>
              <a:rPr lang="ko-KR" altLang="en-US" sz="1200" b="0" dirty="0" err="1"/>
              <a:t>아포피스랑</a:t>
            </a:r>
            <a:r>
              <a:rPr lang="ko-KR" altLang="en-US" sz="1200" b="0" dirty="0"/>
              <a:t> 싸우다가 힘이 다했을 때 일부로 뱃속으로 들어가서 다시 </a:t>
            </a:r>
            <a:r>
              <a:rPr lang="ko-KR" altLang="en-US" sz="1200" b="0" dirty="0" err="1"/>
              <a:t>부홣</a:t>
            </a:r>
            <a:endParaRPr lang="en-US" altLang="ko-KR" sz="1200" b="0" dirty="0"/>
          </a:p>
          <a:p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캐릭터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패잔병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탈주한 낙오기사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중년 남성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가족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살아남은 자의 의무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깨달음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케프리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몬스터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인간형 괴물들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죽은 전우들의 일그러진 형상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동물형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괴물들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자기합리화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수수께끼의 방해자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 자기 자신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최종보스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미련</a:t>
            </a:r>
          </a:p>
          <a:p>
            <a:pPr rtl="0"/>
            <a:br>
              <a:rPr lang="ko-KR" altLang="en-US" b="0" dirty="0">
                <a:effectLst/>
              </a:rPr>
            </a:b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세계관</a:t>
            </a:r>
            <a:endParaRPr lang="ko-KR" altLang="en-US" b="0" dirty="0">
              <a:effectLst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시대적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고대와 중세 사이 </a:t>
            </a:r>
          </a:p>
          <a:p>
            <a:pPr rtl="0" fontAlgn="base"/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장소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봉건 영지 형태의 도시국가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규모 대략 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 전후</a:t>
            </a: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주인공의 국가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케메트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적국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락샤사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 fontAlgn="base"/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숲속의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마을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아프사라스</a:t>
            </a: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유적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아포피스의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유해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공간적 배경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</a:t>
            </a:r>
            <a:endParaRPr lang="ko-KR" altLang="en-US" b="0" dirty="0">
              <a:effectLst/>
            </a:endParaRPr>
          </a:p>
          <a:p>
            <a:pPr rtl="0" fontAlgn="base"/>
            <a:b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사건적 배경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어째서 전쟁이 일어났는가</a:t>
            </a:r>
          </a:p>
          <a:p>
            <a:pPr rtl="0"/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아이템</a:t>
            </a:r>
            <a:endParaRPr lang="ko-KR" altLang="en-US" b="0" dirty="0">
              <a:effectLst/>
            </a:endParaRPr>
          </a:p>
          <a:p>
            <a:pPr rtl="0" fontAlgn="base"/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유물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-Samsara(</a:t>
            </a:r>
            <a:r>
              <a:rPr lang="ko-KR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윤회</a:t>
            </a:r>
            <a:r>
              <a:rPr lang="en-US" altLang="ko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fontAlgn="base"/>
            <a:r>
              <a:rPr lang="ko-KR" altLang="en-US" sz="1200" b="0" dirty="0"/>
              <a:t>유적이 </a:t>
            </a:r>
            <a:r>
              <a:rPr lang="ko-KR" altLang="en-US" sz="1200" b="0" dirty="0" err="1"/>
              <a:t>아포피스</a:t>
            </a:r>
            <a:r>
              <a:rPr lang="ko-KR" altLang="en-US" sz="1200" b="0" dirty="0"/>
              <a:t> 유해 </a:t>
            </a:r>
            <a:endParaRPr lang="en-US" altLang="ko-KR" sz="1200" b="0" dirty="0"/>
          </a:p>
          <a:p>
            <a:pPr fontAlgn="base"/>
            <a:r>
              <a:rPr lang="ko-KR" altLang="en-US" sz="1200" b="0" dirty="0"/>
              <a:t>태양신 라 </a:t>
            </a:r>
            <a:r>
              <a:rPr lang="ko-KR" altLang="en-US" sz="1200" b="0" dirty="0" err="1"/>
              <a:t>아포피스랑</a:t>
            </a:r>
            <a:r>
              <a:rPr lang="ko-KR" altLang="en-US" sz="1200" b="0" dirty="0"/>
              <a:t> 싸우다가 힘이 다했을 때 일부로 뱃속으로 들어가서 다시 </a:t>
            </a:r>
            <a:r>
              <a:rPr lang="ko-KR" altLang="en-US" sz="1200" b="0" dirty="0" err="1"/>
              <a:t>부홣</a:t>
            </a:r>
            <a:endParaRPr lang="en-US" altLang="ko-KR" sz="1200" b="0" dirty="0"/>
          </a:p>
          <a:p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7D9F9-C643-46FA-B9C6-9DBE225DF02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9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A1CCD-F074-427C-A04B-96D67DB3D6B3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4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6A92-59E5-4011-9BD6-597E888A2283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15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A7E2-916D-4390-9042-65AED9BE76F9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4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224A-573A-45E2-8CB5-F9B139B6195F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7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838200" y="1211283"/>
            <a:ext cx="105156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>
            <a:normAutofit/>
          </a:bodyPr>
          <a:lstStyle>
            <a:lvl1pPr>
              <a:defRPr sz="3600" b="1" u="none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838200" y="1306286"/>
            <a:ext cx="10515600" cy="376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b="1" u="sng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u="none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681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9B244-343C-4531-81F5-6EE4B6B9D173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1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03400-27FA-4D61-B0B9-3F1A8B5C5006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2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4082-45DD-4904-96B5-0C79FAC13806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9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8F34-E616-4AB3-8687-320DA4E177D5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7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0E64-111E-4035-B499-C5BC1A212A70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5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E91AD-36CD-4A4C-BEC1-A287AFEE31A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02353-221A-4326-A5EB-68864CD9DD83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Copyright(c)2020. All rights reserved by Kyungho.lee.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4457D-3F5D-4D68-9E2B-BEDE4E031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49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Concept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Review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ACD4-451B-4063-8127-CBF3A2444CC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708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배경설정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315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ko-KR" altLang="en-US" sz="2400" b="0" dirty="0"/>
              <a:t>고대</a:t>
            </a:r>
            <a:r>
              <a:rPr lang="en-US" altLang="ko-KR" sz="2400" b="0" dirty="0"/>
              <a:t>~</a:t>
            </a:r>
            <a:r>
              <a:rPr lang="ko-KR" altLang="en-US" sz="2400" b="0" dirty="0"/>
              <a:t>중세 도시국가</a:t>
            </a:r>
            <a:endParaRPr lang="en-US" altLang="ko-KR" sz="2400" b="0" dirty="0"/>
          </a:p>
          <a:p>
            <a:r>
              <a:rPr lang="ko-KR" altLang="en-US" sz="2400" b="0" dirty="0"/>
              <a:t>가상의 판타지세계</a:t>
            </a:r>
            <a:endParaRPr lang="en-US" altLang="ko-KR" sz="2400" b="0" dirty="0"/>
          </a:p>
          <a:p>
            <a:r>
              <a:rPr lang="ko-KR" altLang="en-US" sz="2400" b="0" dirty="0"/>
              <a:t>봉건형태의 소규모 영지</a:t>
            </a:r>
            <a:endParaRPr lang="en-US" altLang="ko-KR" sz="2400" b="0" dirty="0"/>
          </a:p>
          <a:p>
            <a:r>
              <a:rPr lang="ko-KR" altLang="en-US" sz="2400" b="0" dirty="0"/>
              <a:t>도시국가</a:t>
            </a:r>
            <a:endParaRPr lang="en-US" altLang="ko-KR" sz="24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1825625"/>
            <a:ext cx="2247900" cy="299085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237" y="1825625"/>
            <a:ext cx="2524125" cy="27432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602" y="4086874"/>
            <a:ext cx="1830070" cy="228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6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55784" y="1825625"/>
            <a:ext cx="10498015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0" dirty="0"/>
              <a:t>주제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바꿀 수 없는 과거의 사로잡히는 것에서 벗어나 미래로 </a:t>
            </a:r>
            <a:r>
              <a:rPr lang="ko-KR" altLang="en-US" sz="2000" b="0" dirty="0" err="1"/>
              <a:t>나아가야한다</a:t>
            </a:r>
            <a:r>
              <a:rPr lang="en-US" altLang="ko-KR" sz="2000" b="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b="0" dirty="0"/>
              <a:t>목표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고대하던 명예로운</a:t>
            </a:r>
            <a:r>
              <a:rPr lang="en-US" altLang="ko-KR" sz="2000" b="0" dirty="0"/>
              <a:t> </a:t>
            </a:r>
            <a:r>
              <a:rPr lang="ko-KR" altLang="en-US" sz="2000" b="0" dirty="0"/>
              <a:t>첫 전투에서 아무것도 하지 못하고 무기력하게 도망친 이후 후회에 사로잡혀 괴로워 하는 고대국가의 장교가 시간을 되돌리려는 여정</a:t>
            </a:r>
            <a:endParaRPr lang="en-US" altLang="ko-KR" sz="2000" b="0" dirty="0"/>
          </a:p>
          <a:p>
            <a:pPr>
              <a:lnSpc>
                <a:spcPct val="100000"/>
              </a:lnSpc>
            </a:pPr>
            <a:r>
              <a:rPr lang="ko-KR" altLang="en-US" sz="2000" b="0" dirty="0" err="1"/>
              <a:t>메인플롯</a:t>
            </a:r>
            <a:r>
              <a:rPr lang="ko-KR" altLang="en-US" sz="2000" b="0" dirty="0"/>
              <a:t> </a:t>
            </a:r>
            <a:r>
              <a:rPr lang="en-US" altLang="ko-KR" sz="2000" b="0" dirty="0"/>
              <a:t>: </a:t>
            </a:r>
            <a:r>
              <a:rPr lang="ko-KR" altLang="en-US" sz="2000" b="0" dirty="0"/>
              <a:t>전투 패배 후 시간을 돌리는 유물의 힘에 사로잡힌 주인공은 </a:t>
            </a:r>
            <a:r>
              <a:rPr lang="ko-KR" altLang="en-US" sz="2000" b="0" dirty="0" err="1"/>
              <a:t>아포피스의</a:t>
            </a:r>
            <a:r>
              <a:rPr lang="ko-KR" altLang="en-US" sz="2000" b="0" dirty="0"/>
              <a:t> 유적을 알게 되고 유적을 찾아가 유물의 힘으로 시간을 되돌려 전투가 일어나기 전으로 돌아가 전쟁을 막으려 한다</a:t>
            </a:r>
            <a:r>
              <a:rPr lang="en-US" altLang="ko-KR" sz="2000" b="0" dirty="0"/>
              <a:t>.</a:t>
            </a:r>
          </a:p>
          <a:p>
            <a:r>
              <a:rPr lang="ko-KR" altLang="en-US" sz="2000" b="0" dirty="0"/>
              <a:t>유적은 주인공 </a:t>
            </a:r>
            <a:r>
              <a:rPr lang="ko-KR" altLang="en-US" sz="2000" b="0" dirty="0" err="1"/>
              <a:t>케프리는</a:t>
            </a:r>
            <a:r>
              <a:rPr lang="ko-KR" altLang="en-US" sz="2000" b="0" dirty="0"/>
              <a:t> 경험해 보지 못한 신비로 가득 차 있는 곳이었다</a:t>
            </a:r>
            <a:r>
              <a:rPr lang="en-US" altLang="ko-KR" sz="2000" b="0" dirty="0"/>
              <a:t>.</a:t>
            </a:r>
            <a:r>
              <a:rPr lang="ko-KR" altLang="en-US" sz="2000" b="0" dirty="0"/>
              <a:t> </a:t>
            </a:r>
            <a:r>
              <a:rPr lang="ko-KR" altLang="en-US" sz="2000" b="0" dirty="0" err="1"/>
              <a:t>케프리를</a:t>
            </a:r>
            <a:r>
              <a:rPr lang="ko-KR" altLang="en-US" sz="2000" b="0" dirty="0"/>
              <a:t> 끊임없이 덮쳐오는 본 적도 없는 괴물들과 작동 원리를 알 수 없는 정교한 함정들</a:t>
            </a:r>
            <a:r>
              <a:rPr lang="en-US" altLang="ko-KR" sz="2000" b="0" dirty="0"/>
              <a:t>, </a:t>
            </a:r>
            <a:r>
              <a:rPr lang="ko-KR" altLang="en-US" sz="2000" b="0" dirty="0"/>
              <a:t>시시때때로 형태를 바꾸는 미궁들</a:t>
            </a:r>
            <a:r>
              <a:rPr lang="en-US" altLang="ko-KR" sz="2000" b="0" dirty="0"/>
              <a:t>.. </a:t>
            </a:r>
            <a:r>
              <a:rPr lang="ko-KR" altLang="en-US" sz="2000" b="0" dirty="0"/>
              <a:t>주인공은 유적을 돌파해 결국 가장 안쪽에 있는 유물의 방에 도달하여 유물을 사용한다</a:t>
            </a:r>
            <a:r>
              <a:rPr lang="en-US" altLang="ko-KR" sz="2000" b="0" dirty="0"/>
              <a:t>.</a:t>
            </a:r>
            <a:endParaRPr lang="ko-KR" altLang="en-US" sz="2000" b="0" dirty="0"/>
          </a:p>
          <a:p>
            <a:pPr marL="0" indent="0">
              <a:buNone/>
            </a:pPr>
            <a:endParaRPr lang="en-US" altLang="ko-KR" sz="2000" b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66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r>
              <a:rPr lang="ko-KR" altLang="en-US" sz="2000" dirty="0"/>
              <a:t>주인공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청</a:t>
            </a:r>
            <a:r>
              <a:rPr lang="en-US" altLang="ko-KR" sz="2000" dirty="0"/>
              <a:t>~</a:t>
            </a:r>
            <a:r>
              <a:rPr lang="ko-KR" altLang="en-US" sz="2000" dirty="0"/>
              <a:t>중년 남성</a:t>
            </a:r>
          </a:p>
          <a:p>
            <a:pPr fontAlgn="base"/>
            <a:r>
              <a:rPr lang="ko-KR" altLang="en-US" sz="2000" dirty="0"/>
              <a:t>살아남은 자의 의무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명예로운 성격</a:t>
            </a:r>
            <a:endParaRPr lang="en-US" altLang="ko-KR" sz="2000" dirty="0"/>
          </a:p>
          <a:p>
            <a:pPr fontAlgn="base"/>
            <a:r>
              <a:rPr lang="ko-KR" altLang="en-US" sz="2000" dirty="0"/>
              <a:t>깨달음</a:t>
            </a:r>
            <a:endParaRPr lang="en-US" altLang="ko-KR" sz="2000" dirty="0"/>
          </a:p>
          <a:p>
            <a:pPr fontAlgn="base"/>
            <a:r>
              <a:rPr lang="ko-KR" altLang="en-US" sz="2000" dirty="0" err="1"/>
              <a:t>케메트의</a:t>
            </a:r>
            <a:r>
              <a:rPr lang="ko-KR" altLang="en-US" sz="2000" dirty="0"/>
              <a:t> 기사</a:t>
            </a:r>
            <a:endParaRPr lang="en-US" altLang="ko-KR" sz="2000" dirty="0"/>
          </a:p>
          <a:p>
            <a:pPr fontAlgn="base"/>
            <a:endParaRPr lang="ko-KR" altLang="en-US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286654"/>
            <a:ext cx="2571750" cy="257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1577781"/>
            <a:ext cx="2984500" cy="347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28" y="1567637"/>
            <a:ext cx="2620963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225958"/>
            <a:ext cx="3558766" cy="504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Player character</a:t>
            </a:r>
          </a:p>
          <a:p>
            <a:pPr marL="0" indent="0">
              <a:buNone/>
            </a:pPr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케프리</a:t>
            </a:r>
            <a:r>
              <a:rPr lang="en-US" altLang="ko-KR" sz="2000" dirty="0"/>
              <a:t>(</a:t>
            </a:r>
            <a:r>
              <a:rPr lang="ko-KR" altLang="en-US" sz="2000" dirty="0"/>
              <a:t>아침의 태양신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태양신 라는 </a:t>
            </a:r>
            <a:r>
              <a:rPr lang="ko-KR" altLang="en-US" sz="2000" dirty="0" err="1"/>
              <a:t>아포피스</a:t>
            </a:r>
            <a:r>
              <a:rPr lang="en-US" altLang="ko-KR" sz="2000" dirty="0"/>
              <a:t>(</a:t>
            </a:r>
            <a:r>
              <a:rPr lang="ko-KR" altLang="en-US" sz="2000" dirty="0"/>
              <a:t>밤을 상징</a:t>
            </a:r>
            <a:r>
              <a:rPr lang="en-US" altLang="ko-KR" sz="2000" dirty="0"/>
              <a:t>)</a:t>
            </a:r>
            <a:r>
              <a:rPr lang="ko-KR" altLang="en-US" sz="2000" dirty="0"/>
              <a:t>와의 전투에서 자신의 힘이 다 했을 때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뱃속으로 들어가 힘을 축적해 부활 후 </a:t>
            </a:r>
            <a:r>
              <a:rPr lang="ko-KR" altLang="en-US" sz="2000" dirty="0" err="1"/>
              <a:t>아포피스를</a:t>
            </a:r>
            <a:r>
              <a:rPr lang="ko-KR" altLang="en-US" sz="2000" dirty="0"/>
              <a:t> 죽였다는 신화가 있음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유적</a:t>
            </a:r>
            <a:r>
              <a:rPr lang="en-US" altLang="ko-KR" sz="2000" dirty="0"/>
              <a:t>) </a:t>
            </a:r>
            <a:r>
              <a:rPr lang="ko-KR" altLang="en-US" sz="2000" dirty="0"/>
              <a:t>밤을 죽이고 뜨는 아침의 태양은 윤회에서 벗어나는 주인공의 모습을 상징함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38" y="2286654"/>
            <a:ext cx="2571750" cy="2571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19" y="1577781"/>
            <a:ext cx="2984500" cy="34798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028" y="1567637"/>
            <a:ext cx="2620963" cy="436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85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 디자인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53400" y="1343169"/>
            <a:ext cx="3200400" cy="5013181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000" dirty="0"/>
              <a:t>원래의 모습은 그리스의 군사장교의 모습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하지만 전투에서 패배하여 모든 장비를 잃어버림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유적의 힘에 영향을 받아 신체가 강화된 모습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fontAlgn="base"/>
            <a:r>
              <a:rPr lang="ko-KR" altLang="en-US" sz="2000" dirty="0"/>
              <a:t>마을에서 잃어버린 무기를 벌목도끼</a:t>
            </a:r>
            <a:r>
              <a:rPr lang="en-US" altLang="ko-KR" sz="2000" dirty="0"/>
              <a:t>?</a:t>
            </a:r>
            <a:r>
              <a:rPr lang="ko-KR" altLang="en-US" sz="2000" dirty="0"/>
              <a:t>로 대체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marL="0" indent="0" fontAlgn="base"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209" y="1322919"/>
            <a:ext cx="1676634" cy="238158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168"/>
            <a:ext cx="3029701" cy="37390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173" y="1343168"/>
            <a:ext cx="1906036" cy="32483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093" y="3704501"/>
            <a:ext cx="2571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B7FEC-DCA4-4752-87AD-314D6073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Character</a:t>
            </a:r>
            <a:r>
              <a:rPr lang="ko-KR" altLang="en-US" dirty="0"/>
              <a:t> </a:t>
            </a:r>
            <a:r>
              <a:rPr lang="en-US" altLang="ko-KR" dirty="0"/>
              <a:t>(NPC)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15933C-47F3-45FE-A1D3-2F6EAA49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1294646"/>
            <a:ext cx="3200400" cy="5061704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초월자</a:t>
            </a:r>
            <a:endParaRPr lang="en-US" altLang="ko-KR" sz="2000" dirty="0"/>
          </a:p>
          <a:p>
            <a:r>
              <a:rPr lang="ko-KR" altLang="en-US" sz="2000" dirty="0"/>
              <a:t>조력자</a:t>
            </a:r>
            <a:endParaRPr lang="en-US" altLang="ko-KR" sz="2000" dirty="0"/>
          </a:p>
          <a:p>
            <a:r>
              <a:rPr lang="ko-KR" altLang="en-US" sz="2000" dirty="0"/>
              <a:t>방관자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괴팍한 성격을 소유함</a:t>
            </a:r>
            <a:endParaRPr lang="en-US" altLang="ko-KR" sz="2000" dirty="0"/>
          </a:p>
          <a:p>
            <a:r>
              <a:rPr lang="ko-KR" altLang="en-US" sz="2000" dirty="0"/>
              <a:t>주인공에게 유물에 대한 정보전달 역할을 수행</a:t>
            </a:r>
            <a:endParaRPr lang="en-US" altLang="ko-KR" sz="2000" dirty="0"/>
          </a:p>
          <a:p>
            <a:r>
              <a:rPr lang="ko-KR" altLang="en-US" sz="2000" dirty="0" err="1"/>
              <a:t>디아블로의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데커드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케인참조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49587E-050B-471E-ACC8-0AC6ADC7B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C9CEFC-7ACE-40D8-A850-FA65E1A6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3782"/>
            <a:ext cx="48768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6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</a:t>
            </a:r>
            <a:r>
              <a:rPr lang="en-US" altLang="ko-KR" dirty="0"/>
              <a:t>(</a:t>
            </a:r>
            <a:r>
              <a:rPr lang="en-US" altLang="ko-KR" dirty="0" err="1"/>
              <a:t>NPC,Monster</a:t>
            </a:r>
            <a:r>
              <a:rPr lang="en-US" altLang="ko-KR" dirty="0"/>
              <a:t>)</a:t>
            </a:r>
            <a:r>
              <a:rPr lang="ko-KR" altLang="en-US" dirty="0"/>
              <a:t> 디자인 </a:t>
            </a:r>
            <a:r>
              <a:rPr lang="ko-KR" altLang="en-US" dirty="0" err="1"/>
              <a:t>컨셉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41322" y="1825625"/>
            <a:ext cx="3112477" cy="4351338"/>
          </a:xfrm>
        </p:spPr>
        <p:txBody>
          <a:bodyPr/>
          <a:lstStyle/>
          <a:p>
            <a:r>
              <a:rPr lang="ko-KR" altLang="en-US" sz="2000" dirty="0"/>
              <a:t>적으로 상대할 </a:t>
            </a:r>
            <a:r>
              <a:rPr lang="ko-KR" altLang="en-US" sz="2000" dirty="0" err="1"/>
              <a:t>몬스터들은</a:t>
            </a:r>
            <a:r>
              <a:rPr lang="ko-KR" altLang="en-US" sz="2000" dirty="0"/>
              <a:t> 주인공의 내면에서 주인공을 괴롭히는 환상이 유물의 힘에 의해 실체화 된 모습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주인공의 </a:t>
            </a:r>
            <a:r>
              <a:rPr lang="ko-KR" altLang="en-US" sz="2000" dirty="0" err="1"/>
              <a:t>카르마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주인공의 형상을 한 적은 유물의 힘에 의해 유적에서 루프에 빠진 자신의 모습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436" y="1328056"/>
            <a:ext cx="2744964" cy="34440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056"/>
            <a:ext cx="3875314" cy="21798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3169295"/>
            <a:ext cx="4605867" cy="25908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4" y="4183238"/>
            <a:ext cx="3708169" cy="208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2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월드맵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241322" y="1825625"/>
            <a:ext cx="31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공간적배경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주인공의 국가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케메트</a:t>
            </a:r>
            <a:endParaRPr lang="en-US" altLang="ko-KR" sz="2000" dirty="0"/>
          </a:p>
          <a:p>
            <a:r>
              <a:rPr lang="ko-KR" altLang="en-US" sz="2000" dirty="0"/>
              <a:t>적국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락샤사</a:t>
            </a:r>
            <a:endParaRPr lang="en-US" altLang="ko-KR" sz="2000" dirty="0"/>
          </a:p>
          <a:p>
            <a:r>
              <a:rPr lang="ko-KR" altLang="en-US" sz="2000" dirty="0"/>
              <a:t>봉건 영지 도시국가</a:t>
            </a:r>
            <a:endParaRPr lang="en-US" altLang="ko-KR" sz="2000" dirty="0"/>
          </a:p>
          <a:p>
            <a:r>
              <a:rPr lang="ko-KR" altLang="en-US" sz="2000" dirty="0" err="1"/>
              <a:t>숲속의</a:t>
            </a:r>
            <a:r>
              <a:rPr lang="ko-KR" altLang="en-US" sz="2000" dirty="0"/>
              <a:t> 마을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아프사라스</a:t>
            </a:r>
            <a:endParaRPr lang="en-US" altLang="ko-KR" sz="2000" dirty="0"/>
          </a:p>
          <a:p>
            <a:r>
              <a:rPr lang="ko-KR" altLang="en-US" sz="2000" dirty="0"/>
              <a:t>유적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유해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3" y="1636712"/>
            <a:ext cx="2247900" cy="29908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5" y="1760537"/>
            <a:ext cx="2524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3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플레이맵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01294"/>
            <a:ext cx="4271733" cy="2264229"/>
          </a:xfrm>
          <a:prstGeom prst="rect">
            <a:avLst/>
          </a:prstGeom>
        </p:spPr>
      </p:pic>
      <p:pic>
        <p:nvPicPr>
          <p:cNvPr id="1026" name="Picture 2" descr="level00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98664"/>
            <a:ext cx="4271733" cy="240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>
          <a:xfrm>
            <a:off x="8241322" y="1825625"/>
            <a:ext cx="31124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/>
              <a:t>공간적배경</a:t>
            </a:r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주인공의 국가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케메트</a:t>
            </a:r>
            <a:endParaRPr lang="en-US" altLang="ko-KR" sz="2000" dirty="0"/>
          </a:p>
          <a:p>
            <a:r>
              <a:rPr lang="ko-KR" altLang="en-US" sz="2000" dirty="0"/>
              <a:t>적국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락샤사</a:t>
            </a:r>
            <a:endParaRPr lang="en-US" altLang="ko-KR" sz="2000" dirty="0"/>
          </a:p>
          <a:p>
            <a:r>
              <a:rPr lang="ko-KR" altLang="en-US" sz="2000" dirty="0"/>
              <a:t>봉건 영지 도시국가</a:t>
            </a:r>
            <a:endParaRPr lang="en-US" altLang="ko-KR" sz="2000" dirty="0"/>
          </a:p>
          <a:p>
            <a:r>
              <a:rPr lang="ko-KR" altLang="en-US" sz="2000" dirty="0" err="1"/>
              <a:t>숲속의</a:t>
            </a:r>
            <a:r>
              <a:rPr lang="ko-KR" altLang="en-US" sz="2000" dirty="0"/>
              <a:t> 마을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아프사라스</a:t>
            </a:r>
            <a:endParaRPr lang="en-US" altLang="ko-KR" sz="2000" dirty="0"/>
          </a:p>
          <a:p>
            <a:r>
              <a:rPr lang="ko-KR" altLang="en-US" sz="2000" dirty="0"/>
              <a:t>유적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아포피스의</a:t>
            </a:r>
            <a:r>
              <a:rPr lang="ko-KR" altLang="en-US" sz="2000" dirty="0"/>
              <a:t> 유해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8260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Display(EX)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10" y="1634045"/>
            <a:ext cx="5983090" cy="4351338"/>
          </a:xfrm>
        </p:spPr>
      </p:pic>
      <p:sp>
        <p:nvSpPr>
          <p:cNvPr id="15" name="직사각형 14"/>
          <p:cNvSpPr/>
          <p:nvPr/>
        </p:nvSpPr>
        <p:spPr>
          <a:xfrm>
            <a:off x="2763202" y="1757364"/>
            <a:ext cx="1636396" cy="8429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체력</a:t>
            </a:r>
            <a:endParaRPr lang="en-US" altLang="ko-KR" dirty="0"/>
          </a:p>
          <a:p>
            <a:pPr algn="ctr"/>
            <a:r>
              <a:rPr lang="ko-KR" altLang="en-US" dirty="0" err="1"/>
              <a:t>스테미나</a:t>
            </a:r>
            <a:endParaRPr lang="en-US" altLang="ko-KR" dirty="0"/>
          </a:p>
          <a:p>
            <a:pPr algn="ctr"/>
            <a:r>
              <a:rPr lang="ko-KR" altLang="en-US" dirty="0"/>
              <a:t>기력</a:t>
            </a:r>
          </a:p>
        </p:txBody>
      </p:sp>
    </p:spTree>
    <p:extLst>
      <p:ext uri="{BB962C8B-B14F-4D97-AF65-F5344CB8AC3E}">
        <p14:creationId xmlns:p14="http://schemas.microsoft.com/office/powerpoint/2010/main" val="85282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History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01385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4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update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2020.03.20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이재천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8296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 err="1"/>
              <a:t>게임플로우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      1. </a:t>
            </a:r>
            <a:r>
              <a:rPr lang="ko-KR" altLang="en-US" dirty="0"/>
              <a:t>타이틀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2. </a:t>
            </a:r>
            <a:r>
              <a:rPr lang="ko-KR" altLang="en-US" dirty="0"/>
              <a:t>게임시작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3. </a:t>
            </a:r>
            <a:r>
              <a:rPr lang="ko-KR" altLang="en-US" dirty="0" err="1"/>
              <a:t>컷씬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첫 전투</a:t>
            </a:r>
            <a:r>
              <a:rPr lang="en-US" altLang="ko-KR" dirty="0"/>
              <a:t>~ </a:t>
            </a:r>
            <a:r>
              <a:rPr lang="ko-KR" altLang="en-US" dirty="0"/>
              <a:t>마을에서 깨어나기 전까지</a:t>
            </a:r>
            <a:r>
              <a:rPr lang="en-US" altLang="ko-KR" dirty="0"/>
              <a:t>) 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4. </a:t>
            </a:r>
            <a:r>
              <a:rPr lang="ko-KR" altLang="en-US" dirty="0" err="1"/>
              <a:t>인게임</a:t>
            </a:r>
            <a:r>
              <a:rPr lang="ko-KR" altLang="en-US" dirty="0"/>
              <a:t> 시작</a:t>
            </a:r>
          </a:p>
          <a:p>
            <a:pPr marL="0" indent="0">
              <a:buNone/>
            </a:pPr>
            <a:r>
              <a:rPr lang="ko-KR" altLang="en-US" dirty="0"/>
              <a:t>      </a:t>
            </a:r>
            <a:r>
              <a:rPr lang="en-US" altLang="ko-KR" dirty="0"/>
              <a:t>5. </a:t>
            </a:r>
            <a:r>
              <a:rPr lang="ko-KR" altLang="en-US" dirty="0" err="1"/>
              <a:t>튜토리얼</a:t>
            </a:r>
            <a:r>
              <a:rPr lang="en-US" altLang="ko-KR" dirty="0"/>
              <a:t>(</a:t>
            </a:r>
            <a:r>
              <a:rPr lang="ko-KR" altLang="en-US" dirty="0"/>
              <a:t>예정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6. </a:t>
            </a:r>
            <a:r>
              <a:rPr lang="ko-KR" altLang="en-US" dirty="0"/>
              <a:t>유적플레이 </a:t>
            </a:r>
            <a:r>
              <a:rPr lang="en-US" altLang="ko-KR" dirty="0"/>
              <a:t>1, 2, 3</a:t>
            </a:r>
            <a:r>
              <a:rPr lang="ko-KR" altLang="en-US" dirty="0"/>
              <a:t>으로 구성된 스테이지</a:t>
            </a:r>
            <a:r>
              <a:rPr lang="en-US" altLang="ko-KR" dirty="0"/>
              <a:t>(</a:t>
            </a:r>
            <a:r>
              <a:rPr lang="ko-KR" altLang="en-US" dirty="0"/>
              <a:t>루프를 적용하면 더 많은 스테이지를 돌게 될 수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      7. </a:t>
            </a:r>
            <a:r>
              <a:rPr lang="ko-KR" altLang="en-US" dirty="0" err="1"/>
              <a:t>보스전</a:t>
            </a:r>
            <a:r>
              <a:rPr lang="en-US" altLang="ko-KR" dirty="0"/>
              <a:t>(</a:t>
            </a:r>
            <a:r>
              <a:rPr lang="ko-KR" altLang="en-US" dirty="0"/>
              <a:t>불확실</a:t>
            </a:r>
            <a:r>
              <a:rPr lang="en-US" altLang="ko-KR" dirty="0"/>
              <a:t>)      </a:t>
            </a:r>
          </a:p>
          <a:p>
            <a:pPr marL="0" indent="0">
              <a:buNone/>
            </a:pPr>
            <a:r>
              <a:rPr lang="en-US" altLang="ko-KR" dirty="0"/>
              <a:t>      8. </a:t>
            </a:r>
            <a:r>
              <a:rPr lang="ko-KR" altLang="en-US" dirty="0" err="1"/>
              <a:t>엔딩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80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21</a:t>
            </a:fld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11306"/>
              </p:ext>
            </p:extLst>
          </p:nvPr>
        </p:nvGraphicFramePr>
        <p:xfrm>
          <a:off x="838200" y="1489073"/>
          <a:ext cx="10301288" cy="4625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74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486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000" kern="100" dirty="0">
                          <a:effectLst/>
                        </a:rPr>
                        <a:t>캐릭터 모션리스트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명칭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분류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 err="1">
                          <a:effectLst/>
                        </a:rPr>
                        <a:t>조작키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설명</a:t>
                      </a:r>
                      <a:endParaRPr lang="ko-KR" sz="12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4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Idle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기본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 없음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action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액션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 없음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이동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work-s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work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이동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WSAD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WSAD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걷기를 시작하는 상태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걷는 중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angle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시점변경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마우스이동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서 있는 상태에서 몸을 돌려 시점을 변경한다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run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달리기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Shift</a:t>
                      </a:r>
                      <a:endParaRPr lang="ko-KR" sz="1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ko-KR" sz="1600" kern="100">
                          <a:effectLst/>
                        </a:rPr>
                        <a:t>이동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달리기를 시작하는 상태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달리는 중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dash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돌진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앞으로 돌진하는 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dodge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회피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전투모드 상태에서 몸을 굴려 적의 공격을 피한다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Jump-i</a:t>
                      </a:r>
                      <a:endParaRPr lang="ko-KR" sz="1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Jump-r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도약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space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대기상태에서 점프함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달리면서 점프를 함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504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falling</a:t>
                      </a:r>
                      <a:endParaRPr lang="ko-KR" sz="18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falling-r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추락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조작없음</a:t>
                      </a:r>
                      <a:endParaRPr lang="ko-KR" sz="18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루프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떨어지는 상태</a:t>
                      </a:r>
                      <a:endParaRPr lang="ko-KR" sz="18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 err="1">
                          <a:effectLst/>
                        </a:rPr>
                        <a:t>런닝점프에서</a:t>
                      </a:r>
                      <a:r>
                        <a:rPr lang="ko-KR" sz="1600" kern="100" dirty="0">
                          <a:effectLst/>
                        </a:rPr>
                        <a:t> 떨어지는 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27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landing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착지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>
                          <a:effectLst/>
                        </a:rPr>
                        <a:t>조작없음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착지하여 일어나는 상태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8657"/>
          </a:xfrm>
        </p:spPr>
        <p:txBody>
          <a:bodyPr/>
          <a:lstStyle/>
          <a:p>
            <a:r>
              <a:rPr lang="ko-KR" altLang="en-US" dirty="0"/>
              <a:t>액션</a:t>
            </a:r>
            <a:r>
              <a:rPr lang="en-US" altLang="ko-KR" dirty="0"/>
              <a:t>,</a:t>
            </a:r>
            <a:r>
              <a:rPr lang="ko-KR" altLang="en-US" dirty="0"/>
              <a:t>전투시스템</a:t>
            </a:r>
          </a:p>
        </p:txBody>
      </p:sp>
    </p:spTree>
    <p:extLst>
      <p:ext uri="{BB962C8B-B14F-4D97-AF65-F5344CB8AC3E}">
        <p14:creationId xmlns:p14="http://schemas.microsoft.com/office/powerpoint/2010/main" val="2118545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액션</a:t>
            </a:r>
            <a:r>
              <a:rPr lang="en-US" altLang="ko-KR" dirty="0"/>
              <a:t>,</a:t>
            </a:r>
            <a:r>
              <a:rPr lang="ko-KR" altLang="en-US" dirty="0"/>
              <a:t>전투시스템</a:t>
            </a:r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478729"/>
              </p:ext>
            </p:extLst>
          </p:nvPr>
        </p:nvGraphicFramePr>
        <p:xfrm>
          <a:off x="838199" y="1498980"/>
          <a:ext cx="10206039" cy="35452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3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8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1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6207">
                <a:tc gridSpan="4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2400" kern="100" dirty="0">
                          <a:effectLst/>
                        </a:rPr>
                        <a:t>전투</a:t>
                      </a: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ko-KR" sz="2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C-idle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전투기본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루프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전투모드에서 대기상태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43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C-action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전투액션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전투모드에서</a:t>
                      </a:r>
                      <a:r>
                        <a:rPr lang="en-US" sz="1800" kern="100">
                          <a:effectLst/>
                        </a:rPr>
                        <a:t> 10</a:t>
                      </a:r>
                      <a:r>
                        <a:rPr lang="ko-KR" sz="1800" kern="100">
                          <a:effectLst/>
                        </a:rPr>
                        <a:t>초이상 움직임이 없는 상태로 지속될 때 </a:t>
                      </a:r>
                      <a:endParaRPr lang="ko-KR" sz="2000" kern="10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무기를 손질하는 애니메이션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5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69595" algn="l"/>
                        </a:tabLst>
                      </a:pPr>
                      <a:r>
                        <a:rPr lang="en-US" sz="1800" kern="100">
                          <a:effectLst/>
                        </a:rPr>
                        <a:t>C-finish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전투종료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조작없음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전투모드를 종료하는 상태 </a:t>
                      </a:r>
                      <a:endParaRPr lang="ko-KR" sz="2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40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attack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attack-d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attack-r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attack-j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attack-</a:t>
                      </a:r>
                      <a:r>
                        <a:rPr lang="en-US" sz="1800" kern="100" dirty="0" err="1">
                          <a:effectLst/>
                        </a:rPr>
                        <a:t>rj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attack-c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공격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대쉬</a:t>
                      </a:r>
                      <a:r>
                        <a:rPr lang="ko-KR" sz="1800" kern="100" dirty="0">
                          <a:effectLst/>
                        </a:rPr>
                        <a:t> 공격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런닝</a:t>
                      </a:r>
                      <a:r>
                        <a:rPr lang="ko-KR" sz="1800" kern="100" dirty="0">
                          <a:effectLst/>
                        </a:rPr>
                        <a:t> 공격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점프 공격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런닝</a:t>
                      </a:r>
                      <a:r>
                        <a:rPr lang="ko-KR" sz="1800" kern="100" dirty="0">
                          <a:effectLst/>
                        </a:rPr>
                        <a:t> 점프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반격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좌클릭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대쉬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ko-KR" sz="1800" kern="100" dirty="0">
                          <a:effectLst/>
                        </a:rPr>
                        <a:t>좌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러닝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ko-KR" sz="1800" kern="100" dirty="0">
                          <a:effectLst/>
                        </a:rPr>
                        <a:t>좌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점프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ko-KR" sz="1800" kern="100" dirty="0">
                          <a:effectLst/>
                        </a:rPr>
                        <a:t>좌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런점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ko-KR" sz="1800" kern="100" dirty="0">
                          <a:effectLst/>
                        </a:rPr>
                        <a:t>좌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방어</a:t>
                      </a:r>
                      <a:r>
                        <a:rPr lang="en-US" sz="1800" kern="100" dirty="0">
                          <a:effectLst/>
                        </a:rPr>
                        <a:t>+</a:t>
                      </a:r>
                      <a:r>
                        <a:rPr lang="ko-KR" sz="1800" kern="100" dirty="0">
                          <a:effectLst/>
                        </a:rPr>
                        <a:t>좌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전투모드에서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 err="1">
                          <a:effectLst/>
                        </a:rPr>
                        <a:t>대쉬</a:t>
                      </a:r>
                      <a:r>
                        <a:rPr lang="ko-KR" sz="1800" kern="100" dirty="0">
                          <a:effectLst/>
                        </a:rPr>
                        <a:t>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달리는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점프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러닝점프 중 공격하는 상태</a:t>
                      </a:r>
                      <a:endParaRPr lang="ko-KR" sz="2000" kern="100" dirty="0">
                        <a:effectLst/>
                      </a:endParaRPr>
                    </a:p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 kern="100" dirty="0">
                          <a:effectLst/>
                        </a:rPr>
                        <a:t>방어</a:t>
                      </a:r>
                      <a:r>
                        <a:rPr lang="en-US" sz="1800" kern="100" dirty="0">
                          <a:effectLst/>
                        </a:rPr>
                        <a:t>, </a:t>
                      </a:r>
                      <a:r>
                        <a:rPr lang="ko-KR" sz="1800" kern="100" dirty="0">
                          <a:effectLst/>
                        </a:rPr>
                        <a:t>회피 중 공격하는 상태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Copyright(c)2020. All rights reserved by Kyungho.lee.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90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키워드</a:t>
            </a:r>
            <a:r>
              <a:rPr lang="en-US" altLang="ko-KR" dirty="0"/>
              <a:t>(Keyword)</a:t>
            </a:r>
          </a:p>
          <a:p>
            <a:r>
              <a:rPr lang="ko-KR" altLang="en-US" dirty="0"/>
              <a:t>시놉시스</a:t>
            </a:r>
            <a:r>
              <a:rPr lang="en-US" altLang="ko-KR" dirty="0"/>
              <a:t>(Synopsis)</a:t>
            </a:r>
          </a:p>
          <a:p>
            <a:r>
              <a:rPr lang="ko-KR" altLang="en-US" dirty="0"/>
              <a:t>캐릭터</a:t>
            </a:r>
            <a:r>
              <a:rPr lang="en-US" altLang="ko-KR" dirty="0"/>
              <a:t>(Character concept)</a:t>
            </a:r>
          </a:p>
          <a:p>
            <a:r>
              <a:rPr lang="ko-KR" altLang="en-US" dirty="0"/>
              <a:t>화면</a:t>
            </a:r>
            <a:r>
              <a:rPr lang="en-US" altLang="ko-KR" dirty="0"/>
              <a:t>(display)</a:t>
            </a:r>
          </a:p>
          <a:p>
            <a:r>
              <a:rPr lang="ko-KR" altLang="en-US" dirty="0"/>
              <a:t>액션</a:t>
            </a:r>
            <a:r>
              <a:rPr lang="en-US" altLang="ko-KR" dirty="0"/>
              <a:t>(Action concept)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78C6-BE6B-4503-80E5-96D1D44FB25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786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Keyword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214421" y="1045495"/>
            <a:ext cx="3749299" cy="374929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ko-KR" altLang="en-US" sz="4000" dirty="0"/>
              <a:t>고대</a:t>
            </a:r>
            <a:r>
              <a:rPr lang="en-US" altLang="ko-KR" sz="4000" dirty="0"/>
              <a:t>~</a:t>
            </a:r>
            <a:r>
              <a:rPr lang="ko-KR" altLang="en-US" sz="4000" dirty="0"/>
              <a:t>중세국가</a:t>
            </a:r>
          </a:p>
        </p:txBody>
      </p:sp>
      <p:sp>
        <p:nvSpPr>
          <p:cNvPr id="8" name="타원 7"/>
          <p:cNvSpPr/>
          <p:nvPr/>
        </p:nvSpPr>
        <p:spPr>
          <a:xfrm>
            <a:off x="2296371" y="1203831"/>
            <a:ext cx="2399790" cy="239979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고대신화</a:t>
            </a:r>
          </a:p>
        </p:txBody>
      </p:sp>
      <p:sp>
        <p:nvSpPr>
          <p:cNvPr id="9" name="타원 8"/>
          <p:cNvSpPr/>
          <p:nvPr/>
        </p:nvSpPr>
        <p:spPr>
          <a:xfrm>
            <a:off x="849691" y="2149954"/>
            <a:ext cx="2103240" cy="220040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rgbClr val="C00000"/>
                </a:solidFill>
              </a:rPr>
              <a:t>카르마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256560" y="3739989"/>
            <a:ext cx="1731851" cy="173185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깨달음</a:t>
            </a:r>
          </a:p>
        </p:txBody>
      </p:sp>
      <p:sp>
        <p:nvSpPr>
          <p:cNvPr id="11" name="타원 10"/>
          <p:cNvSpPr/>
          <p:nvPr/>
        </p:nvSpPr>
        <p:spPr>
          <a:xfrm>
            <a:off x="2187714" y="4956110"/>
            <a:ext cx="1558115" cy="1558115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400" dirty="0" err="1"/>
              <a:t>초월자</a:t>
            </a:r>
            <a:endParaRPr lang="ko-KR" altLang="en-US" sz="3200" dirty="0"/>
          </a:p>
        </p:txBody>
      </p:sp>
      <p:sp>
        <p:nvSpPr>
          <p:cNvPr id="12" name="타원 11"/>
          <p:cNvSpPr/>
          <p:nvPr/>
        </p:nvSpPr>
        <p:spPr>
          <a:xfrm>
            <a:off x="2825016" y="3956833"/>
            <a:ext cx="1436531" cy="143653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패잔병</a:t>
            </a:r>
          </a:p>
        </p:txBody>
      </p:sp>
      <p:sp>
        <p:nvSpPr>
          <p:cNvPr id="22" name="타원 21"/>
          <p:cNvSpPr/>
          <p:nvPr/>
        </p:nvSpPr>
        <p:spPr>
          <a:xfrm>
            <a:off x="3690459" y="4780185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명예</a:t>
            </a:r>
          </a:p>
        </p:txBody>
      </p:sp>
      <p:sp>
        <p:nvSpPr>
          <p:cNvPr id="24" name="타원 23"/>
          <p:cNvSpPr/>
          <p:nvPr/>
        </p:nvSpPr>
        <p:spPr>
          <a:xfrm>
            <a:off x="5089576" y="3482322"/>
            <a:ext cx="1611032" cy="1611032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 err="1"/>
              <a:t>회기물</a:t>
            </a:r>
            <a:endParaRPr lang="ko-KR" altLang="en-US" sz="2000" dirty="0"/>
          </a:p>
        </p:txBody>
      </p:sp>
      <p:sp>
        <p:nvSpPr>
          <p:cNvPr id="25" name="타원 24"/>
          <p:cNvSpPr/>
          <p:nvPr/>
        </p:nvSpPr>
        <p:spPr>
          <a:xfrm>
            <a:off x="2561267" y="3054824"/>
            <a:ext cx="1158571" cy="1158571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dirty="0"/>
              <a:t>열반</a:t>
            </a:r>
          </a:p>
        </p:txBody>
      </p:sp>
      <p:sp>
        <p:nvSpPr>
          <p:cNvPr id="26" name="타원 25"/>
          <p:cNvSpPr/>
          <p:nvPr/>
        </p:nvSpPr>
        <p:spPr>
          <a:xfrm>
            <a:off x="4540204" y="4372328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유물</a:t>
            </a:r>
          </a:p>
        </p:txBody>
      </p:sp>
      <p:sp>
        <p:nvSpPr>
          <p:cNvPr id="27" name="타원 26"/>
          <p:cNvSpPr/>
          <p:nvPr/>
        </p:nvSpPr>
        <p:spPr>
          <a:xfrm>
            <a:off x="6225174" y="3887952"/>
            <a:ext cx="2136316" cy="2136316"/>
          </a:xfrm>
          <a:prstGeom prst="ellipse">
            <a:avLst/>
          </a:prstGeom>
          <a:solidFill>
            <a:srgbClr val="C000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전쟁</a:t>
            </a:r>
            <a:endParaRPr lang="en-US" altLang="ko-KR" sz="2000" dirty="0"/>
          </a:p>
        </p:txBody>
      </p:sp>
      <p:sp>
        <p:nvSpPr>
          <p:cNvPr id="31" name="타원 30"/>
          <p:cNvSpPr/>
          <p:nvPr/>
        </p:nvSpPr>
        <p:spPr>
          <a:xfrm>
            <a:off x="3549252" y="2651153"/>
            <a:ext cx="1973874" cy="191545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액션</a:t>
            </a:r>
            <a:r>
              <a:rPr lang="en-US" altLang="ko-KR" sz="2000" dirty="0"/>
              <a:t>RPG</a:t>
            </a:r>
            <a:endParaRPr lang="ko-KR" altLang="en-US" sz="2000" dirty="0"/>
          </a:p>
        </p:txBody>
      </p:sp>
      <p:sp>
        <p:nvSpPr>
          <p:cNvPr id="13" name="타원 12"/>
          <p:cNvSpPr/>
          <p:nvPr/>
        </p:nvSpPr>
        <p:spPr>
          <a:xfrm>
            <a:off x="4080003" y="1519024"/>
            <a:ext cx="1542938" cy="154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판타지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7959297" y="5130815"/>
            <a:ext cx="1231223" cy="45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23" name="타원 22"/>
          <p:cNvSpPr/>
          <p:nvPr/>
        </p:nvSpPr>
        <p:spPr>
          <a:xfrm>
            <a:off x="5236184" y="4886947"/>
            <a:ext cx="1234688" cy="1198145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bIns="0" rtlCol="0" anchor="ctr"/>
          <a:lstStyle/>
          <a:p>
            <a:pPr algn="ctr"/>
            <a:r>
              <a:rPr lang="ko-KR" altLang="en-US" sz="2000" dirty="0"/>
              <a:t>폴리스</a:t>
            </a:r>
          </a:p>
        </p:txBody>
      </p:sp>
    </p:spTree>
    <p:extLst>
      <p:ext uri="{BB962C8B-B14F-4D97-AF65-F5344CB8AC3E}">
        <p14:creationId xmlns:p14="http://schemas.microsoft.com/office/powerpoint/2010/main" val="87185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Chronicle (</a:t>
            </a:r>
            <a:r>
              <a:rPr lang="ko-KR" altLang="en-US" dirty="0"/>
              <a:t>연대기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4770" y="5568461"/>
            <a:ext cx="10709030" cy="798014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838200" y="3470031"/>
            <a:ext cx="10269415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5991725" y="3099553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623</a:t>
            </a:r>
            <a:r>
              <a:rPr lang="ko-KR" altLang="en-US" sz="1400" dirty="0"/>
              <a:t>년</a:t>
            </a:r>
          </a:p>
        </p:txBody>
      </p:sp>
      <p:sp>
        <p:nvSpPr>
          <p:cNvPr id="13" name="설명선 2(강조선) 12"/>
          <p:cNvSpPr/>
          <p:nvPr/>
        </p:nvSpPr>
        <p:spPr>
          <a:xfrm>
            <a:off x="1799492" y="2039096"/>
            <a:ext cx="1652954" cy="943543"/>
          </a:xfrm>
          <a:prstGeom prst="accent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추신 아리아의 유물창조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아프사라스인</a:t>
            </a:r>
            <a:r>
              <a:rPr lang="ko-KR" altLang="en-US" sz="800" dirty="0"/>
              <a:t> 에게 유물을 하사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아프사라스인은</a:t>
            </a:r>
            <a:r>
              <a:rPr lang="ko-KR" altLang="en-US" sz="800" dirty="0"/>
              <a:t> 유적을 세우고 이를 유지하기 위해 마을을 건설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14" name="설명선 2(강조선) 13"/>
          <p:cNvSpPr/>
          <p:nvPr/>
        </p:nvSpPr>
        <p:spPr>
          <a:xfrm>
            <a:off x="3327888" y="4070351"/>
            <a:ext cx="1928446" cy="107763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757"/>
              <a:gd name="adj6" fmla="val -2235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신에 의해 </a:t>
            </a:r>
            <a:r>
              <a:rPr lang="ko-KR" altLang="en-US" sz="800" dirty="0" err="1"/>
              <a:t>락샤사</a:t>
            </a:r>
            <a:r>
              <a:rPr lang="ko-KR" altLang="en-US" sz="800" dirty="0"/>
              <a:t> 창조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락샤샤인</a:t>
            </a:r>
            <a:r>
              <a:rPr lang="ko-KR" altLang="en-US" sz="800" dirty="0"/>
              <a:t> 건국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락샤샤는</a:t>
            </a:r>
            <a:r>
              <a:rPr lang="ko-KR" altLang="en-US" sz="800" dirty="0"/>
              <a:t> 요새를 새우고 유적을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 지킴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누스카는</a:t>
            </a:r>
            <a:r>
              <a:rPr lang="ko-KR" altLang="en-US" sz="800" dirty="0"/>
              <a:t> </a:t>
            </a:r>
            <a:r>
              <a:rPr lang="ko-KR" altLang="en-US" sz="800" dirty="0" err="1"/>
              <a:t>아프사라스의</a:t>
            </a:r>
            <a:r>
              <a:rPr lang="ko-KR" altLang="en-US" sz="800" dirty="0"/>
              <a:t> 마을에 있는다</a:t>
            </a:r>
            <a:r>
              <a:rPr lang="en-US" altLang="ko-KR" sz="800" dirty="0"/>
              <a:t>.</a:t>
            </a:r>
          </a:p>
        </p:txBody>
      </p:sp>
      <p:sp>
        <p:nvSpPr>
          <p:cNvPr id="15" name="설명선 2(강조선) 14"/>
          <p:cNvSpPr/>
          <p:nvPr/>
        </p:nvSpPr>
        <p:spPr>
          <a:xfrm>
            <a:off x="7448548" y="4049431"/>
            <a:ext cx="2095502" cy="133552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278"/>
              <a:gd name="adj6" fmla="val -5212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err="1"/>
              <a:t>케메트의</a:t>
            </a:r>
            <a:r>
              <a:rPr lang="ko-KR" altLang="en-US" sz="800" dirty="0"/>
              <a:t> 영향력 하의 마을 주변에서 약초를 따던 농민이 </a:t>
            </a:r>
            <a:r>
              <a:rPr lang="ko-KR" altLang="en-US" sz="800" dirty="0" err="1"/>
              <a:t>락샤사</a:t>
            </a:r>
            <a:r>
              <a:rPr lang="ko-KR" altLang="en-US" sz="800" dirty="0"/>
              <a:t> 사람들에 의해 살해당함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조사를 통해 미지의 존재에 의해 살해당한 사실을 알게 되고 척후대를 보내어 숲을 조사함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정찰대는 숲에서 미지의 요새를 발견하고 </a:t>
            </a:r>
            <a:r>
              <a:rPr lang="ko-KR" altLang="en-US" sz="800" dirty="0" err="1"/>
              <a:t>락샤샤의</a:t>
            </a:r>
            <a:r>
              <a:rPr lang="ko-KR" altLang="en-US" sz="800" dirty="0"/>
              <a:t> 존재를 알게 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</p:txBody>
      </p:sp>
      <p:sp>
        <p:nvSpPr>
          <p:cNvPr id="16" name="설명선 2(강조선) 15"/>
          <p:cNvSpPr/>
          <p:nvPr/>
        </p:nvSpPr>
        <p:spPr>
          <a:xfrm>
            <a:off x="8919796" y="1847273"/>
            <a:ext cx="2695942" cy="1182260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7543"/>
              <a:gd name="adj6" fmla="val -3826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영주는 </a:t>
            </a:r>
            <a:r>
              <a:rPr lang="ko-KR" altLang="en-US" sz="800" dirty="0" err="1"/>
              <a:t>락샤샤를</a:t>
            </a:r>
            <a:r>
              <a:rPr lang="ko-KR" altLang="en-US" sz="800" dirty="0"/>
              <a:t> 토벌의 대상으로 규정하고 즉각적으로 군대를 소집하여 토벌을 명함</a:t>
            </a:r>
            <a:r>
              <a:rPr lang="en-US" altLang="ko-KR" sz="8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국가에 대한 충성과 명예를 위해 </a:t>
            </a:r>
            <a:r>
              <a:rPr lang="ko-KR" altLang="en-US" sz="800" dirty="0" err="1"/>
              <a:t>케프리는</a:t>
            </a:r>
            <a:r>
              <a:rPr lang="ko-KR" altLang="en-US" sz="800" dirty="0"/>
              <a:t> 군사장교로 입교했고 첫 전장에 나섬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압도적인 무력에 의해 전쟁에 참여했던 </a:t>
            </a:r>
            <a:r>
              <a:rPr lang="ko-KR" altLang="en-US" sz="800" dirty="0" err="1"/>
              <a:t>케메트인은</a:t>
            </a:r>
            <a:r>
              <a:rPr lang="ko-KR" altLang="en-US" sz="800" dirty="0"/>
              <a:t> 주인공 </a:t>
            </a:r>
            <a:r>
              <a:rPr lang="ko-KR" altLang="en-US" sz="800" dirty="0" err="1"/>
              <a:t>케프리를</a:t>
            </a:r>
            <a:r>
              <a:rPr lang="ko-KR" altLang="en-US" sz="800" dirty="0"/>
              <a:t> 제외하고 전멸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17" name="타원 16"/>
          <p:cNvSpPr/>
          <p:nvPr/>
        </p:nvSpPr>
        <p:spPr>
          <a:xfrm>
            <a:off x="9982200" y="3094892"/>
            <a:ext cx="750278" cy="750278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G</a:t>
            </a:r>
            <a:endParaRPr lang="ko-KR" altLang="en-US" b="1" dirty="0"/>
          </a:p>
        </p:txBody>
      </p:sp>
      <p:sp>
        <p:nvSpPr>
          <p:cNvPr id="18" name="설명선 2(강조선) 17"/>
          <p:cNvSpPr/>
          <p:nvPr/>
        </p:nvSpPr>
        <p:spPr>
          <a:xfrm>
            <a:off x="5378327" y="1987101"/>
            <a:ext cx="2261822" cy="104487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535"/>
              <a:gd name="adj6" fmla="val -356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 err="1"/>
              <a:t>케메트건국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 err="1"/>
              <a:t>케메트는</a:t>
            </a:r>
            <a:r>
              <a:rPr lang="ko-KR" altLang="en-US" sz="800" dirty="0"/>
              <a:t> 건국 이후 풍요로운 토지와 강을 기반으로 강력한 </a:t>
            </a:r>
            <a:r>
              <a:rPr lang="ko-KR" altLang="en-US" sz="800" dirty="0" err="1"/>
              <a:t>농업력을</a:t>
            </a:r>
            <a:r>
              <a:rPr lang="ko-KR" altLang="en-US" sz="800" dirty="0"/>
              <a:t> 보유해  빠르게 강국의 대열에 오른다</a:t>
            </a:r>
            <a:r>
              <a:rPr lang="en-US" altLang="ko-KR" sz="800" dirty="0"/>
              <a:t>.</a:t>
            </a:r>
          </a:p>
        </p:txBody>
      </p:sp>
      <p:sp>
        <p:nvSpPr>
          <p:cNvPr id="20" name="설명선 2(강조선) 19"/>
          <p:cNvSpPr/>
          <p:nvPr/>
        </p:nvSpPr>
        <p:spPr>
          <a:xfrm>
            <a:off x="9804889" y="3839194"/>
            <a:ext cx="2204303" cy="1545760"/>
          </a:xfrm>
          <a:prstGeom prst="accentCallout2">
            <a:avLst>
              <a:gd name="adj1" fmla="val 18750"/>
              <a:gd name="adj2" fmla="val -8333"/>
              <a:gd name="adj3" fmla="val 21591"/>
              <a:gd name="adj4" fmla="val -9234"/>
              <a:gd name="adj5" fmla="val -17427"/>
              <a:gd name="adj6" fmla="val -1464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ko-KR" altLang="en-US" sz="800" dirty="0"/>
              <a:t>제대로 한 </a:t>
            </a:r>
            <a:r>
              <a:rPr lang="ko-KR" altLang="en-US" sz="800" dirty="0" err="1"/>
              <a:t>번싸우지도</a:t>
            </a:r>
            <a:r>
              <a:rPr lang="ko-KR" altLang="en-US" sz="800" dirty="0"/>
              <a:t> 않고 </a:t>
            </a:r>
            <a:r>
              <a:rPr lang="ko-KR" altLang="en-US" sz="800" dirty="0" err="1"/>
              <a:t>락샤샤의</a:t>
            </a:r>
            <a:r>
              <a:rPr lang="ko-KR" altLang="en-US" sz="800" dirty="0"/>
              <a:t> 압도적인 무력을 목도한 </a:t>
            </a:r>
            <a:r>
              <a:rPr lang="ko-KR" altLang="en-US" sz="800" dirty="0" err="1"/>
              <a:t>케프리는</a:t>
            </a:r>
            <a:r>
              <a:rPr lang="ko-KR" altLang="en-US" sz="800" dirty="0"/>
              <a:t> 불명예스럽게 유적이 있는 </a:t>
            </a:r>
            <a:r>
              <a:rPr lang="ko-KR" altLang="en-US" sz="800" dirty="0" err="1"/>
              <a:t>숲속으로</a:t>
            </a:r>
            <a:r>
              <a:rPr lang="ko-KR" altLang="en-US" sz="800" dirty="0"/>
              <a:t> 도망침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죽기 적진이었던 주인공은 유물의 이끌림에 특별한 힘을 체험함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r>
              <a:rPr lang="ko-KR" altLang="en-US" sz="800" dirty="0"/>
              <a:t>유물에 대해 </a:t>
            </a:r>
            <a:r>
              <a:rPr lang="ko-KR" altLang="en-US" sz="800" dirty="0" err="1"/>
              <a:t>알게된</a:t>
            </a:r>
            <a:r>
              <a:rPr lang="ko-KR" altLang="en-US" sz="800" dirty="0"/>
              <a:t> </a:t>
            </a:r>
            <a:r>
              <a:rPr lang="ko-KR" altLang="en-US" sz="800" dirty="0" err="1"/>
              <a:t>케프리는</a:t>
            </a:r>
            <a:r>
              <a:rPr lang="ko-KR" altLang="en-US" sz="800" dirty="0"/>
              <a:t> 시간을 돌리고자 함</a:t>
            </a: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en-US" altLang="ko-KR" sz="800" dirty="0"/>
          </a:p>
          <a:p>
            <a:pPr marL="171450" indent="-171450">
              <a:buFontTx/>
              <a:buChar char="-"/>
            </a:pPr>
            <a:endParaRPr lang="ko-KR" altLang="en-US" sz="800" dirty="0"/>
          </a:p>
        </p:txBody>
      </p:sp>
      <p:sp>
        <p:nvSpPr>
          <p:cNvPr id="2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02854" y="1262769"/>
            <a:ext cx="247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ko-KR" altLang="en-US" dirty="0" err="1"/>
              <a:t>프톨레마이오스력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sp>
        <p:nvSpPr>
          <p:cNvPr id="22" name="타원 21"/>
          <p:cNvSpPr/>
          <p:nvPr/>
        </p:nvSpPr>
        <p:spPr>
          <a:xfrm>
            <a:off x="7773402" y="3088916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623</a:t>
            </a:r>
            <a:r>
              <a:rPr lang="ko-KR" altLang="en-US" sz="1400" dirty="0"/>
              <a:t>년</a:t>
            </a:r>
          </a:p>
        </p:txBody>
      </p:sp>
      <p:sp>
        <p:nvSpPr>
          <p:cNvPr id="23" name="타원 22"/>
          <p:cNvSpPr/>
          <p:nvPr/>
        </p:nvSpPr>
        <p:spPr>
          <a:xfrm>
            <a:off x="4210049" y="3094892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4" name="타원 23"/>
          <p:cNvSpPr/>
          <p:nvPr/>
        </p:nvSpPr>
        <p:spPr>
          <a:xfrm>
            <a:off x="2428373" y="3099553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5" name="타원 24"/>
          <p:cNvSpPr/>
          <p:nvPr/>
        </p:nvSpPr>
        <p:spPr>
          <a:xfrm>
            <a:off x="646696" y="3099553"/>
            <a:ext cx="995364" cy="7502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신화</a:t>
            </a:r>
          </a:p>
        </p:txBody>
      </p:sp>
    </p:spTree>
    <p:extLst>
      <p:ext uri="{BB962C8B-B14F-4D97-AF65-F5344CB8AC3E}">
        <p14:creationId xmlns:p14="http://schemas.microsoft.com/office/powerpoint/2010/main" val="93822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en-US" altLang="ko-KR" dirty="0"/>
              <a:t>(</a:t>
            </a:r>
            <a:r>
              <a:rPr lang="ko-KR" altLang="en-US" dirty="0"/>
              <a:t>세계관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343169"/>
            <a:ext cx="107061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신화적 배경</a:t>
            </a:r>
            <a:endParaRPr lang="en-US" altLang="ko-KR" sz="2400" b="1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오래 전 주신인 아리아 신이 </a:t>
            </a:r>
            <a:r>
              <a:rPr lang="ko-KR" altLang="en-US" dirty="0" err="1"/>
              <a:t>삼사라라고</a:t>
            </a:r>
            <a:r>
              <a:rPr lang="ko-KR" altLang="en-US" dirty="0"/>
              <a:t> </a:t>
            </a:r>
            <a:r>
              <a:rPr lang="ko-KR" altLang="en-US" dirty="0" err="1"/>
              <a:t>불리우는</a:t>
            </a:r>
            <a:r>
              <a:rPr lang="ko-KR" altLang="en-US" dirty="0"/>
              <a:t> 유물을 만들어 </a:t>
            </a:r>
            <a:r>
              <a:rPr lang="ko-KR" altLang="en-US" dirty="0" err="1"/>
              <a:t>신대의</a:t>
            </a:r>
            <a:r>
              <a:rPr lang="ko-KR" altLang="en-US" dirty="0"/>
              <a:t> 인간</a:t>
            </a:r>
            <a:r>
              <a:rPr lang="en-US" altLang="ko-KR" dirty="0"/>
              <a:t>=</a:t>
            </a:r>
            <a:r>
              <a:rPr lang="ko-KR" altLang="en-US" dirty="0" err="1"/>
              <a:t>아프사라스들에게</a:t>
            </a:r>
            <a:r>
              <a:rPr lang="ko-KR" altLang="en-US" dirty="0"/>
              <a:t> 내림</a:t>
            </a:r>
          </a:p>
          <a:p>
            <a:pPr fontAlgn="base"/>
            <a:r>
              <a:rPr lang="ko-KR" altLang="en-US" dirty="0" err="1"/>
              <a:t>아프사라스들은</a:t>
            </a:r>
            <a:r>
              <a:rPr lang="ko-KR" altLang="en-US" dirty="0"/>
              <a:t> 유물의 힘을 알지 못했으나 신성한 것으로 여겨 유적을 세우고 그곳에 유물을 안치함</a:t>
            </a:r>
          </a:p>
          <a:p>
            <a:pPr fontAlgn="base"/>
            <a:r>
              <a:rPr lang="ko-KR" altLang="en-US" dirty="0"/>
              <a:t>하위 신들은 유적에 수호의 주문을 내리고 강력하고 전투적인 </a:t>
            </a:r>
            <a:r>
              <a:rPr lang="ko-KR" altLang="en-US" dirty="0" err="1"/>
              <a:t>락샤사인을</a:t>
            </a:r>
            <a:r>
              <a:rPr lang="ko-KR" altLang="en-US" dirty="0"/>
              <a:t> 만들어 유적을 지키기 위해 숲의 입구에 요새를 세운 뒤 </a:t>
            </a:r>
            <a:r>
              <a:rPr lang="ko-KR" altLang="en-US" dirty="0" err="1"/>
              <a:t>락샤사인이</a:t>
            </a:r>
            <a:r>
              <a:rPr lang="ko-KR" altLang="en-US" dirty="0"/>
              <a:t> 지키게 함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유적을 만든 </a:t>
            </a:r>
            <a:r>
              <a:rPr lang="ko-KR" altLang="en-US" dirty="0" err="1"/>
              <a:t>아프사라스들은</a:t>
            </a:r>
            <a:r>
              <a:rPr lang="ko-KR" altLang="en-US" dirty="0"/>
              <a:t> 유지 보수를 위해 유적 주변에 마을을 세움 유물이 과거를 바꾸고자 하는 자들을 불러들이기 시작함 아리아 신 측과는 다른 계통의 신인 ‘</a:t>
            </a:r>
            <a:r>
              <a:rPr lang="ko-KR" altLang="en-US" dirty="0" err="1"/>
              <a:t>누스카</a:t>
            </a:r>
            <a:r>
              <a:rPr lang="ko-KR" altLang="en-US" dirty="0"/>
              <a:t>’가 이들의 운명을 관찰하기 위해 </a:t>
            </a:r>
            <a:r>
              <a:rPr lang="ko-KR" altLang="en-US" dirty="0" err="1"/>
              <a:t>아프사라스</a:t>
            </a:r>
            <a:r>
              <a:rPr lang="ko-KR" altLang="en-US" dirty="0"/>
              <a:t> 마을에 눌러앉게 됨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0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en-US" altLang="ko-KR" dirty="0"/>
              <a:t>(</a:t>
            </a:r>
            <a:r>
              <a:rPr lang="ko-KR" altLang="en-US" dirty="0"/>
              <a:t>세계관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38200" y="1343169"/>
            <a:ext cx="113538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b="1" dirty="0"/>
              <a:t>시대</a:t>
            </a:r>
            <a:endParaRPr lang="en-US" altLang="ko-KR" sz="2400" b="1" dirty="0"/>
          </a:p>
          <a:p>
            <a:pPr fontAlgn="base"/>
            <a:r>
              <a:rPr lang="ko-KR" altLang="en-US" sz="1600" dirty="0" err="1"/>
              <a:t>프톨레마이오스력</a:t>
            </a:r>
            <a:r>
              <a:rPr lang="ko-KR" altLang="en-US" sz="1600" dirty="0"/>
              <a:t> </a:t>
            </a:r>
            <a:r>
              <a:rPr lang="en-US" altLang="ko-KR" sz="1600" dirty="0"/>
              <a:t>623</a:t>
            </a:r>
            <a:r>
              <a:rPr lang="ko-KR" altLang="en-US" sz="1600" dirty="0"/>
              <a:t>년 </a:t>
            </a:r>
            <a:r>
              <a:rPr lang="en-US" altLang="ko-KR" sz="1600" dirty="0"/>
              <a:t>4</a:t>
            </a:r>
            <a:r>
              <a:rPr lang="ko-KR" altLang="en-US" sz="1600" dirty="0"/>
              <a:t>월</a:t>
            </a:r>
          </a:p>
          <a:p>
            <a:pPr fontAlgn="base"/>
            <a:r>
              <a:rPr lang="ko-KR" altLang="en-US" sz="1600" dirty="0"/>
              <a:t>봉건제 형태의 소규모 영지</a:t>
            </a:r>
            <a:r>
              <a:rPr lang="en-US" altLang="ko-KR" sz="1600" dirty="0"/>
              <a:t>=</a:t>
            </a:r>
            <a:r>
              <a:rPr lang="ko-KR" altLang="en-US" sz="1600" dirty="0"/>
              <a:t>도시국가들이 다수 존재하며</a:t>
            </a:r>
            <a:r>
              <a:rPr lang="en-US" altLang="ko-KR" sz="1600" dirty="0"/>
              <a:t>, </a:t>
            </a:r>
            <a:r>
              <a:rPr lang="ko-KR" altLang="en-US" sz="1600" dirty="0"/>
              <a:t>영주를 중심으로 기사</a:t>
            </a:r>
            <a:r>
              <a:rPr lang="en-US" altLang="ko-KR" sz="1600" dirty="0"/>
              <a:t>, </a:t>
            </a:r>
            <a:r>
              <a:rPr lang="ko-KR" altLang="en-US" sz="1600" dirty="0"/>
              <a:t>농민 직급이 존재</a:t>
            </a:r>
          </a:p>
          <a:p>
            <a:pPr fontAlgn="base"/>
            <a:r>
              <a:rPr lang="ko-KR" altLang="en-US" sz="1600" dirty="0"/>
              <a:t>강력한 영지는 주변 마을에서 조공을 받고 군사적 수호 등을 약속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2736319"/>
            <a:ext cx="11353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환경</a:t>
            </a:r>
          </a:p>
          <a:p>
            <a:pPr fontAlgn="base"/>
            <a:r>
              <a:rPr lang="ko-KR" altLang="en-US" sz="1600" dirty="0" err="1"/>
              <a:t>케메트</a:t>
            </a:r>
            <a:r>
              <a:rPr lang="en-US" altLang="ko-KR" sz="1600" dirty="0"/>
              <a:t>: -</a:t>
            </a:r>
            <a:r>
              <a:rPr lang="ko-KR" altLang="en-US" sz="1600" dirty="0"/>
              <a:t>풍요로운 강을 등지고 넓은 평야와 초원을 앞에 둔 농사에 유리한 환경</a:t>
            </a:r>
          </a:p>
          <a:p>
            <a:pPr fontAlgn="base"/>
            <a:r>
              <a:rPr lang="ko-KR" altLang="en-US" sz="1600" dirty="0" err="1"/>
              <a:t>락샤사</a:t>
            </a:r>
            <a:r>
              <a:rPr lang="en-US" altLang="ko-KR" sz="1600" dirty="0"/>
              <a:t>: -</a:t>
            </a:r>
            <a:r>
              <a:rPr lang="ko-KR" altLang="en-US" sz="1600" dirty="0"/>
              <a:t>숲 속에 있는 강건한 요새에 위치</a:t>
            </a:r>
            <a:r>
              <a:rPr lang="en-US" altLang="ko-KR" sz="1600" dirty="0"/>
              <a:t>. </a:t>
            </a:r>
            <a:r>
              <a:rPr lang="ko-KR" altLang="en-US" sz="1600" dirty="0"/>
              <a:t>사냥과 채집</a:t>
            </a:r>
            <a:r>
              <a:rPr lang="en-US" altLang="ko-KR" sz="1600" dirty="0"/>
              <a:t>, </a:t>
            </a:r>
            <a:r>
              <a:rPr lang="ko-KR" altLang="en-US" sz="1600" dirty="0"/>
              <a:t>목축업으로 생계를 유지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38200" y="4053892"/>
            <a:ext cx="105156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장소</a:t>
            </a:r>
          </a:p>
          <a:p>
            <a:pPr fontAlgn="base"/>
            <a:r>
              <a:rPr lang="ko-KR" altLang="en-US" sz="1600" dirty="0"/>
              <a:t>봉건 영지 형태의 도시국가</a:t>
            </a:r>
            <a:r>
              <a:rPr lang="en-US" altLang="ko-KR" sz="1600" dirty="0"/>
              <a:t>-</a:t>
            </a:r>
            <a:r>
              <a:rPr lang="ko-KR" altLang="en-US" sz="1600" dirty="0"/>
              <a:t>규모 대략 </a:t>
            </a:r>
            <a:r>
              <a:rPr lang="en-US" altLang="ko-KR" sz="1600" dirty="0"/>
              <a:t>400</a:t>
            </a:r>
            <a:r>
              <a:rPr lang="ko-KR" altLang="en-US" sz="1600" dirty="0"/>
              <a:t>명 전후</a:t>
            </a:r>
          </a:p>
          <a:p>
            <a:pPr fontAlgn="base"/>
            <a:r>
              <a:rPr lang="ko-KR" altLang="en-US" sz="1600" dirty="0"/>
              <a:t>주인공의 국가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케메트</a:t>
            </a:r>
            <a:r>
              <a:rPr lang="en-US" altLang="ko-KR" sz="1600" dirty="0"/>
              <a:t>: </a:t>
            </a:r>
            <a:r>
              <a:rPr lang="ko-KR" altLang="en-US" sz="1600" dirty="0"/>
              <a:t>역사가 오래되지 않은 신생 도시국가로 농경에 유리해 풍요롭고 강성함</a:t>
            </a:r>
            <a:r>
              <a:rPr lang="en-US" altLang="ko-KR" sz="1600" dirty="0"/>
              <a:t>. </a:t>
            </a:r>
            <a:r>
              <a:rPr lang="ko-KR" altLang="en-US" sz="1600" dirty="0" err="1"/>
              <a:t>프톨레마이오스력을</a:t>
            </a:r>
            <a:r>
              <a:rPr lang="ko-KR" altLang="en-US" sz="1600" dirty="0"/>
              <a:t> 따름</a:t>
            </a:r>
          </a:p>
          <a:p>
            <a:pPr fontAlgn="base"/>
            <a:r>
              <a:rPr lang="ko-KR" altLang="en-US" sz="1600" dirty="0"/>
              <a:t>적국</a:t>
            </a:r>
            <a:r>
              <a:rPr lang="en-US" altLang="ko-KR" sz="1600" dirty="0"/>
              <a:t>-</a:t>
            </a:r>
            <a:r>
              <a:rPr lang="ko-KR" altLang="en-US" sz="1600" dirty="0" err="1"/>
              <a:t>락샤사</a:t>
            </a:r>
            <a:r>
              <a:rPr lang="en-US" altLang="ko-KR" sz="1600" dirty="0"/>
              <a:t>: ‘</a:t>
            </a:r>
            <a:r>
              <a:rPr lang="ko-KR" altLang="en-US" sz="1600" dirty="0" err="1"/>
              <a:t>아포피스의</a:t>
            </a:r>
            <a:r>
              <a:rPr lang="ko-KR" altLang="en-US" sz="1600" dirty="0"/>
              <a:t> 유해’와 ‘</a:t>
            </a:r>
            <a:r>
              <a:rPr lang="en-US" altLang="ko-KR" sz="1600" dirty="0"/>
              <a:t>Samsara’</a:t>
            </a:r>
            <a:r>
              <a:rPr lang="ko-KR" altLang="en-US" sz="1600" dirty="0"/>
              <a:t>를 지키기 위해 세워진 역사가 오래된 요새</a:t>
            </a:r>
            <a:r>
              <a:rPr lang="en-US" altLang="ko-KR" sz="1600" dirty="0"/>
              <a:t>.</a:t>
            </a:r>
          </a:p>
          <a:p>
            <a:pPr fontAlgn="base"/>
            <a:r>
              <a:rPr lang="ko-KR" altLang="en-US" sz="1600" dirty="0" err="1"/>
              <a:t>숲속의</a:t>
            </a:r>
            <a:r>
              <a:rPr lang="ko-KR" altLang="en-US" sz="1600" dirty="0"/>
              <a:t> 마을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아프사라스</a:t>
            </a:r>
            <a:r>
              <a:rPr lang="en-US" altLang="ko-KR" sz="1600" dirty="0"/>
              <a:t>: </a:t>
            </a:r>
            <a:r>
              <a:rPr lang="ko-KR" altLang="en-US" sz="1600" dirty="0"/>
              <a:t>규모는 작지만 손재주가 좋은 </a:t>
            </a:r>
            <a:r>
              <a:rPr lang="ko-KR" altLang="en-US" sz="1600" dirty="0" err="1"/>
              <a:t>아프사라스들이</a:t>
            </a:r>
            <a:r>
              <a:rPr lang="ko-KR" altLang="en-US" sz="1600" dirty="0"/>
              <a:t> 세워 훌륭한 수준의 건물들로 이루어짐</a:t>
            </a:r>
          </a:p>
          <a:p>
            <a:pPr fontAlgn="base"/>
            <a:r>
              <a:rPr lang="ko-KR" altLang="en-US" sz="1600" dirty="0"/>
              <a:t>유적</a:t>
            </a:r>
            <a:r>
              <a:rPr lang="en-US" altLang="ko-KR" sz="1600" dirty="0"/>
              <a:t>-</a:t>
            </a:r>
            <a:r>
              <a:rPr lang="ko-KR" altLang="en-US" sz="1600" dirty="0" err="1"/>
              <a:t>아포피스의</a:t>
            </a:r>
            <a:r>
              <a:rPr lang="ko-KR" altLang="en-US" sz="1600" dirty="0"/>
              <a:t> 유해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아프사라스들이</a:t>
            </a:r>
            <a:r>
              <a:rPr lang="ko-KR" altLang="en-US" sz="1600" dirty="0"/>
              <a:t> 유물을 안치하기 위해 세운 유적</a:t>
            </a:r>
            <a:r>
              <a:rPr lang="en-US" altLang="ko-KR" sz="1600" dirty="0"/>
              <a:t>. </a:t>
            </a:r>
            <a:r>
              <a:rPr lang="ko-KR" altLang="en-US" sz="1600" dirty="0"/>
              <a:t>신들이 건 수호 주술과 여러 함정들이 유물을 지키고 있음</a:t>
            </a:r>
          </a:p>
        </p:txBody>
      </p:sp>
    </p:spTree>
    <p:extLst>
      <p:ext uri="{BB962C8B-B14F-4D97-AF65-F5344CB8AC3E}">
        <p14:creationId xmlns:p14="http://schemas.microsoft.com/office/powerpoint/2010/main" val="44991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en-US" altLang="ko-KR" dirty="0"/>
              <a:t>(</a:t>
            </a:r>
            <a:r>
              <a:rPr lang="ko-KR" altLang="en-US" dirty="0"/>
              <a:t>세계관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986" y="1653282"/>
            <a:ext cx="1069181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사건 배경</a:t>
            </a:r>
          </a:p>
          <a:p>
            <a:pPr fontAlgn="base"/>
            <a:r>
              <a:rPr lang="ko-KR" altLang="en-US" dirty="0" err="1"/>
              <a:t>전쟁발발원인사건</a:t>
            </a:r>
            <a:r>
              <a:rPr lang="en-US" altLang="ko-KR" dirty="0"/>
              <a:t>: </a:t>
            </a:r>
            <a:r>
              <a:rPr lang="ko-KR" altLang="en-US" dirty="0" err="1"/>
              <a:t>케메트의</a:t>
            </a:r>
            <a:r>
              <a:rPr lang="ko-KR" altLang="en-US" dirty="0"/>
              <a:t> 영향력 하의 마을 주변에서 약초를 따던 농민이 </a:t>
            </a:r>
            <a:r>
              <a:rPr lang="ko-KR" altLang="en-US" dirty="0" err="1"/>
              <a:t>락샤사</a:t>
            </a:r>
            <a:r>
              <a:rPr lang="ko-KR" altLang="en-US" dirty="0"/>
              <a:t> 사람들에 의해 살해당함</a:t>
            </a:r>
            <a:endParaRPr lang="en-US" altLang="ko-KR" dirty="0"/>
          </a:p>
          <a:p>
            <a:pPr fontAlgn="base"/>
            <a:r>
              <a:rPr lang="ko-KR" altLang="en-US" dirty="0" err="1"/>
              <a:t>락샤사는</a:t>
            </a:r>
            <a:r>
              <a:rPr lang="ko-KR" altLang="en-US" dirty="0"/>
              <a:t> 숲 속에 있는 </a:t>
            </a:r>
            <a:r>
              <a:rPr lang="ko-KR" altLang="en-US" dirty="0" err="1"/>
              <a:t>락샤샤는</a:t>
            </a:r>
            <a:r>
              <a:rPr lang="en-US" altLang="ko-KR" dirty="0"/>
              <a:t> </a:t>
            </a:r>
            <a:r>
              <a:rPr lang="ko-KR" altLang="en-US" dirty="0"/>
              <a:t>사냥과 채집</a:t>
            </a:r>
            <a:r>
              <a:rPr lang="en-US" altLang="ko-KR" dirty="0"/>
              <a:t>, </a:t>
            </a:r>
            <a:r>
              <a:rPr lang="ko-KR" altLang="en-US" dirty="0"/>
              <a:t>목축업으로 생계를 유지하기 때문에 식량과 자원이 부족하여 겨울의 숲을 벗어나 식량을 찾던 중 우연히 마주친 농민을 적으로 간주하고 살해함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fontAlgn="base"/>
            <a:r>
              <a:rPr lang="ko-KR" altLang="en-US" dirty="0"/>
              <a:t>영주의 지도력과 </a:t>
            </a:r>
            <a:r>
              <a:rPr lang="ko-KR" altLang="en-US" dirty="0" err="1"/>
              <a:t>수호력을</a:t>
            </a:r>
            <a:r>
              <a:rPr lang="ko-KR" altLang="en-US" dirty="0"/>
              <a:t> 의심받을 수 있고 영향력을 </a:t>
            </a:r>
            <a:r>
              <a:rPr lang="ko-KR" altLang="en-US" dirty="0" err="1"/>
              <a:t>침해받은</a:t>
            </a:r>
            <a:r>
              <a:rPr lang="ko-KR" altLang="en-US" dirty="0"/>
              <a:t> 사건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조사를 통해 미지의 존재에 의해 살해당한 사실을 알게 되고 척후대를 보내어 숲을 조사함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정찰대는 숲에서 미지의 요새를 발견하고 </a:t>
            </a:r>
            <a:r>
              <a:rPr lang="ko-KR" altLang="en-US" dirty="0" err="1"/>
              <a:t>락샤샤의</a:t>
            </a:r>
            <a:r>
              <a:rPr lang="ko-KR" altLang="en-US" dirty="0"/>
              <a:t> 존재를 알게 됨</a:t>
            </a:r>
            <a:endParaRPr lang="en-US" altLang="ko-KR" dirty="0"/>
          </a:p>
          <a:p>
            <a:pPr fontAlgn="base"/>
            <a:r>
              <a:rPr lang="ko-KR" altLang="en-US" dirty="0"/>
              <a:t>영주는 </a:t>
            </a:r>
            <a:r>
              <a:rPr lang="ko-KR" altLang="en-US" dirty="0" err="1"/>
              <a:t>락샤샤를</a:t>
            </a:r>
            <a:r>
              <a:rPr lang="ko-KR" altLang="en-US" dirty="0"/>
              <a:t> 토벌의 대상으로 규정하고 즉각적으로 군대를 소집하여 토벌을 명함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457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시놉시스</a:t>
            </a:r>
            <a:r>
              <a:rPr lang="en-US" altLang="ko-KR" dirty="0"/>
              <a:t>(</a:t>
            </a:r>
            <a:r>
              <a:rPr lang="ko-KR" altLang="en-US" dirty="0"/>
              <a:t>세계관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b="0" dirty="0"/>
              <a:t>.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31F0-DC5C-45F6-BF16-81D1F0F2C2F7}" type="datetime1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4457D-3F5D-4D68-9E2B-BEDE4E031B5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altLang="ko-KR" dirty="0"/>
              <a:t>Copyright(c)2020. All rights reserved by </a:t>
            </a:r>
            <a:r>
              <a:rPr lang="en-US" altLang="ko-KR" dirty="0" err="1"/>
              <a:t>JeaCheon</a:t>
            </a:r>
            <a:r>
              <a:rPr lang="en-US" altLang="ko-KR" dirty="0"/>
              <a:t> LEE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61986" y="1653282"/>
            <a:ext cx="1069181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b="1" dirty="0"/>
              <a:t>아이템</a:t>
            </a:r>
            <a:endParaRPr lang="en-US" altLang="ko-KR" sz="2400" b="1" dirty="0"/>
          </a:p>
          <a:p>
            <a:pPr fontAlgn="base"/>
            <a:r>
              <a:rPr lang="ko-KR" altLang="en-US" dirty="0"/>
              <a:t>유물</a:t>
            </a:r>
            <a:r>
              <a:rPr lang="en-US" altLang="ko-KR" dirty="0"/>
              <a:t>-Samsara(</a:t>
            </a:r>
            <a:r>
              <a:rPr lang="ko-KR" altLang="en-US" dirty="0"/>
              <a:t>윤회</a:t>
            </a:r>
            <a:r>
              <a:rPr lang="en-US" altLang="ko-KR" dirty="0"/>
              <a:t>): </a:t>
            </a:r>
            <a:r>
              <a:rPr lang="ko-KR" altLang="en-US" dirty="0"/>
              <a:t>인간들의 역사가 끊기지 않도록 아리아 신이 만들어낸 세이브 장치</a:t>
            </a:r>
            <a:r>
              <a:rPr lang="en-US" altLang="ko-KR" dirty="0"/>
              <a:t>. </a:t>
            </a:r>
            <a:r>
              <a:rPr lang="ko-KR" altLang="en-US" dirty="0"/>
              <a:t>그러나 그 힘이 너무 강력하고 순수하여 도리여 인류사를 초기화 시킬 수 있는 위험한 물건</a:t>
            </a:r>
            <a:r>
              <a:rPr lang="en-US" altLang="ko-KR" dirty="0"/>
              <a:t>. </a:t>
            </a:r>
            <a:r>
              <a:rPr lang="ko-KR" altLang="en-US" dirty="0"/>
              <a:t>이를 봉하기 위해 </a:t>
            </a:r>
            <a:r>
              <a:rPr lang="ko-KR" altLang="en-US" dirty="0" err="1"/>
              <a:t>아프사라스들에게</a:t>
            </a:r>
            <a:r>
              <a:rPr lang="ko-KR" altLang="en-US" dirty="0"/>
              <a:t> 넘겨 유적을 지어 봉하게 만들었다</a:t>
            </a:r>
            <a:r>
              <a:rPr lang="en-US" altLang="ko-KR" dirty="0"/>
              <a:t>. </a:t>
            </a:r>
            <a:r>
              <a:rPr lang="ko-KR" altLang="en-US" dirty="0"/>
              <a:t>다만 그 힘을 완전히 봉할 수는 없었고</a:t>
            </a:r>
            <a:r>
              <a:rPr lang="en-US" altLang="ko-KR" dirty="0"/>
              <a:t>, </a:t>
            </a:r>
            <a:r>
              <a:rPr lang="ko-KR" altLang="en-US" dirty="0"/>
              <a:t>깊은 후회를 지닌 인간을 불러들여 그자의 </a:t>
            </a:r>
            <a:r>
              <a:rPr lang="ko-KR" altLang="en-US" dirty="0" err="1"/>
              <a:t>카르마로</a:t>
            </a:r>
            <a:r>
              <a:rPr lang="ko-KR" altLang="en-US" dirty="0"/>
              <a:t> 구속해 영원히 반복되는 시간 속을 떠돌게 만들기도 하였다</a:t>
            </a:r>
            <a:r>
              <a:rPr lang="en-US" altLang="ko-KR" dirty="0"/>
              <a:t>. </a:t>
            </a:r>
            <a:r>
              <a:rPr lang="ko-KR" altLang="en-US" dirty="0"/>
              <a:t>이 구속을 푸는 자는 자신의 후회와 </a:t>
            </a:r>
            <a:r>
              <a:rPr lang="ko-KR" altLang="en-US" dirty="0" err="1"/>
              <a:t>카르마에서</a:t>
            </a:r>
            <a:r>
              <a:rPr lang="ko-KR" altLang="en-US" dirty="0"/>
              <a:t> 벗어나 영웅이 될지니</a:t>
            </a:r>
            <a:r>
              <a:rPr lang="en-US" altLang="ko-KR" dirty="0"/>
              <a:t>.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416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3118</Words>
  <Application>Microsoft Office PowerPoint</Application>
  <PresentationFormat>와이드스크린</PresentationFormat>
  <Paragraphs>561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Concept design</vt:lpstr>
      <vt:lpstr>History</vt:lpstr>
      <vt:lpstr>목차(contents)</vt:lpstr>
      <vt:lpstr>Keyword</vt:lpstr>
      <vt:lpstr>Chronicle (연대기)</vt:lpstr>
      <vt:lpstr>시놉시스(세계관)</vt:lpstr>
      <vt:lpstr>시놉시스(세계관)</vt:lpstr>
      <vt:lpstr>시놉시스(세계관)</vt:lpstr>
      <vt:lpstr>시놉시스(세계관)</vt:lpstr>
      <vt:lpstr>시놉시스 (배경설정)</vt:lpstr>
      <vt:lpstr>시놉시스(Synopsis)</vt:lpstr>
      <vt:lpstr>캐릭터(character)</vt:lpstr>
      <vt:lpstr>캐릭터(character)</vt:lpstr>
      <vt:lpstr>캐릭터 디자인 </vt:lpstr>
      <vt:lpstr>Character (NPC)</vt:lpstr>
      <vt:lpstr>캐릭터(NPC,Monster) 디자인 컨셉</vt:lpstr>
      <vt:lpstr>월드맵</vt:lpstr>
      <vt:lpstr>플레이맵</vt:lpstr>
      <vt:lpstr>Display(EX) </vt:lpstr>
      <vt:lpstr>화면구성</vt:lpstr>
      <vt:lpstr>액션,전투시스템</vt:lpstr>
      <vt:lpstr>액션,전투시스템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경호</dc:creator>
  <cp:lastModifiedBy>Song</cp:lastModifiedBy>
  <cp:revision>92</cp:revision>
  <dcterms:created xsi:type="dcterms:W3CDTF">2020-01-21T01:52:18Z</dcterms:created>
  <dcterms:modified xsi:type="dcterms:W3CDTF">2020-03-23T08:00:57Z</dcterms:modified>
</cp:coreProperties>
</file>