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12" r:id="rId1"/>
  </p:sldMasterIdLst>
  <p:notesMasterIdLst>
    <p:notesMasterId r:id="rId15"/>
  </p:notesMasterIdLst>
  <p:handoutMasterIdLst>
    <p:handoutMasterId r:id="rId16"/>
  </p:handoutMasterIdLst>
  <p:sldIdLst>
    <p:sldId id="302" r:id="rId2"/>
    <p:sldId id="300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</p:sldIdLst>
  <p:sldSz cx="12192000" cy="6858000"/>
  <p:notesSz cx="9144000" cy="6858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5582"/>
    <a:srgbClr val="A31533"/>
    <a:srgbClr val="D62AB1"/>
    <a:srgbClr val="969FA7"/>
    <a:srgbClr val="4653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1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5" d="100"/>
          <a:sy n="115" d="100"/>
        </p:scale>
        <p:origin x="24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>
              <a:latin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309D158-60D8-4348-A912-EA880986F882}" type="datetime1">
              <a:rPr lang="ko-KR" altLang="en-US" smtClean="0">
                <a:latin typeface="맑은 고딕" panose="020B0503020000020004" pitchFamily="50" charset="-127"/>
              </a:rPr>
              <a:t>2020-04-15</a:t>
            </a:fld>
            <a:endParaRPr lang="en-US" dirty="0">
              <a:latin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>
              <a:latin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>
                <a:latin typeface="맑은 고딕" panose="020B0503020000020004" pitchFamily="50" charset="-127"/>
              </a:rPr>
              <a:t>‹#›</a:t>
            </a:fld>
            <a:endParaRPr lang="en-US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</a:defRPr>
            </a:lvl1pPr>
          </a:lstStyle>
          <a:p>
            <a:fld id="{F4CD5EB2-4F78-48BE-8E75-D30CDA4ACA5D}" type="datetime1">
              <a:rPr lang="ko-KR" altLang="en-US" smtClean="0"/>
              <a:pPr/>
              <a:t>2020-04-15</a:t>
            </a:fld>
            <a:endParaRPr 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 dirty="0"/>
              <a:t>마스터 텍스트 스타일을 편집하려면 클릭하세요.</a:t>
            </a:r>
            <a:endParaRPr lang="en-US" dirty="0"/>
          </a:p>
          <a:p>
            <a:pPr lvl="1" rtl="0"/>
            <a:r>
              <a:rPr lang="ko" dirty="0"/>
              <a:t>둘째 수준</a:t>
            </a:r>
          </a:p>
          <a:p>
            <a:pPr lvl="2" rtl="0"/>
            <a:r>
              <a:rPr lang="ko" dirty="0"/>
              <a:t>셋째 수준</a:t>
            </a:r>
          </a:p>
          <a:p>
            <a:pPr lvl="3" rtl="0"/>
            <a:r>
              <a:rPr lang="ko" dirty="0"/>
              <a:t>넷째 수준</a:t>
            </a:r>
          </a:p>
          <a:p>
            <a:pPr lvl="4" rtl="0"/>
            <a:r>
              <a:rPr lang="ko" dirty="0"/>
              <a:t>다섯째 수준</a:t>
            </a:r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</a:defRPr>
            </a:lvl1pPr>
          </a:lstStyle>
          <a:p>
            <a:fld id="{01B41D33-19C8-4450-B3C5-BE83E9C8F0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xmlns="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1F9CBE8A-6534-4C8C-8D5D-0447A2D32CBC}" type="datetime1">
              <a:rPr lang="ko-KR" altLang="en-US" smtClean="0"/>
              <a:t>2020-04-15</a:t>
            </a:fld>
            <a:endParaRPr lang="en-US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xmlns="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r>
              <a:rPr lang="en-US"/>
              <a:t>Copyright(c)2020. All rights reserved by JeaCheon LEE</a:t>
            </a:r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xmlns="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B28154AE-0DE6-4938-9BB0-2325A6D07F7F}" type="datetime1">
              <a:rPr lang="ko-KR" altLang="en-US" smtClean="0"/>
              <a:t>2020-04-15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r>
              <a:rPr lang="en-US"/>
              <a:t>Copyright(c)2020. All rights reserved by JeaCheon LEE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날짜 개체 틀 10">
            <a:extLst>
              <a:ext uri="{FF2B5EF4-FFF2-40B4-BE49-F238E27FC236}">
                <a16:creationId xmlns:a16="http://schemas.microsoft.com/office/drawing/2014/main" xmlns="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67991AB-C238-4CCF-9DC3-D9D5632DF0B5}" type="datetime1">
              <a:rPr lang="ko-KR" altLang="en-US" smtClean="0"/>
              <a:t>2020-04-15</a:t>
            </a:fld>
            <a:endParaRPr lang="en-US" dirty="0"/>
          </a:p>
        </p:txBody>
      </p:sp>
      <p:sp>
        <p:nvSpPr>
          <p:cNvPr id="12" name="바닥글 개체 틀 11">
            <a:extLst>
              <a:ext uri="{FF2B5EF4-FFF2-40B4-BE49-F238E27FC236}">
                <a16:creationId xmlns:a16="http://schemas.microsoft.com/office/drawing/2014/main" xmlns="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r>
              <a:rPr lang="en-US"/>
              <a:t>Copyright(c)2020. All rights reserved by JeaCheon LEE</a:t>
            </a:r>
            <a:endParaRPr lang="en-US" dirty="0"/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xmlns="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xmlns="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0C313AD3-978A-4B85-8335-ED7E638C32D9}" type="datetime1">
              <a:rPr lang="ko-KR" altLang="en-US" smtClean="0"/>
              <a:t>2020-04-15</a:t>
            </a:fld>
            <a:endParaRPr lang="en-US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xmlns="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r>
              <a:rPr lang="en-US"/>
              <a:t>Copyright(c)2020. All rights reserved by JeaCheon LEE</a:t>
            </a:r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xmlns="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D36BD4E8-D51F-432D-BB56-104D1C1AEA95}" type="datetime1">
              <a:rPr lang="ko-KR" altLang="en-US" smtClean="0"/>
              <a:t>2020-04-15</a:t>
            </a:fld>
            <a:endParaRPr lang="en-US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xmlns="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r>
              <a:rPr lang="en-US"/>
              <a:t>Copyright(c)2020. All rights reserved by JeaCheon LEE</a:t>
            </a:r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xmlns="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두 개의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4E1DC2A-81A1-4656-9971-110447886AC6}" type="datetime1">
              <a:rPr lang="ko-KR" altLang="en-US" smtClean="0"/>
              <a:t>2020-04-15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r>
              <a:rPr lang="en-US"/>
              <a:t>Copyright(c)2020. All rights reserved by JeaCheon LEE</a:t>
            </a:r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092FC8D5-A325-484C-A8C5-1475C434BE75}" type="datetime1">
              <a:rPr lang="ko-KR" altLang="en-US" smtClean="0"/>
              <a:t>2020-04-15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r>
              <a:rPr lang="en-US"/>
              <a:t>Copyright(c)2020. All rights reserved by JeaCheon LEE</a:t>
            </a:r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BBE8AB18-C58D-4186-B2F8-E95AD726EB11}" type="datetime1">
              <a:rPr lang="ko-KR" altLang="en-US" smtClean="0"/>
              <a:t>2020-04-15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r>
              <a:rPr lang="en-US"/>
              <a:t>Copyright(c)2020. All rights reserved by JeaCheon LEE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832AEB6-D9F4-4D3E-A625-190F5565617B}" type="datetime1">
              <a:rPr lang="ko-KR" altLang="en-US" smtClean="0"/>
              <a:t>2020-04-15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r>
              <a:rPr lang="en-US"/>
              <a:t>Copyright(c)2020. All rights reserved by JeaCheon LEE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 sz="18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 sz="16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 sz="14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 sz="14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xmlns="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AB9F3FAE-EC93-4828-B689-A6FB5FE6C27F}" type="datetime1">
              <a:rPr lang="ko-KR" altLang="en-US" smtClean="0"/>
              <a:t>2020-04-15</a:t>
            </a:fld>
            <a:endParaRPr lang="en-US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xmlns="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r>
              <a:rPr lang="en-US"/>
              <a:t>Copyright(c)2020. All rights reserved by JeaCheon LEE</a:t>
            </a:r>
            <a:endParaRPr lang="en-US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xmlns="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EE9DD90-E968-4D29-AB51-57D6E0F33609}" type="datetime1">
              <a:rPr lang="ko-KR" altLang="en-US" smtClean="0"/>
              <a:t>2020-04-15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r>
              <a:rPr lang="en-US"/>
              <a:t>Copyright(c)2020. All rights reserved by JeaCheon LEE</a:t>
            </a:r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19C1094-B936-4AA3-8C7E-C8466D751841}" type="datetime1">
              <a:rPr lang="ko-KR" altLang="en-US" smtClean="0"/>
              <a:t>2020-04-15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r>
              <a:rPr lang="en-US"/>
              <a:t>Copyright(c)2020. All rights reserved by JeaCheon LEE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직사각형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직사각형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hdr="0"/>
  <p:txStyles>
    <p:titleStyle>
      <a:lvl1pPr algn="l" defTabSz="457200" rtl="0" eaLnBrk="1" latinLnBrk="1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1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1pPr>
      <a:lvl2pPr marL="630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2pPr>
      <a:lvl3pPr marL="90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3pPr>
      <a:lvl4pPr marL="124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4pPr>
      <a:lvl5pPr marL="160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5pPr>
      <a:lvl6pPr marL="19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22795"/>
          </a:xfrm>
        </p:spPr>
        <p:txBody>
          <a:bodyPr rtlCol="0"/>
          <a:lstStyle/>
          <a:p>
            <a:r>
              <a:rPr lang="ko-KR" altLang="en-US" b="1" dirty="0" smtClean="0"/>
              <a:t>시스템 </a:t>
            </a:r>
            <a:r>
              <a:rPr lang="ko-KR" altLang="en-US" b="1" dirty="0" smtClean="0"/>
              <a:t>기획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전투 시스템</a:t>
            </a:r>
            <a:endParaRPr lang="ko" b="1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46F50C2-1317-4712-963B-24EDAF54F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날짜 개체 틀 8">
            <a:extLst>
              <a:ext uri="{FF2B5EF4-FFF2-40B4-BE49-F238E27FC236}">
                <a16:creationId xmlns:a16="http://schemas.microsoft.com/office/drawing/2014/main" xmlns="" id="{05C6C33F-611E-4028-883C-982869E33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C704-85D6-4856-BC9C-4D434304F01E}" type="datetime1">
              <a:rPr lang="ko-KR" altLang="en-US" smtClean="0"/>
              <a:t>2020-04-15</a:t>
            </a:fld>
            <a:endParaRPr lang="en-US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xmlns="" id="{753599D6-9D1C-43F2-83C4-CBB9B9155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Copyright(c)2020. All rights reserved by </a:t>
            </a:r>
            <a:r>
              <a:rPr lang="en-US" dirty="0" err="1"/>
              <a:t>JeaCheon</a:t>
            </a:r>
            <a:r>
              <a:rPr lang="en-US" dirty="0"/>
              <a:t> LEE</a:t>
            </a: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566" y="4049710"/>
            <a:ext cx="1992055" cy="1409473"/>
          </a:xfr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940" y="2365719"/>
            <a:ext cx="1905000" cy="14287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640" y="2382195"/>
            <a:ext cx="2655705" cy="122101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031" y="3965231"/>
            <a:ext cx="1567543" cy="1852313"/>
          </a:xfrm>
          <a:prstGeom prst="rect">
            <a:avLst/>
          </a:prstGeom>
        </p:spPr>
      </p:pic>
      <p:sp>
        <p:nvSpPr>
          <p:cNvPr id="11" name="타원 10"/>
          <p:cNvSpPr/>
          <p:nvPr/>
        </p:nvSpPr>
        <p:spPr>
          <a:xfrm>
            <a:off x="4794420" y="1683524"/>
            <a:ext cx="1565189" cy="15651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 rot="20424377">
            <a:off x="3714085" y="2717127"/>
            <a:ext cx="841437" cy="370837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 rot="13757370">
            <a:off x="5963139" y="3424444"/>
            <a:ext cx="841437" cy="370837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 rot="18454810">
            <a:off x="4373701" y="3417790"/>
            <a:ext cx="841437" cy="370837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 rot="11911121">
            <a:off x="6568497" y="2710802"/>
            <a:ext cx="841437" cy="370837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실행 단추: 도움말 15">
            <a:hlinkClick r:id="" action="ppaction://noaction" highlightClick="1"/>
          </p:cNvPr>
          <p:cNvSpPr/>
          <p:nvPr/>
        </p:nvSpPr>
        <p:spPr>
          <a:xfrm>
            <a:off x="5185128" y="2103653"/>
            <a:ext cx="783771" cy="724929"/>
          </a:xfrm>
          <a:prstGeom prst="actionButtonHel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xmlns="" id="{74DD4AEF-BCA1-4379-AD4E-DA7EB5DE265D}"/>
              </a:ext>
            </a:extLst>
          </p:cNvPr>
          <p:cNvSpPr txBox="1">
            <a:spLocks/>
          </p:cNvSpPr>
          <p:nvPr/>
        </p:nvSpPr>
        <p:spPr>
          <a:xfrm>
            <a:off x="685860" y="5478162"/>
            <a:ext cx="10827140" cy="780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0990" indent="-380990">
              <a:buFont typeface="Arial" panose="020B0604020202020204" pitchFamily="34" charset="0"/>
              <a:buChar char="•"/>
            </a:pPr>
            <a:r>
              <a:rPr lang="ko-KR" altLang="en-US" sz="1800" dirty="0" smtClean="0"/>
              <a:t>참고 게임을 통한 전투 시스템 기획 및 밸런스 조절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420513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모서리가 둥근 직사각형 58"/>
          <p:cNvSpPr/>
          <p:nvPr/>
        </p:nvSpPr>
        <p:spPr>
          <a:xfrm>
            <a:off x="8697284" y="2475234"/>
            <a:ext cx="2432035" cy="25515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5988645" y="2057736"/>
            <a:ext cx="2108887" cy="348690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3435178" y="1351005"/>
            <a:ext cx="2108887" cy="5008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22795"/>
          </a:xfrm>
        </p:spPr>
        <p:txBody>
          <a:bodyPr rtlCol="0"/>
          <a:lstStyle/>
          <a:p>
            <a:r>
              <a:rPr lang="ko-KR" altLang="en-US" b="1" dirty="0" smtClean="0"/>
              <a:t>시스템 </a:t>
            </a:r>
            <a:r>
              <a:rPr lang="ko-KR" altLang="en-US" b="1" dirty="0" smtClean="0"/>
              <a:t>구현 </a:t>
            </a:r>
            <a:r>
              <a:rPr lang="en-US" altLang="ko-KR" b="1" dirty="0" smtClean="0"/>
              <a:t>- </a:t>
            </a:r>
            <a:r>
              <a:rPr lang="ko-KR" altLang="en-US" b="1" dirty="0" smtClean="0"/>
              <a:t>퍼즐</a:t>
            </a:r>
            <a:endParaRPr lang="ko" b="1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46F50C2-1317-4712-963B-24EDAF54F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날짜 개체 틀 8">
            <a:extLst>
              <a:ext uri="{FF2B5EF4-FFF2-40B4-BE49-F238E27FC236}">
                <a16:creationId xmlns:a16="http://schemas.microsoft.com/office/drawing/2014/main" xmlns="" id="{05C6C33F-611E-4028-883C-982869E33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C704-85D6-4856-BC9C-4D434304F01E}" type="datetime1">
              <a:rPr lang="ko-KR" altLang="en-US" smtClean="0"/>
              <a:t>2020-04-15</a:t>
            </a:fld>
            <a:endParaRPr lang="en-US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xmlns="" id="{753599D6-9D1C-43F2-83C4-CBB9B9155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Copyright(c)2020. All rights reserved by </a:t>
            </a:r>
            <a:r>
              <a:rPr lang="en-US" dirty="0" err="1"/>
              <a:t>JeaCheon</a:t>
            </a:r>
            <a:r>
              <a:rPr lang="en-US" dirty="0"/>
              <a:t> LEE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xmlns="" id="{74DD4AEF-BCA1-4379-AD4E-DA7EB5DE2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61" y="1672282"/>
            <a:ext cx="3062355" cy="4585944"/>
          </a:xfrm>
        </p:spPr>
        <p:txBody>
          <a:bodyPr>
            <a:norm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solidFill>
                  <a:schemeClr val="bg2"/>
                </a:solidFill>
              </a:rPr>
              <a:t>캐릭터</a:t>
            </a:r>
            <a:endParaRPr lang="en-US" altLang="ko-KR" sz="1800" dirty="0" smtClean="0">
              <a:solidFill>
                <a:schemeClr val="bg2"/>
              </a:solidFill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solidFill>
                  <a:schemeClr val="bg2"/>
                </a:solidFill>
              </a:rPr>
              <a:t>스킬</a:t>
            </a:r>
            <a:endParaRPr lang="en-US" altLang="ko-KR" sz="1800" dirty="0" smtClean="0">
              <a:solidFill>
                <a:schemeClr val="bg2"/>
              </a:solidFill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solidFill>
                  <a:schemeClr val="bg2"/>
                </a:solidFill>
              </a:rPr>
              <a:t>무기</a:t>
            </a:r>
            <a:endParaRPr lang="en-US" altLang="ko-KR" sz="1800" dirty="0" smtClean="0">
              <a:solidFill>
                <a:schemeClr val="bg2"/>
              </a:solidFill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ko-KR" altLang="en-US" sz="1800" dirty="0" err="1" smtClean="0">
                <a:solidFill>
                  <a:schemeClr val="bg2"/>
                </a:solidFill>
              </a:rPr>
              <a:t>몬스터</a:t>
            </a:r>
            <a:endParaRPr lang="en-US" altLang="ko-KR" sz="1800" dirty="0" smtClean="0">
              <a:solidFill>
                <a:schemeClr val="bg2"/>
              </a:solidFill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solidFill>
                  <a:schemeClr val="bg2"/>
                </a:solidFill>
              </a:rPr>
              <a:t>근접 전투</a:t>
            </a:r>
            <a:endParaRPr lang="en-US" altLang="ko-KR" sz="1800" dirty="0" smtClean="0">
              <a:solidFill>
                <a:schemeClr val="bg2"/>
              </a:solidFill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solidFill>
                  <a:schemeClr val="bg2"/>
                </a:solidFill>
              </a:rPr>
              <a:t>입력 제한</a:t>
            </a:r>
            <a:endParaRPr lang="en-US" altLang="ko-KR" sz="1800" dirty="0" smtClean="0">
              <a:solidFill>
                <a:schemeClr val="bg2"/>
              </a:solidFill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solidFill>
                  <a:schemeClr val="bg2"/>
                </a:solidFill>
              </a:rPr>
              <a:t>상호 작용</a:t>
            </a:r>
            <a:endParaRPr lang="en-US" altLang="ko-KR" sz="1800" dirty="0" smtClean="0">
              <a:solidFill>
                <a:schemeClr val="bg2"/>
              </a:solidFill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solidFill>
                  <a:schemeClr val="tx1"/>
                </a:solidFill>
              </a:rPr>
              <a:t>퍼즐</a:t>
            </a:r>
            <a:endParaRPr lang="en-US" altLang="ko-KR" sz="1800" dirty="0" smtClean="0">
              <a:solidFill>
                <a:schemeClr val="tx1"/>
              </a:solidFill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solidFill>
                  <a:schemeClr val="bg2"/>
                </a:solidFill>
              </a:rPr>
              <a:t>그 외 기능</a:t>
            </a:r>
            <a:endParaRPr lang="en-US" altLang="ko-KR" sz="1800" dirty="0">
              <a:solidFill>
                <a:schemeClr val="bg2"/>
              </a:solidFill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xmlns="" id="{74DD4AEF-BCA1-4379-AD4E-DA7EB5DE265D}"/>
              </a:ext>
            </a:extLst>
          </p:cNvPr>
          <p:cNvSpPr txBox="1">
            <a:spLocks/>
          </p:cNvSpPr>
          <p:nvPr/>
        </p:nvSpPr>
        <p:spPr>
          <a:xfrm>
            <a:off x="3626796" y="5899964"/>
            <a:ext cx="1845275" cy="562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400" dirty="0" smtClean="0"/>
              <a:t>&lt;</a:t>
            </a:r>
            <a:r>
              <a:rPr lang="ko-KR" altLang="en-US" sz="1400" dirty="0" smtClean="0"/>
              <a:t>초기 설정</a:t>
            </a:r>
            <a:r>
              <a:rPr lang="en-US" altLang="ko-KR" sz="1400" dirty="0" smtClean="0"/>
              <a:t>&gt;</a:t>
            </a:r>
            <a:endParaRPr lang="en-US" altLang="ko-KR" sz="140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xmlns="" id="{74DD4AEF-BCA1-4379-AD4E-DA7EB5DE265D}"/>
              </a:ext>
            </a:extLst>
          </p:cNvPr>
          <p:cNvSpPr txBox="1">
            <a:spLocks/>
          </p:cNvSpPr>
          <p:nvPr/>
        </p:nvSpPr>
        <p:spPr>
          <a:xfrm>
            <a:off x="6120452" y="5063002"/>
            <a:ext cx="1845275" cy="562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400" dirty="0" smtClean="0"/>
              <a:t>&lt;</a:t>
            </a:r>
            <a:r>
              <a:rPr lang="ko-KR" altLang="en-US" sz="1400" dirty="0" smtClean="0"/>
              <a:t>개발 과정</a:t>
            </a:r>
            <a:r>
              <a:rPr lang="en-US" altLang="ko-KR" sz="1400" dirty="0" smtClean="0"/>
              <a:t>&gt;</a:t>
            </a:r>
            <a:endParaRPr lang="en-US" altLang="ko-KR" sz="1400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xmlns="" id="{74DD4AEF-BCA1-4379-AD4E-DA7EB5DE265D}"/>
              </a:ext>
            </a:extLst>
          </p:cNvPr>
          <p:cNvSpPr txBox="1">
            <a:spLocks/>
          </p:cNvSpPr>
          <p:nvPr/>
        </p:nvSpPr>
        <p:spPr>
          <a:xfrm>
            <a:off x="8985662" y="4553143"/>
            <a:ext cx="1845275" cy="562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400" dirty="0" smtClean="0"/>
              <a:t>&lt;</a:t>
            </a:r>
            <a:r>
              <a:rPr lang="ko-KR" altLang="en-US" sz="1400" dirty="0" smtClean="0"/>
              <a:t>개발 완료</a:t>
            </a:r>
            <a:r>
              <a:rPr lang="en-US" altLang="ko-KR" sz="1400" dirty="0" smtClean="0"/>
              <a:t>&gt;</a:t>
            </a:r>
            <a:endParaRPr lang="en-US" altLang="ko-KR" sz="1400" dirty="0"/>
          </a:p>
        </p:txBody>
      </p:sp>
      <p:sp>
        <p:nvSpPr>
          <p:cNvPr id="7" name="오른쪽 화살표 6"/>
          <p:cNvSpPr/>
          <p:nvPr/>
        </p:nvSpPr>
        <p:spPr>
          <a:xfrm>
            <a:off x="5612068" y="3478325"/>
            <a:ext cx="337751" cy="29656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8263600" y="3485180"/>
            <a:ext cx="337751" cy="29656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4" name="그룹 53"/>
          <p:cNvGrpSpPr/>
          <p:nvPr/>
        </p:nvGrpSpPr>
        <p:grpSpPr>
          <a:xfrm>
            <a:off x="3538346" y="1439335"/>
            <a:ext cx="1927653" cy="1425146"/>
            <a:chOff x="3538346" y="1439335"/>
            <a:chExt cx="1927653" cy="1425146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3538346" y="1439335"/>
              <a:ext cx="1927653" cy="142514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이등변 삼각형 3"/>
            <p:cNvSpPr/>
            <p:nvPr/>
          </p:nvSpPr>
          <p:spPr>
            <a:xfrm>
              <a:off x="3809445" y="2318280"/>
              <a:ext cx="184950" cy="156955"/>
            </a:xfrm>
            <a:prstGeom prst="triangle">
              <a:avLst/>
            </a:prstGeom>
            <a:solidFill>
              <a:srgbClr val="AB5582"/>
            </a:solidFill>
            <a:ln>
              <a:solidFill>
                <a:srgbClr val="A315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이등변 삼각형 17"/>
            <p:cNvSpPr/>
            <p:nvPr/>
          </p:nvSpPr>
          <p:spPr>
            <a:xfrm>
              <a:off x="4397803" y="1900781"/>
              <a:ext cx="184950" cy="156955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이등변 삼각형 18"/>
            <p:cNvSpPr/>
            <p:nvPr/>
          </p:nvSpPr>
          <p:spPr>
            <a:xfrm>
              <a:off x="4652908" y="2575683"/>
              <a:ext cx="184950" cy="156955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881168" y="1536647"/>
              <a:ext cx="46263" cy="781633"/>
            </a:xfrm>
            <a:prstGeom prst="rect">
              <a:avLst/>
            </a:prstGeom>
            <a:solidFill>
              <a:srgbClr val="D62AB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3557898" y="3000822"/>
            <a:ext cx="1906010" cy="1358592"/>
            <a:chOff x="3557898" y="3000822"/>
            <a:chExt cx="1906010" cy="1358592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3557898" y="3000822"/>
              <a:ext cx="1906010" cy="135859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이등변 삼각형 19"/>
            <p:cNvSpPr/>
            <p:nvPr/>
          </p:nvSpPr>
          <p:spPr>
            <a:xfrm rot="3333197">
              <a:off x="3825154" y="3810638"/>
              <a:ext cx="173565" cy="157650"/>
            </a:xfrm>
            <a:prstGeom prst="triangle">
              <a:avLst/>
            </a:prstGeom>
            <a:solidFill>
              <a:srgbClr val="AB5582"/>
            </a:solidFill>
            <a:ln>
              <a:solidFill>
                <a:srgbClr val="A315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이등변 삼각형 21"/>
            <p:cNvSpPr/>
            <p:nvPr/>
          </p:nvSpPr>
          <p:spPr>
            <a:xfrm>
              <a:off x="4654493" y="4060033"/>
              <a:ext cx="182874" cy="149625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 rot="3363374">
              <a:off x="4160773" y="3457975"/>
              <a:ext cx="45161" cy="495703"/>
            </a:xfrm>
            <a:prstGeom prst="rect">
              <a:avLst/>
            </a:prstGeom>
            <a:solidFill>
              <a:srgbClr val="D62AB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이등변 삼각형 20"/>
            <p:cNvSpPr/>
            <p:nvPr/>
          </p:nvSpPr>
          <p:spPr>
            <a:xfrm>
              <a:off x="4402252" y="3416648"/>
              <a:ext cx="182874" cy="149625"/>
            </a:xfrm>
            <a:prstGeom prst="triangle">
              <a:avLst/>
            </a:prstGeom>
            <a:solidFill>
              <a:srgbClr val="AB5582"/>
            </a:solidFill>
            <a:ln>
              <a:solidFill>
                <a:srgbClr val="A315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 rot="17819981">
              <a:off x="4932439" y="3343969"/>
              <a:ext cx="36899" cy="785094"/>
            </a:xfrm>
            <a:prstGeom prst="rect">
              <a:avLst/>
            </a:prstGeom>
            <a:solidFill>
              <a:srgbClr val="D62AB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3547107" y="4473775"/>
            <a:ext cx="1910129" cy="1434550"/>
            <a:chOff x="7093828" y="3447398"/>
            <a:chExt cx="2489926" cy="1869990"/>
          </a:xfrm>
        </p:grpSpPr>
        <p:sp>
          <p:nvSpPr>
            <p:cNvPr id="33" name="모서리가 둥근 직사각형 32"/>
            <p:cNvSpPr/>
            <p:nvPr/>
          </p:nvSpPr>
          <p:spPr>
            <a:xfrm>
              <a:off x="7093828" y="3447398"/>
              <a:ext cx="2489926" cy="186999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이등변 삼각형 24"/>
            <p:cNvSpPr/>
            <p:nvPr/>
          </p:nvSpPr>
          <p:spPr>
            <a:xfrm rot="3333197">
              <a:off x="7449232" y="4583592"/>
              <a:ext cx="238898" cy="205947"/>
            </a:xfrm>
            <a:prstGeom prst="triangle">
              <a:avLst/>
            </a:prstGeom>
            <a:solidFill>
              <a:srgbClr val="AB5582"/>
            </a:solidFill>
            <a:ln>
              <a:solidFill>
                <a:srgbClr val="A315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 rot="3363374">
              <a:off x="7933999" y="4031444"/>
              <a:ext cx="71073" cy="753158"/>
            </a:xfrm>
            <a:prstGeom prst="rect">
              <a:avLst/>
            </a:prstGeom>
            <a:solidFill>
              <a:srgbClr val="D62AB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이등변 삼각형 27"/>
            <p:cNvSpPr/>
            <p:nvPr/>
          </p:nvSpPr>
          <p:spPr>
            <a:xfrm rot="2178524">
              <a:off x="8209207" y="4035775"/>
              <a:ext cx="238898" cy="205947"/>
            </a:xfrm>
            <a:prstGeom prst="triangle">
              <a:avLst/>
            </a:prstGeom>
            <a:solidFill>
              <a:srgbClr val="AB5582"/>
            </a:solidFill>
            <a:ln>
              <a:solidFill>
                <a:srgbClr val="A315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 rot="20221561">
              <a:off x="8487976" y="4279717"/>
              <a:ext cx="45719" cy="773730"/>
            </a:xfrm>
            <a:prstGeom prst="rect">
              <a:avLst/>
            </a:prstGeom>
            <a:solidFill>
              <a:srgbClr val="D62AB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이등변 삼각형 25"/>
            <p:cNvSpPr/>
            <p:nvPr/>
          </p:nvSpPr>
          <p:spPr>
            <a:xfrm>
              <a:off x="8538723" y="4921341"/>
              <a:ext cx="238898" cy="205947"/>
            </a:xfrm>
            <a:prstGeom prst="triangle">
              <a:avLst/>
            </a:prstGeom>
            <a:solidFill>
              <a:srgbClr val="AB5582"/>
            </a:solidFill>
            <a:ln>
              <a:solidFill>
                <a:srgbClr val="A315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6098817" y="2151908"/>
            <a:ext cx="1906010" cy="1358592"/>
            <a:chOff x="6098817" y="2151908"/>
            <a:chExt cx="1906010" cy="1358592"/>
          </a:xfrm>
        </p:grpSpPr>
        <p:sp>
          <p:nvSpPr>
            <p:cNvPr id="38" name="모서리가 둥근 직사각형 37"/>
            <p:cNvSpPr/>
            <p:nvPr/>
          </p:nvSpPr>
          <p:spPr>
            <a:xfrm>
              <a:off x="6098817" y="2151908"/>
              <a:ext cx="1906010" cy="135859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이등변 삼각형 38"/>
            <p:cNvSpPr/>
            <p:nvPr/>
          </p:nvSpPr>
          <p:spPr>
            <a:xfrm rot="3333197">
              <a:off x="6366073" y="2961724"/>
              <a:ext cx="173565" cy="157650"/>
            </a:xfrm>
            <a:prstGeom prst="triangle">
              <a:avLst/>
            </a:prstGeom>
            <a:solidFill>
              <a:srgbClr val="AB5582"/>
            </a:solidFill>
            <a:ln>
              <a:solidFill>
                <a:srgbClr val="A315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이등변 삼각형 39"/>
            <p:cNvSpPr/>
            <p:nvPr/>
          </p:nvSpPr>
          <p:spPr>
            <a:xfrm>
              <a:off x="7195412" y="3211119"/>
              <a:ext cx="182874" cy="149625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 rot="3363374">
              <a:off x="6824788" y="2377825"/>
              <a:ext cx="52940" cy="796610"/>
            </a:xfrm>
            <a:prstGeom prst="rect">
              <a:avLst/>
            </a:prstGeom>
            <a:solidFill>
              <a:srgbClr val="D62AB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이등변 삼각형 41"/>
            <p:cNvSpPr/>
            <p:nvPr/>
          </p:nvSpPr>
          <p:spPr>
            <a:xfrm>
              <a:off x="6943171" y="2567734"/>
              <a:ext cx="182874" cy="149625"/>
            </a:xfrm>
            <a:prstGeom prst="triangle">
              <a:avLst/>
            </a:prstGeom>
            <a:solidFill>
              <a:srgbClr val="AB5582"/>
            </a:solidFill>
            <a:ln>
              <a:solidFill>
                <a:srgbClr val="A315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 rot="17819981">
              <a:off x="7473358" y="2495055"/>
              <a:ext cx="36899" cy="785094"/>
            </a:xfrm>
            <a:prstGeom prst="rect">
              <a:avLst/>
            </a:prstGeom>
            <a:solidFill>
              <a:srgbClr val="D62AB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6088026" y="3624861"/>
            <a:ext cx="1910129" cy="1434550"/>
            <a:chOff x="6088026" y="3624861"/>
            <a:chExt cx="1910129" cy="1434550"/>
          </a:xfrm>
        </p:grpSpPr>
        <p:sp>
          <p:nvSpPr>
            <p:cNvPr id="45" name="모서리가 둥근 직사각형 44"/>
            <p:cNvSpPr/>
            <p:nvPr/>
          </p:nvSpPr>
          <p:spPr>
            <a:xfrm>
              <a:off x="6088026" y="3624861"/>
              <a:ext cx="1910129" cy="14345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이등변 삼각형 47"/>
            <p:cNvSpPr/>
            <p:nvPr/>
          </p:nvSpPr>
          <p:spPr>
            <a:xfrm rot="2178524">
              <a:off x="6943681" y="4076230"/>
              <a:ext cx="183269" cy="157991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 rot="20221561">
              <a:off x="7157537" y="4263369"/>
              <a:ext cx="35073" cy="593562"/>
            </a:xfrm>
            <a:prstGeom prst="rect">
              <a:avLst/>
            </a:prstGeom>
            <a:solidFill>
              <a:srgbClr val="D62AB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이등변 삼각형 49"/>
            <p:cNvSpPr/>
            <p:nvPr/>
          </p:nvSpPr>
          <p:spPr>
            <a:xfrm>
              <a:off x="7196467" y="4755586"/>
              <a:ext cx="183269" cy="157991"/>
            </a:xfrm>
            <a:prstGeom prst="triangle">
              <a:avLst/>
            </a:prstGeom>
            <a:solidFill>
              <a:srgbClr val="AB5582"/>
            </a:solidFill>
            <a:ln>
              <a:solidFill>
                <a:srgbClr val="A315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이등변 삼각형 51"/>
            <p:cNvSpPr/>
            <p:nvPr/>
          </p:nvSpPr>
          <p:spPr>
            <a:xfrm>
              <a:off x="6360380" y="4560150"/>
              <a:ext cx="184950" cy="156955"/>
            </a:xfrm>
            <a:prstGeom prst="triangle">
              <a:avLst/>
            </a:prstGeom>
            <a:solidFill>
              <a:srgbClr val="AB5582"/>
            </a:solidFill>
            <a:ln>
              <a:solidFill>
                <a:srgbClr val="A315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6432103" y="3778517"/>
              <a:ext cx="46263" cy="781633"/>
            </a:xfrm>
            <a:prstGeom prst="rect">
              <a:avLst/>
            </a:prstGeom>
            <a:solidFill>
              <a:srgbClr val="D62AB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6" name="그림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1422" y="2750115"/>
            <a:ext cx="2293757" cy="181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389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/>
          <p:cNvSpPr/>
          <p:nvPr/>
        </p:nvSpPr>
        <p:spPr>
          <a:xfrm>
            <a:off x="6623221" y="1598141"/>
            <a:ext cx="3451655" cy="432486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22795"/>
          </a:xfrm>
        </p:spPr>
        <p:txBody>
          <a:bodyPr rtlCol="0"/>
          <a:lstStyle/>
          <a:p>
            <a:r>
              <a:rPr lang="ko-KR" altLang="en-US" b="1" dirty="0" smtClean="0"/>
              <a:t>시스템 </a:t>
            </a:r>
            <a:r>
              <a:rPr lang="ko-KR" altLang="en-US" b="1" dirty="0" smtClean="0"/>
              <a:t>구현 </a:t>
            </a:r>
            <a:r>
              <a:rPr lang="en-US" altLang="ko-KR" b="1" dirty="0" smtClean="0"/>
              <a:t>- </a:t>
            </a:r>
            <a:r>
              <a:rPr lang="ko-KR" altLang="en-US" b="1" dirty="0" smtClean="0"/>
              <a:t>기타</a:t>
            </a:r>
            <a:endParaRPr lang="ko" b="1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46F50C2-1317-4712-963B-24EDAF54F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날짜 개체 틀 8">
            <a:extLst>
              <a:ext uri="{FF2B5EF4-FFF2-40B4-BE49-F238E27FC236}">
                <a16:creationId xmlns:a16="http://schemas.microsoft.com/office/drawing/2014/main" xmlns="" id="{05C6C33F-611E-4028-883C-982869E33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C704-85D6-4856-BC9C-4D434304F01E}" type="datetime1">
              <a:rPr lang="ko-KR" altLang="en-US" smtClean="0"/>
              <a:t>2020-04-15</a:t>
            </a:fld>
            <a:endParaRPr lang="en-US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xmlns="" id="{753599D6-9D1C-43F2-83C4-CBB9B9155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Copyright(c)2020. All rights reserved by </a:t>
            </a:r>
            <a:r>
              <a:rPr lang="en-US" dirty="0" err="1"/>
              <a:t>JeaCheon</a:t>
            </a:r>
            <a:r>
              <a:rPr lang="en-US" dirty="0"/>
              <a:t> LEE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xmlns="" id="{74DD4AEF-BCA1-4379-AD4E-DA7EB5DE2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61" y="1672282"/>
            <a:ext cx="3062355" cy="4585944"/>
          </a:xfrm>
        </p:spPr>
        <p:txBody>
          <a:bodyPr>
            <a:norm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solidFill>
                  <a:schemeClr val="bg2"/>
                </a:solidFill>
              </a:rPr>
              <a:t>캐릭터</a:t>
            </a:r>
            <a:endParaRPr lang="en-US" altLang="ko-KR" sz="1800" dirty="0" smtClean="0">
              <a:solidFill>
                <a:schemeClr val="bg2"/>
              </a:solidFill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solidFill>
                  <a:schemeClr val="bg2"/>
                </a:solidFill>
              </a:rPr>
              <a:t>스킬</a:t>
            </a:r>
            <a:endParaRPr lang="en-US" altLang="ko-KR" sz="1800" dirty="0" smtClean="0">
              <a:solidFill>
                <a:schemeClr val="bg2"/>
              </a:solidFill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solidFill>
                  <a:schemeClr val="bg2"/>
                </a:solidFill>
              </a:rPr>
              <a:t>무기</a:t>
            </a:r>
            <a:endParaRPr lang="en-US" altLang="ko-KR" sz="1800" dirty="0" smtClean="0">
              <a:solidFill>
                <a:schemeClr val="bg2"/>
              </a:solidFill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ko-KR" altLang="en-US" sz="1800" dirty="0" err="1" smtClean="0">
                <a:solidFill>
                  <a:schemeClr val="bg2"/>
                </a:solidFill>
              </a:rPr>
              <a:t>몬스터</a:t>
            </a:r>
            <a:endParaRPr lang="en-US" altLang="ko-KR" sz="1800" dirty="0" smtClean="0">
              <a:solidFill>
                <a:schemeClr val="bg2"/>
              </a:solidFill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solidFill>
                  <a:schemeClr val="bg2"/>
                </a:solidFill>
              </a:rPr>
              <a:t>근접 전투</a:t>
            </a:r>
            <a:endParaRPr lang="en-US" altLang="ko-KR" sz="1800" dirty="0" smtClean="0">
              <a:solidFill>
                <a:schemeClr val="bg2"/>
              </a:solidFill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solidFill>
                  <a:schemeClr val="bg2"/>
                </a:solidFill>
              </a:rPr>
              <a:t>입력 제한</a:t>
            </a:r>
            <a:endParaRPr lang="en-US" altLang="ko-KR" sz="1800" dirty="0" smtClean="0">
              <a:solidFill>
                <a:schemeClr val="bg2"/>
              </a:solidFill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solidFill>
                  <a:schemeClr val="bg2"/>
                </a:solidFill>
              </a:rPr>
              <a:t>상호 작용</a:t>
            </a:r>
            <a:endParaRPr lang="en-US" altLang="ko-KR" sz="1800" dirty="0" smtClean="0">
              <a:solidFill>
                <a:schemeClr val="bg2"/>
              </a:solidFill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solidFill>
                  <a:schemeClr val="bg2"/>
                </a:solidFill>
              </a:rPr>
              <a:t>퍼즐</a:t>
            </a:r>
            <a:endParaRPr lang="en-US" altLang="ko-KR" sz="1800" dirty="0" smtClean="0">
              <a:solidFill>
                <a:schemeClr val="bg2"/>
              </a:solidFill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ko-KR" altLang="en-US" sz="1800" b="1" dirty="0" smtClean="0">
                <a:solidFill>
                  <a:schemeClr val="tx1"/>
                </a:solidFill>
              </a:rPr>
              <a:t>그 외 기능</a:t>
            </a:r>
            <a:endParaRPr lang="en-US" altLang="ko-KR" sz="1800" b="1" dirty="0">
              <a:solidFill>
                <a:schemeClr val="tx1"/>
              </a:solidFill>
            </a:endParaRP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xmlns="" id="{74DD4AEF-BCA1-4379-AD4E-DA7EB5DE265D}"/>
              </a:ext>
            </a:extLst>
          </p:cNvPr>
          <p:cNvSpPr txBox="1">
            <a:spLocks/>
          </p:cNvSpPr>
          <p:nvPr/>
        </p:nvSpPr>
        <p:spPr>
          <a:xfrm>
            <a:off x="3301373" y="2051221"/>
            <a:ext cx="3062355" cy="17793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ko-KR" altLang="en-US" sz="1800" b="1" dirty="0" smtClean="0">
                <a:solidFill>
                  <a:schemeClr val="tx1"/>
                </a:solidFill>
              </a:rPr>
              <a:t>세이브 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/ 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로드 기능</a:t>
            </a:r>
            <a:endParaRPr lang="en-US" altLang="ko-KR" sz="1800" b="1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altLang="ko-KR" sz="1800" b="1" dirty="0" smtClean="0">
                <a:solidFill>
                  <a:schemeClr val="tx1"/>
                </a:solidFill>
              </a:rPr>
              <a:t>UI</a:t>
            </a:r>
          </a:p>
          <a:p>
            <a:pPr>
              <a:buFont typeface="Wingdings" pitchFamily="2" charset="2"/>
              <a:buChar char="Ø"/>
            </a:pPr>
            <a:r>
              <a:rPr lang="ko-KR" altLang="en-US" sz="1800" b="1" dirty="0" smtClean="0">
                <a:solidFill>
                  <a:schemeClr val="tx1"/>
                </a:solidFill>
              </a:rPr>
              <a:t>특정 </a:t>
            </a:r>
            <a:r>
              <a:rPr lang="ko-KR" altLang="en-US" sz="1800" b="1" dirty="0" err="1" smtClean="0">
                <a:solidFill>
                  <a:schemeClr val="tx1"/>
                </a:solidFill>
              </a:rPr>
              <a:t>액터로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800" b="1" dirty="0" err="1" smtClean="0">
                <a:solidFill>
                  <a:schemeClr val="tx1"/>
                </a:solidFill>
              </a:rPr>
              <a:t>텔레포트</a:t>
            </a:r>
            <a:endParaRPr lang="en-US" altLang="ko-KR" sz="1800" b="1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772" y="1914177"/>
            <a:ext cx="3160822" cy="176575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772" y="3830595"/>
            <a:ext cx="3160822" cy="179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389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22795"/>
          </a:xfrm>
        </p:spPr>
        <p:txBody>
          <a:bodyPr rtlCol="0">
            <a:normAutofit/>
          </a:bodyPr>
          <a:lstStyle/>
          <a:p>
            <a:r>
              <a:rPr lang="ko-KR" altLang="en-US" b="1" dirty="0" smtClean="0"/>
              <a:t>시스템 기획</a:t>
            </a:r>
            <a:r>
              <a:rPr lang="en-US" altLang="ko-KR" b="1" dirty="0"/>
              <a:t>*</a:t>
            </a:r>
            <a:r>
              <a:rPr lang="ko-KR" altLang="en-US" b="1" dirty="0" smtClean="0"/>
              <a:t>개발 과정에서 주의했던 사항</a:t>
            </a:r>
            <a:endParaRPr lang="ko" b="1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46F50C2-1317-4712-963B-24EDAF54F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날짜 개체 틀 8">
            <a:extLst>
              <a:ext uri="{FF2B5EF4-FFF2-40B4-BE49-F238E27FC236}">
                <a16:creationId xmlns:a16="http://schemas.microsoft.com/office/drawing/2014/main" xmlns="" id="{05C6C33F-611E-4028-883C-982869E33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C704-85D6-4856-BC9C-4D434304F01E}" type="datetime1">
              <a:rPr lang="ko-KR" altLang="en-US" smtClean="0"/>
              <a:t>2020-04-15</a:t>
            </a:fld>
            <a:endParaRPr lang="en-US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xmlns="" id="{753599D6-9D1C-43F2-83C4-CBB9B9155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Copyright(c)2020. All rights reserved by </a:t>
            </a:r>
            <a:r>
              <a:rPr lang="en-US" dirty="0" err="1"/>
              <a:t>JeaCheon</a:t>
            </a:r>
            <a:r>
              <a:rPr lang="en-US" dirty="0"/>
              <a:t> LEE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xmlns="" id="{74DD4AEF-BCA1-4379-AD4E-DA7EB5DE2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60" y="1449860"/>
            <a:ext cx="10827140" cy="4808366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1800" dirty="0" smtClean="0"/>
              <a:t>기능 구현</a:t>
            </a:r>
            <a:endParaRPr lang="en-US" altLang="ko-KR" sz="1800" dirty="0" smtClean="0"/>
          </a:p>
          <a:p>
            <a:pPr lvl="1">
              <a:buFont typeface="Arial" pitchFamily="34" charset="0"/>
              <a:buChar char="•"/>
            </a:pPr>
            <a:r>
              <a:rPr lang="ko-KR" altLang="en-US" sz="1500" dirty="0" smtClean="0"/>
              <a:t>구현이 요구되는 기능을 내부 </a:t>
            </a:r>
            <a:r>
              <a:rPr lang="ko-KR" altLang="en-US" sz="1500" dirty="0" err="1" smtClean="0"/>
              <a:t>로직의</a:t>
            </a:r>
            <a:r>
              <a:rPr lang="ko-KR" altLang="en-US" sz="1500" dirty="0" smtClean="0"/>
              <a:t> 효율성을 따지지 않고 우선적으로 기능 구현에 최선을 다함</a:t>
            </a:r>
            <a:endParaRPr lang="en-US" altLang="ko-KR" sz="1500" dirty="0" smtClean="0"/>
          </a:p>
          <a:p>
            <a:pPr>
              <a:buFont typeface="Wingdings" pitchFamily="2" charset="2"/>
              <a:buChar char="v"/>
            </a:pPr>
            <a:r>
              <a:rPr lang="ko-KR" altLang="en-US" sz="1800" dirty="0" smtClean="0"/>
              <a:t>최적화</a:t>
            </a:r>
            <a:endParaRPr lang="en-US" altLang="ko-KR" sz="1800" dirty="0" smtClean="0"/>
          </a:p>
          <a:p>
            <a:pPr lvl="1">
              <a:buFont typeface="Arial" pitchFamily="34" charset="0"/>
              <a:buChar char="•"/>
            </a:pPr>
            <a:r>
              <a:rPr lang="ko-KR" altLang="en-US" sz="1500" dirty="0" smtClean="0"/>
              <a:t>기능 구현이 완료된 시스템은 최소한 한번의 최적화 작업을 통해 낭비되는 리소스를 줄임</a:t>
            </a:r>
            <a:endParaRPr lang="en-US" altLang="ko-KR" sz="1500" dirty="0" smtClean="0"/>
          </a:p>
          <a:p>
            <a:pPr>
              <a:buFont typeface="Wingdings" pitchFamily="2" charset="2"/>
              <a:buChar char="v"/>
            </a:pPr>
            <a:r>
              <a:rPr lang="ko-KR" altLang="en-US" sz="1800" dirty="0" err="1" smtClean="0"/>
              <a:t>확장성</a:t>
            </a:r>
            <a:r>
              <a:rPr lang="en-US" altLang="ko-KR" sz="1800" dirty="0" smtClean="0"/>
              <a:t>/</a:t>
            </a:r>
            <a:r>
              <a:rPr lang="ko-KR" altLang="en-US" sz="1800" dirty="0" smtClean="0"/>
              <a:t>편의성</a:t>
            </a:r>
            <a:endParaRPr lang="en-US" altLang="ko-KR" sz="1800" dirty="0"/>
          </a:p>
          <a:p>
            <a:pPr lvl="1">
              <a:buFont typeface="Arial" pitchFamily="34" charset="0"/>
              <a:buChar char="•"/>
            </a:pPr>
            <a:r>
              <a:rPr lang="ko-KR" altLang="en-US" sz="1500" dirty="0" err="1" smtClean="0"/>
              <a:t>몬스터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무기 등의 주요 기능을 공유하며 세부 기능이 달라지는 객체들을 부모</a:t>
            </a:r>
            <a:r>
              <a:rPr lang="en-US" altLang="ko-KR" sz="1500" dirty="0" smtClean="0"/>
              <a:t>/</a:t>
            </a:r>
            <a:r>
              <a:rPr lang="ko-KR" altLang="en-US" sz="1500" dirty="0" smtClean="0"/>
              <a:t>자식 관계로 관리</a:t>
            </a:r>
            <a:endParaRPr lang="en-US" altLang="ko-KR" sz="1500" dirty="0" smtClean="0"/>
          </a:p>
          <a:p>
            <a:pPr lvl="1">
              <a:buFont typeface="Arial" pitchFamily="34" charset="0"/>
              <a:buChar char="•"/>
            </a:pPr>
            <a:r>
              <a:rPr lang="ko-KR" altLang="en-US" sz="1500" dirty="0" smtClean="0"/>
              <a:t>비슷한 기능</a:t>
            </a:r>
            <a:r>
              <a:rPr lang="en-US" altLang="ko-KR" sz="1500" dirty="0" smtClean="0"/>
              <a:t>/</a:t>
            </a:r>
            <a:r>
              <a:rPr lang="ko-KR" altLang="en-US" sz="1500" dirty="0" smtClean="0"/>
              <a:t>데이터 등을 </a:t>
            </a:r>
            <a:r>
              <a:rPr lang="ko-KR" altLang="en-US" sz="1500" dirty="0"/>
              <a:t>객체화 가능한 부분을 컴포넌트</a:t>
            </a:r>
            <a:r>
              <a:rPr lang="en-US" altLang="ko-KR" sz="1500" dirty="0"/>
              <a:t>/</a:t>
            </a:r>
            <a:r>
              <a:rPr lang="ko-KR" altLang="en-US" sz="1500" dirty="0"/>
              <a:t>데이터 테이블 등으로 </a:t>
            </a:r>
            <a:r>
              <a:rPr lang="ko-KR" altLang="en-US" sz="1500" dirty="0" smtClean="0"/>
              <a:t>관리</a:t>
            </a:r>
            <a:endParaRPr lang="en-US" altLang="ko-KR" sz="1500" dirty="0" smtClean="0"/>
          </a:p>
          <a:p>
            <a:pPr lvl="1">
              <a:buFont typeface="Arial" pitchFamily="34" charset="0"/>
              <a:buChar char="•"/>
            </a:pPr>
            <a:r>
              <a:rPr lang="ko-KR" altLang="en-US" sz="1500" dirty="0" smtClean="0"/>
              <a:t>레벨에 배치하는 단계에서 하나의 블루프린트를 사용하더라도 각각 다른 설정으로 다르게 사용 가능하도록 개발</a:t>
            </a:r>
            <a:endParaRPr lang="en-US" altLang="ko-KR" sz="1500" dirty="0"/>
          </a:p>
          <a:p>
            <a:pPr>
              <a:buFont typeface="Wingdings" pitchFamily="2" charset="2"/>
              <a:buChar char="v"/>
            </a:pPr>
            <a:r>
              <a:rPr lang="ko-KR" altLang="en-US" sz="1800" dirty="0"/>
              <a:t>정리</a:t>
            </a:r>
            <a:endParaRPr lang="en-US" altLang="ko-KR" sz="1800" dirty="0"/>
          </a:p>
          <a:p>
            <a:pPr lvl="1">
              <a:buFont typeface="Arial" pitchFamily="34" charset="0"/>
              <a:buChar char="•"/>
            </a:pPr>
            <a:r>
              <a:rPr lang="ko-KR" altLang="en-US" sz="1500" dirty="0" smtClean="0"/>
              <a:t>최소 한 번 이상의 최적화 작업을 거친 함수</a:t>
            </a:r>
            <a:r>
              <a:rPr lang="en-US" altLang="ko-KR" sz="1500" dirty="0" smtClean="0"/>
              <a:t>/</a:t>
            </a:r>
            <a:r>
              <a:rPr lang="ko-KR" altLang="en-US" sz="1500" dirty="0" smtClean="0"/>
              <a:t>변수 등을 </a:t>
            </a:r>
            <a:r>
              <a:rPr lang="ko-KR" altLang="en-US" sz="1500" dirty="0" err="1" smtClean="0"/>
              <a:t>네이밍</a:t>
            </a:r>
            <a:r>
              <a:rPr lang="ko-KR" altLang="en-US" sz="1500" dirty="0" smtClean="0"/>
              <a:t> 룰과 카테고리로 분류</a:t>
            </a:r>
            <a:endParaRPr lang="en-US" altLang="ko-KR" sz="1500" dirty="0" smtClean="0"/>
          </a:p>
          <a:p>
            <a:pPr lvl="1">
              <a:buFont typeface="Arial" pitchFamily="34" charset="0"/>
              <a:buChar char="•"/>
            </a:pPr>
            <a:r>
              <a:rPr lang="ko-KR" altLang="en-US" sz="1500" dirty="0" smtClean="0"/>
              <a:t>코멘트로 기능 설명</a:t>
            </a:r>
            <a:endParaRPr lang="en-US" altLang="ko-KR" sz="1500" dirty="0" smtClean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xmlns="" id="{FB54CB97-EEFB-4792-9F8D-CD8DCB9217C2}"/>
              </a:ext>
            </a:extLst>
          </p:cNvPr>
          <p:cNvSpPr txBox="1">
            <a:spLocks/>
          </p:cNvSpPr>
          <p:nvPr/>
        </p:nvSpPr>
        <p:spPr>
          <a:xfrm>
            <a:off x="6527199" y="5022377"/>
            <a:ext cx="4978940" cy="12358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0990" indent="-380990">
              <a:buFont typeface="Arial" panose="020B0604020202020204" pitchFamily="34" charset="0"/>
              <a:buChar char="•"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986658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22795"/>
          </a:xfrm>
        </p:spPr>
        <p:txBody>
          <a:bodyPr rtlCol="0">
            <a:normAutofit/>
          </a:bodyPr>
          <a:lstStyle/>
          <a:p>
            <a:r>
              <a:rPr lang="ko-KR" altLang="en-US" b="1" dirty="0" err="1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포스트모템</a:t>
            </a:r>
            <a:endParaRPr lang="ko" b="1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46F50C2-1317-4712-963B-24EDAF54F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날짜 개체 틀 8">
            <a:extLst>
              <a:ext uri="{FF2B5EF4-FFF2-40B4-BE49-F238E27FC236}">
                <a16:creationId xmlns:a16="http://schemas.microsoft.com/office/drawing/2014/main" xmlns="" id="{05C6C33F-611E-4028-883C-982869E33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C704-85D6-4856-BC9C-4D434304F01E}" type="datetime1">
              <a:rPr lang="ko-KR" altLang="en-US" smtClean="0"/>
              <a:t>2020-04-15</a:t>
            </a:fld>
            <a:endParaRPr lang="en-US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xmlns="" id="{753599D6-9D1C-43F2-83C4-CBB9B9155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Copyright(c)2020. All rights reserved by </a:t>
            </a:r>
            <a:r>
              <a:rPr lang="en-US" dirty="0" err="1"/>
              <a:t>JeaCheon</a:t>
            </a:r>
            <a:r>
              <a:rPr lang="en-US" dirty="0"/>
              <a:t> LEE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xmlns="" id="{74DD4AEF-BCA1-4379-AD4E-DA7EB5DE2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60" y="1449860"/>
            <a:ext cx="10827140" cy="4808366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1500" dirty="0" smtClean="0"/>
              <a:t>완성된 시스템을 기획의 변경이나 최적화 과정에서 폐기하는 일로 많은 시간이 소요됨</a:t>
            </a:r>
            <a:endParaRPr lang="en-US" altLang="ko-KR" sz="1500" dirty="0" smtClean="0"/>
          </a:p>
          <a:p>
            <a:pPr lvl="1">
              <a:buFont typeface="Wingdings" pitchFamily="2" charset="2"/>
              <a:buChar char="Ø"/>
            </a:pPr>
            <a:r>
              <a:rPr lang="ko-KR" altLang="en-US" sz="1200" dirty="0" smtClean="0"/>
              <a:t>최적화 작업을 최소화할 수 있는 초기 시스템 </a:t>
            </a:r>
            <a:r>
              <a:rPr lang="ko-KR" altLang="en-US" sz="1200" dirty="0" err="1" smtClean="0"/>
              <a:t>로직</a:t>
            </a:r>
            <a:r>
              <a:rPr lang="ko-KR" altLang="en-US" sz="1200" dirty="0" smtClean="0"/>
              <a:t> 구성</a:t>
            </a:r>
            <a:endParaRPr lang="en-US" altLang="ko-KR" sz="1200" dirty="0" smtClean="0"/>
          </a:p>
          <a:p>
            <a:pPr>
              <a:buFont typeface="Wingdings" pitchFamily="2" charset="2"/>
              <a:buChar char="v"/>
            </a:pPr>
            <a:r>
              <a:rPr lang="ko-KR" altLang="en-US" sz="1500" dirty="0" smtClean="0"/>
              <a:t>기획이 변경되거나 확정이 미뤄지면서 갑자기 구현해야 되는 시스템으로 일정에 차질이 생김</a:t>
            </a:r>
            <a:endParaRPr lang="en-US" altLang="ko-KR" sz="1500" dirty="0" smtClean="0"/>
          </a:p>
          <a:p>
            <a:pPr lvl="1">
              <a:buFont typeface="Wingdings" pitchFamily="2" charset="2"/>
              <a:buChar char="Ø"/>
            </a:pPr>
            <a:r>
              <a:rPr lang="ko-KR" altLang="en-US" sz="1200" dirty="0" smtClean="0"/>
              <a:t>적절한 업무 분담과 기획자가 조절하고 테스트할 수 있는 개발용 시스템 구현</a:t>
            </a:r>
            <a:endParaRPr lang="en-US" altLang="ko-KR" sz="1200" dirty="0" smtClean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xmlns="" id="{FB54CB97-EEFB-4792-9F8D-CD8DCB9217C2}"/>
              </a:ext>
            </a:extLst>
          </p:cNvPr>
          <p:cNvSpPr txBox="1">
            <a:spLocks/>
          </p:cNvSpPr>
          <p:nvPr/>
        </p:nvSpPr>
        <p:spPr>
          <a:xfrm>
            <a:off x="6527199" y="5022377"/>
            <a:ext cx="4978940" cy="12358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0990" indent="-380990">
              <a:buFont typeface="Arial" panose="020B0604020202020204" pitchFamily="34" charset="0"/>
              <a:buChar char="•"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537881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22795"/>
          </a:xfrm>
        </p:spPr>
        <p:txBody>
          <a:bodyPr rtlCol="0"/>
          <a:lstStyle/>
          <a:p>
            <a:r>
              <a:rPr lang="ko-KR" altLang="en-US" b="1" dirty="0" smtClean="0"/>
              <a:t>시스템 </a:t>
            </a:r>
            <a:r>
              <a:rPr lang="ko-KR" altLang="en-US" b="1" dirty="0" smtClean="0"/>
              <a:t>구현</a:t>
            </a:r>
            <a:endParaRPr lang="ko" b="1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46F50C2-1317-4712-963B-24EDAF54F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날짜 개체 틀 8">
            <a:extLst>
              <a:ext uri="{FF2B5EF4-FFF2-40B4-BE49-F238E27FC236}">
                <a16:creationId xmlns:a16="http://schemas.microsoft.com/office/drawing/2014/main" xmlns="" id="{05C6C33F-611E-4028-883C-982869E33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C704-85D6-4856-BC9C-4D434304F01E}" type="datetime1">
              <a:rPr lang="ko-KR" altLang="en-US" smtClean="0"/>
              <a:t>2020-04-15</a:t>
            </a:fld>
            <a:endParaRPr lang="en-US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xmlns="" id="{753599D6-9D1C-43F2-83C4-CBB9B9155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Copyright(c)2020. All rights reserved by </a:t>
            </a:r>
            <a:r>
              <a:rPr lang="en-US" dirty="0" err="1"/>
              <a:t>JeaCheon</a:t>
            </a:r>
            <a:r>
              <a:rPr lang="en-US" dirty="0"/>
              <a:t> LEE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xmlns="" id="{74DD4AEF-BCA1-4379-AD4E-DA7EB5DE2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61" y="1672282"/>
            <a:ext cx="3070593" cy="4585944"/>
          </a:xfrm>
        </p:spPr>
        <p:txBody>
          <a:bodyPr>
            <a:norm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ko-KR" altLang="en-US" sz="1800" dirty="0" smtClean="0"/>
              <a:t>캐릭터</a:t>
            </a:r>
            <a:endParaRPr lang="en-US" altLang="ko-KR" sz="1800" dirty="0" smtClean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ko-KR" altLang="en-US" sz="1800" dirty="0" smtClean="0"/>
              <a:t>스킬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액션</a:t>
            </a:r>
            <a:r>
              <a:rPr lang="en-US" altLang="ko-KR" sz="1800" dirty="0" smtClean="0"/>
              <a:t>)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ko-KR" altLang="en-US" sz="1800" dirty="0" smtClean="0"/>
              <a:t>무기</a:t>
            </a:r>
            <a:endParaRPr lang="en-US" altLang="ko-KR" sz="1800" dirty="0" smtClean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ko-KR" altLang="en-US" sz="1800" dirty="0" err="1" smtClean="0"/>
              <a:t>몬스터</a:t>
            </a:r>
            <a:endParaRPr lang="en-US" altLang="ko-KR" sz="1800" dirty="0" smtClean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ko-KR" altLang="en-US" sz="1800" dirty="0" smtClean="0"/>
              <a:t>근접 전투</a:t>
            </a:r>
            <a:endParaRPr lang="en-US" altLang="ko-KR" sz="1800" dirty="0" smtClean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ko-KR" altLang="en-US" sz="1800" dirty="0" smtClean="0"/>
              <a:t>입력 제한</a:t>
            </a:r>
            <a:endParaRPr lang="en-US" altLang="ko-KR" sz="1800" dirty="0" smtClean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ko-KR" altLang="en-US" sz="1800" dirty="0" smtClean="0"/>
              <a:t>상호 작용</a:t>
            </a:r>
            <a:endParaRPr lang="en-US" altLang="ko-KR" sz="1800" dirty="0" smtClean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ko-KR" altLang="en-US" sz="1800" dirty="0" smtClean="0"/>
              <a:t>퍼즐</a:t>
            </a:r>
            <a:endParaRPr lang="en-US" altLang="ko-KR" sz="1800" dirty="0" smtClean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ko-KR" altLang="en-US" sz="1800" dirty="0" smtClean="0"/>
              <a:t>그 외 기능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533207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모서리가 둥근 직사각형 16"/>
          <p:cNvSpPr/>
          <p:nvPr/>
        </p:nvSpPr>
        <p:spPr>
          <a:xfrm>
            <a:off x="8043810" y="1540476"/>
            <a:ext cx="3250265" cy="482739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4448432" y="3774352"/>
            <a:ext cx="1696995" cy="187680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871784" y="1598141"/>
            <a:ext cx="2809102" cy="158063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22795"/>
          </a:xfrm>
        </p:spPr>
        <p:txBody>
          <a:bodyPr rtlCol="0"/>
          <a:lstStyle/>
          <a:p>
            <a:r>
              <a:rPr lang="ko-KR" altLang="en-US" b="1" dirty="0" smtClean="0"/>
              <a:t>시스템 </a:t>
            </a:r>
            <a:r>
              <a:rPr lang="ko-KR" altLang="en-US" b="1" dirty="0" smtClean="0"/>
              <a:t>구현 </a:t>
            </a:r>
            <a:r>
              <a:rPr lang="en-US" altLang="ko-KR" b="1" dirty="0" smtClean="0"/>
              <a:t>- </a:t>
            </a:r>
            <a:r>
              <a:rPr lang="ko-KR" altLang="en-US" b="1" dirty="0" smtClean="0"/>
              <a:t>캐릭터</a:t>
            </a:r>
            <a:endParaRPr lang="ko" b="1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46F50C2-1317-4712-963B-24EDAF54F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날짜 개체 틀 8">
            <a:extLst>
              <a:ext uri="{FF2B5EF4-FFF2-40B4-BE49-F238E27FC236}">
                <a16:creationId xmlns:a16="http://schemas.microsoft.com/office/drawing/2014/main" xmlns="" id="{05C6C33F-611E-4028-883C-982869E33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C704-85D6-4856-BC9C-4D434304F01E}" type="datetime1">
              <a:rPr lang="ko-KR" altLang="en-US" smtClean="0"/>
              <a:t>2020-04-15</a:t>
            </a:fld>
            <a:endParaRPr lang="en-US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xmlns="" id="{753599D6-9D1C-43F2-83C4-CBB9B9155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Copyright(c)2020. All rights reserved by </a:t>
            </a:r>
            <a:r>
              <a:rPr lang="en-US" dirty="0" err="1"/>
              <a:t>JeaCheon</a:t>
            </a:r>
            <a:r>
              <a:rPr lang="en-US" dirty="0"/>
              <a:t> LEE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xmlns="" id="{74DD4AEF-BCA1-4379-AD4E-DA7EB5DE2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61" y="1672282"/>
            <a:ext cx="3062355" cy="4585944"/>
          </a:xfrm>
        </p:spPr>
        <p:txBody>
          <a:bodyPr>
            <a:norm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ko-KR" altLang="en-US" sz="1800" b="1" dirty="0" smtClean="0"/>
              <a:t>캐릭터</a:t>
            </a:r>
            <a:endParaRPr lang="en-US" altLang="ko-KR" sz="1800" b="1" dirty="0" smtClean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solidFill>
                  <a:schemeClr val="bg2"/>
                </a:solidFill>
              </a:rPr>
              <a:t>스킬</a:t>
            </a:r>
            <a:endParaRPr lang="en-US" altLang="ko-KR" sz="1800" dirty="0" smtClean="0">
              <a:solidFill>
                <a:schemeClr val="bg2"/>
              </a:solidFill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solidFill>
                  <a:schemeClr val="bg2"/>
                </a:solidFill>
              </a:rPr>
              <a:t>무기</a:t>
            </a:r>
            <a:endParaRPr lang="en-US" altLang="ko-KR" sz="1800" dirty="0" smtClean="0">
              <a:solidFill>
                <a:schemeClr val="bg2"/>
              </a:solidFill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ko-KR" altLang="en-US" sz="1800" dirty="0" err="1" smtClean="0">
                <a:solidFill>
                  <a:schemeClr val="bg2"/>
                </a:solidFill>
              </a:rPr>
              <a:t>몬스터</a:t>
            </a:r>
            <a:endParaRPr lang="en-US" altLang="ko-KR" sz="1800" dirty="0" smtClean="0">
              <a:solidFill>
                <a:schemeClr val="bg2"/>
              </a:solidFill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solidFill>
                  <a:schemeClr val="bg2"/>
                </a:solidFill>
              </a:rPr>
              <a:t>근접 전투</a:t>
            </a:r>
            <a:endParaRPr lang="en-US" altLang="ko-KR" sz="1800" dirty="0" smtClean="0">
              <a:solidFill>
                <a:schemeClr val="bg2"/>
              </a:solidFill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solidFill>
                  <a:schemeClr val="bg2"/>
                </a:solidFill>
              </a:rPr>
              <a:t>입력 제한</a:t>
            </a:r>
            <a:endParaRPr lang="en-US" altLang="ko-KR" sz="1800" dirty="0" smtClean="0">
              <a:solidFill>
                <a:schemeClr val="bg2"/>
              </a:solidFill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solidFill>
                  <a:schemeClr val="bg2"/>
                </a:solidFill>
              </a:rPr>
              <a:t>상호 작용</a:t>
            </a:r>
            <a:endParaRPr lang="en-US" altLang="ko-KR" sz="1800" dirty="0" smtClean="0">
              <a:solidFill>
                <a:schemeClr val="bg2"/>
              </a:solidFill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solidFill>
                  <a:schemeClr val="bg2"/>
                </a:solidFill>
              </a:rPr>
              <a:t>퍼즐</a:t>
            </a:r>
            <a:endParaRPr lang="en-US" altLang="ko-KR" sz="1800" dirty="0" smtClean="0">
              <a:solidFill>
                <a:schemeClr val="bg2"/>
              </a:solidFill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solidFill>
                  <a:schemeClr val="bg2"/>
                </a:solidFill>
              </a:rPr>
              <a:t>그 외 기능</a:t>
            </a:r>
            <a:endParaRPr lang="en-US" altLang="ko-KR" sz="1800" dirty="0">
              <a:solidFill>
                <a:schemeClr val="bg2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595" y="1897943"/>
            <a:ext cx="2286319" cy="714475"/>
          </a:xfrm>
          <a:prstGeom prst="rect">
            <a:avLst/>
          </a:prstGeom>
        </p:spPr>
      </p:pic>
      <p:sp>
        <p:nvSpPr>
          <p:cNvPr id="11" name="내용 개체 틀 2">
            <a:extLst>
              <a:ext uri="{FF2B5EF4-FFF2-40B4-BE49-F238E27FC236}">
                <a16:creationId xmlns:a16="http://schemas.microsoft.com/office/drawing/2014/main" xmlns="" id="{74DD4AEF-BCA1-4379-AD4E-DA7EB5DE265D}"/>
              </a:ext>
            </a:extLst>
          </p:cNvPr>
          <p:cNvSpPr txBox="1">
            <a:spLocks/>
          </p:cNvSpPr>
          <p:nvPr/>
        </p:nvSpPr>
        <p:spPr>
          <a:xfrm>
            <a:off x="4364116" y="2615900"/>
            <a:ext cx="1845275" cy="562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400" dirty="0" smtClean="0"/>
              <a:t>&lt;</a:t>
            </a:r>
            <a:r>
              <a:rPr lang="ko-KR" altLang="en-US" sz="1400" dirty="0" smtClean="0"/>
              <a:t>초기 설정</a:t>
            </a:r>
            <a:r>
              <a:rPr lang="en-US" altLang="ko-KR" sz="1400" dirty="0" smtClean="0"/>
              <a:t>&gt;</a:t>
            </a:r>
            <a:endParaRPr lang="en-US" altLang="ko-KR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355" y="3973090"/>
            <a:ext cx="1247949" cy="1200318"/>
          </a:xfrm>
          <a:prstGeom prst="rect">
            <a:avLst/>
          </a:prstGeom>
        </p:spPr>
      </p:pic>
      <p:sp>
        <p:nvSpPr>
          <p:cNvPr id="12" name="내용 개체 틀 2">
            <a:extLst>
              <a:ext uri="{FF2B5EF4-FFF2-40B4-BE49-F238E27FC236}">
                <a16:creationId xmlns:a16="http://schemas.microsoft.com/office/drawing/2014/main" xmlns="" id="{74DD4AEF-BCA1-4379-AD4E-DA7EB5DE265D}"/>
              </a:ext>
            </a:extLst>
          </p:cNvPr>
          <p:cNvSpPr txBox="1">
            <a:spLocks/>
          </p:cNvSpPr>
          <p:nvPr/>
        </p:nvSpPr>
        <p:spPr>
          <a:xfrm>
            <a:off x="4382691" y="5184576"/>
            <a:ext cx="1845275" cy="562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400" dirty="0" smtClean="0"/>
              <a:t>&lt;</a:t>
            </a:r>
            <a:r>
              <a:rPr lang="ko-KR" altLang="en-US" sz="1400" dirty="0" smtClean="0"/>
              <a:t>개발 과정</a:t>
            </a:r>
            <a:r>
              <a:rPr lang="en-US" altLang="ko-KR" sz="1400" dirty="0" smtClean="0"/>
              <a:t>&gt;</a:t>
            </a:r>
            <a:endParaRPr lang="en-US" altLang="ko-KR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398" y="1812325"/>
            <a:ext cx="2913013" cy="3983778"/>
          </a:xfrm>
          <a:prstGeom prst="rect">
            <a:avLst/>
          </a:prstGeom>
        </p:spPr>
      </p:pic>
      <p:sp>
        <p:nvSpPr>
          <p:cNvPr id="13" name="내용 개체 틀 2">
            <a:extLst>
              <a:ext uri="{FF2B5EF4-FFF2-40B4-BE49-F238E27FC236}">
                <a16:creationId xmlns:a16="http://schemas.microsoft.com/office/drawing/2014/main" xmlns="" id="{74DD4AEF-BCA1-4379-AD4E-DA7EB5DE265D}"/>
              </a:ext>
            </a:extLst>
          </p:cNvPr>
          <p:cNvSpPr txBox="1">
            <a:spLocks/>
          </p:cNvSpPr>
          <p:nvPr/>
        </p:nvSpPr>
        <p:spPr>
          <a:xfrm>
            <a:off x="8752266" y="5804992"/>
            <a:ext cx="1845275" cy="562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400" dirty="0" smtClean="0"/>
              <a:t>&lt;</a:t>
            </a:r>
            <a:r>
              <a:rPr lang="ko-KR" altLang="en-US" sz="1400" dirty="0" smtClean="0"/>
              <a:t>개발 완료</a:t>
            </a:r>
            <a:r>
              <a:rPr lang="en-US" altLang="ko-KR" sz="1400" dirty="0" smtClean="0"/>
              <a:t>&gt;</a:t>
            </a:r>
            <a:endParaRPr lang="en-US" altLang="ko-KR" sz="1400" dirty="0"/>
          </a:p>
        </p:txBody>
      </p:sp>
      <p:sp>
        <p:nvSpPr>
          <p:cNvPr id="7" name="오른쪽 화살표 6"/>
          <p:cNvSpPr/>
          <p:nvPr/>
        </p:nvSpPr>
        <p:spPr>
          <a:xfrm rot="5400000">
            <a:off x="5117877" y="3457195"/>
            <a:ext cx="337751" cy="29656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 rot="19153780">
            <a:off x="6880979" y="3805567"/>
            <a:ext cx="337751" cy="29656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812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모서리가 둥근 직사각형 26"/>
          <p:cNvSpPr/>
          <p:nvPr/>
        </p:nvSpPr>
        <p:spPr>
          <a:xfrm>
            <a:off x="3698789" y="3962400"/>
            <a:ext cx="6285469" cy="236085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7936718" y="1894702"/>
            <a:ext cx="1845275" cy="146633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3328086" y="1449859"/>
            <a:ext cx="2834658" cy="234778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22795"/>
          </a:xfrm>
        </p:spPr>
        <p:txBody>
          <a:bodyPr rtlCol="0"/>
          <a:lstStyle/>
          <a:p>
            <a:r>
              <a:rPr lang="ko-KR" altLang="en-US" b="1" dirty="0" smtClean="0"/>
              <a:t>시스템 </a:t>
            </a:r>
            <a:r>
              <a:rPr lang="ko-KR" altLang="en-US" b="1" dirty="0" smtClean="0"/>
              <a:t>구현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스킬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액션</a:t>
            </a:r>
            <a:r>
              <a:rPr lang="en-US" altLang="ko-KR" b="1" dirty="0" smtClean="0"/>
              <a:t>)</a:t>
            </a:r>
            <a:endParaRPr lang="ko" b="1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46F50C2-1317-4712-963B-24EDAF54F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날짜 개체 틀 8">
            <a:extLst>
              <a:ext uri="{FF2B5EF4-FFF2-40B4-BE49-F238E27FC236}">
                <a16:creationId xmlns:a16="http://schemas.microsoft.com/office/drawing/2014/main" xmlns="" id="{05C6C33F-611E-4028-883C-982869E33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C704-85D6-4856-BC9C-4D434304F01E}" type="datetime1">
              <a:rPr lang="ko-KR" altLang="en-US" smtClean="0"/>
              <a:t>2020-04-15</a:t>
            </a:fld>
            <a:endParaRPr lang="en-US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xmlns="" id="{753599D6-9D1C-43F2-83C4-CBB9B9155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Copyright(c)2020. All rights reserved by </a:t>
            </a:r>
            <a:r>
              <a:rPr lang="en-US" dirty="0" err="1"/>
              <a:t>JeaCheon</a:t>
            </a:r>
            <a:r>
              <a:rPr lang="en-US" dirty="0"/>
              <a:t> LEE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xmlns="" id="{74DD4AEF-BCA1-4379-AD4E-DA7EB5DE2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61" y="1672282"/>
            <a:ext cx="3062355" cy="4585944"/>
          </a:xfrm>
        </p:spPr>
        <p:txBody>
          <a:bodyPr>
            <a:norm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solidFill>
                  <a:schemeClr val="bg2"/>
                </a:solidFill>
              </a:rPr>
              <a:t>캐릭터</a:t>
            </a:r>
            <a:endParaRPr lang="en-US" altLang="ko-KR" sz="1800" dirty="0" smtClean="0">
              <a:solidFill>
                <a:schemeClr val="bg2"/>
              </a:solidFill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ko-KR" altLang="en-US" sz="1800" b="1" dirty="0" smtClean="0">
                <a:solidFill>
                  <a:schemeClr val="tx1"/>
                </a:solidFill>
              </a:rPr>
              <a:t>스킬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액션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)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solidFill>
                  <a:schemeClr val="bg2"/>
                </a:solidFill>
              </a:rPr>
              <a:t>무기</a:t>
            </a:r>
            <a:endParaRPr lang="en-US" altLang="ko-KR" sz="1800" dirty="0" smtClean="0">
              <a:solidFill>
                <a:schemeClr val="bg2"/>
              </a:solidFill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ko-KR" altLang="en-US" sz="1800" dirty="0" err="1" smtClean="0">
                <a:solidFill>
                  <a:schemeClr val="bg2"/>
                </a:solidFill>
              </a:rPr>
              <a:t>몬스터</a:t>
            </a:r>
            <a:endParaRPr lang="en-US" altLang="ko-KR" sz="1800" dirty="0" smtClean="0">
              <a:solidFill>
                <a:schemeClr val="bg2"/>
              </a:solidFill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solidFill>
                  <a:schemeClr val="bg2"/>
                </a:solidFill>
              </a:rPr>
              <a:t>근접 전투</a:t>
            </a:r>
            <a:endParaRPr lang="en-US" altLang="ko-KR" sz="1800" dirty="0" smtClean="0">
              <a:solidFill>
                <a:schemeClr val="bg2"/>
              </a:solidFill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solidFill>
                  <a:schemeClr val="bg2"/>
                </a:solidFill>
              </a:rPr>
              <a:t>입력 제한</a:t>
            </a:r>
            <a:endParaRPr lang="en-US" altLang="ko-KR" sz="1800" dirty="0" smtClean="0">
              <a:solidFill>
                <a:schemeClr val="bg2"/>
              </a:solidFill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solidFill>
                  <a:schemeClr val="bg2"/>
                </a:solidFill>
              </a:rPr>
              <a:t>상호 작용</a:t>
            </a:r>
            <a:endParaRPr lang="en-US" altLang="ko-KR" sz="1800" dirty="0" smtClean="0">
              <a:solidFill>
                <a:schemeClr val="bg2"/>
              </a:solidFill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solidFill>
                  <a:schemeClr val="bg2"/>
                </a:solidFill>
              </a:rPr>
              <a:t>퍼즐</a:t>
            </a:r>
            <a:endParaRPr lang="en-US" altLang="ko-KR" sz="1800" dirty="0" smtClean="0">
              <a:solidFill>
                <a:schemeClr val="bg2"/>
              </a:solidFill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solidFill>
                  <a:schemeClr val="bg2"/>
                </a:solidFill>
              </a:rPr>
              <a:t>그 외 기능</a:t>
            </a:r>
            <a:endParaRPr lang="en-US" altLang="ko-KR" sz="1800" dirty="0">
              <a:solidFill>
                <a:schemeClr val="bg2"/>
              </a:solidFill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xmlns="" id="{74DD4AEF-BCA1-4379-AD4E-DA7EB5DE265D}"/>
              </a:ext>
            </a:extLst>
          </p:cNvPr>
          <p:cNvSpPr txBox="1">
            <a:spLocks/>
          </p:cNvSpPr>
          <p:nvPr/>
        </p:nvSpPr>
        <p:spPr>
          <a:xfrm>
            <a:off x="3799738" y="3268893"/>
            <a:ext cx="1845275" cy="562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400" dirty="0" smtClean="0"/>
              <a:t>&lt;</a:t>
            </a:r>
            <a:r>
              <a:rPr lang="ko-KR" altLang="en-US" sz="1400" dirty="0" smtClean="0"/>
              <a:t>초기 설정</a:t>
            </a:r>
            <a:r>
              <a:rPr lang="en-US" altLang="ko-KR" sz="1400" dirty="0" smtClean="0"/>
              <a:t>&gt;</a:t>
            </a:r>
            <a:endParaRPr lang="en-US" altLang="ko-KR" sz="140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xmlns="" id="{74DD4AEF-BCA1-4379-AD4E-DA7EB5DE265D}"/>
              </a:ext>
            </a:extLst>
          </p:cNvPr>
          <p:cNvSpPr txBox="1">
            <a:spLocks/>
          </p:cNvSpPr>
          <p:nvPr/>
        </p:nvSpPr>
        <p:spPr>
          <a:xfrm>
            <a:off x="7936719" y="2902794"/>
            <a:ext cx="1845275" cy="5958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400" dirty="0" smtClean="0"/>
              <a:t>&lt;</a:t>
            </a:r>
            <a:r>
              <a:rPr lang="ko-KR" altLang="en-US" sz="1400" dirty="0" smtClean="0"/>
              <a:t>개발 과정</a:t>
            </a:r>
            <a:r>
              <a:rPr lang="en-US" altLang="ko-KR" sz="1400" dirty="0" smtClean="0"/>
              <a:t>&gt;</a:t>
            </a:r>
            <a:endParaRPr lang="en-US" altLang="ko-KR" sz="1400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xmlns="" id="{74DD4AEF-BCA1-4379-AD4E-DA7EB5DE265D}"/>
              </a:ext>
            </a:extLst>
          </p:cNvPr>
          <p:cNvSpPr txBox="1">
            <a:spLocks/>
          </p:cNvSpPr>
          <p:nvPr/>
        </p:nvSpPr>
        <p:spPr>
          <a:xfrm>
            <a:off x="5949818" y="5760381"/>
            <a:ext cx="1845275" cy="562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400" dirty="0" smtClean="0"/>
              <a:t>&lt;</a:t>
            </a:r>
            <a:r>
              <a:rPr lang="ko-KR" altLang="en-US" sz="1400" dirty="0" smtClean="0"/>
              <a:t>개발 완료</a:t>
            </a:r>
            <a:r>
              <a:rPr lang="en-US" altLang="ko-KR" sz="1400" dirty="0" smtClean="0"/>
              <a:t>&gt;</a:t>
            </a:r>
            <a:endParaRPr lang="en-US" altLang="ko-KR" sz="1400" dirty="0"/>
          </a:p>
        </p:txBody>
      </p:sp>
      <p:sp>
        <p:nvSpPr>
          <p:cNvPr id="7" name="오른쪽 화살표 6"/>
          <p:cNvSpPr/>
          <p:nvPr/>
        </p:nvSpPr>
        <p:spPr>
          <a:xfrm>
            <a:off x="6703581" y="2403166"/>
            <a:ext cx="337751" cy="29656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 rot="8340562">
            <a:off x="7626217" y="3402049"/>
            <a:ext cx="337751" cy="29656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452" y="1760615"/>
            <a:ext cx="2657846" cy="1600423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619" y="2112109"/>
            <a:ext cx="1619476" cy="790685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744" y="4059764"/>
            <a:ext cx="1419423" cy="1057423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549" y="5243521"/>
            <a:ext cx="5813814" cy="51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661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모서리가 둥근 직사각형 20"/>
          <p:cNvSpPr/>
          <p:nvPr/>
        </p:nvSpPr>
        <p:spPr>
          <a:xfrm>
            <a:off x="3764692" y="3435179"/>
            <a:ext cx="6969210" cy="301504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7936720" y="1194486"/>
            <a:ext cx="1775691" cy="179259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670854" y="1465472"/>
            <a:ext cx="1532238" cy="140567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22795"/>
          </a:xfrm>
        </p:spPr>
        <p:txBody>
          <a:bodyPr rtlCol="0"/>
          <a:lstStyle/>
          <a:p>
            <a:r>
              <a:rPr lang="ko-KR" altLang="en-US" b="1" dirty="0" smtClean="0"/>
              <a:t>시스템 </a:t>
            </a:r>
            <a:r>
              <a:rPr lang="ko-KR" altLang="en-US" b="1" dirty="0" smtClean="0"/>
              <a:t>구현 </a:t>
            </a:r>
            <a:r>
              <a:rPr lang="en-US" altLang="ko-KR" b="1" dirty="0" smtClean="0"/>
              <a:t>- </a:t>
            </a:r>
            <a:r>
              <a:rPr lang="ko-KR" altLang="en-US" b="1" dirty="0" smtClean="0"/>
              <a:t>무기</a:t>
            </a:r>
            <a:endParaRPr lang="ko" b="1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46F50C2-1317-4712-963B-24EDAF54F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날짜 개체 틀 8">
            <a:extLst>
              <a:ext uri="{FF2B5EF4-FFF2-40B4-BE49-F238E27FC236}">
                <a16:creationId xmlns:a16="http://schemas.microsoft.com/office/drawing/2014/main" xmlns="" id="{05C6C33F-611E-4028-883C-982869E33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C704-85D6-4856-BC9C-4D434304F01E}" type="datetime1">
              <a:rPr lang="ko-KR" altLang="en-US" smtClean="0"/>
              <a:t>2020-04-15</a:t>
            </a:fld>
            <a:endParaRPr lang="en-US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xmlns="" id="{753599D6-9D1C-43F2-83C4-CBB9B9155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Copyright(c)2020. All rights reserved by </a:t>
            </a:r>
            <a:r>
              <a:rPr lang="en-US" dirty="0" err="1"/>
              <a:t>JeaCheon</a:t>
            </a:r>
            <a:r>
              <a:rPr lang="en-US" dirty="0"/>
              <a:t> LEE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xmlns="" id="{74DD4AEF-BCA1-4379-AD4E-DA7EB5DE2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61" y="1672282"/>
            <a:ext cx="3062355" cy="4585944"/>
          </a:xfrm>
        </p:spPr>
        <p:txBody>
          <a:bodyPr>
            <a:norm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solidFill>
                  <a:schemeClr val="bg2"/>
                </a:solidFill>
              </a:rPr>
              <a:t>캐릭터</a:t>
            </a:r>
            <a:endParaRPr lang="en-US" altLang="ko-KR" sz="1800" dirty="0" smtClean="0">
              <a:solidFill>
                <a:schemeClr val="bg2"/>
              </a:solidFill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solidFill>
                  <a:schemeClr val="bg2"/>
                </a:solidFill>
              </a:rPr>
              <a:t>스킬</a:t>
            </a:r>
            <a:r>
              <a:rPr lang="en-US" altLang="ko-KR" sz="1800" dirty="0" smtClean="0">
                <a:solidFill>
                  <a:schemeClr val="bg2"/>
                </a:solidFill>
              </a:rPr>
              <a:t>(</a:t>
            </a:r>
            <a:r>
              <a:rPr lang="ko-KR" altLang="en-US" sz="1800" dirty="0" smtClean="0">
                <a:solidFill>
                  <a:schemeClr val="bg2"/>
                </a:solidFill>
              </a:rPr>
              <a:t>액션</a:t>
            </a:r>
            <a:r>
              <a:rPr lang="en-US" altLang="ko-KR" sz="1800" dirty="0" smtClean="0">
                <a:solidFill>
                  <a:schemeClr val="bg2"/>
                </a:solidFill>
              </a:rPr>
              <a:t>)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ko-KR" altLang="en-US" sz="1800" b="1" dirty="0" smtClean="0">
                <a:solidFill>
                  <a:schemeClr val="tx1"/>
                </a:solidFill>
              </a:rPr>
              <a:t>무기</a:t>
            </a:r>
            <a:endParaRPr lang="en-US" altLang="ko-KR" sz="1800" b="1" dirty="0" smtClean="0">
              <a:solidFill>
                <a:schemeClr val="tx1"/>
              </a:solidFill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ko-KR" altLang="en-US" sz="1800" dirty="0" err="1" smtClean="0">
                <a:solidFill>
                  <a:schemeClr val="bg2"/>
                </a:solidFill>
              </a:rPr>
              <a:t>몬스터</a:t>
            </a:r>
            <a:endParaRPr lang="en-US" altLang="ko-KR" sz="1800" dirty="0" smtClean="0">
              <a:solidFill>
                <a:schemeClr val="bg2"/>
              </a:solidFill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solidFill>
                  <a:schemeClr val="bg2"/>
                </a:solidFill>
              </a:rPr>
              <a:t>근접 전투</a:t>
            </a:r>
            <a:endParaRPr lang="en-US" altLang="ko-KR" sz="1800" dirty="0" smtClean="0">
              <a:solidFill>
                <a:schemeClr val="bg2"/>
              </a:solidFill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solidFill>
                  <a:schemeClr val="bg2"/>
                </a:solidFill>
              </a:rPr>
              <a:t>입력 제한</a:t>
            </a:r>
            <a:endParaRPr lang="en-US" altLang="ko-KR" sz="1800" dirty="0" smtClean="0">
              <a:solidFill>
                <a:schemeClr val="bg2"/>
              </a:solidFill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solidFill>
                  <a:schemeClr val="bg2"/>
                </a:solidFill>
              </a:rPr>
              <a:t>상호 작용</a:t>
            </a:r>
            <a:endParaRPr lang="en-US" altLang="ko-KR" sz="1800" dirty="0" smtClean="0">
              <a:solidFill>
                <a:schemeClr val="bg2"/>
              </a:solidFill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solidFill>
                  <a:schemeClr val="bg2"/>
                </a:solidFill>
              </a:rPr>
              <a:t>퍼즐</a:t>
            </a:r>
            <a:endParaRPr lang="en-US" altLang="ko-KR" sz="1800" dirty="0" smtClean="0">
              <a:solidFill>
                <a:schemeClr val="bg2"/>
              </a:solidFill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solidFill>
                  <a:schemeClr val="bg2"/>
                </a:solidFill>
              </a:rPr>
              <a:t>그 외 기능</a:t>
            </a:r>
            <a:endParaRPr lang="en-US" altLang="ko-KR" sz="1800" dirty="0">
              <a:solidFill>
                <a:schemeClr val="bg2"/>
              </a:solidFill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xmlns="" id="{74DD4AEF-BCA1-4379-AD4E-DA7EB5DE265D}"/>
              </a:ext>
            </a:extLst>
          </p:cNvPr>
          <p:cNvSpPr txBox="1">
            <a:spLocks/>
          </p:cNvSpPr>
          <p:nvPr/>
        </p:nvSpPr>
        <p:spPr>
          <a:xfrm>
            <a:off x="4524667" y="2308267"/>
            <a:ext cx="1845275" cy="562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400" dirty="0" smtClean="0"/>
              <a:t>&lt;</a:t>
            </a:r>
            <a:r>
              <a:rPr lang="ko-KR" altLang="en-US" sz="1400" dirty="0" smtClean="0"/>
              <a:t>초기 설정</a:t>
            </a:r>
            <a:r>
              <a:rPr lang="en-US" altLang="ko-KR" sz="1400" dirty="0" smtClean="0"/>
              <a:t>&gt;</a:t>
            </a:r>
            <a:endParaRPr lang="en-US" altLang="ko-KR" sz="140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xmlns="" id="{74DD4AEF-BCA1-4379-AD4E-DA7EB5DE265D}"/>
              </a:ext>
            </a:extLst>
          </p:cNvPr>
          <p:cNvSpPr txBox="1">
            <a:spLocks/>
          </p:cNvSpPr>
          <p:nvPr/>
        </p:nvSpPr>
        <p:spPr>
          <a:xfrm>
            <a:off x="7936720" y="2531626"/>
            <a:ext cx="1845275" cy="562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400" dirty="0" smtClean="0"/>
              <a:t>&lt;</a:t>
            </a:r>
            <a:r>
              <a:rPr lang="ko-KR" altLang="en-US" sz="1400" dirty="0" smtClean="0"/>
              <a:t>개발 과정</a:t>
            </a:r>
            <a:r>
              <a:rPr lang="en-US" altLang="ko-KR" sz="1400" dirty="0" smtClean="0"/>
              <a:t>&gt;</a:t>
            </a:r>
            <a:endParaRPr lang="en-US" altLang="ko-KR" sz="1400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xmlns="" id="{74DD4AEF-BCA1-4379-AD4E-DA7EB5DE265D}"/>
              </a:ext>
            </a:extLst>
          </p:cNvPr>
          <p:cNvSpPr txBox="1">
            <a:spLocks/>
          </p:cNvSpPr>
          <p:nvPr/>
        </p:nvSpPr>
        <p:spPr>
          <a:xfrm>
            <a:off x="6493997" y="6024949"/>
            <a:ext cx="1845275" cy="562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400" dirty="0" smtClean="0"/>
              <a:t>&lt;</a:t>
            </a:r>
            <a:r>
              <a:rPr lang="ko-KR" altLang="en-US" sz="1400" dirty="0" smtClean="0"/>
              <a:t>개발 완료</a:t>
            </a:r>
            <a:r>
              <a:rPr lang="en-US" altLang="ko-KR" sz="1400" dirty="0" smtClean="0"/>
              <a:t>&gt;</a:t>
            </a:r>
            <a:endParaRPr lang="en-US" altLang="ko-KR" sz="1400" dirty="0"/>
          </a:p>
        </p:txBody>
      </p:sp>
      <p:sp>
        <p:nvSpPr>
          <p:cNvPr id="7" name="오른쪽 화살표 6"/>
          <p:cNvSpPr/>
          <p:nvPr/>
        </p:nvSpPr>
        <p:spPr>
          <a:xfrm>
            <a:off x="6814792" y="1861752"/>
            <a:ext cx="337751" cy="29656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 rot="8145657">
            <a:off x="7767844" y="3062848"/>
            <a:ext cx="337751" cy="29656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382" y="1727161"/>
            <a:ext cx="847843" cy="58110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728" y="1465473"/>
            <a:ext cx="1117258" cy="108912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635" y="3583459"/>
            <a:ext cx="3004973" cy="244417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341" y="3965847"/>
            <a:ext cx="3158176" cy="1637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661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모서리가 둥근 직사각형 20"/>
          <p:cNvSpPr/>
          <p:nvPr/>
        </p:nvSpPr>
        <p:spPr>
          <a:xfrm>
            <a:off x="4316626" y="3797642"/>
            <a:ext cx="5642919" cy="244663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7410071" y="1095632"/>
            <a:ext cx="2292698" cy="235602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880022" y="1598141"/>
            <a:ext cx="2438399" cy="158990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22795"/>
          </a:xfrm>
        </p:spPr>
        <p:txBody>
          <a:bodyPr rtlCol="0"/>
          <a:lstStyle/>
          <a:p>
            <a:r>
              <a:rPr lang="ko-KR" altLang="en-US" b="1" dirty="0" smtClean="0"/>
              <a:t>시스템 </a:t>
            </a:r>
            <a:r>
              <a:rPr lang="ko-KR" altLang="en-US" b="1" dirty="0" smtClean="0"/>
              <a:t>구현 </a:t>
            </a:r>
            <a:r>
              <a:rPr lang="en-US" altLang="ko-KR" b="1" dirty="0" smtClean="0"/>
              <a:t>- </a:t>
            </a:r>
            <a:r>
              <a:rPr lang="ko-KR" altLang="en-US" b="1" dirty="0" err="1" smtClean="0"/>
              <a:t>몬스터</a:t>
            </a:r>
            <a:endParaRPr lang="ko" b="1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46F50C2-1317-4712-963B-24EDAF54F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날짜 개체 틀 8">
            <a:extLst>
              <a:ext uri="{FF2B5EF4-FFF2-40B4-BE49-F238E27FC236}">
                <a16:creationId xmlns:a16="http://schemas.microsoft.com/office/drawing/2014/main" xmlns="" id="{05C6C33F-611E-4028-883C-982869E33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C704-85D6-4856-BC9C-4D434304F01E}" type="datetime1">
              <a:rPr lang="ko-KR" altLang="en-US" smtClean="0"/>
              <a:t>2020-04-15</a:t>
            </a:fld>
            <a:endParaRPr lang="en-US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xmlns="" id="{753599D6-9D1C-43F2-83C4-CBB9B9155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Copyright(c)2020. All rights reserved by </a:t>
            </a:r>
            <a:r>
              <a:rPr lang="en-US" dirty="0" err="1"/>
              <a:t>JeaCheon</a:t>
            </a:r>
            <a:r>
              <a:rPr lang="en-US" dirty="0"/>
              <a:t> LEE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xmlns="" id="{74DD4AEF-BCA1-4379-AD4E-DA7EB5DE2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61" y="1672282"/>
            <a:ext cx="3062355" cy="4585944"/>
          </a:xfrm>
        </p:spPr>
        <p:txBody>
          <a:bodyPr>
            <a:norm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solidFill>
                  <a:schemeClr val="bg2"/>
                </a:solidFill>
              </a:rPr>
              <a:t>캐릭터</a:t>
            </a:r>
            <a:endParaRPr lang="en-US" altLang="ko-KR" sz="1800" dirty="0" smtClean="0">
              <a:solidFill>
                <a:schemeClr val="bg2"/>
              </a:solidFill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solidFill>
                  <a:schemeClr val="bg2"/>
                </a:solidFill>
              </a:rPr>
              <a:t>스킬</a:t>
            </a:r>
            <a:endParaRPr lang="en-US" altLang="ko-KR" sz="1800" dirty="0" smtClean="0">
              <a:solidFill>
                <a:schemeClr val="bg2"/>
              </a:solidFill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solidFill>
                  <a:schemeClr val="bg2"/>
                </a:solidFill>
              </a:rPr>
              <a:t>무기</a:t>
            </a:r>
            <a:endParaRPr lang="en-US" altLang="ko-KR" sz="1800" dirty="0" smtClean="0">
              <a:solidFill>
                <a:schemeClr val="bg2"/>
              </a:solidFill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ko-KR" altLang="en-US" sz="1800" b="1" dirty="0" err="1" smtClean="0">
                <a:solidFill>
                  <a:schemeClr val="tx1"/>
                </a:solidFill>
              </a:rPr>
              <a:t>몬스터</a:t>
            </a:r>
            <a:endParaRPr lang="en-US" altLang="ko-KR" sz="1800" b="1" dirty="0" smtClean="0">
              <a:solidFill>
                <a:schemeClr val="tx1"/>
              </a:solidFill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solidFill>
                  <a:schemeClr val="bg2"/>
                </a:solidFill>
              </a:rPr>
              <a:t>근접 전투</a:t>
            </a:r>
            <a:endParaRPr lang="en-US" altLang="ko-KR" sz="1800" dirty="0" smtClean="0">
              <a:solidFill>
                <a:schemeClr val="bg2"/>
              </a:solidFill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solidFill>
                  <a:schemeClr val="bg2"/>
                </a:solidFill>
              </a:rPr>
              <a:t>입력 제한</a:t>
            </a:r>
            <a:endParaRPr lang="en-US" altLang="ko-KR" sz="1800" dirty="0" smtClean="0">
              <a:solidFill>
                <a:schemeClr val="bg2"/>
              </a:solidFill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solidFill>
                  <a:schemeClr val="bg2"/>
                </a:solidFill>
              </a:rPr>
              <a:t>상호 작용</a:t>
            </a:r>
            <a:endParaRPr lang="en-US" altLang="ko-KR" sz="1800" dirty="0" smtClean="0">
              <a:solidFill>
                <a:schemeClr val="bg2"/>
              </a:solidFill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solidFill>
                  <a:schemeClr val="bg2"/>
                </a:solidFill>
              </a:rPr>
              <a:t>퍼즐</a:t>
            </a:r>
            <a:endParaRPr lang="en-US" altLang="ko-KR" sz="1800" dirty="0" smtClean="0">
              <a:solidFill>
                <a:schemeClr val="bg2"/>
              </a:solidFill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solidFill>
                  <a:schemeClr val="bg2"/>
                </a:solidFill>
              </a:rPr>
              <a:t>그 외 기능</a:t>
            </a:r>
            <a:endParaRPr lang="en-US" altLang="ko-KR" sz="1800" dirty="0">
              <a:solidFill>
                <a:schemeClr val="bg2"/>
              </a:solidFill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xmlns="" id="{74DD4AEF-BCA1-4379-AD4E-DA7EB5DE265D}"/>
              </a:ext>
            </a:extLst>
          </p:cNvPr>
          <p:cNvSpPr txBox="1">
            <a:spLocks/>
          </p:cNvSpPr>
          <p:nvPr/>
        </p:nvSpPr>
        <p:spPr>
          <a:xfrm>
            <a:off x="4177501" y="2695772"/>
            <a:ext cx="1845275" cy="562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400" dirty="0" smtClean="0"/>
              <a:t>&lt;</a:t>
            </a:r>
            <a:r>
              <a:rPr lang="ko-KR" altLang="en-US" sz="1400" dirty="0" smtClean="0"/>
              <a:t>초기 설정</a:t>
            </a:r>
            <a:r>
              <a:rPr lang="en-US" altLang="ko-KR" sz="1400" dirty="0" smtClean="0"/>
              <a:t>&gt;</a:t>
            </a:r>
            <a:endParaRPr lang="en-US" altLang="ko-KR" sz="140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xmlns="" id="{74DD4AEF-BCA1-4379-AD4E-DA7EB5DE265D}"/>
              </a:ext>
            </a:extLst>
          </p:cNvPr>
          <p:cNvSpPr txBox="1">
            <a:spLocks/>
          </p:cNvSpPr>
          <p:nvPr/>
        </p:nvSpPr>
        <p:spPr>
          <a:xfrm>
            <a:off x="7634153" y="2983346"/>
            <a:ext cx="1845275" cy="562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400" dirty="0" smtClean="0"/>
              <a:t>&lt;</a:t>
            </a:r>
            <a:r>
              <a:rPr lang="ko-KR" altLang="en-US" sz="1400" dirty="0" smtClean="0"/>
              <a:t>개발 과정</a:t>
            </a:r>
            <a:r>
              <a:rPr lang="en-US" altLang="ko-KR" sz="1400" dirty="0" smtClean="0"/>
              <a:t>&gt;</a:t>
            </a:r>
            <a:endParaRPr lang="en-US" altLang="ko-KR" sz="1400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xmlns="" id="{74DD4AEF-BCA1-4379-AD4E-DA7EB5DE265D}"/>
              </a:ext>
            </a:extLst>
          </p:cNvPr>
          <p:cNvSpPr txBox="1">
            <a:spLocks/>
          </p:cNvSpPr>
          <p:nvPr/>
        </p:nvSpPr>
        <p:spPr>
          <a:xfrm>
            <a:off x="6122811" y="5804992"/>
            <a:ext cx="1845275" cy="562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400" dirty="0" smtClean="0"/>
              <a:t>&lt;</a:t>
            </a:r>
            <a:r>
              <a:rPr lang="ko-KR" altLang="en-US" sz="1400" dirty="0" smtClean="0"/>
              <a:t>개발 완료</a:t>
            </a:r>
            <a:r>
              <a:rPr lang="en-US" altLang="ko-KR" sz="1400" dirty="0" smtClean="0"/>
              <a:t>&gt;</a:t>
            </a:r>
            <a:endParaRPr lang="en-US" altLang="ko-KR" sz="1400" dirty="0"/>
          </a:p>
        </p:txBody>
      </p:sp>
      <p:sp>
        <p:nvSpPr>
          <p:cNvPr id="7" name="오른쪽 화살표 6"/>
          <p:cNvSpPr/>
          <p:nvPr/>
        </p:nvSpPr>
        <p:spPr>
          <a:xfrm>
            <a:off x="6707698" y="2196038"/>
            <a:ext cx="337751" cy="29656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 rot="8060483">
            <a:off x="7100654" y="3322261"/>
            <a:ext cx="337751" cy="29656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084" y="1812322"/>
            <a:ext cx="2210108" cy="100979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468" y="1366260"/>
            <a:ext cx="1664647" cy="1659556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403" y="4060493"/>
            <a:ext cx="3469365" cy="1711241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374" y="4060494"/>
            <a:ext cx="1526131" cy="171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661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모서리가 둥근 직사각형 66"/>
          <p:cNvSpPr/>
          <p:nvPr/>
        </p:nvSpPr>
        <p:spPr>
          <a:xfrm>
            <a:off x="3253946" y="3575222"/>
            <a:ext cx="7377598" cy="280086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7290485" y="815546"/>
            <a:ext cx="3641125" cy="233130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3328085" y="1556950"/>
            <a:ext cx="3129403" cy="121135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22795"/>
          </a:xfrm>
        </p:spPr>
        <p:txBody>
          <a:bodyPr rtlCol="0"/>
          <a:lstStyle/>
          <a:p>
            <a:r>
              <a:rPr lang="ko-KR" altLang="en-US" b="1" dirty="0" smtClean="0"/>
              <a:t>시스템 </a:t>
            </a:r>
            <a:r>
              <a:rPr lang="ko-KR" altLang="en-US" b="1" dirty="0" smtClean="0"/>
              <a:t>구현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근접 전투</a:t>
            </a:r>
            <a:endParaRPr lang="ko" b="1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46F50C2-1317-4712-963B-24EDAF54F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날짜 개체 틀 8">
            <a:extLst>
              <a:ext uri="{FF2B5EF4-FFF2-40B4-BE49-F238E27FC236}">
                <a16:creationId xmlns:a16="http://schemas.microsoft.com/office/drawing/2014/main" xmlns="" id="{05C6C33F-611E-4028-883C-982869E33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C704-85D6-4856-BC9C-4D434304F01E}" type="datetime1">
              <a:rPr lang="ko-KR" altLang="en-US" smtClean="0"/>
              <a:t>2020-04-15</a:t>
            </a:fld>
            <a:endParaRPr lang="en-US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xmlns="" id="{753599D6-9D1C-43F2-83C4-CBB9B9155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Copyright(c)2020. All rights reserved by </a:t>
            </a:r>
            <a:r>
              <a:rPr lang="en-US" dirty="0" err="1"/>
              <a:t>JeaCheon</a:t>
            </a:r>
            <a:r>
              <a:rPr lang="en-US" dirty="0"/>
              <a:t> LEE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xmlns="" id="{74DD4AEF-BCA1-4379-AD4E-DA7EB5DE2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61" y="1672282"/>
            <a:ext cx="3062355" cy="4585944"/>
          </a:xfrm>
        </p:spPr>
        <p:txBody>
          <a:bodyPr>
            <a:norm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solidFill>
                  <a:schemeClr val="bg2"/>
                </a:solidFill>
              </a:rPr>
              <a:t>캐릭터</a:t>
            </a:r>
            <a:endParaRPr lang="en-US" altLang="ko-KR" sz="1800" dirty="0" smtClean="0">
              <a:solidFill>
                <a:schemeClr val="bg2"/>
              </a:solidFill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solidFill>
                  <a:schemeClr val="bg2"/>
                </a:solidFill>
              </a:rPr>
              <a:t>스킬</a:t>
            </a:r>
            <a:endParaRPr lang="en-US" altLang="ko-KR" sz="1800" dirty="0" smtClean="0">
              <a:solidFill>
                <a:schemeClr val="bg2"/>
              </a:solidFill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solidFill>
                  <a:schemeClr val="bg2"/>
                </a:solidFill>
              </a:rPr>
              <a:t>무기</a:t>
            </a:r>
            <a:endParaRPr lang="en-US" altLang="ko-KR" sz="1800" dirty="0" smtClean="0">
              <a:solidFill>
                <a:schemeClr val="bg2"/>
              </a:solidFill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ko-KR" altLang="en-US" sz="1800" dirty="0" err="1" smtClean="0">
                <a:solidFill>
                  <a:schemeClr val="bg2"/>
                </a:solidFill>
              </a:rPr>
              <a:t>몬스터</a:t>
            </a:r>
            <a:endParaRPr lang="en-US" altLang="ko-KR" sz="1800" dirty="0" smtClean="0">
              <a:solidFill>
                <a:schemeClr val="bg2"/>
              </a:solidFill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ko-KR" altLang="en-US" sz="1800" b="1" dirty="0" smtClean="0">
                <a:solidFill>
                  <a:schemeClr val="tx1"/>
                </a:solidFill>
              </a:rPr>
              <a:t>근접 전투</a:t>
            </a:r>
            <a:endParaRPr lang="en-US" altLang="ko-KR" sz="1800" b="1" dirty="0" smtClean="0">
              <a:solidFill>
                <a:schemeClr val="tx1"/>
              </a:solidFill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solidFill>
                  <a:schemeClr val="bg2"/>
                </a:solidFill>
              </a:rPr>
              <a:t>입력 제한</a:t>
            </a:r>
            <a:endParaRPr lang="en-US" altLang="ko-KR" sz="1800" dirty="0" smtClean="0">
              <a:solidFill>
                <a:schemeClr val="bg2"/>
              </a:solidFill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solidFill>
                  <a:schemeClr val="bg2"/>
                </a:solidFill>
              </a:rPr>
              <a:t>상호 작용</a:t>
            </a:r>
            <a:endParaRPr lang="en-US" altLang="ko-KR" sz="1800" dirty="0" smtClean="0">
              <a:solidFill>
                <a:schemeClr val="bg2"/>
              </a:solidFill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solidFill>
                  <a:schemeClr val="bg2"/>
                </a:solidFill>
              </a:rPr>
              <a:t>퍼즐</a:t>
            </a:r>
            <a:endParaRPr lang="en-US" altLang="ko-KR" sz="1800" dirty="0" smtClean="0">
              <a:solidFill>
                <a:schemeClr val="bg2"/>
              </a:solidFill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solidFill>
                  <a:schemeClr val="bg2"/>
                </a:solidFill>
              </a:rPr>
              <a:t>그 외 기능</a:t>
            </a:r>
            <a:endParaRPr lang="en-US" altLang="ko-KR" sz="1800" dirty="0">
              <a:solidFill>
                <a:schemeClr val="bg2"/>
              </a:solidFill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xmlns="" id="{74DD4AEF-BCA1-4379-AD4E-DA7EB5DE265D}"/>
              </a:ext>
            </a:extLst>
          </p:cNvPr>
          <p:cNvSpPr txBox="1">
            <a:spLocks/>
          </p:cNvSpPr>
          <p:nvPr/>
        </p:nvSpPr>
        <p:spPr>
          <a:xfrm>
            <a:off x="3958351" y="2205428"/>
            <a:ext cx="1845275" cy="562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400" dirty="0" smtClean="0"/>
              <a:t>&lt;</a:t>
            </a:r>
            <a:r>
              <a:rPr lang="ko-KR" altLang="en-US" sz="1400" dirty="0" smtClean="0"/>
              <a:t>초기 설정</a:t>
            </a:r>
            <a:r>
              <a:rPr lang="en-US" altLang="ko-KR" sz="1400" dirty="0" smtClean="0"/>
              <a:t>&gt;</a:t>
            </a:r>
            <a:endParaRPr lang="en-US" altLang="ko-KR" sz="140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xmlns="" id="{74DD4AEF-BCA1-4379-AD4E-DA7EB5DE265D}"/>
              </a:ext>
            </a:extLst>
          </p:cNvPr>
          <p:cNvSpPr txBox="1">
            <a:spLocks/>
          </p:cNvSpPr>
          <p:nvPr/>
        </p:nvSpPr>
        <p:spPr>
          <a:xfrm>
            <a:off x="8300471" y="2698352"/>
            <a:ext cx="1845275" cy="562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400" dirty="0" smtClean="0"/>
              <a:t>&lt;</a:t>
            </a:r>
            <a:r>
              <a:rPr lang="ko-KR" altLang="en-US" sz="1400" dirty="0" smtClean="0"/>
              <a:t>개발 과정</a:t>
            </a:r>
            <a:r>
              <a:rPr lang="en-US" altLang="ko-KR" sz="1400" dirty="0" smtClean="0"/>
              <a:t>&gt;</a:t>
            </a:r>
            <a:endParaRPr lang="en-US" altLang="ko-KR" sz="1400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xmlns="" id="{74DD4AEF-BCA1-4379-AD4E-DA7EB5DE265D}"/>
              </a:ext>
            </a:extLst>
          </p:cNvPr>
          <p:cNvSpPr txBox="1">
            <a:spLocks/>
          </p:cNvSpPr>
          <p:nvPr/>
        </p:nvSpPr>
        <p:spPr>
          <a:xfrm>
            <a:off x="6239726" y="5804992"/>
            <a:ext cx="1845275" cy="562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400" dirty="0" smtClean="0"/>
              <a:t>&lt;</a:t>
            </a:r>
            <a:r>
              <a:rPr lang="ko-KR" altLang="en-US" sz="1400" dirty="0" smtClean="0"/>
              <a:t>개발 완료</a:t>
            </a:r>
            <a:r>
              <a:rPr lang="en-US" altLang="ko-KR" sz="1400" dirty="0" smtClean="0"/>
              <a:t>&gt;</a:t>
            </a:r>
            <a:endParaRPr lang="en-US" altLang="ko-KR" sz="1400" dirty="0"/>
          </a:p>
        </p:txBody>
      </p:sp>
      <p:sp>
        <p:nvSpPr>
          <p:cNvPr id="7" name="오른쪽 화살표 6"/>
          <p:cNvSpPr/>
          <p:nvPr/>
        </p:nvSpPr>
        <p:spPr>
          <a:xfrm>
            <a:off x="6707699" y="1916588"/>
            <a:ext cx="337751" cy="29656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 rot="7904613">
            <a:off x="6993488" y="3056239"/>
            <a:ext cx="337751" cy="29656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499" y="3807553"/>
            <a:ext cx="2963048" cy="205046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412559" y="1816578"/>
            <a:ext cx="967946" cy="3871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accent5"/>
                </a:solidFill>
              </a:rPr>
              <a:t>캐릭터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532905" y="1816578"/>
            <a:ext cx="906162" cy="3871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accent5"/>
                </a:solidFill>
              </a:rPr>
              <a:t>몽타</a:t>
            </a:r>
            <a:r>
              <a:rPr lang="ko-KR" altLang="en-US">
                <a:solidFill>
                  <a:schemeClr val="accent5"/>
                </a:solidFill>
              </a:rPr>
              <a:t>주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595586" y="1816578"/>
            <a:ext cx="739386" cy="3871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accent5"/>
                </a:solidFill>
              </a:rPr>
              <a:t>무</a:t>
            </a:r>
            <a:r>
              <a:rPr lang="ko-KR" altLang="en-US">
                <a:solidFill>
                  <a:schemeClr val="accent5"/>
                </a:solidFill>
              </a:rPr>
              <a:t>기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cxnSp>
        <p:nvCxnSpPr>
          <p:cNvPr id="22" name="직선 화살표 연결선 21"/>
          <p:cNvCxnSpPr>
            <a:stCxn id="18" idx="3"/>
            <a:endCxn id="19" idx="1"/>
          </p:cNvCxnSpPr>
          <p:nvPr/>
        </p:nvCxnSpPr>
        <p:spPr>
          <a:xfrm>
            <a:off x="4380505" y="2010167"/>
            <a:ext cx="152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9" idx="3"/>
            <a:endCxn id="20" idx="1"/>
          </p:cNvCxnSpPr>
          <p:nvPr/>
        </p:nvCxnSpPr>
        <p:spPr>
          <a:xfrm>
            <a:off x="5439067" y="2010167"/>
            <a:ext cx="15651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695" y="1011308"/>
            <a:ext cx="3057849" cy="1756996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3379607" y="4577545"/>
            <a:ext cx="967946" cy="3871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accent5"/>
                </a:solidFill>
              </a:rPr>
              <a:t>캐릭터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532904" y="3941940"/>
            <a:ext cx="1166701" cy="3871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5"/>
                </a:solidFill>
              </a:rPr>
              <a:t>입력제한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836576" y="4598274"/>
            <a:ext cx="1241824" cy="3871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5"/>
                </a:solidFill>
              </a:rPr>
              <a:t>액션관리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cxnSp>
        <p:nvCxnSpPr>
          <p:cNvPr id="31" name="직선 화살표 연결선 30"/>
          <p:cNvCxnSpPr>
            <a:stCxn id="28" idx="0"/>
            <a:endCxn id="29" idx="1"/>
          </p:cNvCxnSpPr>
          <p:nvPr/>
        </p:nvCxnSpPr>
        <p:spPr>
          <a:xfrm flipV="1">
            <a:off x="3863580" y="4135529"/>
            <a:ext cx="669324" cy="442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29" idx="3"/>
            <a:endCxn id="30" idx="0"/>
          </p:cNvCxnSpPr>
          <p:nvPr/>
        </p:nvCxnSpPr>
        <p:spPr>
          <a:xfrm>
            <a:off x="5699605" y="4135529"/>
            <a:ext cx="757883" cy="4627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5428810" y="5470835"/>
            <a:ext cx="906162" cy="3871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accent5"/>
                </a:solidFill>
              </a:rPr>
              <a:t>몽타</a:t>
            </a:r>
            <a:r>
              <a:rPr lang="ko-KR" altLang="en-US">
                <a:solidFill>
                  <a:schemeClr val="accent5"/>
                </a:solidFill>
              </a:rPr>
              <a:t>주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087012" y="5475864"/>
            <a:ext cx="739386" cy="3871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accent5"/>
                </a:solidFill>
              </a:rPr>
              <a:t>무</a:t>
            </a:r>
            <a:r>
              <a:rPr lang="ko-KR" altLang="en-US">
                <a:solidFill>
                  <a:schemeClr val="accent5"/>
                </a:solidFill>
              </a:rPr>
              <a:t>기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cxnSp>
        <p:nvCxnSpPr>
          <p:cNvPr id="44" name="직선 화살표 연결선 43"/>
          <p:cNvCxnSpPr>
            <a:stCxn id="30" idx="2"/>
            <a:endCxn id="42" idx="0"/>
          </p:cNvCxnSpPr>
          <p:nvPr/>
        </p:nvCxnSpPr>
        <p:spPr>
          <a:xfrm flipH="1">
            <a:off x="5881891" y="4985452"/>
            <a:ext cx="575597" cy="4853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42" idx="1"/>
            <a:endCxn id="43" idx="3"/>
          </p:cNvCxnSpPr>
          <p:nvPr/>
        </p:nvCxnSpPr>
        <p:spPr>
          <a:xfrm flipH="1">
            <a:off x="4826398" y="5664424"/>
            <a:ext cx="602412" cy="50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8661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모서리가 둥근 직사각형 52"/>
          <p:cNvSpPr/>
          <p:nvPr/>
        </p:nvSpPr>
        <p:spPr>
          <a:xfrm>
            <a:off x="9189382" y="2042984"/>
            <a:ext cx="2706056" cy="301599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6349424" y="2288913"/>
            <a:ext cx="2401257" cy="280834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3328086" y="1219200"/>
            <a:ext cx="2553730" cy="515688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22795"/>
          </a:xfrm>
        </p:spPr>
        <p:txBody>
          <a:bodyPr rtlCol="0"/>
          <a:lstStyle/>
          <a:p>
            <a:r>
              <a:rPr lang="ko-KR" altLang="en-US" b="1" dirty="0" smtClean="0"/>
              <a:t>시스템 </a:t>
            </a:r>
            <a:r>
              <a:rPr lang="ko-KR" altLang="en-US" b="1" dirty="0" smtClean="0"/>
              <a:t>구현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입력 제한</a:t>
            </a:r>
            <a:endParaRPr lang="ko" b="1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46F50C2-1317-4712-963B-24EDAF54F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날짜 개체 틀 8">
            <a:extLst>
              <a:ext uri="{FF2B5EF4-FFF2-40B4-BE49-F238E27FC236}">
                <a16:creationId xmlns:a16="http://schemas.microsoft.com/office/drawing/2014/main" xmlns="" id="{05C6C33F-611E-4028-883C-982869E33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C704-85D6-4856-BC9C-4D434304F01E}" type="datetime1">
              <a:rPr lang="ko-KR" altLang="en-US" smtClean="0"/>
              <a:t>2020-04-15</a:t>
            </a:fld>
            <a:endParaRPr lang="en-US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xmlns="" id="{753599D6-9D1C-43F2-83C4-CBB9B9155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Copyright(c)2020. All rights reserved by </a:t>
            </a:r>
            <a:r>
              <a:rPr lang="en-US" dirty="0" err="1"/>
              <a:t>JeaCheon</a:t>
            </a:r>
            <a:r>
              <a:rPr lang="en-US" dirty="0"/>
              <a:t> LEE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xmlns="" id="{74DD4AEF-BCA1-4379-AD4E-DA7EB5DE2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61" y="1672282"/>
            <a:ext cx="3062355" cy="4585944"/>
          </a:xfrm>
        </p:spPr>
        <p:txBody>
          <a:bodyPr>
            <a:norm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solidFill>
                  <a:schemeClr val="bg2"/>
                </a:solidFill>
              </a:rPr>
              <a:t>캐릭터</a:t>
            </a:r>
            <a:endParaRPr lang="en-US" altLang="ko-KR" sz="1800" dirty="0" smtClean="0">
              <a:solidFill>
                <a:schemeClr val="bg2"/>
              </a:solidFill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solidFill>
                  <a:schemeClr val="bg2"/>
                </a:solidFill>
              </a:rPr>
              <a:t>스킬</a:t>
            </a:r>
            <a:endParaRPr lang="en-US" altLang="ko-KR" sz="1800" dirty="0" smtClean="0">
              <a:solidFill>
                <a:schemeClr val="bg2"/>
              </a:solidFill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solidFill>
                  <a:schemeClr val="bg2"/>
                </a:solidFill>
              </a:rPr>
              <a:t>무기</a:t>
            </a:r>
            <a:endParaRPr lang="en-US" altLang="ko-KR" sz="1800" dirty="0" smtClean="0">
              <a:solidFill>
                <a:schemeClr val="bg2"/>
              </a:solidFill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ko-KR" altLang="en-US" sz="1800" dirty="0" err="1" smtClean="0">
                <a:solidFill>
                  <a:schemeClr val="bg2"/>
                </a:solidFill>
              </a:rPr>
              <a:t>몬스터</a:t>
            </a:r>
            <a:endParaRPr lang="en-US" altLang="ko-KR" sz="1800" dirty="0" smtClean="0">
              <a:solidFill>
                <a:schemeClr val="bg2"/>
              </a:solidFill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solidFill>
                  <a:schemeClr val="bg2"/>
                </a:solidFill>
              </a:rPr>
              <a:t>근접 전투</a:t>
            </a:r>
            <a:endParaRPr lang="en-US" altLang="ko-KR" sz="1800" dirty="0" smtClean="0">
              <a:solidFill>
                <a:schemeClr val="bg2"/>
              </a:solidFill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ko-KR" altLang="en-US" sz="1800" b="1" dirty="0" smtClean="0">
                <a:solidFill>
                  <a:schemeClr val="tx1"/>
                </a:solidFill>
              </a:rPr>
              <a:t>입력 제한</a:t>
            </a:r>
            <a:endParaRPr lang="en-US" altLang="ko-KR" sz="1800" b="1" dirty="0" smtClean="0">
              <a:solidFill>
                <a:schemeClr val="tx1"/>
              </a:solidFill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solidFill>
                  <a:schemeClr val="bg2"/>
                </a:solidFill>
              </a:rPr>
              <a:t>상호 작용</a:t>
            </a:r>
            <a:endParaRPr lang="en-US" altLang="ko-KR" sz="1800" dirty="0" smtClean="0">
              <a:solidFill>
                <a:schemeClr val="bg2"/>
              </a:solidFill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solidFill>
                  <a:schemeClr val="bg2"/>
                </a:solidFill>
              </a:rPr>
              <a:t>퍼즐</a:t>
            </a:r>
            <a:endParaRPr lang="en-US" altLang="ko-KR" sz="1800" dirty="0" smtClean="0">
              <a:solidFill>
                <a:schemeClr val="bg2"/>
              </a:solidFill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solidFill>
                  <a:schemeClr val="bg2"/>
                </a:solidFill>
              </a:rPr>
              <a:t>그 외 기능</a:t>
            </a:r>
            <a:endParaRPr lang="en-US" altLang="ko-KR" sz="1800" dirty="0">
              <a:solidFill>
                <a:schemeClr val="bg2"/>
              </a:solidFill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xmlns="" id="{74DD4AEF-BCA1-4379-AD4E-DA7EB5DE265D}"/>
              </a:ext>
            </a:extLst>
          </p:cNvPr>
          <p:cNvSpPr txBox="1">
            <a:spLocks/>
          </p:cNvSpPr>
          <p:nvPr/>
        </p:nvSpPr>
        <p:spPr>
          <a:xfrm>
            <a:off x="3775034" y="5949870"/>
            <a:ext cx="1845275" cy="56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400" dirty="0" smtClean="0"/>
              <a:t>&lt;</a:t>
            </a:r>
            <a:r>
              <a:rPr lang="ko-KR" altLang="en-US" sz="1400" dirty="0" smtClean="0"/>
              <a:t>초기 설정</a:t>
            </a:r>
            <a:r>
              <a:rPr lang="en-US" altLang="ko-KR" sz="1400" dirty="0" smtClean="0"/>
              <a:t>&gt;</a:t>
            </a:r>
            <a:endParaRPr lang="en-US" altLang="ko-KR" sz="140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xmlns="" id="{74DD4AEF-BCA1-4379-AD4E-DA7EB5DE265D}"/>
              </a:ext>
            </a:extLst>
          </p:cNvPr>
          <p:cNvSpPr txBox="1">
            <a:spLocks/>
          </p:cNvSpPr>
          <p:nvPr/>
        </p:nvSpPr>
        <p:spPr>
          <a:xfrm>
            <a:off x="6566827" y="4617780"/>
            <a:ext cx="1845275" cy="562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400" dirty="0" smtClean="0"/>
              <a:t>&lt;</a:t>
            </a:r>
            <a:r>
              <a:rPr lang="ko-KR" altLang="en-US" sz="1400" dirty="0" smtClean="0"/>
              <a:t>개발 과정</a:t>
            </a:r>
            <a:r>
              <a:rPr lang="en-US" altLang="ko-KR" sz="1400" dirty="0" smtClean="0"/>
              <a:t>&gt;</a:t>
            </a:r>
            <a:endParaRPr lang="en-US" altLang="ko-KR" sz="1400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xmlns="" id="{74DD4AEF-BCA1-4379-AD4E-DA7EB5DE265D}"/>
              </a:ext>
            </a:extLst>
          </p:cNvPr>
          <p:cNvSpPr txBox="1">
            <a:spLocks/>
          </p:cNvSpPr>
          <p:nvPr/>
        </p:nvSpPr>
        <p:spPr>
          <a:xfrm>
            <a:off x="9629215" y="4534381"/>
            <a:ext cx="1845275" cy="562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400" dirty="0" smtClean="0"/>
              <a:t>&lt;</a:t>
            </a:r>
            <a:r>
              <a:rPr lang="ko-KR" altLang="en-US" sz="1400" dirty="0" smtClean="0"/>
              <a:t>개발 완료</a:t>
            </a:r>
            <a:r>
              <a:rPr lang="en-US" altLang="ko-KR" sz="1400" dirty="0" smtClean="0"/>
              <a:t>&gt;</a:t>
            </a:r>
            <a:endParaRPr lang="en-US" altLang="ko-KR" sz="1400" dirty="0"/>
          </a:p>
        </p:txBody>
      </p:sp>
      <p:sp>
        <p:nvSpPr>
          <p:cNvPr id="7" name="오른쪽 화살표 6"/>
          <p:cNvSpPr/>
          <p:nvPr/>
        </p:nvSpPr>
        <p:spPr>
          <a:xfrm>
            <a:off x="5966291" y="3229671"/>
            <a:ext cx="337751" cy="29656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8810441" y="3229671"/>
            <a:ext cx="337751" cy="29656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/>
          <p:cNvGrpSpPr/>
          <p:nvPr/>
        </p:nvGrpSpPr>
        <p:grpSpPr>
          <a:xfrm>
            <a:off x="3546463" y="1376960"/>
            <a:ext cx="2211863" cy="4665098"/>
            <a:chOff x="3546463" y="1376960"/>
            <a:chExt cx="2211863" cy="4665098"/>
          </a:xfrm>
        </p:grpSpPr>
        <p:sp>
          <p:nvSpPr>
            <p:cNvPr id="15" name="오른쪽 화살표 14"/>
            <p:cNvSpPr/>
            <p:nvPr/>
          </p:nvSpPr>
          <p:spPr>
            <a:xfrm>
              <a:off x="3558823" y="5472067"/>
              <a:ext cx="2199503" cy="576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558823" y="4617780"/>
              <a:ext cx="784621" cy="3212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액션</a:t>
              </a:r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346472" y="5058974"/>
              <a:ext cx="784621" cy="3212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액션</a:t>
              </a:r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8" name="오른쪽 화살표 17"/>
            <p:cNvSpPr/>
            <p:nvPr/>
          </p:nvSpPr>
          <p:spPr>
            <a:xfrm>
              <a:off x="3546463" y="3910963"/>
              <a:ext cx="2199503" cy="576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546463" y="3056676"/>
              <a:ext cx="784621" cy="3212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액션</a:t>
              </a:r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179762" y="3501518"/>
              <a:ext cx="784621" cy="3212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액션</a:t>
              </a:r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21" name="오른쪽 화살표 20"/>
            <p:cNvSpPr/>
            <p:nvPr/>
          </p:nvSpPr>
          <p:spPr>
            <a:xfrm>
              <a:off x="3553865" y="2231247"/>
              <a:ext cx="2199503" cy="576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553865" y="1376960"/>
              <a:ext cx="784621" cy="3212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액션</a:t>
              </a:r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954162" y="1821802"/>
              <a:ext cx="784621" cy="3212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액션</a:t>
              </a:r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24" name="오른쪽 화살표 23"/>
            <p:cNvSpPr/>
            <p:nvPr/>
          </p:nvSpPr>
          <p:spPr>
            <a:xfrm rot="16200000">
              <a:off x="3838833" y="2281310"/>
              <a:ext cx="230659" cy="245866"/>
            </a:xfrm>
            <a:prstGeom prst="rightArrow">
              <a:avLst/>
            </a:prstGeom>
            <a:solidFill>
              <a:srgbClr val="AB5582"/>
            </a:solidFill>
            <a:ln>
              <a:solidFill>
                <a:srgbClr val="A315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25" name="&quot;없음&quot; 기호 24"/>
            <p:cNvSpPr/>
            <p:nvPr/>
          </p:nvSpPr>
          <p:spPr>
            <a:xfrm>
              <a:off x="4177848" y="1821802"/>
              <a:ext cx="321276" cy="321276"/>
            </a:xfrm>
            <a:prstGeom prst="noSmoking">
              <a:avLst/>
            </a:prstGeom>
            <a:solidFill>
              <a:srgbClr val="A31533">
                <a:alpha val="50196"/>
              </a:srgbClr>
            </a:solidFill>
            <a:ln>
              <a:solidFill>
                <a:srgbClr val="A315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3648527" y="2519573"/>
              <a:ext cx="626076" cy="268493"/>
            </a:xfrm>
            <a:prstGeom prst="ellipse">
              <a:avLst/>
            </a:prstGeom>
            <a:solidFill>
              <a:srgbClr val="AB5582"/>
            </a:solidFill>
            <a:ln>
              <a:solidFill>
                <a:srgbClr val="A315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입력</a:t>
              </a:r>
              <a:endParaRPr lang="ko-KR" altLang="en-US" sz="1000" dirty="0"/>
            </a:p>
          </p:txBody>
        </p:sp>
        <p:sp>
          <p:nvSpPr>
            <p:cNvPr id="27" name="오른쪽 화살표 26"/>
            <p:cNvSpPr/>
            <p:nvPr/>
          </p:nvSpPr>
          <p:spPr>
            <a:xfrm rot="16200000">
              <a:off x="3816041" y="3974204"/>
              <a:ext cx="230659" cy="245866"/>
            </a:xfrm>
            <a:prstGeom prst="rightArrow">
              <a:avLst/>
            </a:prstGeom>
            <a:solidFill>
              <a:srgbClr val="AB5582"/>
            </a:solidFill>
            <a:ln>
              <a:solidFill>
                <a:srgbClr val="A315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28" name="타원 27"/>
            <p:cNvSpPr/>
            <p:nvPr/>
          </p:nvSpPr>
          <p:spPr>
            <a:xfrm>
              <a:off x="3625735" y="4212467"/>
              <a:ext cx="626076" cy="268493"/>
            </a:xfrm>
            <a:prstGeom prst="ellipse">
              <a:avLst/>
            </a:prstGeom>
            <a:solidFill>
              <a:srgbClr val="AB5582"/>
            </a:solidFill>
            <a:ln>
              <a:solidFill>
                <a:srgbClr val="A315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입력</a:t>
              </a:r>
              <a:endParaRPr lang="ko-KR" altLang="en-US" sz="1000" dirty="0"/>
            </a:p>
          </p:txBody>
        </p:sp>
        <p:sp>
          <p:nvSpPr>
            <p:cNvPr id="29" name="오른쪽 화살표 28"/>
            <p:cNvSpPr/>
            <p:nvPr/>
          </p:nvSpPr>
          <p:spPr>
            <a:xfrm rot="16200000">
              <a:off x="4199105" y="5535302"/>
              <a:ext cx="230659" cy="245866"/>
            </a:xfrm>
            <a:prstGeom prst="rightArrow">
              <a:avLst/>
            </a:prstGeom>
            <a:solidFill>
              <a:srgbClr val="AB5582"/>
            </a:solidFill>
            <a:ln>
              <a:solidFill>
                <a:srgbClr val="A315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30" name="타원 29"/>
            <p:cNvSpPr/>
            <p:nvPr/>
          </p:nvSpPr>
          <p:spPr>
            <a:xfrm>
              <a:off x="4008799" y="5773565"/>
              <a:ext cx="626076" cy="268493"/>
            </a:xfrm>
            <a:prstGeom prst="ellipse">
              <a:avLst/>
            </a:prstGeom>
            <a:solidFill>
              <a:srgbClr val="AB5582"/>
            </a:solidFill>
            <a:ln>
              <a:solidFill>
                <a:srgbClr val="A315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입력</a:t>
              </a:r>
              <a:endParaRPr lang="ko-KR" altLang="en-US" sz="1000" dirty="0"/>
            </a:p>
          </p:txBody>
        </p:sp>
      </p:grpSp>
      <p:sp>
        <p:nvSpPr>
          <p:cNvPr id="34" name="오른쪽 화살표 33"/>
          <p:cNvSpPr/>
          <p:nvPr/>
        </p:nvSpPr>
        <p:spPr>
          <a:xfrm>
            <a:off x="6442117" y="3956269"/>
            <a:ext cx="2199503" cy="57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6442117" y="2624178"/>
            <a:ext cx="784621" cy="321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액션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6737658" y="3044306"/>
            <a:ext cx="784621" cy="321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액션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6965148" y="3481756"/>
            <a:ext cx="784621" cy="321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액션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43" name="오른쪽 화살표 42"/>
          <p:cNvSpPr/>
          <p:nvPr/>
        </p:nvSpPr>
        <p:spPr>
          <a:xfrm rot="16200000">
            <a:off x="6711695" y="4019510"/>
            <a:ext cx="230659" cy="245866"/>
          </a:xfrm>
          <a:prstGeom prst="rightArrow">
            <a:avLst/>
          </a:prstGeom>
          <a:solidFill>
            <a:srgbClr val="AB5582"/>
          </a:solidFill>
          <a:ln>
            <a:solidFill>
              <a:srgbClr val="A315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44" name="타원 43"/>
          <p:cNvSpPr/>
          <p:nvPr/>
        </p:nvSpPr>
        <p:spPr>
          <a:xfrm>
            <a:off x="6595531" y="4266011"/>
            <a:ext cx="626076" cy="268493"/>
          </a:xfrm>
          <a:prstGeom prst="ellipse">
            <a:avLst/>
          </a:prstGeom>
          <a:solidFill>
            <a:srgbClr val="AB5582"/>
          </a:solidFill>
          <a:ln>
            <a:solidFill>
              <a:srgbClr val="A315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입력</a:t>
            </a:r>
            <a:endParaRPr lang="ko-KR" altLang="en-US" sz="1000" dirty="0"/>
          </a:p>
        </p:txBody>
      </p:sp>
      <p:sp>
        <p:nvSpPr>
          <p:cNvPr id="47" name="오른쪽 화살표 46"/>
          <p:cNvSpPr/>
          <p:nvPr/>
        </p:nvSpPr>
        <p:spPr>
          <a:xfrm rot="16200000">
            <a:off x="6864095" y="4023626"/>
            <a:ext cx="230659" cy="245866"/>
          </a:xfrm>
          <a:prstGeom prst="rightArrow">
            <a:avLst/>
          </a:prstGeom>
          <a:solidFill>
            <a:srgbClr val="AB5582"/>
          </a:solidFill>
          <a:ln>
            <a:solidFill>
              <a:srgbClr val="A315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785" y="2429130"/>
            <a:ext cx="2514136" cy="210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661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모서리가 둥근 직사각형 18"/>
          <p:cNvSpPr/>
          <p:nvPr/>
        </p:nvSpPr>
        <p:spPr>
          <a:xfrm>
            <a:off x="7968087" y="1762886"/>
            <a:ext cx="3655502" cy="344794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5754203" y="2583583"/>
            <a:ext cx="1474573" cy="178684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435178" y="2603157"/>
            <a:ext cx="1474573" cy="178684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22795"/>
          </a:xfrm>
        </p:spPr>
        <p:txBody>
          <a:bodyPr rtlCol="0"/>
          <a:lstStyle/>
          <a:p>
            <a:r>
              <a:rPr lang="ko-KR" altLang="en-US" b="1" dirty="0" smtClean="0"/>
              <a:t>시스템 </a:t>
            </a:r>
            <a:r>
              <a:rPr lang="ko-KR" altLang="en-US" b="1" dirty="0" smtClean="0"/>
              <a:t>구현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상호 작용</a:t>
            </a:r>
            <a:endParaRPr lang="ko" b="1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46F50C2-1317-4712-963B-24EDAF54F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날짜 개체 틀 8">
            <a:extLst>
              <a:ext uri="{FF2B5EF4-FFF2-40B4-BE49-F238E27FC236}">
                <a16:creationId xmlns:a16="http://schemas.microsoft.com/office/drawing/2014/main" xmlns="" id="{05C6C33F-611E-4028-883C-982869E33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C704-85D6-4856-BC9C-4D434304F01E}" type="datetime1">
              <a:rPr lang="ko-KR" altLang="en-US" smtClean="0"/>
              <a:t>2020-04-15</a:t>
            </a:fld>
            <a:endParaRPr lang="en-US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xmlns="" id="{753599D6-9D1C-43F2-83C4-CBB9B9155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Copyright(c)2020. All rights reserved by </a:t>
            </a:r>
            <a:r>
              <a:rPr lang="en-US" dirty="0" err="1"/>
              <a:t>JeaCheon</a:t>
            </a:r>
            <a:r>
              <a:rPr lang="en-US" dirty="0"/>
              <a:t> LEE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xmlns="" id="{74DD4AEF-BCA1-4379-AD4E-DA7EB5DE2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61" y="1672282"/>
            <a:ext cx="3062355" cy="4585944"/>
          </a:xfrm>
        </p:spPr>
        <p:txBody>
          <a:bodyPr>
            <a:norm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solidFill>
                  <a:schemeClr val="bg2"/>
                </a:solidFill>
              </a:rPr>
              <a:t>캐릭터</a:t>
            </a:r>
            <a:endParaRPr lang="en-US" altLang="ko-KR" sz="1800" dirty="0" smtClean="0">
              <a:solidFill>
                <a:schemeClr val="bg2"/>
              </a:solidFill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solidFill>
                  <a:schemeClr val="bg2"/>
                </a:solidFill>
              </a:rPr>
              <a:t>스킬</a:t>
            </a:r>
            <a:endParaRPr lang="en-US" altLang="ko-KR" sz="1800" dirty="0" smtClean="0">
              <a:solidFill>
                <a:schemeClr val="bg2"/>
              </a:solidFill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solidFill>
                  <a:schemeClr val="bg2"/>
                </a:solidFill>
              </a:rPr>
              <a:t>무기</a:t>
            </a:r>
            <a:endParaRPr lang="en-US" altLang="ko-KR" sz="1800" dirty="0" smtClean="0">
              <a:solidFill>
                <a:schemeClr val="bg2"/>
              </a:solidFill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ko-KR" altLang="en-US" sz="1800" dirty="0" err="1" smtClean="0">
                <a:solidFill>
                  <a:schemeClr val="bg2"/>
                </a:solidFill>
              </a:rPr>
              <a:t>몬스터</a:t>
            </a:r>
            <a:endParaRPr lang="en-US" altLang="ko-KR" sz="1800" dirty="0" smtClean="0">
              <a:solidFill>
                <a:schemeClr val="bg2"/>
              </a:solidFill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solidFill>
                  <a:schemeClr val="bg2"/>
                </a:solidFill>
              </a:rPr>
              <a:t>근접 전투</a:t>
            </a:r>
            <a:endParaRPr lang="en-US" altLang="ko-KR" sz="1800" dirty="0" smtClean="0">
              <a:solidFill>
                <a:schemeClr val="bg2"/>
              </a:solidFill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solidFill>
                  <a:schemeClr val="bg2"/>
                </a:solidFill>
              </a:rPr>
              <a:t>입력 제한</a:t>
            </a:r>
            <a:endParaRPr lang="en-US" altLang="ko-KR" sz="1800" dirty="0" smtClean="0">
              <a:solidFill>
                <a:schemeClr val="bg2"/>
              </a:solidFill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ko-KR" altLang="en-US" sz="1800" b="1" dirty="0" smtClean="0">
                <a:solidFill>
                  <a:schemeClr val="tx1"/>
                </a:solidFill>
              </a:rPr>
              <a:t>상호 작용</a:t>
            </a:r>
            <a:endParaRPr lang="en-US" altLang="ko-KR" sz="1800" b="1" dirty="0" smtClean="0">
              <a:solidFill>
                <a:schemeClr val="tx1"/>
              </a:solidFill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solidFill>
                  <a:schemeClr val="bg2"/>
                </a:solidFill>
              </a:rPr>
              <a:t>퍼즐</a:t>
            </a:r>
            <a:endParaRPr lang="en-US" altLang="ko-KR" sz="1800" dirty="0" smtClean="0">
              <a:solidFill>
                <a:schemeClr val="bg2"/>
              </a:solidFill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solidFill>
                  <a:schemeClr val="bg2"/>
                </a:solidFill>
              </a:rPr>
              <a:t>그 외 기능</a:t>
            </a:r>
            <a:endParaRPr lang="en-US" altLang="ko-KR" sz="1800" dirty="0">
              <a:solidFill>
                <a:schemeClr val="bg2"/>
              </a:solidFill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xmlns="" id="{74DD4AEF-BCA1-4379-AD4E-DA7EB5DE265D}"/>
              </a:ext>
            </a:extLst>
          </p:cNvPr>
          <p:cNvSpPr txBox="1">
            <a:spLocks/>
          </p:cNvSpPr>
          <p:nvPr/>
        </p:nvSpPr>
        <p:spPr>
          <a:xfrm>
            <a:off x="3264278" y="3807553"/>
            <a:ext cx="1845275" cy="562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400" dirty="0" smtClean="0"/>
              <a:t>&lt;</a:t>
            </a:r>
            <a:r>
              <a:rPr lang="ko-KR" altLang="en-US" sz="1400" dirty="0" smtClean="0"/>
              <a:t>초기 설정</a:t>
            </a:r>
            <a:r>
              <a:rPr lang="en-US" altLang="ko-KR" sz="1400" dirty="0" smtClean="0"/>
              <a:t>&gt;</a:t>
            </a:r>
            <a:endParaRPr lang="en-US" altLang="ko-KR" sz="140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xmlns="" id="{74DD4AEF-BCA1-4379-AD4E-DA7EB5DE265D}"/>
              </a:ext>
            </a:extLst>
          </p:cNvPr>
          <p:cNvSpPr txBox="1">
            <a:spLocks/>
          </p:cNvSpPr>
          <p:nvPr/>
        </p:nvSpPr>
        <p:spPr>
          <a:xfrm>
            <a:off x="5612068" y="3827127"/>
            <a:ext cx="1845275" cy="562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400" dirty="0" smtClean="0"/>
              <a:t>&lt;</a:t>
            </a:r>
            <a:r>
              <a:rPr lang="ko-KR" altLang="en-US" sz="1400" dirty="0" smtClean="0"/>
              <a:t>개발 과정</a:t>
            </a:r>
            <a:r>
              <a:rPr lang="en-US" altLang="ko-KR" sz="1400" dirty="0" smtClean="0"/>
              <a:t>&gt;</a:t>
            </a:r>
            <a:endParaRPr lang="en-US" altLang="ko-KR" sz="1400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xmlns="" id="{74DD4AEF-BCA1-4379-AD4E-DA7EB5DE265D}"/>
              </a:ext>
            </a:extLst>
          </p:cNvPr>
          <p:cNvSpPr txBox="1">
            <a:spLocks/>
          </p:cNvSpPr>
          <p:nvPr/>
        </p:nvSpPr>
        <p:spPr>
          <a:xfrm>
            <a:off x="9007639" y="4647950"/>
            <a:ext cx="1845275" cy="562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400" dirty="0" smtClean="0"/>
              <a:t>&lt;</a:t>
            </a:r>
            <a:r>
              <a:rPr lang="ko-KR" altLang="en-US" sz="1400" dirty="0" smtClean="0"/>
              <a:t>개발 완료</a:t>
            </a:r>
            <a:r>
              <a:rPr lang="en-US" altLang="ko-KR" sz="1400" dirty="0" smtClean="0"/>
              <a:t>&gt;</a:t>
            </a:r>
            <a:endParaRPr lang="en-US" altLang="ko-KR" sz="1400" dirty="0"/>
          </a:p>
        </p:txBody>
      </p:sp>
      <p:sp>
        <p:nvSpPr>
          <p:cNvPr id="7" name="오른쪽 화살표 6"/>
          <p:cNvSpPr/>
          <p:nvPr/>
        </p:nvSpPr>
        <p:spPr>
          <a:xfrm>
            <a:off x="5115772" y="3148526"/>
            <a:ext cx="337751" cy="29656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7630336" y="3148526"/>
            <a:ext cx="337751" cy="29656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&quot;없음&quot; 기호 2"/>
          <p:cNvSpPr/>
          <p:nvPr/>
        </p:nvSpPr>
        <p:spPr>
          <a:xfrm>
            <a:off x="3622623" y="2786061"/>
            <a:ext cx="1128584" cy="1021492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828381" y="2771257"/>
            <a:ext cx="1326218" cy="3871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accent5"/>
                </a:solidFill>
              </a:rPr>
              <a:t>퍼즐 추</a:t>
            </a:r>
            <a:r>
              <a:rPr lang="ko-KR" altLang="en-US">
                <a:solidFill>
                  <a:schemeClr val="accent5"/>
                </a:solidFill>
              </a:rPr>
              <a:t>가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007517" y="3356143"/>
            <a:ext cx="967946" cy="3871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accent5"/>
                </a:solidFill>
              </a:rPr>
              <a:t>UI </a:t>
            </a:r>
            <a:r>
              <a:rPr lang="ko-KR" altLang="en-US" dirty="0" smtClean="0">
                <a:solidFill>
                  <a:schemeClr val="accent5"/>
                </a:solidFill>
              </a:rPr>
              <a:t>추가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632" y="2064336"/>
            <a:ext cx="3268726" cy="258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38985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_41798893_TF33552983" id="{F7E6EDE5-4D39-4CA7-9A7F-B210D5351F6C}" vid="{24018303-16E8-468E-9E09-DF107F74376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{3089E575-2B26-499E-AD7C-47CA9CD41570}tf33552983</Template>
  <TotalTime>0</TotalTime>
  <Words>618</Words>
  <Application>Microsoft Office PowerPoint</Application>
  <PresentationFormat>사용자 지정</PresentationFormat>
  <Paragraphs>208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DividendVTI</vt:lpstr>
      <vt:lpstr>시스템 기획 – 전투 시스템</vt:lpstr>
      <vt:lpstr>시스템 구현</vt:lpstr>
      <vt:lpstr>시스템 구현 - 캐릭터</vt:lpstr>
      <vt:lpstr>시스템 구현 – 스킬(액션)</vt:lpstr>
      <vt:lpstr>시스템 구현 - 무기</vt:lpstr>
      <vt:lpstr>시스템 구현 - 몬스터</vt:lpstr>
      <vt:lpstr>시스템 구현 – 근접 전투</vt:lpstr>
      <vt:lpstr>시스템 구현 – 입력 제한</vt:lpstr>
      <vt:lpstr>시스템 구현 – 상호 작용</vt:lpstr>
      <vt:lpstr>시스템 구현 - 퍼즐</vt:lpstr>
      <vt:lpstr>시스템 구현 - 기타</vt:lpstr>
      <vt:lpstr>시스템 기획*개발 과정에서 주의했던 사항</vt:lpstr>
      <vt:lpstr>포스트모템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2020-04-05T11:03:03Z</dcterms:created>
  <dcterms:modified xsi:type="dcterms:W3CDTF">2020-04-15T08:46:40Z</dcterms:modified>
</cp:coreProperties>
</file>