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0"/>
  </p:notesMasterIdLst>
  <p:sldIdLst>
    <p:sldId id="289" r:id="rId2"/>
    <p:sldId id="290" r:id="rId3"/>
    <p:sldId id="264" r:id="rId4"/>
    <p:sldId id="297" r:id="rId5"/>
    <p:sldId id="302" r:id="rId6"/>
    <p:sldId id="298" r:id="rId7"/>
    <p:sldId id="299" r:id="rId8"/>
    <p:sldId id="293" r:id="rId9"/>
    <p:sldId id="294" r:id="rId10"/>
    <p:sldId id="295" r:id="rId11"/>
    <p:sldId id="296" r:id="rId12"/>
    <p:sldId id="300" r:id="rId13"/>
    <p:sldId id="301" r:id="rId14"/>
    <p:sldId id="291" r:id="rId15"/>
    <p:sldId id="261" r:id="rId16"/>
    <p:sldId id="262" r:id="rId17"/>
    <p:sldId id="272" r:id="rId18"/>
    <p:sldId id="288" r:id="rId1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81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599168-6FD7-455B-B29E-88C6440E0937}">
  <a:tblStyle styleId="{AE599168-6FD7-455B-B29E-88C6440E09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3"/>
    <p:restoredTop sz="75717" autoAdjust="0"/>
  </p:normalViewPr>
  <p:slideViewPr>
    <p:cSldViewPr snapToGrid="0">
      <p:cViewPr>
        <p:scale>
          <a:sx n="66" d="100"/>
          <a:sy n="66" d="100"/>
        </p:scale>
        <p:origin x="224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13548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69150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5866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2495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fontAlgn="base"/>
            <a:r>
              <a:rPr lang="en-HK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Approach people in emotional needs</a:t>
            </a:r>
          </a:p>
          <a:p>
            <a:pPr lvl="1" rtl="0" fontAlgn="base"/>
            <a:r>
              <a:rPr lang="en-HK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Facial recognition</a:t>
            </a:r>
            <a:r>
              <a:rPr lang="en-HK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to detect sad faces</a:t>
            </a:r>
          </a:p>
          <a:p>
            <a:pPr lvl="1" rtl="0" fontAlgn="base"/>
            <a:r>
              <a:rPr lang="en-HK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Refer to database preference on </a:t>
            </a:r>
            <a:r>
              <a:rPr lang="en-HK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distrub</a:t>
            </a:r>
            <a:r>
              <a:rPr lang="en-HK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or not</a:t>
            </a:r>
          </a:p>
          <a:p>
            <a:pPr rtl="0" fontAlgn="base"/>
            <a:r>
              <a:rPr lang="en-HK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Identify and satisfy needs on essentials</a:t>
            </a:r>
          </a:p>
          <a:p>
            <a:pPr lvl="1" rtl="0" fontAlgn="base"/>
            <a:r>
              <a:rPr lang="en-HK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Conversations &amp; interactions</a:t>
            </a:r>
          </a:p>
          <a:p>
            <a:pPr lvl="1" rtl="0" fontAlgn="base"/>
            <a:r>
              <a:rPr lang="en-HK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Indicate essentials location</a:t>
            </a:r>
          </a:p>
          <a:p>
            <a:pPr rtl="0" fontAlgn="base"/>
            <a:r>
              <a:rPr lang="en-HK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Entertainment</a:t>
            </a:r>
          </a:p>
          <a:p>
            <a:pPr lvl="1" rtl="0" fontAlgn="base"/>
            <a:r>
              <a:rPr lang="en-HK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Jokes</a:t>
            </a:r>
          </a:p>
          <a:p>
            <a:pPr lvl="1" rtl="0" fontAlgn="base"/>
            <a:r>
              <a:rPr lang="en-HK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5530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9710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719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9001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fontAlgn="base"/>
            <a:r>
              <a:rPr lang="en-HK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Approach people in emotional needs</a:t>
            </a:r>
          </a:p>
          <a:p>
            <a:pPr lvl="1" rtl="0" fontAlgn="base"/>
            <a:r>
              <a:rPr lang="en-HK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Facial recognition</a:t>
            </a:r>
            <a:r>
              <a:rPr lang="en-HK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to detect sad faces</a:t>
            </a:r>
          </a:p>
          <a:p>
            <a:pPr lvl="1" rtl="0" fontAlgn="base"/>
            <a:r>
              <a:rPr lang="en-HK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Refer to database preference on </a:t>
            </a:r>
            <a:r>
              <a:rPr lang="en-HK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distrub</a:t>
            </a:r>
            <a:r>
              <a:rPr lang="en-HK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or not</a:t>
            </a:r>
          </a:p>
          <a:p>
            <a:pPr rtl="0" fontAlgn="base"/>
            <a:r>
              <a:rPr lang="en-HK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Identify and satisfy needs on essentials</a:t>
            </a:r>
          </a:p>
          <a:p>
            <a:pPr lvl="1" rtl="0" fontAlgn="base"/>
            <a:r>
              <a:rPr lang="en-HK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Conversations &amp; interactions</a:t>
            </a:r>
          </a:p>
          <a:p>
            <a:pPr lvl="1" rtl="0" fontAlgn="base"/>
            <a:r>
              <a:rPr lang="en-HK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Indicate essentials location</a:t>
            </a:r>
          </a:p>
          <a:p>
            <a:pPr rtl="0" fontAlgn="base"/>
            <a:r>
              <a:rPr lang="en-HK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Entertainment</a:t>
            </a:r>
          </a:p>
          <a:p>
            <a:pPr lvl="1" rtl="0" fontAlgn="base"/>
            <a:r>
              <a:rPr lang="en-HK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Jokes</a:t>
            </a:r>
          </a:p>
          <a:p>
            <a:pPr lvl="1" rtl="0" fontAlgn="base"/>
            <a:r>
              <a:rPr lang="en-HK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1910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1075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5395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0102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616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092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43225" y="1500000"/>
            <a:ext cx="8290800" cy="485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457200" y="1645524"/>
            <a:ext cx="2631900" cy="446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3223964" y="1645524"/>
            <a:ext cx="2631900" cy="446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5990727" y="1645524"/>
            <a:ext cx="2631900" cy="446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3D85C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blueprint.png"/>
          <p:cNvPicPr preferRelativeResize="0"/>
          <p:nvPr/>
        </p:nvPicPr>
        <p:blipFill rotWithShape="1">
          <a:blip r:embed="rId6">
            <a:alphaModFix/>
          </a:blip>
          <a:srcRect r="3297" b="3297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128400" y="128397"/>
            <a:ext cx="8889600" cy="65937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500000"/>
            <a:ext cx="8229600" cy="48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usine"/>
              <a:buChar char="▪"/>
              <a:defRPr sz="3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▫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■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67;p21">
            <a:extLst>
              <a:ext uri="{FF2B5EF4-FFF2-40B4-BE49-F238E27FC236}">
                <a16:creationId xmlns="" xmlns:a16="http://schemas.microsoft.com/office/drawing/2014/main" id="{47946565-D45E-48BC-8456-BA242FF28BE4}"/>
              </a:ext>
            </a:extLst>
          </p:cNvPr>
          <p:cNvSpPr txBox="1">
            <a:spLocks/>
          </p:cNvSpPr>
          <p:nvPr/>
        </p:nvSpPr>
        <p:spPr>
          <a:xfrm>
            <a:off x="124072" y="1634190"/>
            <a:ext cx="8780828" cy="23637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HK" sz="7000" b="1" dirty="0" smtClean="0">
                <a:solidFill>
                  <a:schemeClr val="l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Predicting Dropouts in MOOC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01203" y="6135084"/>
            <a:ext cx="19094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chemeClr val="bg1"/>
                </a:solidFill>
              </a:rPr>
              <a:t>COMP4331 </a:t>
            </a:r>
          </a:p>
        </p:txBody>
      </p:sp>
      <p:sp>
        <p:nvSpPr>
          <p:cNvPr id="9" name="Rectangle 8"/>
          <p:cNvSpPr/>
          <p:nvPr/>
        </p:nvSpPr>
        <p:spPr>
          <a:xfrm>
            <a:off x="366836" y="6173556"/>
            <a:ext cx="55066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HK" sz="2000" b="1" dirty="0">
                <a:solidFill>
                  <a:schemeClr val="l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By Rhea Chugh, </a:t>
            </a:r>
            <a:r>
              <a:rPr lang="en-HK" sz="2000" b="1" dirty="0" err="1" smtClean="0">
                <a:solidFill>
                  <a:schemeClr val="l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Woochan</a:t>
            </a:r>
            <a:r>
              <a:rPr lang="en-HK" sz="2000" b="1" dirty="0" smtClean="0">
                <a:solidFill>
                  <a:schemeClr val="l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HK" sz="2000" b="1" dirty="0">
                <a:solidFill>
                  <a:schemeClr val="l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Lee, Ishan Jain</a:t>
            </a:r>
          </a:p>
        </p:txBody>
      </p:sp>
      <p:sp>
        <p:nvSpPr>
          <p:cNvPr id="2" name="Rectangle 1"/>
          <p:cNvSpPr/>
          <p:nvPr/>
        </p:nvSpPr>
        <p:spPr>
          <a:xfrm>
            <a:off x="2776671" y="3997961"/>
            <a:ext cx="34756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Course Project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46695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>
            <a:spLocks noGrp="1"/>
          </p:cNvSpPr>
          <p:nvPr>
            <p:ph type="body" idx="1"/>
          </p:nvPr>
        </p:nvSpPr>
        <p:spPr>
          <a:xfrm>
            <a:off x="382079" y="3711741"/>
            <a:ext cx="2691628" cy="2680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b="1" dirty="0" smtClean="0"/>
              <a:t>Classifier 1</a:t>
            </a:r>
          </a:p>
          <a:p>
            <a:pPr marL="0" lvl="0" indent="0" algn="ctr">
              <a:buNone/>
            </a:pPr>
            <a:endParaRPr lang="en-US" b="1" dirty="0" smtClean="0"/>
          </a:p>
          <a:p>
            <a:pPr marL="285750" indent="-285750">
              <a:buFontTx/>
              <a:buChar char="-"/>
            </a:pPr>
            <a:r>
              <a:rPr lang="en-US" sz="1700" b="1" dirty="0" smtClean="0"/>
              <a:t>Research </a:t>
            </a:r>
          </a:p>
          <a:p>
            <a:pPr marL="285750" indent="-285750">
              <a:buFontTx/>
              <a:buChar char="-"/>
            </a:pPr>
            <a:r>
              <a:rPr lang="en-HK" sz="1700" i="1" dirty="0">
                <a:solidFill>
                  <a:srgbClr val="FFC000"/>
                </a:solidFill>
              </a:rPr>
              <a:t>Pre-processing </a:t>
            </a:r>
            <a:r>
              <a:rPr lang="en-US" sz="1700" b="1" i="1" dirty="0"/>
              <a:t> feature </a:t>
            </a:r>
            <a:r>
              <a:rPr lang="en-US" sz="1700" b="1" i="1" dirty="0" smtClean="0"/>
              <a:t>2</a:t>
            </a:r>
          </a:p>
          <a:p>
            <a:pPr marL="285750" indent="-285750">
              <a:buFontTx/>
              <a:buChar char="-"/>
            </a:pPr>
            <a:r>
              <a:rPr lang="en-HK" sz="1700" b="1" i="1" dirty="0" smtClean="0"/>
              <a:t>Slides &amp; Report/ Ada boosting?</a:t>
            </a:r>
            <a:endParaRPr lang="en-HK" sz="1700" b="1" i="1" dirty="0"/>
          </a:p>
        </p:txBody>
      </p:sp>
      <p:sp>
        <p:nvSpPr>
          <p:cNvPr id="144" name="Google Shape;144;p19"/>
          <p:cNvSpPr txBox="1">
            <a:spLocks noGrp="1"/>
          </p:cNvSpPr>
          <p:nvPr>
            <p:ph type="body" idx="2"/>
          </p:nvPr>
        </p:nvSpPr>
        <p:spPr>
          <a:xfrm>
            <a:off x="6092966" y="3732015"/>
            <a:ext cx="2824702" cy="2814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b="1" dirty="0" smtClean="0"/>
              <a:t>Classifier 3</a:t>
            </a:r>
            <a:endParaRPr sz="2200" b="1" dirty="0"/>
          </a:p>
          <a:p>
            <a:pPr marL="0" lvl="0" indent="0" algn="ctr">
              <a:buNone/>
            </a:pPr>
            <a:endParaRPr lang="en-US" b="1" dirty="0"/>
          </a:p>
          <a:p>
            <a:pPr marL="285750" indent="-285750">
              <a:buFontTx/>
              <a:buChar char="-"/>
            </a:pPr>
            <a:r>
              <a:rPr lang="en-US" sz="1700" b="1" i="1" dirty="0"/>
              <a:t>Research </a:t>
            </a:r>
          </a:p>
          <a:p>
            <a:pPr marL="285750" indent="-285750">
              <a:buFontTx/>
              <a:buChar char="-"/>
            </a:pPr>
            <a:r>
              <a:rPr lang="en-HK" sz="1700" i="1" dirty="0">
                <a:solidFill>
                  <a:srgbClr val="FFC000"/>
                </a:solidFill>
              </a:rPr>
              <a:t>Pre-processing </a:t>
            </a:r>
            <a:r>
              <a:rPr lang="en-US" sz="1700" b="1" i="1" dirty="0"/>
              <a:t> feature 1</a:t>
            </a:r>
          </a:p>
          <a:p>
            <a:pPr marL="285750" indent="-285750">
              <a:buFontTx/>
              <a:buChar char="-"/>
            </a:pPr>
            <a:r>
              <a:rPr lang="en-HK" sz="1700" b="1" i="1" dirty="0" smtClean="0"/>
              <a:t>Ada Boosting?</a:t>
            </a:r>
            <a:endParaRPr lang="en-HK" sz="1700" b="1" i="1" dirty="0"/>
          </a:p>
          <a:p>
            <a:pPr marL="285750" lvl="0" indent="-285750">
              <a:buFontTx/>
              <a:buChar char="-"/>
            </a:pPr>
            <a:endParaRPr lang="en-HK" b="1" i="1" dirty="0"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3"/>
          </p:nvPr>
        </p:nvSpPr>
        <p:spPr>
          <a:xfrm>
            <a:off x="3229727" y="3711741"/>
            <a:ext cx="2779930" cy="2672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b="1" dirty="0" smtClean="0"/>
              <a:t>Classifier 2</a:t>
            </a:r>
            <a:endParaRPr sz="2200" b="1" dirty="0"/>
          </a:p>
          <a:p>
            <a:pPr marL="0" lvl="0" indent="0">
              <a:buNone/>
            </a:pPr>
            <a:endParaRPr lang="en-HK" i="1" dirty="0" smtClean="0"/>
          </a:p>
          <a:p>
            <a:pPr marL="285750" indent="-285750">
              <a:buFontTx/>
              <a:buChar char="-"/>
            </a:pPr>
            <a:r>
              <a:rPr lang="en-US" sz="1700" b="1" i="1" dirty="0" smtClean="0"/>
              <a:t>Research </a:t>
            </a:r>
          </a:p>
          <a:p>
            <a:pPr marL="285750" lvl="0" indent="-285750">
              <a:buFontTx/>
              <a:buChar char="-"/>
            </a:pPr>
            <a:r>
              <a:rPr lang="en-HK" sz="1700" b="1" i="1" dirty="0"/>
              <a:t>Did the </a:t>
            </a:r>
            <a:r>
              <a:rPr lang="en-HK" sz="1700" i="1" dirty="0" smtClean="0">
                <a:solidFill>
                  <a:srgbClr val="FFC000"/>
                </a:solidFill>
              </a:rPr>
              <a:t>classifications</a:t>
            </a:r>
          </a:p>
          <a:p>
            <a:pPr marL="285750" lvl="0" indent="-285750">
              <a:buFontTx/>
              <a:buChar char="-"/>
            </a:pPr>
            <a:r>
              <a:rPr lang="en-HK" sz="1700" b="1" i="1" dirty="0" smtClean="0"/>
              <a:t>Cross-fold Validation?</a:t>
            </a:r>
            <a:endParaRPr lang="en-HK" sz="1700" b="1" i="1" dirty="0"/>
          </a:p>
        </p:txBody>
      </p:sp>
      <p:sp>
        <p:nvSpPr>
          <p:cNvPr id="12" name="Google Shape;167;p21">
            <a:extLst>
              <a:ext uri="{FF2B5EF4-FFF2-40B4-BE49-F238E27FC236}">
                <a16:creationId xmlns="" xmlns:a16="http://schemas.microsoft.com/office/drawing/2014/main" id="{47946565-D45E-48BC-8456-BA242FF28BE4}"/>
              </a:ext>
            </a:extLst>
          </p:cNvPr>
          <p:cNvSpPr txBox="1">
            <a:spLocks/>
          </p:cNvSpPr>
          <p:nvPr/>
        </p:nvSpPr>
        <p:spPr>
          <a:xfrm>
            <a:off x="203429" y="497332"/>
            <a:ext cx="8780828" cy="18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HK" sz="5000" b="1" dirty="0" smtClean="0">
                <a:solidFill>
                  <a:schemeClr val="l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Classifier Results</a:t>
            </a:r>
          </a:p>
        </p:txBody>
      </p:sp>
      <p:sp>
        <p:nvSpPr>
          <p:cNvPr id="11" name="Google Shape;381;p37">
            <a:extLst>
              <a:ext uri="{FF2B5EF4-FFF2-40B4-BE49-F238E27FC236}">
                <a16:creationId xmlns="" xmlns:a16="http://schemas.microsoft.com/office/drawing/2014/main" id="{D75CEE62-8582-437B-BEBA-90FF91B037BD}"/>
              </a:ext>
            </a:extLst>
          </p:cNvPr>
          <p:cNvSpPr/>
          <p:nvPr/>
        </p:nvSpPr>
        <p:spPr>
          <a:xfrm>
            <a:off x="6796991" y="2266809"/>
            <a:ext cx="1203136" cy="1210503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356;p37">
            <a:extLst>
              <a:ext uri="{FF2B5EF4-FFF2-40B4-BE49-F238E27FC236}">
                <a16:creationId xmlns="" xmlns:a16="http://schemas.microsoft.com/office/drawing/2014/main" id="{9FC68B0E-E864-49BC-828F-5BDF25AE35D5}"/>
              </a:ext>
            </a:extLst>
          </p:cNvPr>
          <p:cNvSpPr/>
          <p:nvPr/>
        </p:nvSpPr>
        <p:spPr>
          <a:xfrm>
            <a:off x="1017702" y="2266809"/>
            <a:ext cx="1384726" cy="1210503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55;p37">
            <a:extLst>
              <a:ext uri="{FF2B5EF4-FFF2-40B4-BE49-F238E27FC236}">
                <a16:creationId xmlns="" xmlns:a16="http://schemas.microsoft.com/office/drawing/2014/main" id="{364F7B53-943C-4FC6-90CC-9547DC5D31A3}"/>
              </a:ext>
            </a:extLst>
          </p:cNvPr>
          <p:cNvSpPr/>
          <p:nvPr/>
        </p:nvSpPr>
        <p:spPr>
          <a:xfrm>
            <a:off x="4023027" y="2266809"/>
            <a:ext cx="1047623" cy="121050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62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07599" y="2622853"/>
            <a:ext cx="2964273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0" b="1" i="1" dirty="0" smtClean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Q&amp;A</a:t>
            </a:r>
            <a:endParaRPr lang="en-US" sz="10000" dirty="0"/>
          </a:p>
        </p:txBody>
      </p:sp>
    </p:spTree>
    <p:extLst>
      <p:ext uri="{BB962C8B-B14F-4D97-AF65-F5344CB8AC3E}">
        <p14:creationId xmlns:p14="http://schemas.microsoft.com/office/powerpoint/2010/main" val="137678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10643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08083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dirty="0"/>
              <a:t>Empathize: Wearing the shoe of a victim</a:t>
            </a:r>
            <a:endParaRPr dirty="0"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1"/>
          </p:nvPr>
        </p:nvSpPr>
        <p:spPr>
          <a:xfrm>
            <a:off x="521373" y="3003575"/>
            <a:ext cx="2631900" cy="3195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Situatio</a:t>
            </a:r>
            <a:r>
              <a:rPr lang="en-HK" b="1" dirty="0"/>
              <a:t>n</a:t>
            </a:r>
            <a:endParaRPr b="1" dirty="0"/>
          </a:p>
          <a:p>
            <a:pPr marL="0" lvl="0" indent="0">
              <a:buNone/>
            </a:pPr>
            <a:r>
              <a:rPr lang="en-HK" i="1" dirty="0"/>
              <a:t>Super typhoon is going to hit my home hard. My properties will be destroyed but I cannot do anything.</a:t>
            </a:r>
          </a:p>
          <a:p>
            <a:pPr marL="0" lvl="0" indent="0">
              <a:buNone/>
            </a:pPr>
            <a:endParaRPr lang="en-HK" i="1" dirty="0"/>
          </a:p>
          <a:p>
            <a:pPr marL="0" lvl="0" indent="0">
              <a:buNone/>
            </a:pPr>
            <a:r>
              <a:rPr lang="en-HK" i="1" dirty="0"/>
              <a:t>I’m </a:t>
            </a:r>
            <a:r>
              <a:rPr lang="en-HK" i="1" dirty="0">
                <a:solidFill>
                  <a:srgbClr val="FFC000"/>
                </a:solidFill>
              </a:rPr>
              <a:t>worried</a:t>
            </a:r>
            <a:r>
              <a:rPr lang="en-HK" i="1" dirty="0"/>
              <a:t>.</a:t>
            </a:r>
            <a:endParaRPr i="1" dirty="0"/>
          </a:p>
        </p:txBody>
      </p:sp>
      <p:sp>
        <p:nvSpPr>
          <p:cNvPr id="144" name="Google Shape;144;p19"/>
          <p:cNvSpPr txBox="1">
            <a:spLocks noGrp="1"/>
          </p:cNvSpPr>
          <p:nvPr>
            <p:ph type="body" idx="2"/>
          </p:nvPr>
        </p:nvSpPr>
        <p:spPr>
          <a:xfrm>
            <a:off x="3288137" y="3003575"/>
            <a:ext cx="2631900" cy="3195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HK" b="1" dirty="0"/>
              <a:t>Location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HK" i="1" dirty="0"/>
              <a:t>The government opens temporary shelter in my district. I have to move fast to stay safe.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HK" i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HK" i="1" dirty="0"/>
              <a:t>I’m </a:t>
            </a:r>
            <a:r>
              <a:rPr lang="en-HK" i="1" dirty="0">
                <a:solidFill>
                  <a:srgbClr val="FFC000"/>
                </a:solidFill>
              </a:rPr>
              <a:t>anxious</a:t>
            </a:r>
            <a:r>
              <a:rPr lang="en-HK" i="1" dirty="0"/>
              <a:t>.</a:t>
            </a:r>
            <a:endParaRPr i="1" dirty="0"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3"/>
          </p:nvPr>
        </p:nvSpPr>
        <p:spPr>
          <a:xfrm>
            <a:off x="6054900" y="3003575"/>
            <a:ext cx="2631900" cy="3195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HK" b="1" dirty="0"/>
              <a:t>Feelings</a:t>
            </a:r>
            <a:endParaRPr b="1" dirty="0"/>
          </a:p>
          <a:p>
            <a:pPr marL="0" lvl="0" indent="0">
              <a:buNone/>
            </a:pPr>
            <a:r>
              <a:rPr lang="en-HK" i="1" dirty="0"/>
              <a:t>I arrive at the shelter. It’s uncomfortable that I don’t know anyone here. </a:t>
            </a:r>
          </a:p>
          <a:p>
            <a:pPr marL="0" lvl="0" indent="0">
              <a:buNone/>
            </a:pPr>
            <a:endParaRPr lang="en-HK" i="1" dirty="0"/>
          </a:p>
          <a:p>
            <a:pPr marL="0" lvl="0" indent="0">
              <a:buNone/>
            </a:pPr>
            <a:r>
              <a:rPr lang="en-HK" i="1" dirty="0"/>
              <a:t>I’m </a:t>
            </a:r>
            <a:r>
              <a:rPr lang="en-HK" i="1" dirty="0">
                <a:solidFill>
                  <a:srgbClr val="FFC000"/>
                </a:solidFill>
              </a:rPr>
              <a:t>lonely</a:t>
            </a:r>
            <a:r>
              <a:rPr lang="en-HK" i="1" dirty="0"/>
              <a:t>.</a:t>
            </a:r>
            <a:endParaRPr i="1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8" name="Google Shape;381;p37">
            <a:extLst>
              <a:ext uri="{FF2B5EF4-FFF2-40B4-BE49-F238E27FC236}">
                <a16:creationId xmlns="" xmlns:a16="http://schemas.microsoft.com/office/drawing/2014/main" id="{D75CEE62-8582-437B-BEBA-90FF91B037BD}"/>
              </a:ext>
            </a:extLst>
          </p:cNvPr>
          <p:cNvSpPr/>
          <p:nvPr/>
        </p:nvSpPr>
        <p:spPr>
          <a:xfrm>
            <a:off x="6769282" y="1631759"/>
            <a:ext cx="1203136" cy="1210503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356;p37">
            <a:extLst>
              <a:ext uri="{FF2B5EF4-FFF2-40B4-BE49-F238E27FC236}">
                <a16:creationId xmlns="" xmlns:a16="http://schemas.microsoft.com/office/drawing/2014/main" id="{9FC68B0E-E864-49BC-828F-5BDF25AE35D5}"/>
              </a:ext>
            </a:extLst>
          </p:cNvPr>
          <p:cNvSpPr/>
          <p:nvPr/>
        </p:nvSpPr>
        <p:spPr>
          <a:xfrm>
            <a:off x="989993" y="1631759"/>
            <a:ext cx="1384726" cy="1210503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55;p37">
            <a:extLst>
              <a:ext uri="{FF2B5EF4-FFF2-40B4-BE49-F238E27FC236}">
                <a16:creationId xmlns="" xmlns:a16="http://schemas.microsoft.com/office/drawing/2014/main" id="{364F7B53-943C-4FC6-90CC-9547DC5D31A3}"/>
              </a:ext>
            </a:extLst>
          </p:cNvPr>
          <p:cNvSpPr/>
          <p:nvPr/>
        </p:nvSpPr>
        <p:spPr>
          <a:xfrm>
            <a:off x="3995318" y="1631759"/>
            <a:ext cx="1047623" cy="121050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13;p37">
            <a:extLst>
              <a:ext uri="{FF2B5EF4-FFF2-40B4-BE49-F238E27FC236}">
                <a16:creationId xmlns="" xmlns:a16="http://schemas.microsoft.com/office/drawing/2014/main" id="{C94830E7-D057-4E90-90A9-3FF35E775495}"/>
              </a:ext>
            </a:extLst>
          </p:cNvPr>
          <p:cNvSpPr/>
          <p:nvPr/>
        </p:nvSpPr>
        <p:spPr>
          <a:xfrm>
            <a:off x="2087897" y="1634477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980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dirty="0"/>
              <a:t>Define: POV 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226" y="1274716"/>
            <a:ext cx="4136010" cy="48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HK" sz="2400" dirty="0"/>
              <a:t>Need: </a:t>
            </a:r>
          </a:p>
          <a:p>
            <a:pPr lvl="1"/>
            <a:r>
              <a:rPr lang="en-HK" sz="2000" dirty="0"/>
              <a:t>Safety</a:t>
            </a:r>
          </a:p>
          <a:p>
            <a:pPr lvl="1"/>
            <a:r>
              <a:rPr lang="en-HK" sz="2000" dirty="0"/>
              <a:t>comfort</a:t>
            </a:r>
          </a:p>
          <a:p>
            <a:pPr lvl="0"/>
            <a:r>
              <a:rPr lang="en-HK" sz="2400" dirty="0"/>
              <a:t>Want:</a:t>
            </a:r>
          </a:p>
          <a:p>
            <a:pPr lvl="1"/>
            <a:r>
              <a:rPr lang="en-HK" sz="2000" dirty="0"/>
              <a:t>Understanding</a:t>
            </a:r>
          </a:p>
          <a:p>
            <a:pPr lvl="1"/>
            <a:r>
              <a:rPr lang="en-HK" sz="2000" dirty="0">
                <a:solidFill>
                  <a:srgbClr val="FFC000"/>
                </a:solidFill>
              </a:rPr>
              <a:t>Assurance</a:t>
            </a:r>
          </a:p>
          <a:p>
            <a:pPr lvl="0"/>
            <a:r>
              <a:rPr lang="en-HK" sz="2400" dirty="0"/>
              <a:t>Do not</a:t>
            </a:r>
          </a:p>
          <a:p>
            <a:pPr lvl="1"/>
            <a:r>
              <a:rPr lang="en-HK" sz="2000" dirty="0"/>
              <a:t>Want to approach strangers</a:t>
            </a:r>
          </a:p>
          <a:p>
            <a:pPr lvl="0"/>
            <a:r>
              <a:rPr lang="en-HK" sz="2400" dirty="0"/>
              <a:t>Cannot</a:t>
            </a:r>
          </a:p>
          <a:p>
            <a:pPr lvl="1"/>
            <a:r>
              <a:rPr lang="en-HK" sz="2000" dirty="0"/>
              <a:t>be with people they are familiar with and used to talk to</a:t>
            </a: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5" name="Google Shape;153;p20">
            <a:extLst>
              <a:ext uri="{FF2B5EF4-FFF2-40B4-BE49-F238E27FC236}">
                <a16:creationId xmlns="" xmlns:a16="http://schemas.microsoft.com/office/drawing/2014/main" id="{5EA9745C-1A7E-48B1-9FFE-5417F8118619}"/>
              </a:ext>
            </a:extLst>
          </p:cNvPr>
          <p:cNvGrpSpPr/>
          <p:nvPr/>
        </p:nvGrpSpPr>
        <p:grpSpPr>
          <a:xfrm rot="5400000">
            <a:off x="4932886" y="1609153"/>
            <a:ext cx="3945636" cy="3790142"/>
            <a:chOff x="5708850" y="3417450"/>
            <a:chExt cx="2931161" cy="2815646"/>
          </a:xfrm>
        </p:grpSpPr>
        <p:sp>
          <p:nvSpPr>
            <p:cNvPr id="6" name="Google Shape;154;p20">
              <a:extLst>
                <a:ext uri="{FF2B5EF4-FFF2-40B4-BE49-F238E27FC236}">
                  <a16:creationId xmlns="" xmlns:a16="http://schemas.microsoft.com/office/drawing/2014/main" id="{745B482F-8317-461A-BFC1-592F8524B94E}"/>
                </a:ext>
              </a:extLst>
            </p:cNvPr>
            <p:cNvSpPr/>
            <p:nvPr/>
          </p:nvSpPr>
          <p:spPr>
            <a:xfrm>
              <a:off x="6102011" y="3942011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55;p20">
              <a:extLst>
                <a:ext uri="{FF2B5EF4-FFF2-40B4-BE49-F238E27FC236}">
                  <a16:creationId xmlns="" xmlns:a16="http://schemas.microsoft.com/office/drawing/2014/main" id="{49280034-FE0C-431F-9DEE-AECA11CF4E5E}"/>
                </a:ext>
              </a:extLst>
            </p:cNvPr>
            <p:cNvSpPr/>
            <p:nvPr/>
          </p:nvSpPr>
          <p:spPr>
            <a:xfrm>
              <a:off x="8516561" y="39420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8" name="Google Shape;156;p20">
              <a:extLst>
                <a:ext uri="{FF2B5EF4-FFF2-40B4-BE49-F238E27FC236}">
                  <a16:creationId xmlns="" xmlns:a16="http://schemas.microsoft.com/office/drawing/2014/main" id="{D63AC265-D30F-41A5-B5AE-19FFA30C7FB0}"/>
                </a:ext>
              </a:extLst>
            </p:cNvPr>
            <p:cNvSpPr/>
            <p:nvPr/>
          </p:nvSpPr>
          <p:spPr>
            <a:xfrm rot="-5400000">
              <a:off x="7180125" y="260552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9" name="Google Shape;157;p20">
              <a:extLst>
                <a:ext uri="{FF2B5EF4-FFF2-40B4-BE49-F238E27FC236}">
                  <a16:creationId xmlns="" xmlns:a16="http://schemas.microsoft.com/office/drawing/2014/main" id="{2F0D7742-00AA-4730-894F-FFDD867DECB9}"/>
                </a:ext>
              </a:extLst>
            </p:cNvPr>
            <p:cNvSpPr/>
            <p:nvPr/>
          </p:nvSpPr>
          <p:spPr>
            <a:xfrm rot="-5400000">
              <a:off x="5708850" y="34174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" name="Google Shape;158;p20">
              <a:extLst>
                <a:ext uri="{FF2B5EF4-FFF2-40B4-BE49-F238E27FC236}">
                  <a16:creationId xmlns="" xmlns:a16="http://schemas.microsoft.com/office/drawing/2014/main" id="{B021A1E0-72D9-48CE-8042-19C87BD8C10C}"/>
                </a:ext>
              </a:extLst>
            </p:cNvPr>
            <p:cNvCxnSpPr/>
            <p:nvPr/>
          </p:nvCxnSpPr>
          <p:spPr>
            <a:xfrm>
              <a:off x="6109725" y="3957425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59;p20">
              <a:extLst>
                <a:ext uri="{FF2B5EF4-FFF2-40B4-BE49-F238E27FC236}">
                  <a16:creationId xmlns="" xmlns:a16="http://schemas.microsoft.com/office/drawing/2014/main" id="{6AE06444-758E-4DB8-9535-2212706E3D77}"/>
                </a:ext>
              </a:extLst>
            </p:cNvPr>
            <p:cNvCxnSpPr/>
            <p:nvPr/>
          </p:nvCxnSpPr>
          <p:spPr>
            <a:xfrm flipH="1">
              <a:off x="6102050" y="3941996"/>
              <a:ext cx="2291100" cy="2291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60;p20">
              <a:extLst>
                <a:ext uri="{FF2B5EF4-FFF2-40B4-BE49-F238E27FC236}">
                  <a16:creationId xmlns="" xmlns:a16="http://schemas.microsoft.com/office/drawing/2014/main" id="{62328D3E-98E0-4460-9E9F-BF19E191DC53}"/>
                </a:ext>
              </a:extLst>
            </p:cNvPr>
            <p:cNvCxnSpPr/>
            <p:nvPr/>
          </p:nvCxnSpPr>
          <p:spPr>
            <a:xfrm>
              <a:off x="5978575" y="39497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pic>
        <p:nvPicPr>
          <p:cNvPr id="5122" name="Picture 2" descr="å¤§æ¾³å±æ°çåçæå°çµæ">
            <a:extLst>
              <a:ext uri="{FF2B5EF4-FFF2-40B4-BE49-F238E27FC236}">
                <a16:creationId xmlns="" xmlns:a16="http://schemas.microsoft.com/office/drawing/2014/main" id="{C0FFA959-73C4-4440-89ED-34FE9BB77C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0" r="30504"/>
          <a:stretch/>
        </p:blipFill>
        <p:spPr bwMode="auto">
          <a:xfrm>
            <a:off x="5064119" y="2071024"/>
            <a:ext cx="3009796" cy="305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 idx="4294967295"/>
          </p:nvPr>
        </p:nvSpPr>
        <p:spPr>
          <a:xfrm>
            <a:off x="685800" y="3748953"/>
            <a:ext cx="7772400" cy="10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6000" b="1" dirty="0"/>
              <a:t>SHELTER HELPER</a:t>
            </a:r>
            <a:endParaRPr sz="6000" b="1"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294967295"/>
          </p:nvPr>
        </p:nvSpPr>
        <p:spPr>
          <a:xfrm>
            <a:off x="1613550" y="4884400"/>
            <a:ext cx="59169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HK" sz="2400" dirty="0"/>
              <a:t>I identify &amp; comfort people who need </a:t>
            </a:r>
            <a:r>
              <a:rPr lang="en-HK" sz="2400" dirty="0">
                <a:solidFill>
                  <a:srgbClr val="FFC000"/>
                </a:solidFill>
              </a:rPr>
              <a:t>emotional support</a:t>
            </a:r>
            <a:r>
              <a:rPr lang="en-HK" sz="2400" dirty="0"/>
              <a:t>.</a:t>
            </a:r>
            <a:endParaRPr sz="2400" dirty="0"/>
          </a:p>
        </p:txBody>
      </p:sp>
      <p:grpSp>
        <p:nvGrpSpPr>
          <p:cNvPr id="118" name="Google Shape;118;p17"/>
          <p:cNvGrpSpPr/>
          <p:nvPr/>
        </p:nvGrpSpPr>
        <p:grpSpPr>
          <a:xfrm>
            <a:off x="3030219" y="756050"/>
            <a:ext cx="2931161" cy="2815726"/>
            <a:chOff x="3075562" y="756050"/>
            <a:chExt cx="2931161" cy="2815726"/>
          </a:xfrm>
        </p:grpSpPr>
        <p:sp>
          <p:nvSpPr>
            <p:cNvPr id="119" name="Google Shape;119;p17"/>
            <p:cNvSpPr/>
            <p:nvPr/>
          </p:nvSpPr>
          <p:spPr>
            <a:xfrm>
              <a:off x="3950843" y="1762696"/>
              <a:ext cx="1326900" cy="13269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3472643" y="1284496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5883273" y="12806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22" name="Google Shape;122;p17"/>
            <p:cNvSpPr/>
            <p:nvPr/>
          </p:nvSpPr>
          <p:spPr>
            <a:xfrm rot="-5400000">
              <a:off x="4546838" y="-5587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23" name="Google Shape;123;p17"/>
            <p:cNvSpPr/>
            <p:nvPr/>
          </p:nvSpPr>
          <p:spPr>
            <a:xfrm rot="-5400000">
              <a:off x="3075562" y="7560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4" name="Google Shape;124;p17"/>
            <p:cNvCxnSpPr/>
            <p:nvPr/>
          </p:nvCxnSpPr>
          <p:spPr>
            <a:xfrm>
              <a:off x="3480293" y="1292146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17"/>
            <p:cNvCxnSpPr>
              <a:endCxn id="119" idx="7"/>
            </p:cNvCxnSpPr>
            <p:nvPr/>
          </p:nvCxnSpPr>
          <p:spPr>
            <a:xfrm flipH="1">
              <a:off x="5083423" y="128051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17"/>
            <p:cNvCxnSpPr/>
            <p:nvPr/>
          </p:nvCxnSpPr>
          <p:spPr>
            <a:xfrm>
              <a:off x="3345288" y="12883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cxnSp>
          <p:nvCxnSpPr>
            <p:cNvPr id="127" name="Google Shape;127;p17"/>
            <p:cNvCxnSpPr>
              <a:stCxn id="119" idx="3"/>
            </p:cNvCxnSpPr>
            <p:nvPr/>
          </p:nvCxnSpPr>
          <p:spPr>
            <a:xfrm flipH="1">
              <a:off x="3468663" y="289527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28" name="Google Shape;128;p17"/>
          <p:cNvSpPr/>
          <p:nvPr/>
        </p:nvSpPr>
        <p:spPr>
          <a:xfrm>
            <a:off x="4177025" y="1997048"/>
            <a:ext cx="789947" cy="797788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4098" name="Picture 2" descr="pepper robotçåçæå°çµæ">
            <a:extLst>
              <a:ext uri="{FF2B5EF4-FFF2-40B4-BE49-F238E27FC236}">
                <a16:creationId xmlns="" xmlns:a16="http://schemas.microsoft.com/office/drawing/2014/main" id="{1DDB586F-2FAE-4A62-B93C-0E75962D3068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7" r="18438"/>
          <a:stretch/>
        </p:blipFill>
        <p:spPr bwMode="auto">
          <a:xfrm>
            <a:off x="3461454" y="1320890"/>
            <a:ext cx="2235600" cy="223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dirty="0"/>
              <a:t>Ideate: The Interactions</a:t>
            </a:r>
            <a:endParaRPr dirty="0"/>
          </a:p>
        </p:txBody>
      </p:sp>
      <p:sp>
        <p:nvSpPr>
          <p:cNvPr id="258" name="Google Shape;258;p27"/>
          <p:cNvSpPr txBox="1"/>
          <p:nvPr/>
        </p:nvSpPr>
        <p:spPr>
          <a:xfrm>
            <a:off x="3282646" y="3554458"/>
            <a:ext cx="3744900" cy="778200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24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Entertain &amp;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24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Boost Mood </a:t>
            </a:r>
            <a:endParaRPr sz="24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259" name="Google Shape;259;p27"/>
          <p:cNvSpPr txBox="1"/>
          <p:nvPr/>
        </p:nvSpPr>
        <p:spPr>
          <a:xfrm>
            <a:off x="3282646" y="5421358"/>
            <a:ext cx="3744900" cy="778200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24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Identify &amp; satisfy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24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needs on essentials</a:t>
            </a:r>
            <a:endParaRPr sz="24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260" name="Google Shape;260;p27"/>
          <p:cNvCxnSpPr>
            <a:stCxn id="261" idx="2"/>
            <a:endCxn id="258" idx="0"/>
          </p:cNvCxnSpPr>
          <p:nvPr/>
        </p:nvCxnSpPr>
        <p:spPr>
          <a:xfrm>
            <a:off x="5155096" y="2465758"/>
            <a:ext cx="0" cy="108870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62" name="Google Shape;262;p27"/>
          <p:cNvCxnSpPr>
            <a:stCxn id="258" idx="2"/>
            <a:endCxn id="259" idx="0"/>
          </p:cNvCxnSpPr>
          <p:nvPr/>
        </p:nvCxnSpPr>
        <p:spPr>
          <a:xfrm>
            <a:off x="5155096" y="4332658"/>
            <a:ext cx="0" cy="108870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261" name="Google Shape;261;p27"/>
          <p:cNvSpPr txBox="1"/>
          <p:nvPr/>
        </p:nvSpPr>
        <p:spPr>
          <a:xfrm>
            <a:off x="3282646" y="1687558"/>
            <a:ext cx="3744900" cy="778200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24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Approach people in emotional needs</a:t>
            </a:r>
            <a:endParaRPr sz="24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263" name="Google Shape;263;p27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4" name="Google Shape;420;p37">
            <a:extLst>
              <a:ext uri="{FF2B5EF4-FFF2-40B4-BE49-F238E27FC236}">
                <a16:creationId xmlns="" xmlns:a16="http://schemas.microsoft.com/office/drawing/2014/main" id="{DD575652-B206-46DC-994F-4FD0CA71F043}"/>
              </a:ext>
            </a:extLst>
          </p:cNvPr>
          <p:cNvSpPr/>
          <p:nvPr/>
        </p:nvSpPr>
        <p:spPr>
          <a:xfrm>
            <a:off x="1953536" y="5207973"/>
            <a:ext cx="905190" cy="953047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383;p37">
            <a:extLst>
              <a:ext uri="{FF2B5EF4-FFF2-40B4-BE49-F238E27FC236}">
                <a16:creationId xmlns="" xmlns:a16="http://schemas.microsoft.com/office/drawing/2014/main" id="{AFCC7E55-BC12-4C67-AC55-009FB2156371}"/>
              </a:ext>
            </a:extLst>
          </p:cNvPr>
          <p:cNvSpPr/>
          <p:nvPr/>
        </p:nvSpPr>
        <p:spPr>
          <a:xfrm>
            <a:off x="2219446" y="1539353"/>
            <a:ext cx="404483" cy="997855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394;p37">
            <a:extLst>
              <a:ext uri="{FF2B5EF4-FFF2-40B4-BE49-F238E27FC236}">
                <a16:creationId xmlns="" xmlns:a16="http://schemas.microsoft.com/office/drawing/2014/main" id="{5E5512D5-90BE-4B24-89BA-A329BBA2CB4D}"/>
              </a:ext>
            </a:extLst>
          </p:cNvPr>
          <p:cNvSpPr/>
          <p:nvPr/>
        </p:nvSpPr>
        <p:spPr>
          <a:xfrm>
            <a:off x="2601070" y="2123476"/>
            <a:ext cx="373327" cy="376518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64;p37">
            <a:extLst>
              <a:ext uri="{FF2B5EF4-FFF2-40B4-BE49-F238E27FC236}">
                <a16:creationId xmlns="" xmlns:a16="http://schemas.microsoft.com/office/drawing/2014/main" id="{D8115FE4-3009-488E-B1F2-398DDBB294CA}"/>
              </a:ext>
            </a:extLst>
          </p:cNvPr>
          <p:cNvSpPr/>
          <p:nvPr/>
        </p:nvSpPr>
        <p:spPr>
          <a:xfrm>
            <a:off x="2048999" y="3614497"/>
            <a:ext cx="714264" cy="658122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91;p37">
            <a:extLst>
              <a:ext uri="{FF2B5EF4-FFF2-40B4-BE49-F238E27FC236}">
                <a16:creationId xmlns="" xmlns:a16="http://schemas.microsoft.com/office/drawing/2014/main" id="{EE9E8385-BC48-4AC3-A341-398CEC55841E}"/>
              </a:ext>
            </a:extLst>
          </p:cNvPr>
          <p:cNvSpPr/>
          <p:nvPr/>
        </p:nvSpPr>
        <p:spPr>
          <a:xfrm rot="5400000">
            <a:off x="1716575" y="1801277"/>
            <a:ext cx="3723019" cy="5087283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4294967295"/>
          </p:nvPr>
        </p:nvSpPr>
        <p:spPr>
          <a:xfrm>
            <a:off x="878657" y="517309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Hello!</a:t>
            </a:r>
            <a:endParaRPr sz="6000" b="1" dirty="0"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4294967295"/>
          </p:nvPr>
        </p:nvSpPr>
        <p:spPr>
          <a:xfrm>
            <a:off x="3688117" y="713491"/>
            <a:ext cx="3693343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/>
              <a:t>I AM </a:t>
            </a:r>
            <a:r>
              <a:rPr lang="en-HK" sz="3600" dirty="0"/>
              <a:t>PEPPER.</a:t>
            </a:r>
            <a:endParaRPr sz="3600"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4294967295"/>
          </p:nvPr>
        </p:nvSpPr>
        <p:spPr>
          <a:xfrm>
            <a:off x="878657" y="1446003"/>
            <a:ext cx="7483720" cy="844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HK" sz="1800" dirty="0">
                <a:solidFill>
                  <a:schemeClr val="bg1"/>
                </a:solidFill>
              </a:rPr>
              <a:t>You</a:t>
            </a:r>
            <a:r>
              <a:rPr lang="en-HK" sz="1800" dirty="0"/>
              <a:t> seem a bit </a:t>
            </a:r>
            <a:r>
              <a:rPr lang="en-HK" sz="1800" dirty="0">
                <a:solidFill>
                  <a:srgbClr val="FFC000"/>
                </a:solidFill>
              </a:rPr>
              <a:t>sad</a:t>
            </a:r>
            <a:r>
              <a:rPr lang="en-HK" sz="1800" dirty="0"/>
              <a:t>. What’s happened? {Dialogue}</a:t>
            </a:r>
          </a:p>
          <a:p>
            <a:pPr marL="0" lvl="0" indent="0">
              <a:buNone/>
            </a:pPr>
            <a:r>
              <a:rPr lang="en-HK" sz="1800" dirty="0">
                <a:solidFill>
                  <a:schemeClr val="bg1"/>
                </a:solidFill>
              </a:rPr>
              <a:t>I understand. </a:t>
            </a:r>
            <a:r>
              <a:rPr lang="en-HK" sz="1800" dirty="0"/>
              <a:t>How’re you </a:t>
            </a:r>
            <a:r>
              <a:rPr lang="en-HK" sz="1800" dirty="0">
                <a:solidFill>
                  <a:srgbClr val="FFC000"/>
                </a:solidFill>
              </a:rPr>
              <a:t>feeling</a:t>
            </a:r>
            <a:r>
              <a:rPr lang="en-HK" sz="1800" dirty="0"/>
              <a:t>? {I’m…}</a:t>
            </a:r>
          </a:p>
          <a:p>
            <a:pPr marL="0" lvl="0" indent="0">
              <a:buNone/>
            </a:pPr>
            <a:endParaRPr lang="en-HK" sz="1800" dirty="0"/>
          </a:p>
          <a:p>
            <a:pPr marL="0" lvl="0" indent="0">
              <a:buNone/>
            </a:pPr>
            <a:endParaRPr lang="en-HK" sz="1800" dirty="0"/>
          </a:p>
          <a:p>
            <a:pPr marL="0" lvl="0" indent="0">
              <a:buNone/>
            </a:pPr>
            <a:endParaRPr lang="en-HK" sz="1800" dirty="0"/>
          </a:p>
          <a:p>
            <a:pPr marL="0" lvl="0" indent="0">
              <a:buNone/>
            </a:pPr>
            <a:endParaRPr lang="en-HK" sz="1800" dirty="0"/>
          </a:p>
          <a:p>
            <a:pPr marL="0" lvl="0" indent="0">
              <a:buNone/>
            </a:pPr>
            <a:endParaRPr lang="en-HK" sz="1800" dirty="0"/>
          </a:p>
          <a:p>
            <a:pPr marL="0" lvl="0" indent="0">
              <a:buNone/>
            </a:pPr>
            <a:endParaRPr lang="en-HK" sz="1800" dirty="0"/>
          </a:p>
          <a:p>
            <a:pPr marL="0" lvl="0" indent="0">
              <a:buNone/>
            </a:pPr>
            <a:endParaRPr lang="en-HK" sz="1800" dirty="0"/>
          </a:p>
          <a:p>
            <a:pPr marL="0" lvl="0" indent="0">
              <a:buNone/>
            </a:pPr>
            <a:endParaRPr lang="en-HK" sz="1800" dirty="0"/>
          </a:p>
          <a:p>
            <a:pPr marL="0" lvl="0" indent="0">
              <a:buNone/>
            </a:pPr>
            <a:endParaRPr lang="en-HK" sz="1800"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7" name="Google Shape;424;p37">
            <a:extLst>
              <a:ext uri="{FF2B5EF4-FFF2-40B4-BE49-F238E27FC236}">
                <a16:creationId xmlns="" xmlns:a16="http://schemas.microsoft.com/office/drawing/2014/main" id="{AEC24354-5A74-4930-89B1-2D0B4C8170E8}"/>
              </a:ext>
            </a:extLst>
          </p:cNvPr>
          <p:cNvSpPr/>
          <p:nvPr/>
        </p:nvSpPr>
        <p:spPr>
          <a:xfrm>
            <a:off x="2114807" y="3348746"/>
            <a:ext cx="530738" cy="642286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56;p37">
            <a:extLst>
              <a:ext uri="{FF2B5EF4-FFF2-40B4-BE49-F238E27FC236}">
                <a16:creationId xmlns="" xmlns:a16="http://schemas.microsoft.com/office/drawing/2014/main" id="{29A400C4-D0C3-4D14-8C64-F2C868621AE9}"/>
              </a:ext>
            </a:extLst>
          </p:cNvPr>
          <p:cNvSpPr/>
          <p:nvPr/>
        </p:nvSpPr>
        <p:spPr>
          <a:xfrm>
            <a:off x="2102665" y="4669003"/>
            <a:ext cx="530738" cy="463962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382;p37">
            <a:extLst>
              <a:ext uri="{FF2B5EF4-FFF2-40B4-BE49-F238E27FC236}">
                <a16:creationId xmlns="" xmlns:a16="http://schemas.microsoft.com/office/drawing/2014/main" id="{8AEE5479-10D8-445D-A0F8-44E7D2DFC3CA}"/>
              </a:ext>
            </a:extLst>
          </p:cNvPr>
          <p:cNvSpPr/>
          <p:nvPr/>
        </p:nvSpPr>
        <p:spPr>
          <a:xfrm>
            <a:off x="4030250" y="3457230"/>
            <a:ext cx="530738" cy="534797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89;p37">
            <a:extLst>
              <a:ext uri="{FF2B5EF4-FFF2-40B4-BE49-F238E27FC236}">
                <a16:creationId xmlns="" xmlns:a16="http://schemas.microsoft.com/office/drawing/2014/main" id="{C9D1E2F0-5BF3-4A8B-8FC3-BB18B507B90D}"/>
              </a:ext>
            </a:extLst>
          </p:cNvPr>
          <p:cNvSpPr/>
          <p:nvPr/>
        </p:nvSpPr>
        <p:spPr>
          <a:xfrm>
            <a:off x="4200627" y="4552043"/>
            <a:ext cx="189988" cy="642287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6C380D52-12EF-4C4F-82E6-47A1DCED2D3A}"/>
              </a:ext>
            </a:extLst>
          </p:cNvPr>
          <p:cNvSpPr/>
          <p:nvPr/>
        </p:nvSpPr>
        <p:spPr>
          <a:xfrm>
            <a:off x="2624847" y="3539851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1800" b="1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Hungry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DC40DEB-4C50-486F-94FB-D68815CBD017}"/>
              </a:ext>
            </a:extLst>
          </p:cNvPr>
          <p:cNvSpPr/>
          <p:nvPr/>
        </p:nvSpPr>
        <p:spPr>
          <a:xfrm>
            <a:off x="2591719" y="4752424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1800" b="1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Worried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63B33D0F-D720-45CC-81C2-E5E68F9B2B5D}"/>
              </a:ext>
            </a:extLst>
          </p:cNvPr>
          <p:cNvSpPr/>
          <p:nvPr/>
        </p:nvSpPr>
        <p:spPr>
          <a:xfrm>
            <a:off x="4466904" y="475905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1800" b="1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Cold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0C9168D-74B3-4A48-8CF9-1603354ED06F}"/>
              </a:ext>
            </a:extLst>
          </p:cNvPr>
          <p:cNvSpPr/>
          <p:nvPr/>
        </p:nvSpPr>
        <p:spPr>
          <a:xfrm>
            <a:off x="4566294" y="354647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1800" b="1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Sad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110FA772-FE07-4A7B-93E2-8E596CB91FBB}"/>
              </a:ext>
            </a:extLst>
          </p:cNvPr>
          <p:cNvGrpSpPr/>
          <p:nvPr/>
        </p:nvGrpSpPr>
        <p:grpSpPr>
          <a:xfrm>
            <a:off x="5458111" y="2796321"/>
            <a:ext cx="3434097" cy="2238262"/>
            <a:chOff x="5458111" y="2796321"/>
            <a:chExt cx="3434097" cy="2238262"/>
          </a:xfrm>
        </p:grpSpPr>
        <p:sp>
          <p:nvSpPr>
            <p:cNvPr id="17" name="Google Shape;89;p13">
              <a:extLst>
                <a:ext uri="{FF2B5EF4-FFF2-40B4-BE49-F238E27FC236}">
                  <a16:creationId xmlns="" xmlns:a16="http://schemas.microsoft.com/office/drawing/2014/main" id="{32C4F7F8-549D-4CA8-B02D-EE15F7340324}"/>
                </a:ext>
              </a:extLst>
            </p:cNvPr>
            <p:cNvSpPr txBox="1">
              <a:spLocks/>
            </p:cNvSpPr>
            <p:nvPr/>
          </p:nvSpPr>
          <p:spPr>
            <a:xfrm>
              <a:off x="6121726" y="3219273"/>
              <a:ext cx="2450115" cy="11317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4191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ousine"/>
                <a:buChar char="▪"/>
                <a:defRPr sz="3000" b="0" i="0" u="none" strike="noStrike" cap="none">
                  <a:solidFill>
                    <a:srgbClr val="FFFFFF"/>
                  </a:solidFill>
                  <a:latin typeface="Cousine"/>
                  <a:ea typeface="Cousine"/>
                  <a:cs typeface="Cousine"/>
                  <a:sym typeface="Cousine"/>
                </a:defRPr>
              </a:lvl1pPr>
              <a:lvl2pPr marL="914400" marR="0" lvl="1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Cousine"/>
                <a:buChar char="▫"/>
                <a:defRPr sz="2400" b="0" i="0" u="none" strike="noStrike" cap="none">
                  <a:solidFill>
                    <a:srgbClr val="FFFFFF"/>
                  </a:solidFill>
                  <a:latin typeface="Cousine"/>
                  <a:ea typeface="Cousine"/>
                  <a:cs typeface="Cousine"/>
                  <a:sym typeface="Cousine"/>
                </a:defRPr>
              </a:lvl2pPr>
              <a:lvl3pPr marL="1371600" marR="0" lvl="2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Cousine"/>
                <a:buChar char="■"/>
                <a:defRPr sz="2400" b="0" i="0" u="none" strike="noStrike" cap="none">
                  <a:solidFill>
                    <a:srgbClr val="FFFFFF"/>
                  </a:solidFill>
                  <a:latin typeface="Cousine"/>
                  <a:ea typeface="Cousine"/>
                  <a:cs typeface="Cousine"/>
                  <a:sym typeface="Cousine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usine"/>
                <a:buChar char="●"/>
                <a:defRPr sz="1800" b="0" i="0" u="none" strike="noStrike" cap="none">
                  <a:solidFill>
                    <a:srgbClr val="FFFFFF"/>
                  </a:solidFill>
                  <a:latin typeface="Cousine"/>
                  <a:ea typeface="Cousine"/>
                  <a:cs typeface="Cousine"/>
                  <a:sym typeface="Cousine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usine"/>
                <a:buChar char="○"/>
                <a:defRPr sz="1800" b="0" i="0" u="none" strike="noStrike" cap="none">
                  <a:solidFill>
                    <a:srgbClr val="FFFFFF"/>
                  </a:solidFill>
                  <a:latin typeface="Cousine"/>
                  <a:ea typeface="Cousine"/>
                  <a:cs typeface="Cousine"/>
                  <a:sym typeface="Cousine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usine"/>
                <a:buChar char="■"/>
                <a:defRPr sz="1800" b="0" i="0" u="none" strike="noStrike" cap="none">
                  <a:solidFill>
                    <a:srgbClr val="FFFFFF"/>
                  </a:solidFill>
                  <a:latin typeface="Cousine"/>
                  <a:ea typeface="Cousine"/>
                  <a:cs typeface="Cousine"/>
                  <a:sym typeface="Cousine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usine"/>
                <a:buChar char="●"/>
                <a:defRPr sz="1800" b="0" i="0" u="none" strike="noStrike" cap="none">
                  <a:solidFill>
                    <a:srgbClr val="FFFFFF"/>
                  </a:solidFill>
                  <a:latin typeface="Cousine"/>
                  <a:ea typeface="Cousine"/>
                  <a:cs typeface="Cousine"/>
                  <a:sym typeface="Cousine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usine"/>
                <a:buChar char="○"/>
                <a:defRPr sz="1800" b="0" i="0" u="none" strike="noStrike" cap="none">
                  <a:solidFill>
                    <a:srgbClr val="FFFFFF"/>
                  </a:solidFill>
                  <a:latin typeface="Cousine"/>
                  <a:ea typeface="Cousine"/>
                  <a:cs typeface="Cousine"/>
                  <a:sym typeface="Cousine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usine"/>
                <a:buChar char="■"/>
                <a:defRPr sz="1800" b="0" i="0" u="none" strike="noStrike" cap="none">
                  <a:solidFill>
                    <a:srgbClr val="FFFFFF"/>
                  </a:solidFill>
                  <a:latin typeface="Cousine"/>
                  <a:ea typeface="Cousine"/>
                  <a:cs typeface="Cousine"/>
                  <a:sym typeface="Cousine"/>
                </a:defRPr>
              </a:lvl9pPr>
            </a:lstStyle>
            <a:p>
              <a:pPr marL="0" indent="0">
                <a:buFont typeface="Cousine"/>
                <a:buNone/>
              </a:pPr>
              <a:r>
                <a:rPr lang="en-HK" sz="1800" dirty="0"/>
                <a:t>Clean blankets are available in the counter.</a:t>
              </a:r>
            </a:p>
            <a:p>
              <a:pPr marL="0" indent="0">
                <a:buFont typeface="Cousine"/>
                <a:buNone/>
              </a:pPr>
              <a:endParaRPr lang="en-HK" sz="1800" dirty="0"/>
            </a:p>
            <a:p>
              <a:pPr marL="0" indent="0">
                <a:buFont typeface="Cousine"/>
                <a:buNone/>
              </a:pPr>
              <a:endParaRPr lang="en-HK" sz="1800" dirty="0"/>
            </a:p>
            <a:p>
              <a:pPr marL="0" indent="0">
                <a:buFont typeface="Cousine"/>
                <a:buNone/>
              </a:pPr>
              <a:endParaRPr lang="en-HK" sz="1800" dirty="0"/>
            </a:p>
            <a:p>
              <a:pPr marL="0" indent="0">
                <a:buFont typeface="Cousine"/>
                <a:buNone/>
              </a:pPr>
              <a:endParaRPr lang="en-HK" sz="1800" dirty="0"/>
            </a:p>
            <a:p>
              <a:pPr marL="0" indent="0">
                <a:buFont typeface="Cousine"/>
                <a:buNone/>
              </a:pPr>
              <a:endParaRPr lang="en-HK" sz="1800" dirty="0"/>
            </a:p>
            <a:p>
              <a:pPr marL="0" indent="0">
                <a:buFont typeface="Cousine"/>
                <a:buNone/>
              </a:pPr>
              <a:endParaRPr lang="en-HK" sz="1800" dirty="0"/>
            </a:p>
            <a:p>
              <a:pPr marL="0" indent="0">
                <a:buFont typeface="Cousine"/>
                <a:buNone/>
              </a:pPr>
              <a:endParaRPr lang="en-HK" sz="1800" dirty="0"/>
            </a:p>
            <a:p>
              <a:pPr marL="0" indent="0">
                <a:buFont typeface="Cousine"/>
                <a:buNone/>
              </a:pPr>
              <a:endParaRPr lang="en-HK" sz="1800" dirty="0"/>
            </a:p>
          </p:txBody>
        </p:sp>
        <p:sp>
          <p:nvSpPr>
            <p:cNvPr id="18" name="Google Shape;364;p37">
              <a:extLst>
                <a:ext uri="{FF2B5EF4-FFF2-40B4-BE49-F238E27FC236}">
                  <a16:creationId xmlns="" xmlns:a16="http://schemas.microsoft.com/office/drawing/2014/main" id="{8AEA574F-5C33-420A-84CE-1855F64904E8}"/>
                </a:ext>
              </a:extLst>
            </p:cNvPr>
            <p:cNvSpPr/>
            <p:nvPr/>
          </p:nvSpPr>
          <p:spPr>
            <a:xfrm>
              <a:off x="5458111" y="2796321"/>
              <a:ext cx="3434097" cy="2238262"/>
            </a:xfrm>
            <a:custGeom>
              <a:avLst/>
              <a:gdLst/>
              <a:ahLst/>
              <a:cxnLst/>
              <a:rect l="l" t="t" r="r" b="b"/>
              <a:pathLst>
                <a:path w="16717" h="15403" extrusionOk="0">
                  <a:moveTo>
                    <a:pt x="9149" y="511"/>
                  </a:moveTo>
                  <a:lnTo>
                    <a:pt x="9587" y="560"/>
                  </a:lnTo>
                  <a:lnTo>
                    <a:pt x="10025" y="608"/>
                  </a:lnTo>
                  <a:lnTo>
                    <a:pt x="10439" y="681"/>
                  </a:lnTo>
                  <a:lnTo>
                    <a:pt x="10877" y="779"/>
                  </a:lnTo>
                  <a:lnTo>
                    <a:pt x="11290" y="900"/>
                  </a:lnTo>
                  <a:lnTo>
                    <a:pt x="11704" y="1046"/>
                  </a:lnTo>
                  <a:lnTo>
                    <a:pt x="12093" y="1217"/>
                  </a:lnTo>
                  <a:lnTo>
                    <a:pt x="12483" y="1411"/>
                  </a:lnTo>
                  <a:lnTo>
                    <a:pt x="12994" y="1703"/>
                  </a:lnTo>
                  <a:lnTo>
                    <a:pt x="13505" y="2020"/>
                  </a:lnTo>
                  <a:lnTo>
                    <a:pt x="13967" y="2360"/>
                  </a:lnTo>
                  <a:lnTo>
                    <a:pt x="14210" y="2555"/>
                  </a:lnTo>
                  <a:lnTo>
                    <a:pt x="14405" y="2750"/>
                  </a:lnTo>
                  <a:lnTo>
                    <a:pt x="14332" y="2871"/>
                  </a:lnTo>
                  <a:lnTo>
                    <a:pt x="14308" y="3017"/>
                  </a:lnTo>
                  <a:lnTo>
                    <a:pt x="14308" y="3066"/>
                  </a:lnTo>
                  <a:lnTo>
                    <a:pt x="14332" y="3090"/>
                  </a:lnTo>
                  <a:lnTo>
                    <a:pt x="14405" y="3139"/>
                  </a:lnTo>
                  <a:lnTo>
                    <a:pt x="14478" y="3139"/>
                  </a:lnTo>
                  <a:lnTo>
                    <a:pt x="14551" y="3090"/>
                  </a:lnTo>
                  <a:lnTo>
                    <a:pt x="14624" y="2993"/>
                  </a:lnTo>
                  <a:lnTo>
                    <a:pt x="14867" y="3285"/>
                  </a:lnTo>
                  <a:lnTo>
                    <a:pt x="14770" y="3358"/>
                  </a:lnTo>
                  <a:lnTo>
                    <a:pt x="14697" y="3431"/>
                  </a:lnTo>
                  <a:lnTo>
                    <a:pt x="14600" y="3601"/>
                  </a:lnTo>
                  <a:lnTo>
                    <a:pt x="14575" y="3674"/>
                  </a:lnTo>
                  <a:lnTo>
                    <a:pt x="14575" y="3723"/>
                  </a:lnTo>
                  <a:lnTo>
                    <a:pt x="14575" y="3772"/>
                  </a:lnTo>
                  <a:lnTo>
                    <a:pt x="14600" y="3796"/>
                  </a:lnTo>
                  <a:lnTo>
                    <a:pt x="14648" y="3796"/>
                  </a:lnTo>
                  <a:lnTo>
                    <a:pt x="14721" y="3772"/>
                  </a:lnTo>
                  <a:lnTo>
                    <a:pt x="14867" y="3699"/>
                  </a:lnTo>
                  <a:lnTo>
                    <a:pt x="15086" y="3601"/>
                  </a:lnTo>
                  <a:lnTo>
                    <a:pt x="15208" y="3820"/>
                  </a:lnTo>
                  <a:lnTo>
                    <a:pt x="15305" y="4064"/>
                  </a:lnTo>
                  <a:lnTo>
                    <a:pt x="15111" y="4137"/>
                  </a:lnTo>
                  <a:lnTo>
                    <a:pt x="15013" y="4185"/>
                  </a:lnTo>
                  <a:lnTo>
                    <a:pt x="14916" y="4234"/>
                  </a:lnTo>
                  <a:lnTo>
                    <a:pt x="14892" y="4307"/>
                  </a:lnTo>
                  <a:lnTo>
                    <a:pt x="14892" y="4380"/>
                  </a:lnTo>
                  <a:lnTo>
                    <a:pt x="14940" y="4429"/>
                  </a:lnTo>
                  <a:lnTo>
                    <a:pt x="15013" y="4453"/>
                  </a:lnTo>
                  <a:lnTo>
                    <a:pt x="15135" y="4453"/>
                  </a:lnTo>
                  <a:lnTo>
                    <a:pt x="15232" y="4429"/>
                  </a:lnTo>
                  <a:lnTo>
                    <a:pt x="15427" y="4380"/>
                  </a:lnTo>
                  <a:lnTo>
                    <a:pt x="15573" y="4915"/>
                  </a:lnTo>
                  <a:lnTo>
                    <a:pt x="15403" y="4964"/>
                  </a:lnTo>
                  <a:lnTo>
                    <a:pt x="15232" y="5061"/>
                  </a:lnTo>
                  <a:lnTo>
                    <a:pt x="15086" y="5183"/>
                  </a:lnTo>
                  <a:lnTo>
                    <a:pt x="15038" y="5256"/>
                  </a:lnTo>
                  <a:lnTo>
                    <a:pt x="15013" y="5329"/>
                  </a:lnTo>
                  <a:lnTo>
                    <a:pt x="15013" y="5378"/>
                  </a:lnTo>
                  <a:lnTo>
                    <a:pt x="15038" y="5402"/>
                  </a:lnTo>
                  <a:lnTo>
                    <a:pt x="15062" y="5426"/>
                  </a:lnTo>
                  <a:lnTo>
                    <a:pt x="15111" y="5451"/>
                  </a:lnTo>
                  <a:lnTo>
                    <a:pt x="15208" y="5451"/>
                  </a:lnTo>
                  <a:lnTo>
                    <a:pt x="15305" y="5426"/>
                  </a:lnTo>
                  <a:lnTo>
                    <a:pt x="15476" y="5353"/>
                  </a:lnTo>
                  <a:lnTo>
                    <a:pt x="15695" y="5305"/>
                  </a:lnTo>
                  <a:lnTo>
                    <a:pt x="15792" y="5743"/>
                  </a:lnTo>
                  <a:lnTo>
                    <a:pt x="15622" y="5816"/>
                  </a:lnTo>
                  <a:lnTo>
                    <a:pt x="15451" y="5864"/>
                  </a:lnTo>
                  <a:lnTo>
                    <a:pt x="15305" y="5937"/>
                  </a:lnTo>
                  <a:lnTo>
                    <a:pt x="15159" y="6035"/>
                  </a:lnTo>
                  <a:lnTo>
                    <a:pt x="15013" y="6132"/>
                  </a:lnTo>
                  <a:lnTo>
                    <a:pt x="15013" y="6181"/>
                  </a:lnTo>
                  <a:lnTo>
                    <a:pt x="15013" y="6205"/>
                  </a:lnTo>
                  <a:lnTo>
                    <a:pt x="15038" y="6229"/>
                  </a:lnTo>
                  <a:lnTo>
                    <a:pt x="15403" y="6229"/>
                  </a:lnTo>
                  <a:lnTo>
                    <a:pt x="15719" y="6181"/>
                  </a:lnTo>
                  <a:lnTo>
                    <a:pt x="15914" y="6156"/>
                  </a:lnTo>
                  <a:lnTo>
                    <a:pt x="16035" y="6594"/>
                  </a:lnTo>
                  <a:lnTo>
                    <a:pt x="15768" y="6691"/>
                  </a:lnTo>
                  <a:lnTo>
                    <a:pt x="15549" y="6764"/>
                  </a:lnTo>
                  <a:lnTo>
                    <a:pt x="15184" y="6910"/>
                  </a:lnTo>
                  <a:lnTo>
                    <a:pt x="15135" y="6935"/>
                  </a:lnTo>
                  <a:lnTo>
                    <a:pt x="15062" y="6983"/>
                  </a:lnTo>
                  <a:lnTo>
                    <a:pt x="15038" y="7032"/>
                  </a:lnTo>
                  <a:lnTo>
                    <a:pt x="15013" y="7081"/>
                  </a:lnTo>
                  <a:lnTo>
                    <a:pt x="15038" y="7056"/>
                  </a:lnTo>
                  <a:lnTo>
                    <a:pt x="15013" y="7105"/>
                  </a:lnTo>
                  <a:lnTo>
                    <a:pt x="15013" y="7129"/>
                  </a:lnTo>
                  <a:lnTo>
                    <a:pt x="15038" y="7154"/>
                  </a:lnTo>
                  <a:lnTo>
                    <a:pt x="15086" y="7202"/>
                  </a:lnTo>
                  <a:lnTo>
                    <a:pt x="15208" y="7227"/>
                  </a:lnTo>
                  <a:lnTo>
                    <a:pt x="15403" y="7227"/>
                  </a:lnTo>
                  <a:lnTo>
                    <a:pt x="15622" y="7178"/>
                  </a:lnTo>
                  <a:lnTo>
                    <a:pt x="15841" y="7129"/>
                  </a:lnTo>
                  <a:lnTo>
                    <a:pt x="16108" y="7056"/>
                  </a:lnTo>
                  <a:lnTo>
                    <a:pt x="16108" y="7397"/>
                  </a:lnTo>
                  <a:lnTo>
                    <a:pt x="16108" y="7713"/>
                  </a:lnTo>
                  <a:lnTo>
                    <a:pt x="16035" y="7713"/>
                  </a:lnTo>
                  <a:lnTo>
                    <a:pt x="15670" y="7762"/>
                  </a:lnTo>
                  <a:lnTo>
                    <a:pt x="15330" y="7786"/>
                  </a:lnTo>
                  <a:lnTo>
                    <a:pt x="14965" y="7835"/>
                  </a:lnTo>
                  <a:lnTo>
                    <a:pt x="14600" y="7932"/>
                  </a:lnTo>
                  <a:lnTo>
                    <a:pt x="14575" y="7957"/>
                  </a:lnTo>
                  <a:lnTo>
                    <a:pt x="14575" y="7981"/>
                  </a:lnTo>
                  <a:lnTo>
                    <a:pt x="14575" y="8005"/>
                  </a:lnTo>
                  <a:lnTo>
                    <a:pt x="14600" y="8030"/>
                  </a:lnTo>
                  <a:lnTo>
                    <a:pt x="15330" y="8151"/>
                  </a:lnTo>
                  <a:lnTo>
                    <a:pt x="15500" y="8176"/>
                  </a:lnTo>
                  <a:lnTo>
                    <a:pt x="15695" y="8200"/>
                  </a:lnTo>
                  <a:lnTo>
                    <a:pt x="15865" y="8176"/>
                  </a:lnTo>
                  <a:lnTo>
                    <a:pt x="16035" y="8127"/>
                  </a:lnTo>
                  <a:lnTo>
                    <a:pt x="16035" y="8176"/>
                  </a:lnTo>
                  <a:lnTo>
                    <a:pt x="15938" y="8565"/>
                  </a:lnTo>
                  <a:lnTo>
                    <a:pt x="15816" y="8930"/>
                  </a:lnTo>
                  <a:lnTo>
                    <a:pt x="15524" y="8881"/>
                  </a:lnTo>
                  <a:lnTo>
                    <a:pt x="15232" y="8833"/>
                  </a:lnTo>
                  <a:lnTo>
                    <a:pt x="15013" y="8784"/>
                  </a:lnTo>
                  <a:lnTo>
                    <a:pt x="14794" y="8760"/>
                  </a:lnTo>
                  <a:lnTo>
                    <a:pt x="14332" y="8784"/>
                  </a:lnTo>
                  <a:lnTo>
                    <a:pt x="14308" y="8784"/>
                  </a:lnTo>
                  <a:lnTo>
                    <a:pt x="14308" y="8808"/>
                  </a:lnTo>
                  <a:lnTo>
                    <a:pt x="14308" y="8833"/>
                  </a:lnTo>
                  <a:lnTo>
                    <a:pt x="14332" y="8833"/>
                  </a:lnTo>
                  <a:lnTo>
                    <a:pt x="14478" y="8881"/>
                  </a:lnTo>
                  <a:lnTo>
                    <a:pt x="14624" y="8954"/>
                  </a:lnTo>
                  <a:lnTo>
                    <a:pt x="14965" y="9125"/>
                  </a:lnTo>
                  <a:lnTo>
                    <a:pt x="15281" y="9271"/>
                  </a:lnTo>
                  <a:lnTo>
                    <a:pt x="15451" y="9319"/>
                  </a:lnTo>
                  <a:lnTo>
                    <a:pt x="15622" y="9368"/>
                  </a:lnTo>
                  <a:lnTo>
                    <a:pt x="15500" y="9636"/>
                  </a:lnTo>
                  <a:lnTo>
                    <a:pt x="15354" y="9903"/>
                  </a:lnTo>
                  <a:lnTo>
                    <a:pt x="15135" y="9782"/>
                  </a:lnTo>
                  <a:lnTo>
                    <a:pt x="14916" y="9684"/>
                  </a:lnTo>
                  <a:lnTo>
                    <a:pt x="14429" y="9563"/>
                  </a:lnTo>
                  <a:lnTo>
                    <a:pt x="14210" y="9490"/>
                  </a:lnTo>
                  <a:lnTo>
                    <a:pt x="13943" y="9441"/>
                  </a:lnTo>
                  <a:lnTo>
                    <a:pt x="13699" y="9417"/>
                  </a:lnTo>
                  <a:lnTo>
                    <a:pt x="13553" y="9417"/>
                  </a:lnTo>
                  <a:lnTo>
                    <a:pt x="13456" y="9465"/>
                  </a:lnTo>
                  <a:lnTo>
                    <a:pt x="13432" y="9490"/>
                  </a:lnTo>
                  <a:lnTo>
                    <a:pt x="13432" y="9514"/>
                  </a:lnTo>
                  <a:lnTo>
                    <a:pt x="13578" y="9636"/>
                  </a:lnTo>
                  <a:lnTo>
                    <a:pt x="13772" y="9733"/>
                  </a:lnTo>
                  <a:lnTo>
                    <a:pt x="14137" y="9855"/>
                  </a:lnTo>
                  <a:lnTo>
                    <a:pt x="14648" y="10049"/>
                  </a:lnTo>
                  <a:lnTo>
                    <a:pt x="14892" y="10147"/>
                  </a:lnTo>
                  <a:lnTo>
                    <a:pt x="15135" y="10244"/>
                  </a:lnTo>
                  <a:lnTo>
                    <a:pt x="14794" y="10706"/>
                  </a:lnTo>
                  <a:lnTo>
                    <a:pt x="14721" y="10658"/>
                  </a:lnTo>
                  <a:lnTo>
                    <a:pt x="14624" y="10633"/>
                  </a:lnTo>
                  <a:lnTo>
                    <a:pt x="14405" y="10560"/>
                  </a:lnTo>
                  <a:lnTo>
                    <a:pt x="13991" y="10512"/>
                  </a:lnTo>
                  <a:lnTo>
                    <a:pt x="13772" y="10439"/>
                  </a:lnTo>
                  <a:lnTo>
                    <a:pt x="13505" y="10366"/>
                  </a:lnTo>
                  <a:lnTo>
                    <a:pt x="13359" y="10341"/>
                  </a:lnTo>
                  <a:lnTo>
                    <a:pt x="13213" y="10317"/>
                  </a:lnTo>
                  <a:lnTo>
                    <a:pt x="13115" y="10341"/>
                  </a:lnTo>
                  <a:lnTo>
                    <a:pt x="12994" y="10390"/>
                  </a:lnTo>
                  <a:lnTo>
                    <a:pt x="12994" y="10414"/>
                  </a:lnTo>
                  <a:lnTo>
                    <a:pt x="13018" y="10536"/>
                  </a:lnTo>
                  <a:lnTo>
                    <a:pt x="13091" y="10609"/>
                  </a:lnTo>
                  <a:lnTo>
                    <a:pt x="13188" y="10682"/>
                  </a:lnTo>
                  <a:lnTo>
                    <a:pt x="13310" y="10731"/>
                  </a:lnTo>
                  <a:lnTo>
                    <a:pt x="13553" y="10828"/>
                  </a:lnTo>
                  <a:lnTo>
                    <a:pt x="13772" y="10877"/>
                  </a:lnTo>
                  <a:lnTo>
                    <a:pt x="14113" y="10998"/>
                  </a:lnTo>
                  <a:lnTo>
                    <a:pt x="14308" y="11047"/>
                  </a:lnTo>
                  <a:lnTo>
                    <a:pt x="14502" y="11071"/>
                  </a:lnTo>
                  <a:lnTo>
                    <a:pt x="14089" y="11509"/>
                  </a:lnTo>
                  <a:lnTo>
                    <a:pt x="13943" y="11412"/>
                  </a:lnTo>
                  <a:lnTo>
                    <a:pt x="13772" y="11339"/>
                  </a:lnTo>
                  <a:lnTo>
                    <a:pt x="13432" y="11242"/>
                  </a:lnTo>
                  <a:lnTo>
                    <a:pt x="13067" y="11144"/>
                  </a:lnTo>
                  <a:lnTo>
                    <a:pt x="12702" y="11071"/>
                  </a:lnTo>
                  <a:lnTo>
                    <a:pt x="12337" y="11047"/>
                  </a:lnTo>
                  <a:lnTo>
                    <a:pt x="11972" y="11096"/>
                  </a:lnTo>
                  <a:lnTo>
                    <a:pt x="11947" y="11096"/>
                  </a:lnTo>
                  <a:lnTo>
                    <a:pt x="11899" y="11120"/>
                  </a:lnTo>
                  <a:lnTo>
                    <a:pt x="11874" y="11193"/>
                  </a:lnTo>
                  <a:lnTo>
                    <a:pt x="11850" y="11266"/>
                  </a:lnTo>
                  <a:lnTo>
                    <a:pt x="11874" y="11290"/>
                  </a:lnTo>
                  <a:lnTo>
                    <a:pt x="11899" y="11363"/>
                  </a:lnTo>
                  <a:lnTo>
                    <a:pt x="11972" y="11412"/>
                  </a:lnTo>
                  <a:lnTo>
                    <a:pt x="12580" y="11509"/>
                  </a:lnTo>
                  <a:lnTo>
                    <a:pt x="12872" y="11582"/>
                  </a:lnTo>
                  <a:lnTo>
                    <a:pt x="13164" y="11655"/>
                  </a:lnTo>
                  <a:lnTo>
                    <a:pt x="13432" y="11753"/>
                  </a:lnTo>
                  <a:lnTo>
                    <a:pt x="13675" y="11850"/>
                  </a:lnTo>
                  <a:lnTo>
                    <a:pt x="13359" y="12118"/>
                  </a:lnTo>
                  <a:lnTo>
                    <a:pt x="13018" y="12337"/>
                  </a:lnTo>
                  <a:lnTo>
                    <a:pt x="12994" y="12288"/>
                  </a:lnTo>
                  <a:lnTo>
                    <a:pt x="12945" y="12239"/>
                  </a:lnTo>
                  <a:lnTo>
                    <a:pt x="12775" y="12166"/>
                  </a:lnTo>
                  <a:lnTo>
                    <a:pt x="12604" y="12142"/>
                  </a:lnTo>
                  <a:lnTo>
                    <a:pt x="12410" y="12118"/>
                  </a:lnTo>
                  <a:lnTo>
                    <a:pt x="12215" y="12069"/>
                  </a:lnTo>
                  <a:lnTo>
                    <a:pt x="11850" y="11947"/>
                  </a:lnTo>
                  <a:lnTo>
                    <a:pt x="11558" y="11826"/>
                  </a:lnTo>
                  <a:lnTo>
                    <a:pt x="11242" y="11704"/>
                  </a:lnTo>
                  <a:lnTo>
                    <a:pt x="11096" y="11655"/>
                  </a:lnTo>
                  <a:lnTo>
                    <a:pt x="10950" y="11607"/>
                  </a:lnTo>
                  <a:lnTo>
                    <a:pt x="10779" y="11582"/>
                  </a:lnTo>
                  <a:lnTo>
                    <a:pt x="10633" y="11582"/>
                  </a:lnTo>
                  <a:lnTo>
                    <a:pt x="10609" y="11607"/>
                  </a:lnTo>
                  <a:lnTo>
                    <a:pt x="10609" y="11655"/>
                  </a:lnTo>
                  <a:lnTo>
                    <a:pt x="10682" y="11753"/>
                  </a:lnTo>
                  <a:lnTo>
                    <a:pt x="10804" y="11874"/>
                  </a:lnTo>
                  <a:lnTo>
                    <a:pt x="10925" y="11947"/>
                  </a:lnTo>
                  <a:lnTo>
                    <a:pt x="11047" y="12045"/>
                  </a:lnTo>
                  <a:lnTo>
                    <a:pt x="11315" y="12166"/>
                  </a:lnTo>
                  <a:lnTo>
                    <a:pt x="11582" y="12288"/>
                  </a:lnTo>
                  <a:lnTo>
                    <a:pt x="11826" y="12385"/>
                  </a:lnTo>
                  <a:lnTo>
                    <a:pt x="12093" y="12483"/>
                  </a:lnTo>
                  <a:lnTo>
                    <a:pt x="12361" y="12556"/>
                  </a:lnTo>
                  <a:lnTo>
                    <a:pt x="12507" y="12580"/>
                  </a:lnTo>
                  <a:lnTo>
                    <a:pt x="12629" y="12580"/>
                  </a:lnTo>
                  <a:lnTo>
                    <a:pt x="12239" y="12799"/>
                  </a:lnTo>
                  <a:lnTo>
                    <a:pt x="11850" y="12969"/>
                  </a:lnTo>
                  <a:lnTo>
                    <a:pt x="11801" y="12921"/>
                  </a:lnTo>
                  <a:lnTo>
                    <a:pt x="11680" y="12823"/>
                  </a:lnTo>
                  <a:lnTo>
                    <a:pt x="11558" y="12775"/>
                  </a:lnTo>
                  <a:lnTo>
                    <a:pt x="11266" y="12677"/>
                  </a:lnTo>
                  <a:lnTo>
                    <a:pt x="10998" y="12604"/>
                  </a:lnTo>
                  <a:lnTo>
                    <a:pt x="10731" y="12531"/>
                  </a:lnTo>
                  <a:lnTo>
                    <a:pt x="10585" y="12458"/>
                  </a:lnTo>
                  <a:lnTo>
                    <a:pt x="10439" y="12385"/>
                  </a:lnTo>
                  <a:lnTo>
                    <a:pt x="10171" y="12239"/>
                  </a:lnTo>
                  <a:lnTo>
                    <a:pt x="10025" y="12166"/>
                  </a:lnTo>
                  <a:lnTo>
                    <a:pt x="9879" y="12118"/>
                  </a:lnTo>
                  <a:lnTo>
                    <a:pt x="9733" y="12093"/>
                  </a:lnTo>
                  <a:lnTo>
                    <a:pt x="9563" y="12093"/>
                  </a:lnTo>
                  <a:lnTo>
                    <a:pt x="9514" y="12118"/>
                  </a:lnTo>
                  <a:lnTo>
                    <a:pt x="9490" y="12142"/>
                  </a:lnTo>
                  <a:lnTo>
                    <a:pt x="9490" y="12191"/>
                  </a:lnTo>
                  <a:lnTo>
                    <a:pt x="9514" y="12215"/>
                  </a:lnTo>
                  <a:lnTo>
                    <a:pt x="9733" y="12410"/>
                  </a:lnTo>
                  <a:lnTo>
                    <a:pt x="9952" y="12580"/>
                  </a:lnTo>
                  <a:lnTo>
                    <a:pt x="10220" y="12750"/>
                  </a:lnTo>
                  <a:lnTo>
                    <a:pt x="10463" y="12872"/>
                  </a:lnTo>
                  <a:lnTo>
                    <a:pt x="10682" y="12969"/>
                  </a:lnTo>
                  <a:lnTo>
                    <a:pt x="10901" y="13042"/>
                  </a:lnTo>
                  <a:lnTo>
                    <a:pt x="11363" y="13188"/>
                  </a:lnTo>
                  <a:lnTo>
                    <a:pt x="10852" y="13359"/>
                  </a:lnTo>
                  <a:lnTo>
                    <a:pt x="10317" y="13505"/>
                  </a:lnTo>
                  <a:lnTo>
                    <a:pt x="10317" y="13480"/>
                  </a:lnTo>
                  <a:lnTo>
                    <a:pt x="10366" y="13359"/>
                  </a:lnTo>
                  <a:lnTo>
                    <a:pt x="10366" y="13310"/>
                  </a:lnTo>
                  <a:lnTo>
                    <a:pt x="10342" y="13261"/>
                  </a:lnTo>
                  <a:lnTo>
                    <a:pt x="10293" y="13213"/>
                  </a:lnTo>
                  <a:lnTo>
                    <a:pt x="10244" y="13164"/>
                  </a:lnTo>
                  <a:lnTo>
                    <a:pt x="9198" y="12604"/>
                  </a:lnTo>
                  <a:lnTo>
                    <a:pt x="9028" y="12507"/>
                  </a:lnTo>
                  <a:lnTo>
                    <a:pt x="8809" y="12410"/>
                  </a:lnTo>
                  <a:lnTo>
                    <a:pt x="8711" y="12385"/>
                  </a:lnTo>
                  <a:lnTo>
                    <a:pt x="8590" y="12361"/>
                  </a:lnTo>
                  <a:lnTo>
                    <a:pt x="8492" y="12385"/>
                  </a:lnTo>
                  <a:lnTo>
                    <a:pt x="8419" y="12434"/>
                  </a:lnTo>
                  <a:lnTo>
                    <a:pt x="8419" y="12458"/>
                  </a:lnTo>
                  <a:lnTo>
                    <a:pt x="8444" y="12556"/>
                  </a:lnTo>
                  <a:lnTo>
                    <a:pt x="8517" y="12629"/>
                  </a:lnTo>
                  <a:lnTo>
                    <a:pt x="8687" y="12799"/>
                  </a:lnTo>
                  <a:lnTo>
                    <a:pt x="9028" y="13042"/>
                  </a:lnTo>
                  <a:lnTo>
                    <a:pt x="9490" y="13334"/>
                  </a:lnTo>
                  <a:lnTo>
                    <a:pt x="9733" y="13456"/>
                  </a:lnTo>
                  <a:lnTo>
                    <a:pt x="10001" y="13553"/>
                  </a:lnTo>
                  <a:lnTo>
                    <a:pt x="9539" y="13651"/>
                  </a:lnTo>
                  <a:lnTo>
                    <a:pt x="9076" y="13699"/>
                  </a:lnTo>
                  <a:lnTo>
                    <a:pt x="9052" y="13651"/>
                  </a:lnTo>
                  <a:lnTo>
                    <a:pt x="8857" y="13480"/>
                  </a:lnTo>
                  <a:lnTo>
                    <a:pt x="8638" y="13334"/>
                  </a:lnTo>
                  <a:lnTo>
                    <a:pt x="8176" y="13067"/>
                  </a:lnTo>
                  <a:lnTo>
                    <a:pt x="7762" y="12799"/>
                  </a:lnTo>
                  <a:lnTo>
                    <a:pt x="7568" y="12677"/>
                  </a:lnTo>
                  <a:lnTo>
                    <a:pt x="7349" y="12604"/>
                  </a:lnTo>
                  <a:lnTo>
                    <a:pt x="7300" y="12604"/>
                  </a:lnTo>
                  <a:lnTo>
                    <a:pt x="7276" y="12653"/>
                  </a:lnTo>
                  <a:lnTo>
                    <a:pt x="7276" y="12775"/>
                  </a:lnTo>
                  <a:lnTo>
                    <a:pt x="7300" y="12872"/>
                  </a:lnTo>
                  <a:lnTo>
                    <a:pt x="7373" y="12969"/>
                  </a:lnTo>
                  <a:lnTo>
                    <a:pt x="7446" y="13042"/>
                  </a:lnTo>
                  <a:lnTo>
                    <a:pt x="7616" y="13213"/>
                  </a:lnTo>
                  <a:lnTo>
                    <a:pt x="7787" y="13334"/>
                  </a:lnTo>
                  <a:lnTo>
                    <a:pt x="8103" y="13553"/>
                  </a:lnTo>
                  <a:lnTo>
                    <a:pt x="8444" y="13748"/>
                  </a:lnTo>
                  <a:lnTo>
                    <a:pt x="8346" y="13748"/>
                  </a:lnTo>
                  <a:lnTo>
                    <a:pt x="7835" y="13772"/>
                  </a:lnTo>
                  <a:lnTo>
                    <a:pt x="7349" y="13724"/>
                  </a:lnTo>
                  <a:lnTo>
                    <a:pt x="7373" y="13699"/>
                  </a:lnTo>
                  <a:lnTo>
                    <a:pt x="7397" y="13651"/>
                  </a:lnTo>
                  <a:lnTo>
                    <a:pt x="7422" y="13578"/>
                  </a:lnTo>
                  <a:lnTo>
                    <a:pt x="7397" y="13529"/>
                  </a:lnTo>
                  <a:lnTo>
                    <a:pt x="7373" y="13456"/>
                  </a:lnTo>
                  <a:lnTo>
                    <a:pt x="7324" y="13383"/>
                  </a:lnTo>
                  <a:lnTo>
                    <a:pt x="7203" y="13286"/>
                  </a:lnTo>
                  <a:lnTo>
                    <a:pt x="6911" y="13091"/>
                  </a:lnTo>
                  <a:lnTo>
                    <a:pt x="6643" y="12872"/>
                  </a:lnTo>
                  <a:lnTo>
                    <a:pt x="6521" y="12799"/>
                  </a:lnTo>
                  <a:lnTo>
                    <a:pt x="6448" y="12750"/>
                  </a:lnTo>
                  <a:lnTo>
                    <a:pt x="6424" y="12702"/>
                  </a:lnTo>
                  <a:lnTo>
                    <a:pt x="6424" y="12677"/>
                  </a:lnTo>
                  <a:lnTo>
                    <a:pt x="6400" y="12677"/>
                  </a:lnTo>
                  <a:lnTo>
                    <a:pt x="6375" y="12702"/>
                  </a:lnTo>
                  <a:lnTo>
                    <a:pt x="6351" y="12775"/>
                  </a:lnTo>
                  <a:lnTo>
                    <a:pt x="6327" y="12823"/>
                  </a:lnTo>
                  <a:lnTo>
                    <a:pt x="6351" y="12969"/>
                  </a:lnTo>
                  <a:lnTo>
                    <a:pt x="6400" y="13042"/>
                  </a:lnTo>
                  <a:lnTo>
                    <a:pt x="6448" y="13140"/>
                  </a:lnTo>
                  <a:lnTo>
                    <a:pt x="6570" y="13286"/>
                  </a:lnTo>
                  <a:lnTo>
                    <a:pt x="6716" y="13432"/>
                  </a:lnTo>
                  <a:lnTo>
                    <a:pt x="6862" y="13553"/>
                  </a:lnTo>
                  <a:lnTo>
                    <a:pt x="7032" y="13675"/>
                  </a:lnTo>
                  <a:lnTo>
                    <a:pt x="7032" y="13675"/>
                  </a:lnTo>
                  <a:lnTo>
                    <a:pt x="6619" y="13578"/>
                  </a:lnTo>
                  <a:lnTo>
                    <a:pt x="6229" y="13456"/>
                  </a:lnTo>
                  <a:lnTo>
                    <a:pt x="5864" y="13334"/>
                  </a:lnTo>
                  <a:lnTo>
                    <a:pt x="5670" y="13286"/>
                  </a:lnTo>
                  <a:lnTo>
                    <a:pt x="5475" y="13261"/>
                  </a:lnTo>
                  <a:lnTo>
                    <a:pt x="5280" y="13237"/>
                  </a:lnTo>
                  <a:lnTo>
                    <a:pt x="5086" y="13261"/>
                  </a:lnTo>
                  <a:lnTo>
                    <a:pt x="4988" y="13286"/>
                  </a:lnTo>
                  <a:lnTo>
                    <a:pt x="4915" y="13334"/>
                  </a:lnTo>
                  <a:lnTo>
                    <a:pt x="4842" y="13407"/>
                  </a:lnTo>
                  <a:lnTo>
                    <a:pt x="4818" y="13505"/>
                  </a:lnTo>
                  <a:lnTo>
                    <a:pt x="4672" y="13651"/>
                  </a:lnTo>
                  <a:lnTo>
                    <a:pt x="4502" y="13797"/>
                  </a:lnTo>
                  <a:lnTo>
                    <a:pt x="4331" y="13943"/>
                  </a:lnTo>
                  <a:lnTo>
                    <a:pt x="4161" y="14064"/>
                  </a:lnTo>
                  <a:lnTo>
                    <a:pt x="3869" y="14259"/>
                  </a:lnTo>
                  <a:lnTo>
                    <a:pt x="3553" y="14405"/>
                  </a:lnTo>
                  <a:lnTo>
                    <a:pt x="3212" y="14551"/>
                  </a:lnTo>
                  <a:lnTo>
                    <a:pt x="2896" y="14648"/>
                  </a:lnTo>
                  <a:lnTo>
                    <a:pt x="2555" y="14745"/>
                  </a:lnTo>
                  <a:lnTo>
                    <a:pt x="2190" y="14818"/>
                  </a:lnTo>
                  <a:lnTo>
                    <a:pt x="1825" y="14867"/>
                  </a:lnTo>
                  <a:lnTo>
                    <a:pt x="1485" y="14891"/>
                  </a:lnTo>
                  <a:lnTo>
                    <a:pt x="1314" y="14891"/>
                  </a:lnTo>
                  <a:lnTo>
                    <a:pt x="1144" y="14867"/>
                  </a:lnTo>
                  <a:lnTo>
                    <a:pt x="1436" y="14672"/>
                  </a:lnTo>
                  <a:lnTo>
                    <a:pt x="1728" y="14453"/>
                  </a:lnTo>
                  <a:lnTo>
                    <a:pt x="1996" y="14210"/>
                  </a:lnTo>
                  <a:lnTo>
                    <a:pt x="2239" y="13991"/>
                  </a:lnTo>
                  <a:lnTo>
                    <a:pt x="2604" y="13626"/>
                  </a:lnTo>
                  <a:lnTo>
                    <a:pt x="2774" y="13432"/>
                  </a:lnTo>
                  <a:lnTo>
                    <a:pt x="2944" y="13188"/>
                  </a:lnTo>
                  <a:lnTo>
                    <a:pt x="3066" y="12945"/>
                  </a:lnTo>
                  <a:lnTo>
                    <a:pt x="3163" y="12702"/>
                  </a:lnTo>
                  <a:lnTo>
                    <a:pt x="3212" y="12458"/>
                  </a:lnTo>
                  <a:lnTo>
                    <a:pt x="3212" y="12337"/>
                  </a:lnTo>
                  <a:lnTo>
                    <a:pt x="3212" y="12215"/>
                  </a:lnTo>
                  <a:lnTo>
                    <a:pt x="3236" y="12118"/>
                  </a:lnTo>
                  <a:lnTo>
                    <a:pt x="3212" y="12045"/>
                  </a:lnTo>
                  <a:lnTo>
                    <a:pt x="3188" y="11972"/>
                  </a:lnTo>
                  <a:lnTo>
                    <a:pt x="3115" y="11923"/>
                  </a:lnTo>
                  <a:lnTo>
                    <a:pt x="2920" y="11826"/>
                  </a:lnTo>
                  <a:lnTo>
                    <a:pt x="2750" y="11704"/>
                  </a:lnTo>
                  <a:lnTo>
                    <a:pt x="2409" y="11461"/>
                  </a:lnTo>
                  <a:lnTo>
                    <a:pt x="2117" y="11169"/>
                  </a:lnTo>
                  <a:lnTo>
                    <a:pt x="1850" y="10852"/>
                  </a:lnTo>
                  <a:lnTo>
                    <a:pt x="1631" y="10512"/>
                  </a:lnTo>
                  <a:lnTo>
                    <a:pt x="1412" y="10147"/>
                  </a:lnTo>
                  <a:lnTo>
                    <a:pt x="1241" y="9757"/>
                  </a:lnTo>
                  <a:lnTo>
                    <a:pt x="1095" y="9368"/>
                  </a:lnTo>
                  <a:lnTo>
                    <a:pt x="949" y="8979"/>
                  </a:lnTo>
                  <a:lnTo>
                    <a:pt x="828" y="8565"/>
                  </a:lnTo>
                  <a:lnTo>
                    <a:pt x="755" y="8127"/>
                  </a:lnTo>
                  <a:lnTo>
                    <a:pt x="682" y="7689"/>
                  </a:lnTo>
                  <a:lnTo>
                    <a:pt x="657" y="7251"/>
                  </a:lnTo>
                  <a:lnTo>
                    <a:pt x="657" y="6837"/>
                  </a:lnTo>
                  <a:lnTo>
                    <a:pt x="706" y="6399"/>
                  </a:lnTo>
                  <a:lnTo>
                    <a:pt x="803" y="5986"/>
                  </a:lnTo>
                  <a:lnTo>
                    <a:pt x="925" y="5548"/>
                  </a:lnTo>
                  <a:lnTo>
                    <a:pt x="1120" y="5110"/>
                  </a:lnTo>
                  <a:lnTo>
                    <a:pt x="1339" y="4696"/>
                  </a:lnTo>
                  <a:lnTo>
                    <a:pt x="1606" y="4307"/>
                  </a:lnTo>
                  <a:lnTo>
                    <a:pt x="1898" y="3869"/>
                  </a:lnTo>
                  <a:lnTo>
                    <a:pt x="2166" y="3431"/>
                  </a:lnTo>
                  <a:lnTo>
                    <a:pt x="2434" y="3017"/>
                  </a:lnTo>
                  <a:lnTo>
                    <a:pt x="2604" y="2823"/>
                  </a:lnTo>
                  <a:lnTo>
                    <a:pt x="2774" y="2628"/>
                  </a:lnTo>
                  <a:lnTo>
                    <a:pt x="3115" y="2336"/>
                  </a:lnTo>
                  <a:lnTo>
                    <a:pt x="3431" y="2068"/>
                  </a:lnTo>
                  <a:lnTo>
                    <a:pt x="3772" y="1825"/>
                  </a:lnTo>
                  <a:lnTo>
                    <a:pt x="4137" y="1582"/>
                  </a:lnTo>
                  <a:lnTo>
                    <a:pt x="4502" y="1387"/>
                  </a:lnTo>
                  <a:lnTo>
                    <a:pt x="4867" y="1192"/>
                  </a:lnTo>
                  <a:lnTo>
                    <a:pt x="5256" y="1046"/>
                  </a:lnTo>
                  <a:lnTo>
                    <a:pt x="5670" y="900"/>
                  </a:lnTo>
                  <a:lnTo>
                    <a:pt x="6083" y="803"/>
                  </a:lnTo>
                  <a:lnTo>
                    <a:pt x="6497" y="706"/>
                  </a:lnTo>
                  <a:lnTo>
                    <a:pt x="6935" y="633"/>
                  </a:lnTo>
                  <a:lnTo>
                    <a:pt x="7373" y="584"/>
                  </a:lnTo>
                  <a:lnTo>
                    <a:pt x="7811" y="535"/>
                  </a:lnTo>
                  <a:lnTo>
                    <a:pt x="8249" y="511"/>
                  </a:lnTo>
                  <a:close/>
                  <a:moveTo>
                    <a:pt x="8444" y="0"/>
                  </a:moveTo>
                  <a:lnTo>
                    <a:pt x="7641" y="24"/>
                  </a:lnTo>
                  <a:lnTo>
                    <a:pt x="6838" y="122"/>
                  </a:lnTo>
                  <a:lnTo>
                    <a:pt x="6351" y="195"/>
                  </a:lnTo>
                  <a:lnTo>
                    <a:pt x="5889" y="292"/>
                  </a:lnTo>
                  <a:lnTo>
                    <a:pt x="5426" y="414"/>
                  </a:lnTo>
                  <a:lnTo>
                    <a:pt x="4964" y="560"/>
                  </a:lnTo>
                  <a:lnTo>
                    <a:pt x="4502" y="730"/>
                  </a:lnTo>
                  <a:lnTo>
                    <a:pt x="4088" y="949"/>
                  </a:lnTo>
                  <a:lnTo>
                    <a:pt x="3674" y="1217"/>
                  </a:lnTo>
                  <a:lnTo>
                    <a:pt x="3285" y="1509"/>
                  </a:lnTo>
                  <a:lnTo>
                    <a:pt x="2823" y="1922"/>
                  </a:lnTo>
                  <a:lnTo>
                    <a:pt x="2385" y="2312"/>
                  </a:lnTo>
                  <a:lnTo>
                    <a:pt x="2166" y="2531"/>
                  </a:lnTo>
                  <a:lnTo>
                    <a:pt x="1947" y="2725"/>
                  </a:lnTo>
                  <a:lnTo>
                    <a:pt x="1752" y="2969"/>
                  </a:lnTo>
                  <a:lnTo>
                    <a:pt x="1582" y="3212"/>
                  </a:lnTo>
                  <a:lnTo>
                    <a:pt x="1266" y="3723"/>
                  </a:lnTo>
                  <a:lnTo>
                    <a:pt x="974" y="4283"/>
                  </a:lnTo>
                  <a:lnTo>
                    <a:pt x="682" y="4842"/>
                  </a:lnTo>
                  <a:lnTo>
                    <a:pt x="438" y="5402"/>
                  </a:lnTo>
                  <a:lnTo>
                    <a:pt x="341" y="5645"/>
                  </a:lnTo>
                  <a:lnTo>
                    <a:pt x="268" y="5889"/>
                  </a:lnTo>
                  <a:lnTo>
                    <a:pt x="195" y="6132"/>
                  </a:lnTo>
                  <a:lnTo>
                    <a:pt x="146" y="6375"/>
                  </a:lnTo>
                  <a:lnTo>
                    <a:pt x="122" y="6886"/>
                  </a:lnTo>
                  <a:lnTo>
                    <a:pt x="122" y="7397"/>
                  </a:lnTo>
                  <a:lnTo>
                    <a:pt x="171" y="7908"/>
                  </a:lnTo>
                  <a:lnTo>
                    <a:pt x="268" y="8419"/>
                  </a:lnTo>
                  <a:lnTo>
                    <a:pt x="390" y="8906"/>
                  </a:lnTo>
                  <a:lnTo>
                    <a:pt x="536" y="9392"/>
                  </a:lnTo>
                  <a:lnTo>
                    <a:pt x="682" y="9830"/>
                  </a:lnTo>
                  <a:lnTo>
                    <a:pt x="876" y="10244"/>
                  </a:lnTo>
                  <a:lnTo>
                    <a:pt x="1095" y="10658"/>
                  </a:lnTo>
                  <a:lnTo>
                    <a:pt x="1339" y="11047"/>
                  </a:lnTo>
                  <a:lnTo>
                    <a:pt x="1631" y="11412"/>
                  </a:lnTo>
                  <a:lnTo>
                    <a:pt x="1947" y="11728"/>
                  </a:lnTo>
                  <a:lnTo>
                    <a:pt x="2117" y="11874"/>
                  </a:lnTo>
                  <a:lnTo>
                    <a:pt x="2312" y="12020"/>
                  </a:lnTo>
                  <a:lnTo>
                    <a:pt x="2507" y="12142"/>
                  </a:lnTo>
                  <a:lnTo>
                    <a:pt x="2701" y="12239"/>
                  </a:lnTo>
                  <a:lnTo>
                    <a:pt x="2677" y="12458"/>
                  </a:lnTo>
                  <a:lnTo>
                    <a:pt x="2604" y="12653"/>
                  </a:lnTo>
                  <a:lnTo>
                    <a:pt x="2482" y="12848"/>
                  </a:lnTo>
                  <a:lnTo>
                    <a:pt x="2361" y="13042"/>
                  </a:lnTo>
                  <a:lnTo>
                    <a:pt x="2215" y="13213"/>
                  </a:lnTo>
                  <a:lnTo>
                    <a:pt x="2069" y="13359"/>
                  </a:lnTo>
                  <a:lnTo>
                    <a:pt x="1752" y="13675"/>
                  </a:lnTo>
                  <a:lnTo>
                    <a:pt x="1412" y="13967"/>
                  </a:lnTo>
                  <a:lnTo>
                    <a:pt x="1047" y="14259"/>
                  </a:lnTo>
                  <a:lnTo>
                    <a:pt x="828" y="14381"/>
                  </a:lnTo>
                  <a:lnTo>
                    <a:pt x="633" y="14478"/>
                  </a:lnTo>
                  <a:lnTo>
                    <a:pt x="414" y="14575"/>
                  </a:lnTo>
                  <a:lnTo>
                    <a:pt x="195" y="14648"/>
                  </a:lnTo>
                  <a:lnTo>
                    <a:pt x="98" y="14697"/>
                  </a:lnTo>
                  <a:lnTo>
                    <a:pt x="25" y="14794"/>
                  </a:lnTo>
                  <a:lnTo>
                    <a:pt x="0" y="14891"/>
                  </a:lnTo>
                  <a:lnTo>
                    <a:pt x="25" y="14989"/>
                  </a:lnTo>
                  <a:lnTo>
                    <a:pt x="49" y="15086"/>
                  </a:lnTo>
                  <a:lnTo>
                    <a:pt x="146" y="15159"/>
                  </a:lnTo>
                  <a:lnTo>
                    <a:pt x="244" y="15208"/>
                  </a:lnTo>
                  <a:lnTo>
                    <a:pt x="365" y="15208"/>
                  </a:lnTo>
                  <a:lnTo>
                    <a:pt x="414" y="15183"/>
                  </a:lnTo>
                  <a:lnTo>
                    <a:pt x="560" y="15256"/>
                  </a:lnTo>
                  <a:lnTo>
                    <a:pt x="682" y="15305"/>
                  </a:lnTo>
                  <a:lnTo>
                    <a:pt x="998" y="15378"/>
                  </a:lnTo>
                  <a:lnTo>
                    <a:pt x="1314" y="15402"/>
                  </a:lnTo>
                  <a:lnTo>
                    <a:pt x="1679" y="15402"/>
                  </a:lnTo>
                  <a:lnTo>
                    <a:pt x="2020" y="15354"/>
                  </a:lnTo>
                  <a:lnTo>
                    <a:pt x="2336" y="15305"/>
                  </a:lnTo>
                  <a:lnTo>
                    <a:pt x="2896" y="15183"/>
                  </a:lnTo>
                  <a:lnTo>
                    <a:pt x="3261" y="15062"/>
                  </a:lnTo>
                  <a:lnTo>
                    <a:pt x="3626" y="14916"/>
                  </a:lnTo>
                  <a:lnTo>
                    <a:pt x="3991" y="14770"/>
                  </a:lnTo>
                  <a:lnTo>
                    <a:pt x="4331" y="14575"/>
                  </a:lnTo>
                  <a:lnTo>
                    <a:pt x="4575" y="14429"/>
                  </a:lnTo>
                  <a:lnTo>
                    <a:pt x="4818" y="14259"/>
                  </a:lnTo>
                  <a:lnTo>
                    <a:pt x="5037" y="14040"/>
                  </a:lnTo>
                  <a:lnTo>
                    <a:pt x="5134" y="13918"/>
                  </a:lnTo>
                  <a:lnTo>
                    <a:pt x="5207" y="13797"/>
                  </a:lnTo>
                  <a:lnTo>
                    <a:pt x="5426" y="13821"/>
                  </a:lnTo>
                  <a:lnTo>
                    <a:pt x="5645" y="13845"/>
                  </a:lnTo>
                  <a:lnTo>
                    <a:pt x="6059" y="13967"/>
                  </a:lnTo>
                  <a:lnTo>
                    <a:pt x="6497" y="14113"/>
                  </a:lnTo>
                  <a:lnTo>
                    <a:pt x="6692" y="14186"/>
                  </a:lnTo>
                  <a:lnTo>
                    <a:pt x="6911" y="14235"/>
                  </a:lnTo>
                  <a:lnTo>
                    <a:pt x="7178" y="14283"/>
                  </a:lnTo>
                  <a:lnTo>
                    <a:pt x="7446" y="14308"/>
                  </a:lnTo>
                  <a:lnTo>
                    <a:pt x="7981" y="14332"/>
                  </a:lnTo>
                  <a:lnTo>
                    <a:pt x="8517" y="14308"/>
                  </a:lnTo>
                  <a:lnTo>
                    <a:pt x="9052" y="14259"/>
                  </a:lnTo>
                  <a:lnTo>
                    <a:pt x="9490" y="14210"/>
                  </a:lnTo>
                  <a:lnTo>
                    <a:pt x="9952" y="14137"/>
                  </a:lnTo>
                  <a:lnTo>
                    <a:pt x="10390" y="14040"/>
                  </a:lnTo>
                  <a:lnTo>
                    <a:pt x="10828" y="13918"/>
                  </a:lnTo>
                  <a:lnTo>
                    <a:pt x="11266" y="13797"/>
                  </a:lnTo>
                  <a:lnTo>
                    <a:pt x="11680" y="13651"/>
                  </a:lnTo>
                  <a:lnTo>
                    <a:pt x="12093" y="13480"/>
                  </a:lnTo>
                  <a:lnTo>
                    <a:pt x="12507" y="13286"/>
                  </a:lnTo>
                  <a:lnTo>
                    <a:pt x="12921" y="13067"/>
                  </a:lnTo>
                  <a:lnTo>
                    <a:pt x="13310" y="12823"/>
                  </a:lnTo>
                  <a:lnTo>
                    <a:pt x="13699" y="12556"/>
                  </a:lnTo>
                  <a:lnTo>
                    <a:pt x="14089" y="12264"/>
                  </a:lnTo>
                  <a:lnTo>
                    <a:pt x="14429" y="11947"/>
                  </a:lnTo>
                  <a:lnTo>
                    <a:pt x="14770" y="11607"/>
                  </a:lnTo>
                  <a:lnTo>
                    <a:pt x="15111" y="11266"/>
                  </a:lnTo>
                  <a:lnTo>
                    <a:pt x="15403" y="10901"/>
                  </a:lnTo>
                  <a:lnTo>
                    <a:pt x="15670" y="10512"/>
                  </a:lnTo>
                  <a:lnTo>
                    <a:pt x="15914" y="10098"/>
                  </a:lnTo>
                  <a:lnTo>
                    <a:pt x="16133" y="9684"/>
                  </a:lnTo>
                  <a:lnTo>
                    <a:pt x="16327" y="9246"/>
                  </a:lnTo>
                  <a:lnTo>
                    <a:pt x="16473" y="8808"/>
                  </a:lnTo>
                  <a:lnTo>
                    <a:pt x="16595" y="8346"/>
                  </a:lnTo>
                  <a:lnTo>
                    <a:pt x="16668" y="7884"/>
                  </a:lnTo>
                  <a:lnTo>
                    <a:pt x="16717" y="7421"/>
                  </a:lnTo>
                  <a:lnTo>
                    <a:pt x="16717" y="7178"/>
                  </a:lnTo>
                  <a:lnTo>
                    <a:pt x="16692" y="6959"/>
                  </a:lnTo>
                  <a:lnTo>
                    <a:pt x="16595" y="6497"/>
                  </a:lnTo>
                  <a:lnTo>
                    <a:pt x="16473" y="6035"/>
                  </a:lnTo>
                  <a:lnTo>
                    <a:pt x="16352" y="5597"/>
                  </a:lnTo>
                  <a:lnTo>
                    <a:pt x="16206" y="5134"/>
                  </a:lnTo>
                  <a:lnTo>
                    <a:pt x="16084" y="4672"/>
                  </a:lnTo>
                  <a:lnTo>
                    <a:pt x="15962" y="4210"/>
                  </a:lnTo>
                  <a:lnTo>
                    <a:pt x="15792" y="3772"/>
                  </a:lnTo>
                  <a:lnTo>
                    <a:pt x="15597" y="3358"/>
                  </a:lnTo>
                  <a:lnTo>
                    <a:pt x="15354" y="2993"/>
                  </a:lnTo>
                  <a:lnTo>
                    <a:pt x="15062" y="2652"/>
                  </a:lnTo>
                  <a:lnTo>
                    <a:pt x="14770" y="2336"/>
                  </a:lnTo>
                  <a:lnTo>
                    <a:pt x="14429" y="2044"/>
                  </a:lnTo>
                  <a:lnTo>
                    <a:pt x="14089" y="1776"/>
                  </a:lnTo>
                  <a:lnTo>
                    <a:pt x="13724" y="1509"/>
                  </a:lnTo>
                  <a:lnTo>
                    <a:pt x="13334" y="1265"/>
                  </a:lnTo>
                  <a:lnTo>
                    <a:pt x="12969" y="1046"/>
                  </a:lnTo>
                  <a:lnTo>
                    <a:pt x="12580" y="827"/>
                  </a:lnTo>
                  <a:lnTo>
                    <a:pt x="12166" y="633"/>
                  </a:lnTo>
                  <a:lnTo>
                    <a:pt x="11777" y="487"/>
                  </a:lnTo>
                  <a:lnTo>
                    <a:pt x="11363" y="341"/>
                  </a:lnTo>
                  <a:lnTo>
                    <a:pt x="10950" y="219"/>
                  </a:lnTo>
                  <a:lnTo>
                    <a:pt x="10512" y="146"/>
                  </a:lnTo>
                  <a:lnTo>
                    <a:pt x="10074" y="73"/>
                  </a:lnTo>
                  <a:lnTo>
                    <a:pt x="92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6732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17757" y="5543549"/>
            <a:ext cx="2270910" cy="1034937"/>
            <a:chOff x="772824" y="4276166"/>
            <a:chExt cx="4203572" cy="1775010"/>
          </a:xfrm>
        </p:grpSpPr>
        <p:sp>
          <p:nvSpPr>
            <p:cNvPr id="6" name="Rectangle 5"/>
            <p:cNvSpPr/>
            <p:nvPr/>
          </p:nvSpPr>
          <p:spPr>
            <a:xfrm>
              <a:off x="772824" y="4276166"/>
              <a:ext cx="4203572" cy="17750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5810" y="4630271"/>
              <a:ext cx="3657600" cy="1066800"/>
            </a:xfrm>
            <a:prstGeom prst="rect">
              <a:avLst/>
            </a:prstGeom>
          </p:spPr>
        </p:pic>
      </p:grpSp>
      <p:sp>
        <p:nvSpPr>
          <p:cNvPr id="10" name="Google Shape;167;p21">
            <a:extLst>
              <a:ext uri="{FF2B5EF4-FFF2-40B4-BE49-F238E27FC236}">
                <a16:creationId xmlns="" xmlns:a16="http://schemas.microsoft.com/office/drawing/2014/main" id="{47946565-D45E-48BC-8456-BA242FF28BE4}"/>
              </a:ext>
            </a:extLst>
          </p:cNvPr>
          <p:cNvSpPr txBox="1">
            <a:spLocks/>
          </p:cNvSpPr>
          <p:nvPr/>
        </p:nvSpPr>
        <p:spPr>
          <a:xfrm>
            <a:off x="203429" y="497332"/>
            <a:ext cx="8780828" cy="18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HK" sz="5000" b="1" dirty="0" smtClean="0">
                <a:solidFill>
                  <a:schemeClr val="l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Problem</a:t>
            </a:r>
          </a:p>
        </p:txBody>
      </p:sp>
      <p:sp>
        <p:nvSpPr>
          <p:cNvPr id="3" name="Rectangle 2"/>
          <p:cNvSpPr/>
          <p:nvPr/>
        </p:nvSpPr>
        <p:spPr>
          <a:xfrm>
            <a:off x="705319" y="2337232"/>
            <a:ext cx="777704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i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“Students</a:t>
            </a:r>
            <a:r>
              <a:rPr lang="en-US" sz="3000" b="1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’ high dropout rate on MOOC platforms has been heavily criticized, and </a:t>
            </a:r>
            <a:r>
              <a:rPr lang="en-US" sz="3000" b="1" i="1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predicting their likelihood of dropout </a:t>
            </a:r>
            <a:r>
              <a:rPr lang="en-US" sz="3000" b="1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would be useful for maintaining and encouraging students’ learning activities</a:t>
            </a:r>
            <a:r>
              <a:rPr lang="en-US" sz="3000" b="1" i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.”</a:t>
            </a:r>
            <a:endParaRPr lang="en-US" sz="3000" b="1" i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38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>
            <a:spLocks noGrp="1"/>
          </p:cNvSpPr>
          <p:nvPr>
            <p:ph type="body" idx="1"/>
          </p:nvPr>
        </p:nvSpPr>
        <p:spPr>
          <a:xfrm>
            <a:off x="382079" y="3711741"/>
            <a:ext cx="2691628" cy="2680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b="1" dirty="0" smtClean="0"/>
              <a:t>Ishan Jain</a:t>
            </a:r>
          </a:p>
          <a:p>
            <a:pPr marL="0" lvl="0" indent="0" algn="ctr">
              <a:buNone/>
            </a:pPr>
            <a:endParaRPr lang="en-US" b="1" dirty="0" smtClean="0"/>
          </a:p>
          <a:p>
            <a:pPr marL="285750" indent="-285750">
              <a:buFontTx/>
              <a:buChar char="-"/>
            </a:pPr>
            <a:r>
              <a:rPr lang="en-US" sz="1700" b="1" dirty="0" smtClean="0"/>
              <a:t>Research </a:t>
            </a:r>
          </a:p>
          <a:p>
            <a:pPr marL="285750" indent="-285750">
              <a:buFontTx/>
              <a:buChar char="-"/>
            </a:pPr>
            <a:r>
              <a:rPr lang="en-HK" sz="1700" i="1" dirty="0">
                <a:solidFill>
                  <a:srgbClr val="FFC000"/>
                </a:solidFill>
              </a:rPr>
              <a:t>Pre-processing </a:t>
            </a:r>
            <a:r>
              <a:rPr lang="en-US" sz="1700" b="1" i="1" dirty="0"/>
              <a:t> feature </a:t>
            </a:r>
            <a:r>
              <a:rPr lang="en-US" sz="1700" b="1" i="1" dirty="0" smtClean="0"/>
              <a:t>2</a:t>
            </a:r>
          </a:p>
          <a:p>
            <a:pPr marL="285750" indent="-285750">
              <a:buFontTx/>
              <a:buChar char="-"/>
            </a:pPr>
            <a:r>
              <a:rPr lang="en-HK" sz="1700" b="1" i="1" dirty="0" smtClean="0"/>
              <a:t>Slides &amp; Report/ Ada boosting?</a:t>
            </a:r>
            <a:endParaRPr lang="en-HK" sz="1700" b="1" i="1" dirty="0"/>
          </a:p>
        </p:txBody>
      </p:sp>
      <p:sp>
        <p:nvSpPr>
          <p:cNvPr id="144" name="Google Shape;144;p19"/>
          <p:cNvSpPr txBox="1">
            <a:spLocks noGrp="1"/>
          </p:cNvSpPr>
          <p:nvPr>
            <p:ph type="body" idx="2"/>
          </p:nvPr>
        </p:nvSpPr>
        <p:spPr>
          <a:xfrm>
            <a:off x="6092966" y="3732015"/>
            <a:ext cx="2824702" cy="26524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b="1" dirty="0" err="1" smtClean="0"/>
              <a:t>Woochan</a:t>
            </a:r>
            <a:r>
              <a:rPr lang="en-US" sz="2200" b="1" dirty="0" smtClean="0"/>
              <a:t> Lee</a:t>
            </a:r>
            <a:endParaRPr sz="2200" b="1" dirty="0"/>
          </a:p>
          <a:p>
            <a:pPr marL="0" lvl="0" indent="0" algn="ctr">
              <a:buNone/>
            </a:pPr>
            <a:endParaRPr lang="en-US" b="1" dirty="0"/>
          </a:p>
          <a:p>
            <a:pPr marL="285750" indent="-285750">
              <a:buFontTx/>
              <a:buChar char="-"/>
            </a:pPr>
            <a:r>
              <a:rPr lang="en-US" sz="1700" b="1" i="1" dirty="0"/>
              <a:t>Research </a:t>
            </a:r>
          </a:p>
          <a:p>
            <a:pPr marL="285750" indent="-285750">
              <a:buFontTx/>
              <a:buChar char="-"/>
            </a:pPr>
            <a:r>
              <a:rPr lang="en-HK" sz="1700" i="1" dirty="0">
                <a:solidFill>
                  <a:srgbClr val="FFC000"/>
                </a:solidFill>
              </a:rPr>
              <a:t>Pre-processing </a:t>
            </a:r>
            <a:r>
              <a:rPr lang="en-US" sz="1700" b="1" i="1" dirty="0"/>
              <a:t> feature 1</a:t>
            </a:r>
          </a:p>
          <a:p>
            <a:pPr marL="285750" indent="-285750">
              <a:buFontTx/>
              <a:buChar char="-"/>
            </a:pPr>
            <a:r>
              <a:rPr lang="en-HK" sz="1700" b="1" i="1" dirty="0" smtClean="0"/>
              <a:t>Ada Boosting?</a:t>
            </a:r>
            <a:endParaRPr lang="en-HK" sz="1700" b="1" i="1" dirty="0"/>
          </a:p>
          <a:p>
            <a:pPr marL="285750" lvl="0" indent="-285750">
              <a:buFontTx/>
              <a:buChar char="-"/>
            </a:pPr>
            <a:endParaRPr lang="en-HK" b="1" i="1" dirty="0"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3"/>
          </p:nvPr>
        </p:nvSpPr>
        <p:spPr>
          <a:xfrm>
            <a:off x="3229727" y="3711741"/>
            <a:ext cx="2779930" cy="2672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b="1" dirty="0" smtClean="0"/>
              <a:t>Rhea </a:t>
            </a:r>
            <a:r>
              <a:rPr lang="en-US" sz="2200" b="1" dirty="0" err="1" smtClean="0"/>
              <a:t>Chugh</a:t>
            </a:r>
            <a:endParaRPr sz="2200" b="1" dirty="0"/>
          </a:p>
          <a:p>
            <a:pPr marL="0" lvl="0" indent="0">
              <a:buNone/>
            </a:pPr>
            <a:endParaRPr lang="en-HK" i="1" dirty="0" smtClean="0"/>
          </a:p>
          <a:p>
            <a:pPr marL="285750" indent="-285750">
              <a:buFontTx/>
              <a:buChar char="-"/>
            </a:pPr>
            <a:r>
              <a:rPr lang="en-US" sz="1700" b="1" i="1" dirty="0" smtClean="0"/>
              <a:t>Research </a:t>
            </a:r>
          </a:p>
          <a:p>
            <a:pPr marL="285750" lvl="0" indent="-285750">
              <a:buFontTx/>
              <a:buChar char="-"/>
            </a:pPr>
            <a:r>
              <a:rPr lang="en-HK" sz="1700" b="1" i="1" dirty="0"/>
              <a:t>Did the </a:t>
            </a:r>
            <a:r>
              <a:rPr lang="en-HK" sz="1700" i="1" dirty="0" smtClean="0">
                <a:solidFill>
                  <a:srgbClr val="FFC000"/>
                </a:solidFill>
              </a:rPr>
              <a:t>classifications</a:t>
            </a:r>
          </a:p>
          <a:p>
            <a:pPr marL="285750" lvl="0" indent="-285750">
              <a:buFontTx/>
              <a:buChar char="-"/>
            </a:pPr>
            <a:r>
              <a:rPr lang="en-HK" sz="1700" b="1" i="1" dirty="0" smtClean="0"/>
              <a:t>Cross-fold Validation?</a:t>
            </a:r>
            <a:endParaRPr lang="en-HK" sz="1700" b="1" i="1" dirty="0"/>
          </a:p>
        </p:txBody>
      </p:sp>
      <p:sp>
        <p:nvSpPr>
          <p:cNvPr id="10" name="Google Shape;355;p37">
            <a:extLst>
              <a:ext uri="{FF2B5EF4-FFF2-40B4-BE49-F238E27FC236}">
                <a16:creationId xmlns="" xmlns:a16="http://schemas.microsoft.com/office/drawing/2014/main" id="{364F7B53-943C-4FC6-90CC-9547DC5D31A3}"/>
              </a:ext>
            </a:extLst>
          </p:cNvPr>
          <p:cNvSpPr/>
          <p:nvPr/>
        </p:nvSpPr>
        <p:spPr>
          <a:xfrm>
            <a:off x="3995318" y="2347376"/>
            <a:ext cx="1047623" cy="121050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67;p21">
            <a:extLst>
              <a:ext uri="{FF2B5EF4-FFF2-40B4-BE49-F238E27FC236}">
                <a16:creationId xmlns="" xmlns:a16="http://schemas.microsoft.com/office/drawing/2014/main" id="{47946565-D45E-48BC-8456-BA242FF28BE4}"/>
              </a:ext>
            </a:extLst>
          </p:cNvPr>
          <p:cNvSpPr txBox="1">
            <a:spLocks/>
          </p:cNvSpPr>
          <p:nvPr/>
        </p:nvSpPr>
        <p:spPr>
          <a:xfrm>
            <a:off x="1327713" y="511568"/>
            <a:ext cx="6583957" cy="11406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HK" sz="5000" b="1" dirty="0" smtClean="0">
                <a:solidFill>
                  <a:schemeClr val="l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Division of Labour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51" t="-4851" r="10451" b="4851"/>
          <a:stretch/>
        </p:blipFill>
        <p:spPr>
          <a:xfrm>
            <a:off x="6337778" y="1729192"/>
            <a:ext cx="2399072" cy="2399072"/>
          </a:xfrm>
          <a:prstGeom prst="ellipse">
            <a:avLst/>
          </a:prstGeom>
          <a:effectLst>
            <a:softEdge rad="4318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12" y="1791887"/>
            <a:ext cx="2117405" cy="2117405"/>
          </a:xfrm>
          <a:prstGeom prst="ellipse">
            <a:avLst/>
          </a:prstGeom>
          <a:effectLst>
            <a:softEdge rad="3683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709" y="1773137"/>
            <a:ext cx="2311181" cy="2311181"/>
          </a:xfrm>
          <a:prstGeom prst="ellipse">
            <a:avLst/>
          </a:prstGeom>
          <a:effectLst>
            <a:glow rad="127000">
              <a:srgbClr val="3A81BA">
                <a:alpha val="0"/>
              </a:srgbClr>
            </a:glow>
            <a:softEdge rad="444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67;p21">
            <a:extLst>
              <a:ext uri="{FF2B5EF4-FFF2-40B4-BE49-F238E27FC236}">
                <a16:creationId xmlns="" xmlns:a16="http://schemas.microsoft.com/office/drawing/2014/main" id="{47946565-D45E-48BC-8456-BA242FF28BE4}"/>
              </a:ext>
            </a:extLst>
          </p:cNvPr>
          <p:cNvSpPr txBox="1">
            <a:spLocks/>
          </p:cNvSpPr>
          <p:nvPr/>
        </p:nvSpPr>
        <p:spPr>
          <a:xfrm>
            <a:off x="0" y="500118"/>
            <a:ext cx="9251643" cy="11406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HK" sz="5000" b="1" dirty="0" smtClean="0">
                <a:solidFill>
                  <a:schemeClr val="l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Understanding </a:t>
            </a:r>
            <a:r>
              <a:rPr lang="en-HK" sz="5000" b="1" smtClean="0">
                <a:solidFill>
                  <a:schemeClr val="l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Data (1)</a:t>
            </a:r>
            <a:endParaRPr lang="en-HK" sz="5000" b="1" dirty="0" smtClean="0">
              <a:solidFill>
                <a:schemeClr val="lt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5486" y="1832733"/>
            <a:ext cx="3493577" cy="95410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date.csv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mr-IN" dirty="0" smtClean="0">
                <a:solidFill>
                  <a:schemeClr val="bg1"/>
                </a:solidFill>
              </a:rPr>
              <a:t>–</a:t>
            </a:r>
            <a:r>
              <a:rPr lang="en-US" dirty="0" smtClean="0">
                <a:solidFill>
                  <a:schemeClr val="bg1"/>
                </a:solidFill>
              </a:rPr>
              <a:t> timespan </a:t>
            </a:r>
            <a:r>
              <a:rPr lang="en-US" dirty="0">
                <a:solidFill>
                  <a:schemeClr val="bg1"/>
                </a:solidFill>
              </a:rPr>
              <a:t>of each </a:t>
            </a:r>
            <a:r>
              <a:rPr lang="en-US" dirty="0" smtClean="0">
                <a:solidFill>
                  <a:schemeClr val="bg1"/>
                </a:solidFill>
              </a:rPr>
              <a:t>course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course_id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from </a:t>
            </a:r>
            <a:r>
              <a:rPr lang="mr-IN" dirty="0" smtClean="0">
                <a:solidFill>
                  <a:schemeClr val="bg1"/>
                </a:solidFill>
              </a:rPr>
              <a:t>–</a:t>
            </a:r>
            <a:r>
              <a:rPr lang="en-US" dirty="0" smtClean="0">
                <a:solidFill>
                  <a:schemeClr val="bg1"/>
                </a:solidFill>
              </a:rPr>
              <a:t> Course Start Date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to </a:t>
            </a:r>
            <a:r>
              <a:rPr lang="mr-IN" dirty="0" smtClean="0">
                <a:solidFill>
                  <a:schemeClr val="bg1"/>
                </a:solidFill>
              </a:rPr>
              <a:t>–</a:t>
            </a:r>
            <a:r>
              <a:rPr lang="en-US" dirty="0" smtClean="0">
                <a:solidFill>
                  <a:schemeClr val="bg1"/>
                </a:solidFill>
              </a:rPr>
              <a:t> Course End Date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5486" y="3300831"/>
            <a:ext cx="3493577" cy="138499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object.csv</a:t>
            </a:r>
            <a:r>
              <a:rPr lang="en-US" dirty="0">
                <a:solidFill>
                  <a:schemeClr val="bg1"/>
                </a:solidFill>
              </a:rPr>
              <a:t> -- </a:t>
            </a:r>
            <a:r>
              <a:rPr lang="en-US" dirty="0" smtClean="0">
                <a:solidFill>
                  <a:schemeClr val="bg1"/>
                </a:solidFill>
              </a:rPr>
              <a:t>module </a:t>
            </a:r>
            <a:r>
              <a:rPr lang="en-US" dirty="0">
                <a:solidFill>
                  <a:schemeClr val="bg1"/>
                </a:solidFill>
              </a:rPr>
              <a:t>in a course 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course_id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module_id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category </a:t>
            </a:r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dirty="0" smtClean="0">
                <a:solidFill>
                  <a:schemeClr val="bg1"/>
                </a:solidFill>
              </a:rPr>
              <a:t>category </a:t>
            </a:r>
            <a:r>
              <a:rPr lang="en-US" dirty="0">
                <a:solidFill>
                  <a:schemeClr val="bg1"/>
                </a:solidFill>
              </a:rPr>
              <a:t>of </a:t>
            </a:r>
            <a:r>
              <a:rPr lang="en-US" dirty="0" smtClean="0">
                <a:solidFill>
                  <a:schemeClr val="bg1"/>
                </a:solidFill>
              </a:rPr>
              <a:t>course </a:t>
            </a:r>
            <a:r>
              <a:rPr lang="en-US" dirty="0">
                <a:solidFill>
                  <a:schemeClr val="bg1"/>
                </a:solidFill>
              </a:rPr>
              <a:t>module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children </a:t>
            </a:r>
            <a:r>
              <a:rPr lang="mr-IN" dirty="0" smtClean="0">
                <a:solidFill>
                  <a:schemeClr val="bg1"/>
                </a:solidFill>
              </a:rPr>
              <a:t>–</a:t>
            </a:r>
            <a:r>
              <a:rPr lang="en-US" dirty="0" smtClean="0">
                <a:solidFill>
                  <a:schemeClr val="bg1"/>
                </a:solidFill>
              </a:rPr>
              <a:t> children modules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start </a:t>
            </a:r>
            <a:r>
              <a:rPr lang="mr-IN" dirty="0" smtClean="0">
                <a:solidFill>
                  <a:schemeClr val="bg1"/>
                </a:solidFill>
              </a:rPr>
              <a:t>–</a:t>
            </a:r>
            <a:r>
              <a:rPr lang="en-US" dirty="0" smtClean="0">
                <a:solidFill>
                  <a:schemeClr val="bg1"/>
                </a:solidFill>
              </a:rPr>
              <a:t> Module release time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8623" y="5221260"/>
            <a:ext cx="3500439" cy="95410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enrollment_train.csv</a:t>
            </a:r>
            <a:r>
              <a:rPr lang="en-US" dirty="0">
                <a:solidFill>
                  <a:schemeClr val="bg1"/>
                </a:solidFill>
              </a:rPr>
              <a:t> -- </a:t>
            </a:r>
            <a:r>
              <a:rPr lang="en-US" dirty="0" smtClean="0">
                <a:solidFill>
                  <a:schemeClr val="bg1"/>
                </a:solidFill>
              </a:rPr>
              <a:t>enrollment record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enrollment_id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Username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course_id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61930" y="1809401"/>
            <a:ext cx="4572000" cy="310854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log_train.csv</a:t>
            </a:r>
            <a:r>
              <a:rPr lang="en-US" dirty="0">
                <a:solidFill>
                  <a:schemeClr val="bg1"/>
                </a:solidFill>
              </a:rPr>
              <a:t> -- </a:t>
            </a:r>
            <a:r>
              <a:rPr lang="en-US" dirty="0" smtClean="0">
                <a:solidFill>
                  <a:schemeClr val="bg1"/>
                </a:solidFill>
              </a:rPr>
              <a:t>behavior record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enrollment_id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Time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source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Event </a:t>
            </a:r>
            <a:r>
              <a:rPr lang="en-US" dirty="0">
                <a:solidFill>
                  <a:schemeClr val="bg1"/>
                </a:solidFill>
              </a:rPr>
              <a:t>source (server or browser). 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event </a:t>
            </a:r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dirty="0" smtClean="0">
                <a:solidFill>
                  <a:schemeClr val="bg1"/>
                </a:solidFill>
              </a:rPr>
              <a:t>7 </a:t>
            </a:r>
            <a:r>
              <a:rPr lang="en-US" dirty="0">
                <a:solidFill>
                  <a:schemeClr val="bg1"/>
                </a:solidFill>
              </a:rPr>
              <a:t>different event types:	</a:t>
            </a:r>
            <a:endParaRPr lang="en-US" dirty="0" smtClean="0">
              <a:solidFill>
                <a:schemeClr val="bg1"/>
              </a:solidFill>
            </a:endParaRPr>
          </a:p>
          <a:p>
            <a:pPr lvl="8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. problem </a:t>
            </a:r>
            <a:r>
              <a:rPr lang="mr-IN" dirty="0" smtClean="0">
                <a:solidFill>
                  <a:schemeClr val="bg1"/>
                </a:solidFill>
              </a:rPr>
              <a:t>–</a:t>
            </a:r>
            <a:r>
              <a:rPr lang="en-US" dirty="0" smtClean="0">
                <a:solidFill>
                  <a:schemeClr val="bg1"/>
                </a:solidFill>
              </a:rPr>
              <a:t> Course </a:t>
            </a:r>
            <a:r>
              <a:rPr lang="en-US" dirty="0">
                <a:solidFill>
                  <a:schemeClr val="bg1"/>
                </a:solidFill>
              </a:rPr>
              <a:t>assignments.   </a:t>
            </a:r>
            <a:endParaRPr lang="en-US" dirty="0" smtClean="0">
              <a:solidFill>
                <a:schemeClr val="bg1"/>
              </a:solidFill>
            </a:endParaRPr>
          </a:p>
          <a:p>
            <a:pPr lvl="8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. video - </a:t>
            </a:r>
            <a:r>
              <a:rPr lang="en-US" dirty="0" smtClean="0">
                <a:solidFill>
                  <a:schemeClr val="bg1"/>
                </a:solidFill>
              </a:rPr>
              <a:t>Course </a:t>
            </a:r>
            <a:r>
              <a:rPr lang="en-US" dirty="0">
                <a:solidFill>
                  <a:schemeClr val="bg1"/>
                </a:solidFill>
              </a:rPr>
              <a:t>videos.	</a:t>
            </a:r>
            <a:endParaRPr lang="en-US" dirty="0" smtClean="0">
              <a:solidFill>
                <a:schemeClr val="bg1"/>
              </a:solidFill>
            </a:endParaRPr>
          </a:p>
          <a:p>
            <a:pPr lvl="8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. access </a:t>
            </a:r>
            <a:r>
              <a:rPr lang="mr-IN" dirty="0" smtClean="0">
                <a:solidFill>
                  <a:schemeClr val="bg1"/>
                </a:solidFill>
              </a:rPr>
              <a:t>–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Accessing </a:t>
            </a:r>
            <a:r>
              <a:rPr lang="en-US" dirty="0" smtClean="0">
                <a:solidFill>
                  <a:schemeClr val="bg1"/>
                </a:solidFill>
              </a:rPr>
              <a:t>course objects</a:t>
            </a:r>
          </a:p>
          <a:p>
            <a:pPr lvl="8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4</a:t>
            </a:r>
            <a:r>
              <a:rPr lang="en-US" dirty="0">
                <a:solidFill>
                  <a:schemeClr val="bg1"/>
                </a:solidFill>
              </a:rPr>
              <a:t>. wiki - Accessing the course wiki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lvl="8"/>
            <a:r>
              <a:rPr lang="en-US" dirty="0">
                <a:solidFill>
                  <a:schemeClr val="bg1"/>
                </a:solidFill>
              </a:rPr>
              <a:t>	5. discussion </a:t>
            </a:r>
            <a:r>
              <a:rPr lang="mr-IN" dirty="0" smtClean="0">
                <a:solidFill>
                  <a:schemeClr val="bg1"/>
                </a:solidFill>
              </a:rPr>
              <a:t>–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Accessing </a:t>
            </a:r>
            <a:r>
              <a:rPr lang="en-US" dirty="0" smtClean="0">
                <a:solidFill>
                  <a:schemeClr val="bg1"/>
                </a:solidFill>
              </a:rPr>
              <a:t>course </a:t>
            </a:r>
            <a:r>
              <a:rPr lang="en-US" dirty="0">
                <a:solidFill>
                  <a:schemeClr val="bg1"/>
                </a:solidFill>
              </a:rPr>
              <a:t>forum.	6. navigate - </a:t>
            </a:r>
            <a:r>
              <a:rPr lang="en-US" dirty="0" smtClean="0">
                <a:solidFill>
                  <a:schemeClr val="bg1"/>
                </a:solidFill>
              </a:rPr>
              <a:t>Navigating others</a:t>
            </a:r>
          </a:p>
          <a:p>
            <a:pPr lvl="8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7</a:t>
            </a:r>
            <a:r>
              <a:rPr lang="en-US" dirty="0">
                <a:solidFill>
                  <a:schemeClr val="bg1"/>
                </a:solidFill>
              </a:rPr>
              <a:t>. page_close </a:t>
            </a:r>
            <a:r>
              <a:rPr lang="mr-IN" dirty="0" smtClean="0">
                <a:solidFill>
                  <a:schemeClr val="bg1"/>
                </a:solidFill>
              </a:rPr>
              <a:t>–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Closing </a:t>
            </a:r>
            <a:r>
              <a:rPr lang="en-US" dirty="0" smtClean="0">
                <a:solidFill>
                  <a:schemeClr val="bg1"/>
                </a:solidFill>
              </a:rPr>
              <a:t>web </a:t>
            </a:r>
            <a:r>
              <a:rPr lang="en-US" dirty="0">
                <a:solidFill>
                  <a:schemeClr val="bg1"/>
                </a:solidFill>
              </a:rPr>
              <a:t>page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285750" lvl="8" indent="-285750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object </a:t>
            </a:r>
            <a:r>
              <a:rPr lang="en-US" dirty="0">
                <a:solidFill>
                  <a:schemeClr val="bg1"/>
                </a:solidFill>
              </a:rPr>
              <a:t>- The object the student </a:t>
            </a:r>
            <a:r>
              <a:rPr lang="en-US" dirty="0" smtClean="0">
                <a:solidFill>
                  <a:schemeClr val="bg1"/>
                </a:solidFill>
              </a:rPr>
              <a:t>access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61930" y="5224190"/>
            <a:ext cx="4572000" cy="95410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true_train.csv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-- Ground Truth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1st column - Enrollment ID.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2nd </a:t>
            </a:r>
            <a:r>
              <a:rPr lang="en-US" dirty="0">
                <a:solidFill>
                  <a:schemeClr val="bg1"/>
                </a:solidFill>
              </a:rPr>
              <a:t>column </a:t>
            </a:r>
            <a:r>
              <a:rPr lang="en-US" dirty="0" smtClean="0">
                <a:solidFill>
                  <a:schemeClr val="bg1"/>
                </a:solidFill>
              </a:rPr>
              <a:t>- Ground </a:t>
            </a:r>
            <a:r>
              <a:rPr lang="en-US" dirty="0">
                <a:solidFill>
                  <a:schemeClr val="bg1"/>
                </a:solidFill>
              </a:rPr>
              <a:t>truth of dropout (1 for a dropout event and 0 for continuing study)</a:t>
            </a:r>
          </a:p>
        </p:txBody>
      </p:sp>
    </p:spTree>
    <p:extLst>
      <p:ext uri="{BB962C8B-B14F-4D97-AF65-F5344CB8AC3E}">
        <p14:creationId xmlns:p14="http://schemas.microsoft.com/office/powerpoint/2010/main" val="1477220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67;p21">
            <a:extLst>
              <a:ext uri="{FF2B5EF4-FFF2-40B4-BE49-F238E27FC236}">
                <a16:creationId xmlns="" xmlns:a16="http://schemas.microsoft.com/office/drawing/2014/main" id="{47946565-D45E-48BC-8456-BA242FF28BE4}"/>
              </a:ext>
            </a:extLst>
          </p:cNvPr>
          <p:cNvSpPr txBox="1">
            <a:spLocks/>
          </p:cNvSpPr>
          <p:nvPr/>
        </p:nvSpPr>
        <p:spPr>
          <a:xfrm>
            <a:off x="0" y="500118"/>
            <a:ext cx="9251643" cy="11406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HK" sz="5000" b="1" dirty="0" smtClean="0">
                <a:solidFill>
                  <a:schemeClr val="l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Understanding the Data (2)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64765" y="2216818"/>
            <a:ext cx="8288942" cy="73866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timespans of each course for calculating dropouts is 10 days after the last day of that course, 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i.e. Course </a:t>
            </a:r>
            <a:r>
              <a:rPr lang="en-US" dirty="0">
                <a:solidFill>
                  <a:schemeClr val="bg1"/>
                </a:solidFill>
              </a:rPr>
              <a:t>C is from 2014.4.1 to 2014.4.30 in the given data, a user enrolled the course C will be treated as a dropout if he/she leaves no record from 2014.5.1 to 2014.5.10</a:t>
            </a:r>
          </a:p>
        </p:txBody>
      </p:sp>
      <p:sp>
        <p:nvSpPr>
          <p:cNvPr id="2" name="Rectangle 1"/>
          <p:cNvSpPr/>
          <p:nvPr/>
        </p:nvSpPr>
        <p:spPr>
          <a:xfrm>
            <a:off x="1573353" y="1494444"/>
            <a:ext cx="616226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i="1" dirty="0" smtClean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sz="3000" b="1" i="1" smtClean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redicting </a:t>
            </a:r>
            <a:r>
              <a:rPr lang="en-US" sz="3000" b="1" i="1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their likelihood of dropout </a:t>
            </a:r>
            <a:endParaRPr lang="en-US" sz="3000" dirty="0"/>
          </a:p>
        </p:txBody>
      </p:sp>
      <p:sp>
        <p:nvSpPr>
          <p:cNvPr id="11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64765" y="3278758"/>
            <a:ext cx="3225495" cy="126808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HK" sz="2500" dirty="0" smtClean="0"/>
              <a:t>120,542 enrolments</a:t>
            </a:r>
          </a:p>
          <a:p>
            <a:pPr lvl="1"/>
            <a:r>
              <a:rPr lang="en-HK" sz="1800" dirty="0" smtClean="0"/>
              <a:t>95,581 -&gt; Dropout </a:t>
            </a:r>
          </a:p>
          <a:p>
            <a:pPr lvl="1"/>
            <a:r>
              <a:rPr lang="cs-CZ" sz="1800" dirty="0" smtClean="0"/>
              <a:t>24,961-&gt;</a:t>
            </a:r>
            <a:r>
              <a:rPr lang="cs-CZ" sz="1800" dirty="0"/>
              <a:t>Completion</a:t>
            </a:r>
            <a:r>
              <a:rPr lang="cs-CZ" sz="1800" dirty="0" smtClean="0"/>
              <a:t> </a:t>
            </a:r>
            <a:r>
              <a:rPr lang="en-HK" sz="2800" dirty="0" smtClean="0"/>
              <a:t>	</a:t>
            </a:r>
            <a:endParaRPr lang="en-HK" sz="2800" dirty="0"/>
          </a:p>
        </p:txBody>
      </p:sp>
      <p:grpSp>
        <p:nvGrpSpPr>
          <p:cNvPr id="7" name="Group 6"/>
          <p:cNvGrpSpPr/>
          <p:nvPr/>
        </p:nvGrpSpPr>
        <p:grpSpPr>
          <a:xfrm>
            <a:off x="3916266" y="3453074"/>
            <a:ext cx="1836222" cy="759685"/>
            <a:chOff x="3916266" y="3730667"/>
            <a:chExt cx="1836222" cy="759685"/>
          </a:xfrm>
        </p:grpSpPr>
        <p:sp>
          <p:nvSpPr>
            <p:cNvPr id="3" name="Up Arrow 2"/>
            <p:cNvSpPr/>
            <p:nvPr/>
          </p:nvSpPr>
          <p:spPr>
            <a:xfrm rot="5400000">
              <a:off x="4600258" y="3338122"/>
              <a:ext cx="468238" cy="1836222"/>
            </a:xfrm>
            <a:prstGeom prst="upArrow">
              <a:avLst>
                <a:gd name="adj1" fmla="val 62500"/>
                <a:gd name="adj2" fmla="val 50000"/>
              </a:avLst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948924" y="3730667"/>
              <a:ext cx="164771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Imbalanced Data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Google Shape;110;p16"/>
          <p:cNvSpPr txBox="1">
            <a:spLocks/>
          </p:cNvSpPr>
          <p:nvPr/>
        </p:nvSpPr>
        <p:spPr>
          <a:xfrm>
            <a:off x="5855304" y="3594511"/>
            <a:ext cx="2898404" cy="7682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usine"/>
              <a:buChar char="▪"/>
              <a:defRPr sz="30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38100" indent="0" algn="ctr">
              <a:buNone/>
            </a:pPr>
            <a:r>
              <a:rPr lang="en-US" sz="2500" smtClean="0"/>
              <a:t>SK-Learn Resample</a:t>
            </a:r>
            <a:endParaRPr lang="en-HK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64766" y="4702619"/>
            <a:ext cx="8288942" cy="19389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FF0000"/>
                </a:solidFill>
              </a:rPr>
              <a:t>Describe Resampling Technique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51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261;p27"/>
          <p:cNvSpPr txBox="1"/>
          <p:nvPr/>
        </p:nvSpPr>
        <p:spPr>
          <a:xfrm>
            <a:off x="4694476" y="2247453"/>
            <a:ext cx="4037362" cy="1865398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262" name="Google Shape;262;p27"/>
          <p:cNvCxnSpPr/>
          <p:nvPr/>
        </p:nvCxnSpPr>
        <p:spPr>
          <a:xfrm flipH="1">
            <a:off x="5467240" y="5943601"/>
            <a:ext cx="3108371" cy="307491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261" name="Google Shape;261;p27"/>
          <p:cNvSpPr txBox="1"/>
          <p:nvPr/>
        </p:nvSpPr>
        <p:spPr>
          <a:xfrm>
            <a:off x="404696" y="2221693"/>
            <a:ext cx="4037362" cy="1865398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3" name="Google Shape;167;p21">
            <a:extLst>
              <a:ext uri="{FF2B5EF4-FFF2-40B4-BE49-F238E27FC236}">
                <a16:creationId xmlns="" xmlns:a16="http://schemas.microsoft.com/office/drawing/2014/main" id="{47946565-D45E-48BC-8456-BA242FF28BE4}"/>
              </a:ext>
            </a:extLst>
          </p:cNvPr>
          <p:cNvSpPr txBox="1">
            <a:spLocks/>
          </p:cNvSpPr>
          <p:nvPr/>
        </p:nvSpPr>
        <p:spPr>
          <a:xfrm>
            <a:off x="203429" y="497332"/>
            <a:ext cx="8780828" cy="18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HK" sz="5000" b="1" dirty="0" smtClean="0">
                <a:solidFill>
                  <a:schemeClr val="l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Pre-Processing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64065" y="4366396"/>
            <a:ext cx="2470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i="1" dirty="0" smtClean="0">
                <a:solidFill>
                  <a:srgbClr val="FFC000"/>
                </a:solidFill>
              </a:rPr>
              <a:t>Table 1. Log Record Feature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686697" y="4394106"/>
            <a:ext cx="2032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i="1" dirty="0" smtClean="0">
                <a:solidFill>
                  <a:srgbClr val="FFC000"/>
                </a:solidFill>
              </a:rPr>
              <a:t>Table 2. Time Features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550927" y="2285712"/>
          <a:ext cx="3744899" cy="1737360"/>
        </p:xfrm>
        <a:graphic>
          <a:graphicData uri="http://schemas.openxmlformats.org/drawingml/2006/table">
            <a:tbl>
              <a:tblPr/>
              <a:tblGrid>
                <a:gridCol w="1039525"/>
                <a:gridCol w="1039525"/>
                <a:gridCol w="626324"/>
                <a:gridCol w="1039525"/>
              </a:tblGrid>
              <a:tr h="249121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Features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Features </a:t>
                      </a:r>
                    </a:p>
                  </a:txBody>
                  <a:tcPr anchor="ctr">
                    <a:lnL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9121"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 </a:t>
                      </a:r>
                    </a:p>
                  </a:txBody>
                  <a:tcPr anchor="ctr">
                    <a:lnL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# problem </a:t>
                      </a:r>
                    </a:p>
                  </a:txBody>
                  <a:tcPr anchor="ctr">
                    <a:lnL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6 </a:t>
                      </a:r>
                    </a:p>
                  </a:txBody>
                  <a:tcPr anchor="ctr">
                    <a:lnL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# navigate </a:t>
                      </a:r>
                    </a:p>
                  </a:txBody>
                  <a:tcPr anchor="ctr">
                    <a:lnL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9121">
                <a:tc>
                  <a:txBody>
                    <a:bodyPr/>
                    <a:lstStyle/>
                    <a:p>
                      <a:pPr algn="ctr"/>
                      <a:r>
                        <a:rPr lang="is-IS" sz="1300"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 </a:t>
                      </a:r>
                    </a:p>
                  </a:txBody>
                  <a:tcPr anchor="ctr">
                    <a:lnL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499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# video </a:t>
                      </a:r>
                    </a:p>
                  </a:txBody>
                  <a:tcPr anchor="ctr">
                    <a:lnL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499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7 </a:t>
                      </a:r>
                    </a:p>
                  </a:txBody>
                  <a:tcPr anchor="ctr">
                    <a:lnL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499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# page close </a:t>
                      </a:r>
                    </a:p>
                  </a:txBody>
                  <a:tcPr anchor="ctr">
                    <a:lnL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499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912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 </a:t>
                      </a:r>
                    </a:p>
                  </a:txBody>
                  <a:tcPr anchor="ctr">
                    <a:lnL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499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# access </a:t>
                      </a:r>
                    </a:p>
                  </a:txBody>
                  <a:tcPr anchor="ctr">
                    <a:lnL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499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 </a:t>
                      </a:r>
                    </a:p>
                  </a:txBody>
                  <a:tcPr anchor="ctr">
                    <a:lnL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499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# server </a:t>
                      </a:r>
                    </a:p>
                  </a:txBody>
                  <a:tcPr anchor="ctr">
                    <a:lnL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499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912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 </a:t>
                      </a:r>
                    </a:p>
                  </a:txBody>
                  <a:tcPr anchor="ctr">
                    <a:lnL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300"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# wiki </a:t>
                      </a:r>
                    </a:p>
                  </a:txBody>
                  <a:tcPr anchor="ctr">
                    <a:lnL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300"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9 </a:t>
                      </a:r>
                    </a:p>
                  </a:txBody>
                  <a:tcPr anchor="ctr">
                    <a:lnL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# browser </a:t>
                      </a:r>
                    </a:p>
                  </a:txBody>
                  <a:tcPr anchor="ctr">
                    <a:lnL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912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5 </a:t>
                      </a:r>
                    </a:p>
                  </a:txBody>
                  <a:tcPr anchor="ctr">
                    <a:lnL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# discussion </a:t>
                      </a:r>
                    </a:p>
                  </a:txBody>
                  <a:tcPr anchor="ctr">
                    <a:lnL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4835866" y="2295958"/>
          <a:ext cx="3754582" cy="1828800"/>
        </p:xfrm>
        <a:graphic>
          <a:graphicData uri="http://schemas.openxmlformats.org/drawingml/2006/table">
            <a:tbl>
              <a:tblPr/>
              <a:tblGrid>
                <a:gridCol w="983043"/>
                <a:gridCol w="2771539"/>
              </a:tblGrid>
              <a:tr h="345423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Index </a:t>
                      </a:r>
                      <a:endParaRPr lang="en-US" sz="1300" dirty="0" smtClean="0"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ctr"/>
                      <a:endParaRPr lang="en-US" sz="500" dirty="0"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Feature </a:t>
                      </a:r>
                      <a:endParaRPr lang="en-US" sz="1300" dirty="0" smtClean="0"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ctr"/>
                      <a:endParaRPr lang="en-US" sz="500" dirty="0"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0564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last log time - first log time </a:t>
                      </a:r>
                      <a:endParaRPr lang="en-US" sz="1300" dirty="0" smtClean="0"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ctr"/>
                      <a:endParaRPr lang="en-US" sz="1300" dirty="0"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0564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 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# effective study days </a:t>
                      </a:r>
                      <a:endParaRPr lang="en-US" sz="1300" dirty="0" smtClean="0"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ctr"/>
                      <a:endParaRPr lang="en-US" sz="1300" dirty="0" smtClean="0"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0564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endParaRPr lang="ru-RU" sz="1300" dirty="0"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# events in the late period </a:t>
                      </a:r>
                      <a:endParaRPr lang="en-US" sz="1300" dirty="0" smtClean="0"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ctr"/>
                      <a:endParaRPr lang="en-US" sz="1300" dirty="0"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7137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67;p21">
            <a:extLst>
              <a:ext uri="{FF2B5EF4-FFF2-40B4-BE49-F238E27FC236}">
                <a16:creationId xmlns="" xmlns:a16="http://schemas.microsoft.com/office/drawing/2014/main" id="{47946565-D45E-48BC-8456-BA242FF28BE4}"/>
              </a:ext>
            </a:extLst>
          </p:cNvPr>
          <p:cNvSpPr txBox="1">
            <a:spLocks/>
          </p:cNvSpPr>
          <p:nvPr/>
        </p:nvSpPr>
        <p:spPr>
          <a:xfrm>
            <a:off x="627143" y="515755"/>
            <a:ext cx="8006787" cy="11406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HK" sz="5000" b="1" dirty="0" smtClean="0">
                <a:solidFill>
                  <a:schemeClr val="l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Insights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779344" y="1888034"/>
            <a:ext cx="3801348" cy="2956514"/>
            <a:chOff x="5322518" y="1368123"/>
            <a:chExt cx="3300610" cy="2567063"/>
          </a:xfrm>
        </p:grpSpPr>
        <p:grpSp>
          <p:nvGrpSpPr>
            <p:cNvPr id="5" name="Google Shape;153;p20">
              <a:extLst>
                <a:ext uri="{FF2B5EF4-FFF2-40B4-BE49-F238E27FC236}">
                  <a16:creationId xmlns="" xmlns:a16="http://schemas.microsoft.com/office/drawing/2014/main" id="{5EA9745C-1A7E-48B1-9FFE-5417F8118619}"/>
                </a:ext>
              </a:extLst>
            </p:cNvPr>
            <p:cNvGrpSpPr/>
            <p:nvPr/>
          </p:nvGrpSpPr>
          <p:grpSpPr>
            <a:xfrm rot="5400000">
              <a:off x="5689291" y="1001350"/>
              <a:ext cx="2567063" cy="3300610"/>
              <a:chOff x="5708850" y="3417450"/>
              <a:chExt cx="2931161" cy="2815646"/>
            </a:xfrm>
          </p:grpSpPr>
          <p:sp>
            <p:nvSpPr>
              <p:cNvPr id="6" name="Google Shape;154;p20">
                <a:extLst>
                  <a:ext uri="{FF2B5EF4-FFF2-40B4-BE49-F238E27FC236}">
                    <a16:creationId xmlns="" xmlns:a16="http://schemas.microsoft.com/office/drawing/2014/main" id="{745B482F-8317-461A-BFC1-592F8524B94E}"/>
                  </a:ext>
                </a:extLst>
              </p:cNvPr>
              <p:cNvSpPr/>
              <p:nvPr/>
            </p:nvSpPr>
            <p:spPr>
              <a:xfrm>
                <a:off x="6102011" y="3942011"/>
                <a:ext cx="2283300" cy="2283300"/>
              </a:xfrm>
              <a:prstGeom prst="rect">
                <a:avLst/>
              </a:prstGeom>
              <a:noFill/>
              <a:ln w="9525" cap="flat" cmpd="sng">
                <a:solidFill>
                  <a:srgbClr val="FFFFFF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55;p20">
                <a:extLst>
                  <a:ext uri="{FF2B5EF4-FFF2-40B4-BE49-F238E27FC236}">
                    <a16:creationId xmlns="" xmlns:a16="http://schemas.microsoft.com/office/drawing/2014/main" id="{49280034-FE0C-431F-9DEE-AECA11CF4E5E}"/>
                  </a:ext>
                </a:extLst>
              </p:cNvPr>
              <p:cNvSpPr/>
              <p:nvPr/>
            </p:nvSpPr>
            <p:spPr>
              <a:xfrm>
                <a:off x="8516561" y="3942000"/>
                <a:ext cx="123450" cy="22757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91029" extrusionOk="0">
                    <a:moveTo>
                      <a:pt x="0" y="0"/>
                    </a:moveTo>
                    <a:lnTo>
                      <a:pt x="4938" y="0"/>
                    </a:lnTo>
                    <a:lnTo>
                      <a:pt x="4938" y="91029"/>
                    </a:lnTo>
                    <a:lnTo>
                      <a:pt x="0" y="91029"/>
                    </a:lnTo>
                  </a:path>
                </a:pathLst>
              </a:custGeom>
              <a:noFill/>
              <a:ln w="9525" cap="flat" cmpd="sng">
                <a:solidFill>
                  <a:srgbClr val="FFFFFF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sp>
          <p:sp>
            <p:nvSpPr>
              <p:cNvPr id="8" name="Google Shape;156;p20">
                <a:extLst>
                  <a:ext uri="{FF2B5EF4-FFF2-40B4-BE49-F238E27FC236}">
                    <a16:creationId xmlns="" xmlns:a16="http://schemas.microsoft.com/office/drawing/2014/main" id="{D63AC265-D30F-41A5-B5AE-19FFA30C7FB0}"/>
                  </a:ext>
                </a:extLst>
              </p:cNvPr>
              <p:cNvSpPr/>
              <p:nvPr/>
            </p:nvSpPr>
            <p:spPr>
              <a:xfrm rot="-5400000">
                <a:off x="7180125" y="2605525"/>
                <a:ext cx="123450" cy="22757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91029" extrusionOk="0">
                    <a:moveTo>
                      <a:pt x="0" y="0"/>
                    </a:moveTo>
                    <a:lnTo>
                      <a:pt x="4938" y="0"/>
                    </a:lnTo>
                    <a:lnTo>
                      <a:pt x="4938" y="91029"/>
                    </a:lnTo>
                    <a:lnTo>
                      <a:pt x="0" y="91029"/>
                    </a:lnTo>
                  </a:path>
                </a:pathLst>
              </a:custGeom>
              <a:noFill/>
              <a:ln w="9525" cap="flat" cmpd="sng">
                <a:solidFill>
                  <a:srgbClr val="FFFFFF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sp>
          <p:sp>
            <p:nvSpPr>
              <p:cNvPr id="9" name="Google Shape;157;p20">
                <a:extLst>
                  <a:ext uri="{FF2B5EF4-FFF2-40B4-BE49-F238E27FC236}">
                    <a16:creationId xmlns="" xmlns:a16="http://schemas.microsoft.com/office/drawing/2014/main" id="{2F0D7742-00AA-4730-894F-FFDD867DECB9}"/>
                  </a:ext>
                </a:extLst>
              </p:cNvPr>
              <p:cNvSpPr/>
              <p:nvPr/>
            </p:nvSpPr>
            <p:spPr>
              <a:xfrm rot="-5400000">
                <a:off x="5708850" y="3417450"/>
                <a:ext cx="1326900" cy="132690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9525" cap="flat" cmpd="sng">
                <a:solidFill>
                  <a:srgbClr val="FFFFFF"/>
                </a:solidFill>
                <a:prstDash val="dash"/>
                <a:round/>
                <a:headEnd type="triangl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" name="Google Shape;158;p20">
                <a:extLst>
                  <a:ext uri="{FF2B5EF4-FFF2-40B4-BE49-F238E27FC236}">
                    <a16:creationId xmlns="" xmlns:a16="http://schemas.microsoft.com/office/drawing/2014/main" id="{B021A1E0-72D9-48CE-8042-19C87BD8C10C}"/>
                  </a:ext>
                </a:extLst>
              </p:cNvPr>
              <p:cNvCxnSpPr/>
              <p:nvPr/>
            </p:nvCxnSpPr>
            <p:spPr>
              <a:xfrm>
                <a:off x="6109725" y="3957425"/>
                <a:ext cx="2268000" cy="226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" name="Google Shape;159;p20">
                <a:extLst>
                  <a:ext uri="{FF2B5EF4-FFF2-40B4-BE49-F238E27FC236}">
                    <a16:creationId xmlns="" xmlns:a16="http://schemas.microsoft.com/office/drawing/2014/main" id="{6AE06444-758E-4DB8-9535-2212706E3D77}"/>
                  </a:ext>
                </a:extLst>
              </p:cNvPr>
              <p:cNvCxnSpPr/>
              <p:nvPr/>
            </p:nvCxnSpPr>
            <p:spPr>
              <a:xfrm flipH="1">
                <a:off x="6102050" y="3941996"/>
                <a:ext cx="2291100" cy="2291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60;p20">
                <a:extLst>
                  <a:ext uri="{FF2B5EF4-FFF2-40B4-BE49-F238E27FC236}">
                    <a16:creationId xmlns="" xmlns:a16="http://schemas.microsoft.com/office/drawing/2014/main" id="{62328D3E-98E0-4460-9E9F-BF19E191DC53}"/>
                  </a:ext>
                </a:extLst>
              </p:cNvPr>
              <p:cNvCxnSpPr/>
              <p:nvPr/>
            </p:nvCxnSpPr>
            <p:spPr>
              <a:xfrm>
                <a:off x="5978575" y="3949725"/>
                <a:ext cx="0" cy="2283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triangle" w="sm" len="sm"/>
                <a:tailEnd type="triangle" w="sm" len="sm"/>
              </a:ln>
            </p:spPr>
          </p:cxnSp>
        </p:grp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2051" y="1734605"/>
              <a:ext cx="2628097" cy="1970875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5077820" y="1926945"/>
            <a:ext cx="3801348" cy="2956514"/>
            <a:chOff x="5322518" y="1368123"/>
            <a:chExt cx="3300610" cy="2567063"/>
          </a:xfrm>
        </p:grpSpPr>
        <p:grpSp>
          <p:nvGrpSpPr>
            <p:cNvPr id="29" name="Google Shape;153;p20">
              <a:extLst>
                <a:ext uri="{FF2B5EF4-FFF2-40B4-BE49-F238E27FC236}">
                  <a16:creationId xmlns="" xmlns:a16="http://schemas.microsoft.com/office/drawing/2014/main" id="{5EA9745C-1A7E-48B1-9FFE-5417F8118619}"/>
                </a:ext>
              </a:extLst>
            </p:cNvPr>
            <p:cNvGrpSpPr/>
            <p:nvPr/>
          </p:nvGrpSpPr>
          <p:grpSpPr>
            <a:xfrm rot="5400000">
              <a:off x="5689291" y="1001350"/>
              <a:ext cx="2567063" cy="3300610"/>
              <a:chOff x="5708850" y="3417450"/>
              <a:chExt cx="2931161" cy="2815646"/>
            </a:xfrm>
          </p:grpSpPr>
          <p:sp>
            <p:nvSpPr>
              <p:cNvPr id="31" name="Google Shape;154;p20">
                <a:extLst>
                  <a:ext uri="{FF2B5EF4-FFF2-40B4-BE49-F238E27FC236}">
                    <a16:creationId xmlns="" xmlns:a16="http://schemas.microsoft.com/office/drawing/2014/main" id="{745B482F-8317-461A-BFC1-592F8524B94E}"/>
                  </a:ext>
                </a:extLst>
              </p:cNvPr>
              <p:cNvSpPr/>
              <p:nvPr/>
            </p:nvSpPr>
            <p:spPr>
              <a:xfrm>
                <a:off x="6102011" y="3942011"/>
                <a:ext cx="2283300" cy="2283300"/>
              </a:xfrm>
              <a:prstGeom prst="rect">
                <a:avLst/>
              </a:prstGeom>
              <a:noFill/>
              <a:ln w="9525" cap="flat" cmpd="sng">
                <a:solidFill>
                  <a:srgbClr val="FFFFFF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55;p20">
                <a:extLst>
                  <a:ext uri="{FF2B5EF4-FFF2-40B4-BE49-F238E27FC236}">
                    <a16:creationId xmlns="" xmlns:a16="http://schemas.microsoft.com/office/drawing/2014/main" id="{49280034-FE0C-431F-9DEE-AECA11CF4E5E}"/>
                  </a:ext>
                </a:extLst>
              </p:cNvPr>
              <p:cNvSpPr/>
              <p:nvPr/>
            </p:nvSpPr>
            <p:spPr>
              <a:xfrm>
                <a:off x="8516561" y="3942000"/>
                <a:ext cx="123450" cy="22757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91029" extrusionOk="0">
                    <a:moveTo>
                      <a:pt x="0" y="0"/>
                    </a:moveTo>
                    <a:lnTo>
                      <a:pt x="4938" y="0"/>
                    </a:lnTo>
                    <a:lnTo>
                      <a:pt x="4938" y="91029"/>
                    </a:lnTo>
                    <a:lnTo>
                      <a:pt x="0" y="91029"/>
                    </a:lnTo>
                  </a:path>
                </a:pathLst>
              </a:custGeom>
              <a:noFill/>
              <a:ln w="9525" cap="flat" cmpd="sng">
                <a:solidFill>
                  <a:srgbClr val="FFFFFF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sp>
          <p:sp>
            <p:nvSpPr>
              <p:cNvPr id="33" name="Google Shape;156;p20">
                <a:extLst>
                  <a:ext uri="{FF2B5EF4-FFF2-40B4-BE49-F238E27FC236}">
                    <a16:creationId xmlns="" xmlns:a16="http://schemas.microsoft.com/office/drawing/2014/main" id="{D63AC265-D30F-41A5-B5AE-19FFA30C7FB0}"/>
                  </a:ext>
                </a:extLst>
              </p:cNvPr>
              <p:cNvSpPr/>
              <p:nvPr/>
            </p:nvSpPr>
            <p:spPr>
              <a:xfrm rot="-5400000">
                <a:off x="7180125" y="2605525"/>
                <a:ext cx="123450" cy="22757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91029" extrusionOk="0">
                    <a:moveTo>
                      <a:pt x="0" y="0"/>
                    </a:moveTo>
                    <a:lnTo>
                      <a:pt x="4938" y="0"/>
                    </a:lnTo>
                    <a:lnTo>
                      <a:pt x="4938" y="91029"/>
                    </a:lnTo>
                    <a:lnTo>
                      <a:pt x="0" y="91029"/>
                    </a:lnTo>
                  </a:path>
                </a:pathLst>
              </a:custGeom>
              <a:noFill/>
              <a:ln w="9525" cap="flat" cmpd="sng">
                <a:solidFill>
                  <a:srgbClr val="FFFFFF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sp>
          <p:sp>
            <p:nvSpPr>
              <p:cNvPr id="34" name="Google Shape;157;p20">
                <a:extLst>
                  <a:ext uri="{FF2B5EF4-FFF2-40B4-BE49-F238E27FC236}">
                    <a16:creationId xmlns="" xmlns:a16="http://schemas.microsoft.com/office/drawing/2014/main" id="{2F0D7742-00AA-4730-894F-FFDD867DECB9}"/>
                  </a:ext>
                </a:extLst>
              </p:cNvPr>
              <p:cNvSpPr/>
              <p:nvPr/>
            </p:nvSpPr>
            <p:spPr>
              <a:xfrm rot="-5400000">
                <a:off x="5708850" y="3417450"/>
                <a:ext cx="1326900" cy="132690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9525" cap="flat" cmpd="sng">
                <a:solidFill>
                  <a:srgbClr val="FFFFFF"/>
                </a:solidFill>
                <a:prstDash val="dash"/>
                <a:round/>
                <a:headEnd type="triangl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5" name="Google Shape;158;p20">
                <a:extLst>
                  <a:ext uri="{FF2B5EF4-FFF2-40B4-BE49-F238E27FC236}">
                    <a16:creationId xmlns="" xmlns:a16="http://schemas.microsoft.com/office/drawing/2014/main" id="{B021A1E0-72D9-48CE-8042-19C87BD8C10C}"/>
                  </a:ext>
                </a:extLst>
              </p:cNvPr>
              <p:cNvCxnSpPr/>
              <p:nvPr/>
            </p:nvCxnSpPr>
            <p:spPr>
              <a:xfrm>
                <a:off x="6109725" y="3957425"/>
                <a:ext cx="2268000" cy="226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159;p20">
                <a:extLst>
                  <a:ext uri="{FF2B5EF4-FFF2-40B4-BE49-F238E27FC236}">
                    <a16:creationId xmlns="" xmlns:a16="http://schemas.microsoft.com/office/drawing/2014/main" id="{6AE06444-758E-4DB8-9535-2212706E3D77}"/>
                  </a:ext>
                </a:extLst>
              </p:cNvPr>
              <p:cNvCxnSpPr/>
              <p:nvPr/>
            </p:nvCxnSpPr>
            <p:spPr>
              <a:xfrm flipH="1">
                <a:off x="6102050" y="3941996"/>
                <a:ext cx="2291100" cy="2291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160;p20">
                <a:extLst>
                  <a:ext uri="{FF2B5EF4-FFF2-40B4-BE49-F238E27FC236}">
                    <a16:creationId xmlns="" xmlns:a16="http://schemas.microsoft.com/office/drawing/2014/main" id="{62328D3E-98E0-4460-9E9F-BF19E191DC53}"/>
                  </a:ext>
                </a:extLst>
              </p:cNvPr>
              <p:cNvCxnSpPr/>
              <p:nvPr/>
            </p:nvCxnSpPr>
            <p:spPr>
              <a:xfrm>
                <a:off x="5978575" y="3949725"/>
                <a:ext cx="0" cy="2283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triangle" w="sm" len="sm"/>
                <a:tailEnd type="triangle" w="sm" len="sm"/>
              </a:ln>
            </p:spPr>
          </p:cxnSp>
        </p:grp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2051" y="1739133"/>
              <a:ext cx="2628097" cy="1961818"/>
            </a:xfrm>
            <a:prstGeom prst="rect">
              <a:avLst/>
            </a:prstGeom>
          </p:spPr>
        </p:pic>
      </p:grpSp>
      <p:sp>
        <p:nvSpPr>
          <p:cNvPr id="16" name="Rectangle 15"/>
          <p:cNvSpPr/>
          <p:nvPr/>
        </p:nvSpPr>
        <p:spPr>
          <a:xfrm>
            <a:off x="691878" y="4988481"/>
            <a:ext cx="3257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FFC000"/>
                </a:solidFill>
              </a:rPr>
              <a:t>Table 1: </a:t>
            </a:r>
            <a:r>
              <a:rPr lang="en-US" sz="1200" dirty="0">
                <a:solidFill>
                  <a:srgbClr val="FFC000"/>
                </a:solidFill>
              </a:rPr>
              <a:t>Dropout rate on different active days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773104" y="5007936"/>
            <a:ext cx="37273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FFC000"/>
                </a:solidFill>
              </a:rPr>
              <a:t>Table 2: Average Amount of Events in an Enrolment</a:t>
            </a:r>
            <a:endParaRPr lang="en-US" sz="1200" dirty="0">
              <a:solidFill>
                <a:srgbClr val="FFC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1437" y="5313944"/>
            <a:ext cx="407367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en-US" i="1" u="sng" dirty="0" smtClean="0">
                <a:solidFill>
                  <a:schemeClr val="bg1"/>
                </a:solidFill>
              </a:rPr>
              <a:t>Definition</a:t>
            </a:r>
            <a:r>
              <a:rPr lang="en-US" dirty="0" smtClean="0">
                <a:solidFill>
                  <a:schemeClr val="bg1"/>
                </a:solidFill>
              </a:rPr>
              <a:t> : Active </a:t>
            </a:r>
            <a:r>
              <a:rPr lang="en-US" dirty="0">
                <a:solidFill>
                  <a:schemeClr val="bg1"/>
                </a:solidFill>
              </a:rPr>
              <a:t>days are defined as days in </a:t>
            </a:r>
            <a:r>
              <a:rPr lang="en-US" dirty="0" smtClean="0">
                <a:solidFill>
                  <a:schemeClr val="bg1"/>
                </a:solidFill>
              </a:rPr>
              <a:t>which students </a:t>
            </a:r>
            <a:r>
              <a:rPr lang="en-US" dirty="0">
                <a:solidFill>
                  <a:schemeClr val="bg1"/>
                </a:solidFill>
              </a:rPr>
              <a:t>have </a:t>
            </a:r>
            <a:r>
              <a:rPr lang="en-US" dirty="0" smtClean="0">
                <a:solidFill>
                  <a:schemeClr val="bg1"/>
                </a:solidFill>
              </a:rPr>
              <a:t>events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n-US" i="1" u="sng" dirty="0" smtClean="0">
                <a:solidFill>
                  <a:schemeClr val="bg1"/>
                </a:solidFill>
              </a:rPr>
              <a:t>Action</a:t>
            </a:r>
            <a:r>
              <a:rPr lang="en-US" dirty="0" smtClean="0">
                <a:solidFill>
                  <a:schemeClr val="bg1"/>
                </a:solidFill>
              </a:rPr>
              <a:t> : We </a:t>
            </a:r>
            <a:r>
              <a:rPr lang="en-US" dirty="0">
                <a:solidFill>
                  <a:schemeClr val="bg1"/>
                </a:solidFill>
              </a:rPr>
              <a:t>calculate </a:t>
            </a:r>
            <a:r>
              <a:rPr lang="en-US" dirty="0" smtClean="0">
                <a:solidFill>
                  <a:schemeClr val="bg1"/>
                </a:solidFill>
              </a:rPr>
              <a:t>the dropout </a:t>
            </a:r>
            <a:r>
              <a:rPr lang="en-US" dirty="0">
                <a:solidFill>
                  <a:schemeClr val="bg1"/>
                </a:solidFill>
              </a:rPr>
              <a:t>rate with respect to different active days 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 algn="just">
              <a:buFont typeface="Arial" charset="0"/>
              <a:buChar char="•"/>
            </a:pPr>
            <a:r>
              <a:rPr lang="en-US" i="1" u="sng" dirty="0" smtClean="0">
                <a:solidFill>
                  <a:schemeClr val="bg1"/>
                </a:solidFill>
              </a:rPr>
              <a:t>Findings</a:t>
            </a:r>
            <a:r>
              <a:rPr lang="en-US" dirty="0" smtClean="0">
                <a:solidFill>
                  <a:schemeClr val="bg1"/>
                </a:solidFill>
              </a:rPr>
              <a:t> : dropout </a:t>
            </a:r>
            <a:r>
              <a:rPr lang="en-US" dirty="0">
                <a:solidFill>
                  <a:schemeClr val="bg1"/>
                </a:solidFill>
              </a:rPr>
              <a:t>rate decreases as active days </a:t>
            </a:r>
            <a:r>
              <a:rPr lang="en-US" dirty="0" smtClean="0">
                <a:solidFill>
                  <a:schemeClr val="bg1"/>
                </a:solidFill>
              </a:rPr>
              <a:t>increases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19602" y="5313944"/>
            <a:ext cx="40143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en-US" i="1" u="sng" dirty="0" smtClean="0">
                <a:solidFill>
                  <a:schemeClr val="bg1"/>
                </a:solidFill>
              </a:rPr>
              <a:t>Definition</a:t>
            </a:r>
            <a:r>
              <a:rPr lang="en-US" i="1" dirty="0" smtClean="0">
                <a:solidFill>
                  <a:schemeClr val="bg1"/>
                </a:solidFill>
              </a:rPr>
              <a:t> : Different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types of </a:t>
            </a:r>
            <a:r>
              <a:rPr lang="en-US" dirty="0" smtClean="0">
                <a:solidFill>
                  <a:schemeClr val="bg1"/>
                </a:solidFill>
              </a:rPr>
              <a:t>events have </a:t>
            </a:r>
            <a:r>
              <a:rPr lang="en-US" dirty="0">
                <a:solidFill>
                  <a:schemeClr val="bg1"/>
                </a:solidFill>
              </a:rPr>
              <a:t>different </a:t>
            </a:r>
            <a:r>
              <a:rPr lang="en-US" dirty="0" smtClean="0">
                <a:solidFill>
                  <a:schemeClr val="bg1"/>
                </a:solidFill>
              </a:rPr>
              <a:t>meaning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n-US" i="1" u="sng" dirty="0" smtClean="0">
                <a:solidFill>
                  <a:schemeClr val="bg1"/>
                </a:solidFill>
              </a:rPr>
              <a:t>Action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: We plotted the different events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n-US" i="1" u="sng" dirty="0" smtClean="0">
                <a:solidFill>
                  <a:schemeClr val="bg1"/>
                </a:solidFill>
              </a:rPr>
              <a:t>Findings</a:t>
            </a:r>
            <a:r>
              <a:rPr lang="en-US" i="1" dirty="0" smtClean="0">
                <a:solidFill>
                  <a:schemeClr val="bg1"/>
                </a:solidFill>
              </a:rPr>
              <a:t> : S</a:t>
            </a:r>
            <a:r>
              <a:rPr lang="en-US" dirty="0" smtClean="0">
                <a:solidFill>
                  <a:schemeClr val="bg1"/>
                </a:solidFill>
              </a:rPr>
              <a:t>olving </a:t>
            </a:r>
            <a:r>
              <a:rPr lang="en-US" dirty="0">
                <a:solidFill>
                  <a:schemeClr val="bg1"/>
                </a:solidFill>
              </a:rPr>
              <a:t>problems and </a:t>
            </a:r>
            <a:r>
              <a:rPr lang="en-US" dirty="0" smtClean="0">
                <a:solidFill>
                  <a:schemeClr val="bg1"/>
                </a:solidFill>
              </a:rPr>
              <a:t>discussion are </a:t>
            </a:r>
            <a:r>
              <a:rPr lang="en-US" dirty="0">
                <a:solidFill>
                  <a:schemeClr val="bg1"/>
                </a:solidFill>
              </a:rPr>
              <a:t>two greatest method to differentiate dropout </a:t>
            </a:r>
            <a:r>
              <a:rPr lang="en-US" dirty="0" smtClean="0">
                <a:solidFill>
                  <a:schemeClr val="bg1"/>
                </a:solidFill>
              </a:rPr>
              <a:t>events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433222" y="1540485"/>
            <a:ext cx="18101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FFC000"/>
                </a:solidFill>
              </a:rPr>
              <a:t>Active Days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558873" y="1544160"/>
            <a:ext cx="22365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FFC000"/>
                </a:solidFill>
              </a:rPr>
              <a:t>Type of Events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337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>
            <a:spLocks noGrp="1"/>
          </p:cNvSpPr>
          <p:nvPr>
            <p:ph type="body" idx="1"/>
          </p:nvPr>
        </p:nvSpPr>
        <p:spPr>
          <a:xfrm>
            <a:off x="382079" y="3597441"/>
            <a:ext cx="2691628" cy="2680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b="1" dirty="0" smtClean="0"/>
              <a:t>Random Forest</a:t>
            </a:r>
            <a:endParaRPr lang="en-US" sz="2200" b="1" dirty="0" smtClean="0"/>
          </a:p>
          <a:p>
            <a:pPr marL="0" lvl="0" indent="0" algn="ctr">
              <a:buNone/>
            </a:pPr>
            <a:endParaRPr lang="en-US" b="1" dirty="0" smtClean="0"/>
          </a:p>
          <a:p>
            <a:pPr marL="285750" indent="-285750">
              <a:buFontTx/>
              <a:buChar char="-"/>
            </a:pPr>
            <a:r>
              <a:rPr lang="en-US" sz="1700" b="1" dirty="0" smtClean="0"/>
              <a:t>Research </a:t>
            </a:r>
          </a:p>
          <a:p>
            <a:pPr marL="285750" indent="-285750">
              <a:buFontTx/>
              <a:buChar char="-"/>
            </a:pPr>
            <a:r>
              <a:rPr lang="en-HK" sz="1700" i="1" dirty="0">
                <a:solidFill>
                  <a:srgbClr val="FFC000"/>
                </a:solidFill>
              </a:rPr>
              <a:t>Pre-processing </a:t>
            </a:r>
            <a:r>
              <a:rPr lang="en-US" sz="1700" b="1" i="1" dirty="0"/>
              <a:t> feature </a:t>
            </a:r>
            <a:r>
              <a:rPr lang="en-US" sz="1700" b="1" i="1" dirty="0" smtClean="0"/>
              <a:t>2</a:t>
            </a:r>
          </a:p>
          <a:p>
            <a:pPr marL="285750" indent="-285750">
              <a:buFontTx/>
              <a:buChar char="-"/>
            </a:pPr>
            <a:r>
              <a:rPr lang="en-HK" sz="1700" b="1" i="1" dirty="0" smtClean="0"/>
              <a:t>Slides &amp; Report/ Ada boosting?</a:t>
            </a:r>
            <a:endParaRPr lang="en-HK" sz="1700" b="1" i="1" dirty="0"/>
          </a:p>
        </p:txBody>
      </p:sp>
      <p:sp>
        <p:nvSpPr>
          <p:cNvPr id="144" name="Google Shape;144;p19"/>
          <p:cNvSpPr txBox="1">
            <a:spLocks noGrp="1"/>
          </p:cNvSpPr>
          <p:nvPr>
            <p:ph type="body" idx="2"/>
          </p:nvPr>
        </p:nvSpPr>
        <p:spPr>
          <a:xfrm>
            <a:off x="6092966" y="3617715"/>
            <a:ext cx="2824702" cy="2814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b="1" dirty="0" smtClean="0"/>
              <a:t>Logistic Regression</a:t>
            </a:r>
            <a:endParaRPr sz="2200" b="1" dirty="0"/>
          </a:p>
          <a:p>
            <a:pPr marL="0" lvl="0" indent="0" algn="ctr">
              <a:buNone/>
            </a:pPr>
            <a:endParaRPr lang="en-US" b="1" dirty="0"/>
          </a:p>
          <a:p>
            <a:pPr marL="285750" indent="-285750">
              <a:buFontTx/>
              <a:buChar char="-"/>
            </a:pPr>
            <a:r>
              <a:rPr lang="en-US" sz="1700" b="1" i="1" dirty="0"/>
              <a:t>Research </a:t>
            </a:r>
          </a:p>
          <a:p>
            <a:pPr marL="285750" indent="-285750">
              <a:buFontTx/>
              <a:buChar char="-"/>
            </a:pPr>
            <a:r>
              <a:rPr lang="en-HK" sz="1700" i="1" dirty="0">
                <a:solidFill>
                  <a:srgbClr val="FFC000"/>
                </a:solidFill>
              </a:rPr>
              <a:t>Pre-processing </a:t>
            </a:r>
            <a:r>
              <a:rPr lang="en-US" sz="1700" b="1" i="1" dirty="0"/>
              <a:t> feature 1</a:t>
            </a:r>
          </a:p>
          <a:p>
            <a:pPr marL="285750" indent="-285750">
              <a:buFontTx/>
              <a:buChar char="-"/>
            </a:pPr>
            <a:r>
              <a:rPr lang="en-HK" sz="1700" b="1" i="1" dirty="0" smtClean="0"/>
              <a:t>Ada Boosting?</a:t>
            </a:r>
            <a:endParaRPr lang="en-HK" sz="1700" b="1" i="1" dirty="0"/>
          </a:p>
          <a:p>
            <a:pPr marL="285750" lvl="0" indent="-285750">
              <a:buFontTx/>
              <a:buChar char="-"/>
            </a:pPr>
            <a:endParaRPr lang="en-HK" b="1" i="1" dirty="0"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3"/>
          </p:nvPr>
        </p:nvSpPr>
        <p:spPr>
          <a:xfrm>
            <a:off x="3229727" y="3597441"/>
            <a:ext cx="2779930" cy="2672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b="1" dirty="0" smtClean="0"/>
              <a:t>SVM</a:t>
            </a:r>
            <a:endParaRPr sz="2200" b="1" dirty="0"/>
          </a:p>
          <a:p>
            <a:pPr marL="0" lvl="0" indent="0">
              <a:buNone/>
            </a:pPr>
            <a:endParaRPr lang="en-HK" i="1" dirty="0" smtClean="0"/>
          </a:p>
          <a:p>
            <a:pPr marL="285750" indent="-285750">
              <a:buFontTx/>
              <a:buChar char="-"/>
            </a:pPr>
            <a:r>
              <a:rPr lang="en-US" sz="1700" b="1" i="1" dirty="0" smtClean="0"/>
              <a:t>Research </a:t>
            </a:r>
          </a:p>
          <a:p>
            <a:pPr marL="285750" lvl="0" indent="-285750">
              <a:buFontTx/>
              <a:buChar char="-"/>
            </a:pPr>
            <a:r>
              <a:rPr lang="en-HK" sz="1700" b="1" i="1" dirty="0"/>
              <a:t>Did the </a:t>
            </a:r>
            <a:r>
              <a:rPr lang="en-HK" sz="1700" i="1" dirty="0" smtClean="0">
                <a:solidFill>
                  <a:srgbClr val="FFC000"/>
                </a:solidFill>
              </a:rPr>
              <a:t>classifications</a:t>
            </a:r>
          </a:p>
          <a:p>
            <a:pPr marL="285750" lvl="0" indent="-285750">
              <a:buFontTx/>
              <a:buChar char="-"/>
            </a:pPr>
            <a:r>
              <a:rPr lang="en-HK" sz="1700" b="1" i="1" dirty="0" smtClean="0"/>
              <a:t>Cross-fold Validation?</a:t>
            </a:r>
            <a:endParaRPr lang="en-HK" sz="1700" b="1" i="1" dirty="0"/>
          </a:p>
        </p:txBody>
      </p:sp>
      <p:sp>
        <p:nvSpPr>
          <p:cNvPr id="12" name="Google Shape;167;p21">
            <a:extLst>
              <a:ext uri="{FF2B5EF4-FFF2-40B4-BE49-F238E27FC236}">
                <a16:creationId xmlns="" xmlns:a16="http://schemas.microsoft.com/office/drawing/2014/main" id="{47946565-D45E-48BC-8456-BA242FF28BE4}"/>
              </a:ext>
            </a:extLst>
          </p:cNvPr>
          <p:cNvSpPr txBox="1">
            <a:spLocks/>
          </p:cNvSpPr>
          <p:nvPr/>
        </p:nvSpPr>
        <p:spPr>
          <a:xfrm>
            <a:off x="203429" y="497332"/>
            <a:ext cx="8780828" cy="18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HK" sz="5000" b="1" dirty="0" smtClean="0">
                <a:solidFill>
                  <a:schemeClr val="l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Classifiers</a:t>
            </a:r>
          </a:p>
        </p:txBody>
      </p:sp>
      <p:sp>
        <p:nvSpPr>
          <p:cNvPr id="11" name="Google Shape;381;p37">
            <a:extLst>
              <a:ext uri="{FF2B5EF4-FFF2-40B4-BE49-F238E27FC236}">
                <a16:creationId xmlns="" xmlns:a16="http://schemas.microsoft.com/office/drawing/2014/main" id="{D75CEE62-8582-437B-BEBA-90FF91B037BD}"/>
              </a:ext>
            </a:extLst>
          </p:cNvPr>
          <p:cNvSpPr/>
          <p:nvPr/>
        </p:nvSpPr>
        <p:spPr>
          <a:xfrm>
            <a:off x="6796991" y="2152509"/>
            <a:ext cx="1203136" cy="1210503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356;p37">
            <a:extLst>
              <a:ext uri="{FF2B5EF4-FFF2-40B4-BE49-F238E27FC236}">
                <a16:creationId xmlns="" xmlns:a16="http://schemas.microsoft.com/office/drawing/2014/main" id="{9FC68B0E-E864-49BC-828F-5BDF25AE35D5}"/>
              </a:ext>
            </a:extLst>
          </p:cNvPr>
          <p:cNvSpPr/>
          <p:nvPr/>
        </p:nvSpPr>
        <p:spPr>
          <a:xfrm>
            <a:off x="1017702" y="2152509"/>
            <a:ext cx="1384726" cy="1210503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55;p37">
            <a:extLst>
              <a:ext uri="{FF2B5EF4-FFF2-40B4-BE49-F238E27FC236}">
                <a16:creationId xmlns="" xmlns:a16="http://schemas.microsoft.com/office/drawing/2014/main" id="{364F7B53-943C-4FC6-90CC-9547DC5D31A3}"/>
              </a:ext>
            </a:extLst>
          </p:cNvPr>
          <p:cNvSpPr/>
          <p:nvPr/>
        </p:nvSpPr>
        <p:spPr>
          <a:xfrm>
            <a:off x="4023027" y="2152509"/>
            <a:ext cx="1047623" cy="121050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8721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>
            <a:spLocks noGrp="1"/>
          </p:cNvSpPr>
          <p:nvPr>
            <p:ph type="body" idx="1"/>
          </p:nvPr>
        </p:nvSpPr>
        <p:spPr>
          <a:xfrm>
            <a:off x="382079" y="3945201"/>
            <a:ext cx="2691628" cy="2680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b="1" dirty="0" smtClean="0"/>
              <a:t>Classifier 1</a:t>
            </a:r>
          </a:p>
          <a:p>
            <a:pPr marL="0" lvl="0" indent="0" algn="ctr">
              <a:buNone/>
            </a:pPr>
            <a:endParaRPr lang="en-US" b="1" dirty="0" smtClean="0"/>
          </a:p>
          <a:p>
            <a:pPr marL="285750" indent="-285750">
              <a:buFontTx/>
              <a:buChar char="-"/>
            </a:pPr>
            <a:r>
              <a:rPr lang="en-US" sz="1700" b="1" dirty="0" smtClean="0"/>
              <a:t>Research </a:t>
            </a:r>
          </a:p>
          <a:p>
            <a:pPr marL="285750" indent="-285750">
              <a:buFontTx/>
              <a:buChar char="-"/>
            </a:pPr>
            <a:r>
              <a:rPr lang="en-HK" sz="1700" i="1" dirty="0">
                <a:solidFill>
                  <a:srgbClr val="FFC000"/>
                </a:solidFill>
              </a:rPr>
              <a:t>Pre-processing </a:t>
            </a:r>
            <a:r>
              <a:rPr lang="en-US" sz="1700" b="1" i="1" dirty="0"/>
              <a:t> feature </a:t>
            </a:r>
            <a:r>
              <a:rPr lang="en-US" sz="1700" b="1" i="1" dirty="0" smtClean="0"/>
              <a:t>2</a:t>
            </a:r>
          </a:p>
          <a:p>
            <a:pPr marL="285750" indent="-285750">
              <a:buFontTx/>
              <a:buChar char="-"/>
            </a:pPr>
            <a:r>
              <a:rPr lang="en-HK" sz="1700" b="1" i="1" dirty="0" smtClean="0"/>
              <a:t>Slides &amp; Report/ Ada boosting?</a:t>
            </a:r>
            <a:endParaRPr lang="en-HK" sz="1700" b="1" i="1" dirty="0"/>
          </a:p>
        </p:txBody>
      </p:sp>
      <p:sp>
        <p:nvSpPr>
          <p:cNvPr id="144" name="Google Shape;144;p19"/>
          <p:cNvSpPr txBox="1">
            <a:spLocks noGrp="1"/>
          </p:cNvSpPr>
          <p:nvPr>
            <p:ph type="body" idx="2"/>
          </p:nvPr>
        </p:nvSpPr>
        <p:spPr>
          <a:xfrm>
            <a:off x="6092966" y="3965475"/>
            <a:ext cx="2824702" cy="24238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b="1" dirty="0" smtClean="0"/>
              <a:t>Classifier 3</a:t>
            </a:r>
            <a:endParaRPr sz="2200" b="1" dirty="0"/>
          </a:p>
          <a:p>
            <a:pPr marL="0" lvl="0" indent="0" algn="ctr">
              <a:buNone/>
            </a:pPr>
            <a:endParaRPr lang="en-US" b="1" dirty="0"/>
          </a:p>
          <a:p>
            <a:pPr marL="285750" indent="-285750">
              <a:buFontTx/>
              <a:buChar char="-"/>
            </a:pPr>
            <a:r>
              <a:rPr lang="en-US" sz="1700" b="1" i="1" dirty="0"/>
              <a:t>Research </a:t>
            </a:r>
          </a:p>
          <a:p>
            <a:pPr marL="285750" indent="-285750">
              <a:buFontTx/>
              <a:buChar char="-"/>
            </a:pPr>
            <a:r>
              <a:rPr lang="en-HK" sz="1700" i="1" dirty="0">
                <a:solidFill>
                  <a:srgbClr val="FFC000"/>
                </a:solidFill>
              </a:rPr>
              <a:t>Pre-processing </a:t>
            </a:r>
            <a:r>
              <a:rPr lang="en-US" sz="1700" b="1" i="1" dirty="0"/>
              <a:t> feature 1</a:t>
            </a:r>
          </a:p>
          <a:p>
            <a:pPr marL="285750" indent="-285750">
              <a:buFontTx/>
              <a:buChar char="-"/>
            </a:pPr>
            <a:r>
              <a:rPr lang="en-HK" sz="1700" b="1" i="1" dirty="0" smtClean="0"/>
              <a:t>Ada Boosting?</a:t>
            </a:r>
            <a:endParaRPr lang="en-HK" sz="1700" b="1" i="1" dirty="0"/>
          </a:p>
          <a:p>
            <a:pPr marL="285750" lvl="0" indent="-285750">
              <a:buFontTx/>
              <a:buChar char="-"/>
            </a:pPr>
            <a:endParaRPr lang="en-HK" b="1" i="1" dirty="0"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3"/>
          </p:nvPr>
        </p:nvSpPr>
        <p:spPr>
          <a:xfrm>
            <a:off x="3229727" y="3945201"/>
            <a:ext cx="2779930" cy="2672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b="1" dirty="0" smtClean="0"/>
              <a:t>Classifier 2</a:t>
            </a:r>
            <a:endParaRPr sz="2200" b="1" dirty="0"/>
          </a:p>
          <a:p>
            <a:pPr marL="0" lvl="0" indent="0">
              <a:buNone/>
            </a:pPr>
            <a:endParaRPr lang="en-HK" i="1" dirty="0" smtClean="0"/>
          </a:p>
          <a:p>
            <a:pPr marL="285750" indent="-285750">
              <a:buFontTx/>
              <a:buChar char="-"/>
            </a:pPr>
            <a:r>
              <a:rPr lang="en-US" sz="1700" b="1" i="1" dirty="0" smtClean="0"/>
              <a:t>Research </a:t>
            </a:r>
          </a:p>
          <a:p>
            <a:pPr marL="285750" lvl="0" indent="-285750">
              <a:buFontTx/>
              <a:buChar char="-"/>
            </a:pPr>
            <a:r>
              <a:rPr lang="en-HK" sz="1700" b="1" i="1" dirty="0"/>
              <a:t>Did the </a:t>
            </a:r>
            <a:r>
              <a:rPr lang="en-HK" sz="1700" i="1" dirty="0" smtClean="0">
                <a:solidFill>
                  <a:srgbClr val="FFC000"/>
                </a:solidFill>
              </a:rPr>
              <a:t>classifications</a:t>
            </a:r>
          </a:p>
          <a:p>
            <a:pPr marL="285750" lvl="0" indent="-285750">
              <a:buFontTx/>
              <a:buChar char="-"/>
            </a:pPr>
            <a:r>
              <a:rPr lang="en-HK" sz="1700" b="1" i="1" dirty="0" smtClean="0"/>
              <a:t>Cross-fold Validation?</a:t>
            </a:r>
            <a:endParaRPr lang="en-HK" sz="1700" b="1" i="1" dirty="0"/>
          </a:p>
        </p:txBody>
      </p:sp>
      <p:sp>
        <p:nvSpPr>
          <p:cNvPr id="12" name="Google Shape;167;p21">
            <a:extLst>
              <a:ext uri="{FF2B5EF4-FFF2-40B4-BE49-F238E27FC236}">
                <a16:creationId xmlns="" xmlns:a16="http://schemas.microsoft.com/office/drawing/2014/main" id="{47946565-D45E-48BC-8456-BA242FF28BE4}"/>
              </a:ext>
            </a:extLst>
          </p:cNvPr>
          <p:cNvSpPr txBox="1">
            <a:spLocks/>
          </p:cNvSpPr>
          <p:nvPr/>
        </p:nvSpPr>
        <p:spPr>
          <a:xfrm>
            <a:off x="203429" y="497332"/>
            <a:ext cx="8780828" cy="18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HK" sz="5000" b="1" dirty="0" smtClean="0">
                <a:solidFill>
                  <a:schemeClr val="l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Optimal Hyper Parameters</a:t>
            </a:r>
          </a:p>
        </p:txBody>
      </p:sp>
      <p:sp>
        <p:nvSpPr>
          <p:cNvPr id="11" name="Google Shape;381;p37">
            <a:extLst>
              <a:ext uri="{FF2B5EF4-FFF2-40B4-BE49-F238E27FC236}">
                <a16:creationId xmlns="" xmlns:a16="http://schemas.microsoft.com/office/drawing/2014/main" id="{D75CEE62-8582-437B-BEBA-90FF91B037BD}"/>
              </a:ext>
            </a:extLst>
          </p:cNvPr>
          <p:cNvSpPr/>
          <p:nvPr/>
        </p:nvSpPr>
        <p:spPr>
          <a:xfrm>
            <a:off x="6903749" y="2531852"/>
            <a:ext cx="1203136" cy="1210503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356;p37">
            <a:extLst>
              <a:ext uri="{FF2B5EF4-FFF2-40B4-BE49-F238E27FC236}">
                <a16:creationId xmlns="" xmlns:a16="http://schemas.microsoft.com/office/drawing/2014/main" id="{9FC68B0E-E864-49BC-828F-5BDF25AE35D5}"/>
              </a:ext>
            </a:extLst>
          </p:cNvPr>
          <p:cNvSpPr/>
          <p:nvPr/>
        </p:nvSpPr>
        <p:spPr>
          <a:xfrm>
            <a:off x="1035530" y="2531850"/>
            <a:ext cx="1384726" cy="1210503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55;p37">
            <a:extLst>
              <a:ext uri="{FF2B5EF4-FFF2-40B4-BE49-F238E27FC236}">
                <a16:creationId xmlns="" xmlns:a16="http://schemas.microsoft.com/office/drawing/2014/main" id="{364F7B53-943C-4FC6-90CC-9547DC5D31A3}"/>
              </a:ext>
            </a:extLst>
          </p:cNvPr>
          <p:cNvSpPr/>
          <p:nvPr/>
        </p:nvSpPr>
        <p:spPr>
          <a:xfrm>
            <a:off x="4070031" y="2531851"/>
            <a:ext cx="1047623" cy="121050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758445" y="1417282"/>
            <a:ext cx="372249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i="1" smtClean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Cross-Fold Validation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23480474"/>
      </p:ext>
    </p:extLst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777</Words>
  <Application>Microsoft Macintosh PowerPoint</Application>
  <PresentationFormat>On-screen Show (4:3)</PresentationFormat>
  <Paragraphs>236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Aharoni</vt:lpstr>
      <vt:lpstr>Cousine</vt:lpstr>
      <vt:lpstr>Times New Roman</vt:lpstr>
      <vt:lpstr>Arial</vt:lpstr>
      <vt:lpstr>Valentine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Empathize: Wearing the shoe of a victim</vt:lpstr>
      <vt:lpstr>Define: POV </vt:lpstr>
      <vt:lpstr>SHELTER HELPER</vt:lpstr>
      <vt:lpstr>Ideate: The Interactions</vt:lpstr>
      <vt:lpstr>Hello!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COMP4461 Project3 Typhoon Shelter Helper</dc:title>
  <dc:creator>Juliana</dc:creator>
  <cp:lastModifiedBy>isjain@connect.ust.hk</cp:lastModifiedBy>
  <cp:revision>118</cp:revision>
  <dcterms:modified xsi:type="dcterms:W3CDTF">2018-11-24T02:41:22Z</dcterms:modified>
</cp:coreProperties>
</file>