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embeddedFontLst>
    <p:embeddedFont>
      <p:font typeface="Cousine"/>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BA31CB-7CE5-4DD0-86AF-DC61922D26DA}">
  <a:tblStyle styleId="{A9BA31CB-7CE5-4DD0-86AF-DC61922D26D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6BF6666-1DA2-4158-96CD-0AAC1D7C4301}"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ousine-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usine-italic.fntdata"/><Relationship Id="rId25" Type="http://schemas.openxmlformats.org/officeDocument/2006/relationships/font" Target="fonts/Cousine-bold.fntdata"/><Relationship Id="rId27" Type="http://schemas.openxmlformats.org/officeDocument/2006/relationships/font" Target="fonts/Cousin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Ishan</a:t>
            </a:r>
            <a:endParaRPr/>
          </a:p>
        </p:txBody>
      </p:sp>
      <p:sp>
        <p:nvSpPr>
          <p:cNvPr id="28" name="Google Shape;28;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Rhea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4839d6d644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4839d6d644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US">
                <a:solidFill>
                  <a:schemeClr val="dk1"/>
                </a:solidFill>
              </a:rPr>
              <a:t>Woochan</a:t>
            </a:r>
            <a:endParaRPr>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4839d6d64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839d6d6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US">
                <a:solidFill>
                  <a:schemeClr val="dk1"/>
                </a:solidFill>
              </a:rPr>
              <a:t>Woochan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4839d6d644_2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839d6d644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US">
                <a:solidFill>
                  <a:schemeClr val="dk1"/>
                </a:solidFill>
              </a:rPr>
              <a:t>Woochan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Rhea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Did not use SVM because it is too inefficient to train the dataset</a:t>
            </a:r>
            <a:endParaRPr/>
          </a:p>
          <a:p>
            <a:pPr indent="0" lvl="0" marL="0" rtl="0" algn="l">
              <a:lnSpc>
                <a:spcPct val="100000"/>
              </a:lnSpc>
              <a:spcBef>
                <a:spcPts val="0"/>
              </a:spcBef>
              <a:spcAft>
                <a:spcPts val="0"/>
              </a:spcAft>
              <a:buSzPts val="1400"/>
              <a:buNone/>
            </a:pPr>
            <a:r>
              <a:rPr lang="en-US"/>
              <a:t>Less variance: </a:t>
            </a:r>
            <a:r>
              <a:rPr lang="en-US" sz="1200">
                <a:solidFill>
                  <a:srgbClr val="333333"/>
                </a:solidFill>
                <a:latin typeface="Georgia"/>
                <a:ea typeface="Georgia"/>
                <a:cs typeface="Georgia"/>
                <a:sym typeface="Georgia"/>
              </a:rPr>
              <a:t>By using multiple trees, you reduce the chance of stumbling across a classifier that doesn’t perform well because of the relationship between the train and test data.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US">
                <a:solidFill>
                  <a:schemeClr val="dk1"/>
                </a:solidFill>
              </a:rPr>
              <a:t>Rhea</a:t>
            </a:r>
            <a:endParaRPr>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US">
                <a:solidFill>
                  <a:schemeClr val="dk1"/>
                </a:solidFill>
              </a:rPr>
              <a:t>Rhea</a:t>
            </a:r>
            <a:endParaRPr>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483999bb96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483999bb96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US">
                <a:solidFill>
                  <a:schemeClr val="dk1"/>
                </a:solidFill>
              </a:rPr>
              <a:t>Rhea</a:t>
            </a:r>
            <a:endParaRPr>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US">
                <a:solidFill>
                  <a:schemeClr val="dk1"/>
                </a:solidFill>
              </a:rPr>
              <a:t>Rhea</a:t>
            </a:r>
            <a:endParaRPr>
              <a:solidFill>
                <a:schemeClr val="dk1"/>
              </a:solidFill>
            </a:endParaRPr>
          </a:p>
          <a:p>
            <a:pPr indent="0" lvl="0" marL="0" rtl="0" algn="l">
              <a:spcBef>
                <a:spcPts val="0"/>
              </a:spcBef>
              <a:spcAft>
                <a:spcPts val="0"/>
              </a:spcAft>
              <a:buNone/>
            </a:pPr>
            <a:r>
              <a:t/>
            </a:r>
            <a:endParaRPr/>
          </a:p>
        </p:txBody>
      </p:sp>
      <p:sp>
        <p:nvSpPr>
          <p:cNvPr id="219" name="Google Shape;219;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Ishan</a:t>
            </a:r>
            <a:endParaRPr/>
          </a:p>
        </p:txBody>
      </p:sp>
      <p:sp>
        <p:nvSpPr>
          <p:cNvPr id="36" name="Google Shape;36;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 name="Google Shape;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Ishan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Ishan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dropouts = positive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others = negative</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494d541ba9_0_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494d541ba9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dropouts = positive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others = negative</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494d541ba9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494d541ba9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each line in log tree is essentially a behaviour from different users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By doing that we are able to isolate all the number of events for each user by clustering them  and that made up our Feature Vector #1 by counting each event occurence</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494d541ba9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494d541ba9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we clustered all the events from the log by enrollment_id and then converted it to dates, which you can then use min and max function to find the earliest and latest date… then we merge the table with the date.csv file where we can find the first date and last date for each course associated to each log… Then we divide the course into 3 sections beginning, middle and end. Depending on when the event is, we can count the number of events in each period of the course.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494d541ba9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494d541ba9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Using table 1 and table 2, we are then able to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2" type="sldNum"/>
          </p:nvPr>
        </p:nvSpPr>
        <p:spPr>
          <a:xfrm>
            <a:off x="8523157" y="6391956"/>
            <a:ext cx="461100" cy="3891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3" name="Shape 13"/>
        <p:cNvGrpSpPr/>
        <p:nvPr/>
      </p:nvGrpSpPr>
      <p:grpSpPr>
        <a:xfrm>
          <a:off x="0" y="0"/>
          <a:ext cx="0" cy="0"/>
          <a:chOff x="0" y="0"/>
          <a:chExt cx="0" cy="0"/>
        </a:xfrm>
      </p:grpSpPr>
      <p:sp>
        <p:nvSpPr>
          <p:cNvPr id="14" name="Google Shape;14;p3"/>
          <p:cNvSpPr txBox="1"/>
          <p:nvPr>
            <p:ph type="title"/>
          </p:nvPr>
        </p:nvSpPr>
        <p:spPr>
          <a:xfrm>
            <a:off x="404330" y="658442"/>
            <a:ext cx="8229600" cy="551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200"/>
              <a:buNone/>
              <a:defRPr/>
            </a:lvl1pPr>
            <a:lvl2pPr lvl="1" rtl="0" algn="l">
              <a:lnSpc>
                <a:spcPct val="100000"/>
              </a:lnSpc>
              <a:spcBef>
                <a:spcPts val="0"/>
              </a:spcBef>
              <a:spcAft>
                <a:spcPts val="0"/>
              </a:spcAft>
              <a:buSzPts val="2200"/>
              <a:buNone/>
              <a:defRPr/>
            </a:lvl2pPr>
            <a:lvl3pPr lvl="2" rtl="0" algn="l">
              <a:lnSpc>
                <a:spcPct val="100000"/>
              </a:lnSpc>
              <a:spcBef>
                <a:spcPts val="0"/>
              </a:spcBef>
              <a:spcAft>
                <a:spcPts val="0"/>
              </a:spcAft>
              <a:buSzPts val="2200"/>
              <a:buNone/>
              <a:defRPr/>
            </a:lvl3pPr>
            <a:lvl4pPr lvl="3" rtl="0" algn="l">
              <a:lnSpc>
                <a:spcPct val="100000"/>
              </a:lnSpc>
              <a:spcBef>
                <a:spcPts val="0"/>
              </a:spcBef>
              <a:spcAft>
                <a:spcPts val="0"/>
              </a:spcAft>
              <a:buSzPts val="2200"/>
              <a:buNone/>
              <a:defRPr/>
            </a:lvl4pPr>
            <a:lvl5pPr lvl="4" rtl="0" algn="l">
              <a:lnSpc>
                <a:spcPct val="100000"/>
              </a:lnSpc>
              <a:spcBef>
                <a:spcPts val="0"/>
              </a:spcBef>
              <a:spcAft>
                <a:spcPts val="0"/>
              </a:spcAft>
              <a:buSzPts val="2200"/>
              <a:buNone/>
              <a:defRPr/>
            </a:lvl5pPr>
            <a:lvl6pPr lvl="5" rtl="0" algn="l">
              <a:lnSpc>
                <a:spcPct val="100000"/>
              </a:lnSpc>
              <a:spcBef>
                <a:spcPts val="0"/>
              </a:spcBef>
              <a:spcAft>
                <a:spcPts val="0"/>
              </a:spcAft>
              <a:buSzPts val="2200"/>
              <a:buNone/>
              <a:defRPr/>
            </a:lvl6pPr>
            <a:lvl7pPr lvl="6" rtl="0" algn="l">
              <a:lnSpc>
                <a:spcPct val="100000"/>
              </a:lnSpc>
              <a:spcBef>
                <a:spcPts val="0"/>
              </a:spcBef>
              <a:spcAft>
                <a:spcPts val="0"/>
              </a:spcAft>
              <a:buSzPts val="2200"/>
              <a:buNone/>
              <a:defRPr/>
            </a:lvl7pPr>
            <a:lvl8pPr lvl="7" rtl="0" algn="l">
              <a:lnSpc>
                <a:spcPct val="100000"/>
              </a:lnSpc>
              <a:spcBef>
                <a:spcPts val="0"/>
              </a:spcBef>
              <a:spcAft>
                <a:spcPts val="0"/>
              </a:spcAft>
              <a:buSzPts val="2200"/>
              <a:buNone/>
              <a:defRPr/>
            </a:lvl8pPr>
            <a:lvl9pPr lvl="8" rtl="0" algn="l">
              <a:lnSpc>
                <a:spcPct val="100000"/>
              </a:lnSpc>
              <a:spcBef>
                <a:spcPts val="0"/>
              </a:spcBef>
              <a:spcAft>
                <a:spcPts val="0"/>
              </a:spcAft>
              <a:buSzPts val="2200"/>
              <a:buNone/>
              <a:defRPr/>
            </a:lvl9pPr>
          </a:lstStyle>
          <a:p/>
        </p:txBody>
      </p:sp>
      <p:sp>
        <p:nvSpPr>
          <p:cNvPr id="15" name="Google Shape;15;p3"/>
          <p:cNvSpPr txBox="1"/>
          <p:nvPr>
            <p:ph idx="1" type="body"/>
          </p:nvPr>
        </p:nvSpPr>
        <p:spPr>
          <a:xfrm>
            <a:off x="457200" y="1645524"/>
            <a:ext cx="2631900" cy="44646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16" name="Google Shape;16;p3"/>
          <p:cNvSpPr txBox="1"/>
          <p:nvPr>
            <p:ph idx="2" type="body"/>
          </p:nvPr>
        </p:nvSpPr>
        <p:spPr>
          <a:xfrm>
            <a:off x="3223964" y="1645524"/>
            <a:ext cx="2631900" cy="44646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17" name="Google Shape;17;p3"/>
          <p:cNvSpPr txBox="1"/>
          <p:nvPr>
            <p:ph idx="3" type="body"/>
          </p:nvPr>
        </p:nvSpPr>
        <p:spPr>
          <a:xfrm>
            <a:off x="5990727" y="1645524"/>
            <a:ext cx="2631900" cy="44646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18" name="Google Shape;18;p3"/>
          <p:cNvSpPr txBox="1"/>
          <p:nvPr>
            <p:ph idx="12" type="sldNum"/>
          </p:nvPr>
        </p:nvSpPr>
        <p:spPr>
          <a:xfrm>
            <a:off x="8523157" y="6391956"/>
            <a:ext cx="461100" cy="3891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404330" y="658442"/>
            <a:ext cx="8229600" cy="551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200"/>
              <a:buNone/>
              <a:defRPr/>
            </a:lvl1pPr>
            <a:lvl2pPr lvl="1" rtl="0" algn="l">
              <a:lnSpc>
                <a:spcPct val="100000"/>
              </a:lnSpc>
              <a:spcBef>
                <a:spcPts val="0"/>
              </a:spcBef>
              <a:spcAft>
                <a:spcPts val="0"/>
              </a:spcAft>
              <a:buSzPts val="2200"/>
              <a:buNone/>
              <a:defRPr/>
            </a:lvl2pPr>
            <a:lvl3pPr lvl="2" rtl="0" algn="l">
              <a:lnSpc>
                <a:spcPct val="100000"/>
              </a:lnSpc>
              <a:spcBef>
                <a:spcPts val="0"/>
              </a:spcBef>
              <a:spcAft>
                <a:spcPts val="0"/>
              </a:spcAft>
              <a:buSzPts val="2200"/>
              <a:buNone/>
              <a:defRPr/>
            </a:lvl3pPr>
            <a:lvl4pPr lvl="3" rtl="0" algn="l">
              <a:lnSpc>
                <a:spcPct val="100000"/>
              </a:lnSpc>
              <a:spcBef>
                <a:spcPts val="0"/>
              </a:spcBef>
              <a:spcAft>
                <a:spcPts val="0"/>
              </a:spcAft>
              <a:buSzPts val="2200"/>
              <a:buNone/>
              <a:defRPr/>
            </a:lvl4pPr>
            <a:lvl5pPr lvl="4" rtl="0" algn="l">
              <a:lnSpc>
                <a:spcPct val="100000"/>
              </a:lnSpc>
              <a:spcBef>
                <a:spcPts val="0"/>
              </a:spcBef>
              <a:spcAft>
                <a:spcPts val="0"/>
              </a:spcAft>
              <a:buSzPts val="2200"/>
              <a:buNone/>
              <a:defRPr/>
            </a:lvl5pPr>
            <a:lvl6pPr lvl="5" rtl="0" algn="l">
              <a:lnSpc>
                <a:spcPct val="100000"/>
              </a:lnSpc>
              <a:spcBef>
                <a:spcPts val="0"/>
              </a:spcBef>
              <a:spcAft>
                <a:spcPts val="0"/>
              </a:spcAft>
              <a:buSzPts val="2200"/>
              <a:buNone/>
              <a:defRPr/>
            </a:lvl6pPr>
            <a:lvl7pPr lvl="6" rtl="0" algn="l">
              <a:lnSpc>
                <a:spcPct val="100000"/>
              </a:lnSpc>
              <a:spcBef>
                <a:spcPts val="0"/>
              </a:spcBef>
              <a:spcAft>
                <a:spcPts val="0"/>
              </a:spcAft>
              <a:buSzPts val="2200"/>
              <a:buNone/>
              <a:defRPr/>
            </a:lvl7pPr>
            <a:lvl8pPr lvl="7" rtl="0" algn="l">
              <a:lnSpc>
                <a:spcPct val="100000"/>
              </a:lnSpc>
              <a:spcBef>
                <a:spcPts val="0"/>
              </a:spcBef>
              <a:spcAft>
                <a:spcPts val="0"/>
              </a:spcAft>
              <a:buSzPts val="2200"/>
              <a:buNone/>
              <a:defRPr/>
            </a:lvl8pPr>
            <a:lvl9pPr lvl="8" rtl="0" algn="l">
              <a:lnSpc>
                <a:spcPct val="100000"/>
              </a:lnSpc>
              <a:spcBef>
                <a:spcPts val="0"/>
              </a:spcBef>
              <a:spcAft>
                <a:spcPts val="0"/>
              </a:spcAft>
              <a:buSzPts val="2200"/>
              <a:buNone/>
              <a:defRPr/>
            </a:lvl9pPr>
          </a:lstStyle>
          <a:p/>
        </p:txBody>
      </p:sp>
      <p:sp>
        <p:nvSpPr>
          <p:cNvPr id="21" name="Google Shape;21;p4"/>
          <p:cNvSpPr txBox="1"/>
          <p:nvPr>
            <p:ph idx="1" type="body"/>
          </p:nvPr>
        </p:nvSpPr>
        <p:spPr>
          <a:xfrm>
            <a:off x="343225" y="1500000"/>
            <a:ext cx="8290800" cy="4851900"/>
          </a:xfrm>
          <a:prstGeom prst="rect">
            <a:avLst/>
          </a:prstGeom>
          <a:noFill/>
          <a:ln>
            <a:noFill/>
          </a:ln>
        </p:spPr>
        <p:txBody>
          <a:bodyPr anchorCtr="0" anchor="t" bIns="91425" lIns="91425" spcFirstLastPara="1" rIns="91425" wrap="square" tIns="91425">
            <a:noAutofit/>
          </a:bodyPr>
          <a:lstStyle>
            <a:lvl1pPr indent="-419100" lvl="0" marL="457200" rtl="0" algn="l">
              <a:lnSpc>
                <a:spcPct val="100000"/>
              </a:lnSpc>
              <a:spcBef>
                <a:spcPts val="600"/>
              </a:spcBef>
              <a:spcAft>
                <a:spcPts val="0"/>
              </a:spcAft>
              <a:buSzPts val="3000"/>
              <a:buChar char="▪"/>
              <a:defRPr/>
            </a:lvl1pPr>
            <a:lvl2pPr indent="-381000" lvl="1" marL="914400" rtl="0" algn="l">
              <a:lnSpc>
                <a:spcPct val="100000"/>
              </a:lnSpc>
              <a:spcBef>
                <a:spcPts val="0"/>
              </a:spcBef>
              <a:spcAft>
                <a:spcPts val="0"/>
              </a:spcAft>
              <a:buSzPts val="2400"/>
              <a:buChar char="▫"/>
              <a:defRPr/>
            </a:lvl2pPr>
            <a:lvl3pPr indent="-381000" lvl="2" marL="1371600" rtl="0" algn="l">
              <a:lnSpc>
                <a:spcPct val="100000"/>
              </a:lnSpc>
              <a:spcBef>
                <a:spcPts val="0"/>
              </a:spcBef>
              <a:spcAft>
                <a:spcPts val="0"/>
              </a:spcAft>
              <a:buSzPts val="2400"/>
              <a:buChar char="■"/>
              <a:defRPr/>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22" name="Google Shape;22;p4"/>
          <p:cNvSpPr txBox="1"/>
          <p:nvPr>
            <p:ph idx="12" type="sldNum"/>
          </p:nvPr>
        </p:nvSpPr>
        <p:spPr>
          <a:xfrm>
            <a:off x="8523157" y="6391956"/>
            <a:ext cx="461100" cy="3891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5"/>
          <p:cNvSpPr txBox="1"/>
          <p:nvPr>
            <p:ph type="title"/>
          </p:nvPr>
        </p:nvSpPr>
        <p:spPr>
          <a:xfrm>
            <a:off x="404330" y="658442"/>
            <a:ext cx="8229600" cy="5514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200"/>
              <a:buNone/>
              <a:defRPr/>
            </a:lvl1pPr>
            <a:lvl2pPr lvl="1" rtl="0" algn="l">
              <a:lnSpc>
                <a:spcPct val="100000"/>
              </a:lnSpc>
              <a:spcBef>
                <a:spcPts val="0"/>
              </a:spcBef>
              <a:spcAft>
                <a:spcPts val="0"/>
              </a:spcAft>
              <a:buSzPts val="2200"/>
              <a:buNone/>
              <a:defRPr/>
            </a:lvl2pPr>
            <a:lvl3pPr lvl="2" rtl="0" algn="l">
              <a:lnSpc>
                <a:spcPct val="100000"/>
              </a:lnSpc>
              <a:spcBef>
                <a:spcPts val="0"/>
              </a:spcBef>
              <a:spcAft>
                <a:spcPts val="0"/>
              </a:spcAft>
              <a:buSzPts val="2200"/>
              <a:buNone/>
              <a:defRPr/>
            </a:lvl3pPr>
            <a:lvl4pPr lvl="3" rtl="0" algn="l">
              <a:lnSpc>
                <a:spcPct val="100000"/>
              </a:lnSpc>
              <a:spcBef>
                <a:spcPts val="0"/>
              </a:spcBef>
              <a:spcAft>
                <a:spcPts val="0"/>
              </a:spcAft>
              <a:buSzPts val="2200"/>
              <a:buNone/>
              <a:defRPr/>
            </a:lvl4pPr>
            <a:lvl5pPr lvl="4" rtl="0" algn="l">
              <a:lnSpc>
                <a:spcPct val="100000"/>
              </a:lnSpc>
              <a:spcBef>
                <a:spcPts val="0"/>
              </a:spcBef>
              <a:spcAft>
                <a:spcPts val="0"/>
              </a:spcAft>
              <a:buSzPts val="2200"/>
              <a:buNone/>
              <a:defRPr/>
            </a:lvl5pPr>
            <a:lvl6pPr lvl="5" rtl="0" algn="l">
              <a:lnSpc>
                <a:spcPct val="100000"/>
              </a:lnSpc>
              <a:spcBef>
                <a:spcPts val="0"/>
              </a:spcBef>
              <a:spcAft>
                <a:spcPts val="0"/>
              </a:spcAft>
              <a:buSzPts val="2200"/>
              <a:buNone/>
              <a:defRPr/>
            </a:lvl6pPr>
            <a:lvl7pPr lvl="6" rtl="0" algn="l">
              <a:lnSpc>
                <a:spcPct val="100000"/>
              </a:lnSpc>
              <a:spcBef>
                <a:spcPts val="0"/>
              </a:spcBef>
              <a:spcAft>
                <a:spcPts val="0"/>
              </a:spcAft>
              <a:buSzPts val="2200"/>
              <a:buNone/>
              <a:defRPr/>
            </a:lvl7pPr>
            <a:lvl8pPr lvl="7" rtl="0" algn="l">
              <a:lnSpc>
                <a:spcPct val="100000"/>
              </a:lnSpc>
              <a:spcBef>
                <a:spcPts val="0"/>
              </a:spcBef>
              <a:spcAft>
                <a:spcPts val="0"/>
              </a:spcAft>
              <a:buSzPts val="2200"/>
              <a:buNone/>
              <a:defRPr/>
            </a:lvl8pPr>
            <a:lvl9pPr lvl="8" rtl="0" algn="l">
              <a:lnSpc>
                <a:spcPct val="100000"/>
              </a:lnSpc>
              <a:spcBef>
                <a:spcPts val="0"/>
              </a:spcBef>
              <a:spcAft>
                <a:spcPts val="0"/>
              </a:spcAft>
              <a:buSzPts val="2200"/>
              <a:buNone/>
              <a:defRPr/>
            </a:lvl9pPr>
          </a:lstStyle>
          <a:p/>
        </p:txBody>
      </p:sp>
      <p:sp>
        <p:nvSpPr>
          <p:cNvPr id="25" name="Google Shape;25;p5"/>
          <p:cNvSpPr txBox="1"/>
          <p:nvPr>
            <p:ph idx="12" type="sldNum"/>
          </p:nvPr>
        </p:nvSpPr>
        <p:spPr>
          <a:xfrm>
            <a:off x="8523157" y="6391956"/>
            <a:ext cx="461100" cy="3891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3D85C6"/>
        </a:solidFill>
      </p:bgPr>
    </p:bg>
    <p:spTree>
      <p:nvGrpSpPr>
        <p:cNvPr id="5" name="Shape 5"/>
        <p:cNvGrpSpPr/>
        <p:nvPr/>
      </p:nvGrpSpPr>
      <p:grpSpPr>
        <a:xfrm>
          <a:off x="0" y="0"/>
          <a:ext cx="0" cy="0"/>
          <a:chOff x="0" y="0"/>
          <a:chExt cx="0" cy="0"/>
        </a:xfrm>
      </p:grpSpPr>
      <p:pic>
        <p:nvPicPr>
          <p:cNvPr descr="blueprint.png" id="6" name="Google Shape;6;p1"/>
          <p:cNvPicPr preferRelativeResize="0"/>
          <p:nvPr/>
        </p:nvPicPr>
        <p:blipFill rotWithShape="1">
          <a:blip r:embed="rId1">
            <a:alphaModFix/>
          </a:blip>
          <a:srcRect b="3297" l="0" r="3297" t="0"/>
          <a:stretch/>
        </p:blipFill>
        <p:spPr>
          <a:xfrm>
            <a:off x="0" y="0"/>
            <a:ext cx="9144000" cy="6858000"/>
          </a:xfrm>
          <a:prstGeom prst="rect">
            <a:avLst/>
          </a:prstGeom>
          <a:noFill/>
          <a:ln>
            <a:noFill/>
          </a:ln>
        </p:spPr>
      </p:pic>
      <p:sp>
        <p:nvSpPr>
          <p:cNvPr id="7" name="Google Shape;7;p1"/>
          <p:cNvSpPr/>
          <p:nvPr/>
        </p:nvSpPr>
        <p:spPr>
          <a:xfrm>
            <a:off x="128400" y="128397"/>
            <a:ext cx="8889600" cy="65937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1"/>
          <p:cNvSpPr txBox="1"/>
          <p:nvPr>
            <p:ph type="title"/>
          </p:nvPr>
        </p:nvSpPr>
        <p:spPr>
          <a:xfrm>
            <a:off x="404330" y="658442"/>
            <a:ext cx="8229600" cy="551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200"/>
              <a:buFont typeface="Cousine"/>
              <a:buNone/>
              <a:defRPr b="0" i="0" sz="2200" u="none" cap="none" strike="noStrike">
                <a:solidFill>
                  <a:srgbClr val="FFFFFF"/>
                </a:solidFill>
                <a:latin typeface="Cousine"/>
                <a:ea typeface="Cousine"/>
                <a:cs typeface="Cousine"/>
                <a:sym typeface="Cousine"/>
              </a:defRPr>
            </a:lvl1pPr>
            <a:lvl2pPr lvl="1" marR="0" rtl="0" algn="l">
              <a:lnSpc>
                <a:spcPct val="100000"/>
              </a:lnSpc>
              <a:spcBef>
                <a:spcPts val="0"/>
              </a:spcBef>
              <a:spcAft>
                <a:spcPts val="0"/>
              </a:spcAft>
              <a:buClr>
                <a:srgbClr val="FFFFFF"/>
              </a:buClr>
              <a:buSzPts val="2200"/>
              <a:buFont typeface="Cousine"/>
              <a:buNone/>
              <a:defRPr b="0" i="0" sz="2200" u="none" cap="none" strike="noStrike">
                <a:solidFill>
                  <a:srgbClr val="FFFFFF"/>
                </a:solidFill>
                <a:latin typeface="Cousine"/>
                <a:ea typeface="Cousine"/>
                <a:cs typeface="Cousine"/>
                <a:sym typeface="Cousine"/>
              </a:defRPr>
            </a:lvl2pPr>
            <a:lvl3pPr lvl="2" marR="0" rtl="0" algn="l">
              <a:lnSpc>
                <a:spcPct val="100000"/>
              </a:lnSpc>
              <a:spcBef>
                <a:spcPts val="0"/>
              </a:spcBef>
              <a:spcAft>
                <a:spcPts val="0"/>
              </a:spcAft>
              <a:buClr>
                <a:srgbClr val="FFFFFF"/>
              </a:buClr>
              <a:buSzPts val="2200"/>
              <a:buFont typeface="Cousine"/>
              <a:buNone/>
              <a:defRPr b="0" i="0" sz="2200" u="none" cap="none" strike="noStrike">
                <a:solidFill>
                  <a:srgbClr val="FFFFFF"/>
                </a:solidFill>
                <a:latin typeface="Cousine"/>
                <a:ea typeface="Cousine"/>
                <a:cs typeface="Cousine"/>
                <a:sym typeface="Cousine"/>
              </a:defRPr>
            </a:lvl3pPr>
            <a:lvl4pPr lvl="3" marR="0" rtl="0" algn="l">
              <a:lnSpc>
                <a:spcPct val="100000"/>
              </a:lnSpc>
              <a:spcBef>
                <a:spcPts val="0"/>
              </a:spcBef>
              <a:spcAft>
                <a:spcPts val="0"/>
              </a:spcAft>
              <a:buClr>
                <a:srgbClr val="FFFFFF"/>
              </a:buClr>
              <a:buSzPts val="2200"/>
              <a:buFont typeface="Cousine"/>
              <a:buNone/>
              <a:defRPr b="0" i="0" sz="2200" u="none" cap="none" strike="noStrike">
                <a:solidFill>
                  <a:srgbClr val="FFFFFF"/>
                </a:solidFill>
                <a:latin typeface="Cousine"/>
                <a:ea typeface="Cousine"/>
                <a:cs typeface="Cousine"/>
                <a:sym typeface="Cousine"/>
              </a:defRPr>
            </a:lvl4pPr>
            <a:lvl5pPr lvl="4" marR="0" rtl="0" algn="l">
              <a:lnSpc>
                <a:spcPct val="100000"/>
              </a:lnSpc>
              <a:spcBef>
                <a:spcPts val="0"/>
              </a:spcBef>
              <a:spcAft>
                <a:spcPts val="0"/>
              </a:spcAft>
              <a:buClr>
                <a:srgbClr val="FFFFFF"/>
              </a:buClr>
              <a:buSzPts val="2200"/>
              <a:buFont typeface="Cousine"/>
              <a:buNone/>
              <a:defRPr b="0" i="0" sz="2200" u="none" cap="none" strike="noStrike">
                <a:solidFill>
                  <a:srgbClr val="FFFFFF"/>
                </a:solidFill>
                <a:latin typeface="Cousine"/>
                <a:ea typeface="Cousine"/>
                <a:cs typeface="Cousine"/>
                <a:sym typeface="Cousine"/>
              </a:defRPr>
            </a:lvl5pPr>
            <a:lvl6pPr lvl="5" marR="0" rtl="0" algn="l">
              <a:lnSpc>
                <a:spcPct val="100000"/>
              </a:lnSpc>
              <a:spcBef>
                <a:spcPts val="0"/>
              </a:spcBef>
              <a:spcAft>
                <a:spcPts val="0"/>
              </a:spcAft>
              <a:buClr>
                <a:srgbClr val="FFFFFF"/>
              </a:buClr>
              <a:buSzPts val="2200"/>
              <a:buFont typeface="Cousine"/>
              <a:buNone/>
              <a:defRPr b="0" i="0" sz="2200" u="none" cap="none" strike="noStrike">
                <a:solidFill>
                  <a:srgbClr val="FFFFFF"/>
                </a:solidFill>
                <a:latin typeface="Cousine"/>
                <a:ea typeface="Cousine"/>
                <a:cs typeface="Cousine"/>
                <a:sym typeface="Cousine"/>
              </a:defRPr>
            </a:lvl6pPr>
            <a:lvl7pPr lvl="6" marR="0" rtl="0" algn="l">
              <a:lnSpc>
                <a:spcPct val="100000"/>
              </a:lnSpc>
              <a:spcBef>
                <a:spcPts val="0"/>
              </a:spcBef>
              <a:spcAft>
                <a:spcPts val="0"/>
              </a:spcAft>
              <a:buClr>
                <a:srgbClr val="FFFFFF"/>
              </a:buClr>
              <a:buSzPts val="2200"/>
              <a:buFont typeface="Cousine"/>
              <a:buNone/>
              <a:defRPr b="0" i="0" sz="2200" u="none" cap="none" strike="noStrike">
                <a:solidFill>
                  <a:srgbClr val="FFFFFF"/>
                </a:solidFill>
                <a:latin typeface="Cousine"/>
                <a:ea typeface="Cousine"/>
                <a:cs typeface="Cousine"/>
                <a:sym typeface="Cousine"/>
              </a:defRPr>
            </a:lvl7pPr>
            <a:lvl8pPr lvl="7" marR="0" rtl="0" algn="l">
              <a:lnSpc>
                <a:spcPct val="100000"/>
              </a:lnSpc>
              <a:spcBef>
                <a:spcPts val="0"/>
              </a:spcBef>
              <a:spcAft>
                <a:spcPts val="0"/>
              </a:spcAft>
              <a:buClr>
                <a:srgbClr val="FFFFFF"/>
              </a:buClr>
              <a:buSzPts val="2200"/>
              <a:buFont typeface="Cousine"/>
              <a:buNone/>
              <a:defRPr b="0" i="0" sz="2200" u="none" cap="none" strike="noStrike">
                <a:solidFill>
                  <a:srgbClr val="FFFFFF"/>
                </a:solidFill>
                <a:latin typeface="Cousine"/>
                <a:ea typeface="Cousine"/>
                <a:cs typeface="Cousine"/>
                <a:sym typeface="Cousine"/>
              </a:defRPr>
            </a:lvl8pPr>
            <a:lvl9pPr lvl="8" marR="0" rtl="0" algn="l">
              <a:lnSpc>
                <a:spcPct val="100000"/>
              </a:lnSpc>
              <a:spcBef>
                <a:spcPts val="0"/>
              </a:spcBef>
              <a:spcAft>
                <a:spcPts val="0"/>
              </a:spcAft>
              <a:buClr>
                <a:srgbClr val="FFFFFF"/>
              </a:buClr>
              <a:buSzPts val="2200"/>
              <a:buFont typeface="Cousine"/>
              <a:buNone/>
              <a:defRPr b="0" i="0" sz="2200" u="none" cap="none" strike="noStrike">
                <a:solidFill>
                  <a:srgbClr val="FFFFFF"/>
                </a:solidFill>
                <a:latin typeface="Cousine"/>
                <a:ea typeface="Cousine"/>
                <a:cs typeface="Cousine"/>
                <a:sym typeface="Cousine"/>
              </a:defRPr>
            </a:lvl9pPr>
          </a:lstStyle>
          <a:p/>
        </p:txBody>
      </p:sp>
      <p:sp>
        <p:nvSpPr>
          <p:cNvPr id="9" name="Google Shape;9;p1"/>
          <p:cNvSpPr txBox="1"/>
          <p:nvPr>
            <p:ph idx="1" type="body"/>
          </p:nvPr>
        </p:nvSpPr>
        <p:spPr>
          <a:xfrm>
            <a:off x="457200" y="1500000"/>
            <a:ext cx="8229600" cy="48519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rgbClr val="FFFFFF"/>
              </a:buClr>
              <a:buSzPts val="3000"/>
              <a:buFont typeface="Cousine"/>
              <a:buChar char="▪"/>
              <a:defRPr b="0" i="0" sz="3000" u="none" cap="none" strike="noStrike">
                <a:solidFill>
                  <a:srgbClr val="FFFFFF"/>
                </a:solidFill>
                <a:latin typeface="Cousine"/>
                <a:ea typeface="Cousine"/>
                <a:cs typeface="Cousine"/>
                <a:sym typeface="Cousine"/>
              </a:defRPr>
            </a:lvl1pPr>
            <a:lvl2pPr indent="-381000" lvl="1" marL="914400" marR="0" rtl="0" algn="l">
              <a:lnSpc>
                <a:spcPct val="100000"/>
              </a:lnSpc>
              <a:spcBef>
                <a:spcPts val="0"/>
              </a:spcBef>
              <a:spcAft>
                <a:spcPts val="0"/>
              </a:spcAft>
              <a:buClr>
                <a:srgbClr val="FFFFFF"/>
              </a:buClr>
              <a:buSzPts val="2400"/>
              <a:buFont typeface="Cousine"/>
              <a:buChar char="▫"/>
              <a:defRPr b="0" i="0" sz="2400" u="none" cap="none" strike="noStrike">
                <a:solidFill>
                  <a:srgbClr val="FFFFFF"/>
                </a:solidFill>
                <a:latin typeface="Cousine"/>
                <a:ea typeface="Cousine"/>
                <a:cs typeface="Cousine"/>
                <a:sym typeface="Cousine"/>
              </a:defRPr>
            </a:lvl2pPr>
            <a:lvl3pPr indent="-381000" lvl="2" marL="1371600" marR="0" rtl="0" algn="l">
              <a:lnSpc>
                <a:spcPct val="100000"/>
              </a:lnSpc>
              <a:spcBef>
                <a:spcPts val="0"/>
              </a:spcBef>
              <a:spcAft>
                <a:spcPts val="0"/>
              </a:spcAft>
              <a:buClr>
                <a:srgbClr val="FFFFFF"/>
              </a:buClr>
              <a:buSzPts val="2400"/>
              <a:buFont typeface="Cousine"/>
              <a:buChar char="■"/>
              <a:defRPr b="0" i="0" sz="2400" u="none" cap="none" strike="noStrike">
                <a:solidFill>
                  <a:srgbClr val="FFFFFF"/>
                </a:solidFill>
                <a:latin typeface="Cousine"/>
                <a:ea typeface="Cousine"/>
                <a:cs typeface="Cousine"/>
                <a:sym typeface="Cousine"/>
              </a:defRPr>
            </a:lvl3pPr>
            <a:lvl4pPr indent="-342900" lvl="3" marL="1828800" marR="0" rtl="0" algn="l">
              <a:lnSpc>
                <a:spcPct val="100000"/>
              </a:lnSpc>
              <a:spcBef>
                <a:spcPts val="0"/>
              </a:spcBef>
              <a:spcAft>
                <a:spcPts val="0"/>
              </a:spcAft>
              <a:buClr>
                <a:srgbClr val="FFFFFF"/>
              </a:buClr>
              <a:buSzPts val="1800"/>
              <a:buFont typeface="Cousine"/>
              <a:buChar char="●"/>
              <a:defRPr b="0" i="0" sz="1800" u="none" cap="none" strike="noStrike">
                <a:solidFill>
                  <a:srgbClr val="FFFFFF"/>
                </a:solidFill>
                <a:latin typeface="Cousine"/>
                <a:ea typeface="Cousine"/>
                <a:cs typeface="Cousine"/>
                <a:sym typeface="Cousine"/>
              </a:defRPr>
            </a:lvl4pPr>
            <a:lvl5pPr indent="-342900" lvl="4" marL="2286000" marR="0" rtl="0" algn="l">
              <a:lnSpc>
                <a:spcPct val="100000"/>
              </a:lnSpc>
              <a:spcBef>
                <a:spcPts val="0"/>
              </a:spcBef>
              <a:spcAft>
                <a:spcPts val="0"/>
              </a:spcAft>
              <a:buClr>
                <a:srgbClr val="FFFFFF"/>
              </a:buClr>
              <a:buSzPts val="1800"/>
              <a:buFont typeface="Cousine"/>
              <a:buChar char="○"/>
              <a:defRPr b="0" i="0" sz="1800" u="none" cap="none" strike="noStrike">
                <a:solidFill>
                  <a:srgbClr val="FFFFFF"/>
                </a:solidFill>
                <a:latin typeface="Cousine"/>
                <a:ea typeface="Cousine"/>
                <a:cs typeface="Cousine"/>
                <a:sym typeface="Cousine"/>
              </a:defRPr>
            </a:lvl5pPr>
            <a:lvl6pPr indent="-342900" lvl="5" marL="2743200" marR="0" rtl="0" algn="l">
              <a:lnSpc>
                <a:spcPct val="100000"/>
              </a:lnSpc>
              <a:spcBef>
                <a:spcPts val="0"/>
              </a:spcBef>
              <a:spcAft>
                <a:spcPts val="0"/>
              </a:spcAft>
              <a:buClr>
                <a:srgbClr val="FFFFFF"/>
              </a:buClr>
              <a:buSzPts val="1800"/>
              <a:buFont typeface="Cousine"/>
              <a:buChar char="■"/>
              <a:defRPr b="0" i="0" sz="1800" u="none" cap="none" strike="noStrike">
                <a:solidFill>
                  <a:srgbClr val="FFFFFF"/>
                </a:solidFill>
                <a:latin typeface="Cousine"/>
                <a:ea typeface="Cousine"/>
                <a:cs typeface="Cousine"/>
                <a:sym typeface="Cousine"/>
              </a:defRPr>
            </a:lvl6pPr>
            <a:lvl7pPr indent="-342900" lvl="6" marL="3200400" marR="0" rtl="0" algn="l">
              <a:lnSpc>
                <a:spcPct val="100000"/>
              </a:lnSpc>
              <a:spcBef>
                <a:spcPts val="0"/>
              </a:spcBef>
              <a:spcAft>
                <a:spcPts val="0"/>
              </a:spcAft>
              <a:buClr>
                <a:srgbClr val="FFFFFF"/>
              </a:buClr>
              <a:buSzPts val="1800"/>
              <a:buFont typeface="Cousine"/>
              <a:buChar char="●"/>
              <a:defRPr b="0" i="0" sz="1800" u="none" cap="none" strike="noStrike">
                <a:solidFill>
                  <a:srgbClr val="FFFFFF"/>
                </a:solidFill>
                <a:latin typeface="Cousine"/>
                <a:ea typeface="Cousine"/>
                <a:cs typeface="Cousine"/>
                <a:sym typeface="Cousine"/>
              </a:defRPr>
            </a:lvl7pPr>
            <a:lvl8pPr indent="-342900" lvl="7" marL="3657600" marR="0" rtl="0" algn="l">
              <a:lnSpc>
                <a:spcPct val="100000"/>
              </a:lnSpc>
              <a:spcBef>
                <a:spcPts val="0"/>
              </a:spcBef>
              <a:spcAft>
                <a:spcPts val="0"/>
              </a:spcAft>
              <a:buClr>
                <a:srgbClr val="FFFFFF"/>
              </a:buClr>
              <a:buSzPts val="1800"/>
              <a:buFont typeface="Cousine"/>
              <a:buChar char="○"/>
              <a:defRPr b="0" i="0" sz="1800" u="none" cap="none" strike="noStrike">
                <a:solidFill>
                  <a:srgbClr val="FFFFFF"/>
                </a:solidFill>
                <a:latin typeface="Cousine"/>
                <a:ea typeface="Cousine"/>
                <a:cs typeface="Cousine"/>
                <a:sym typeface="Cousine"/>
              </a:defRPr>
            </a:lvl8pPr>
            <a:lvl9pPr indent="-342900" lvl="8" marL="4114800" marR="0" rtl="0" algn="l">
              <a:lnSpc>
                <a:spcPct val="100000"/>
              </a:lnSpc>
              <a:spcBef>
                <a:spcPts val="0"/>
              </a:spcBef>
              <a:spcAft>
                <a:spcPts val="0"/>
              </a:spcAft>
              <a:buClr>
                <a:srgbClr val="FFFFFF"/>
              </a:buClr>
              <a:buSzPts val="1800"/>
              <a:buFont typeface="Cousine"/>
              <a:buChar char="■"/>
              <a:defRPr b="0" i="0" sz="1800" u="none" cap="none" strike="noStrike">
                <a:solidFill>
                  <a:srgbClr val="FFFFFF"/>
                </a:solidFill>
                <a:latin typeface="Cousine"/>
                <a:ea typeface="Cousine"/>
                <a:cs typeface="Cousine"/>
                <a:sym typeface="Cousine"/>
              </a:defRPr>
            </a:lvl9pPr>
          </a:lstStyle>
          <a:p/>
        </p:txBody>
      </p:sp>
      <p:sp>
        <p:nvSpPr>
          <p:cNvPr id="10" name="Google Shape;10;p1"/>
          <p:cNvSpPr txBox="1"/>
          <p:nvPr>
            <p:ph idx="12" type="sldNum"/>
          </p:nvPr>
        </p:nvSpPr>
        <p:spPr>
          <a:xfrm>
            <a:off x="8523157" y="6391956"/>
            <a:ext cx="461100" cy="3891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ousine"/>
                <a:ea typeface="Cousine"/>
                <a:cs typeface="Cousine"/>
                <a:sym typeface="Cousin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4.jpg"/><Relationship Id="rId5"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6"/>
          <p:cNvSpPr txBox="1"/>
          <p:nvPr/>
        </p:nvSpPr>
        <p:spPr>
          <a:xfrm>
            <a:off x="124072" y="1634190"/>
            <a:ext cx="8780828" cy="2363771"/>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US" sz="6000">
                <a:solidFill>
                  <a:schemeClr val="lt1"/>
                </a:solidFill>
              </a:rPr>
              <a:t>MOOC Dropout Prediction</a:t>
            </a:r>
            <a:endParaRPr sz="6000"/>
          </a:p>
        </p:txBody>
      </p:sp>
      <p:sp>
        <p:nvSpPr>
          <p:cNvPr id="31" name="Google Shape;31;p6"/>
          <p:cNvSpPr txBox="1"/>
          <p:nvPr/>
        </p:nvSpPr>
        <p:spPr>
          <a:xfrm>
            <a:off x="6901203" y="6135084"/>
            <a:ext cx="1909482" cy="4770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500" u="none" cap="none" strike="noStrike">
                <a:solidFill>
                  <a:schemeClr val="lt1"/>
                </a:solidFill>
                <a:latin typeface="Arial"/>
                <a:ea typeface="Arial"/>
                <a:cs typeface="Arial"/>
                <a:sym typeface="Arial"/>
              </a:rPr>
              <a:t>COMP4331 </a:t>
            </a:r>
            <a:endParaRPr/>
          </a:p>
        </p:txBody>
      </p:sp>
      <p:sp>
        <p:nvSpPr>
          <p:cNvPr id="32" name="Google Shape;32;p6"/>
          <p:cNvSpPr/>
          <p:nvPr/>
        </p:nvSpPr>
        <p:spPr>
          <a:xfrm>
            <a:off x="366836" y="6173556"/>
            <a:ext cx="5506636"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2000" u="none" cap="none" strike="noStrike">
                <a:solidFill>
                  <a:schemeClr val="lt1"/>
                </a:solidFill>
                <a:latin typeface="Arial"/>
                <a:ea typeface="Arial"/>
                <a:cs typeface="Arial"/>
                <a:sym typeface="Arial"/>
              </a:rPr>
              <a:t>By Woochan Lee, </a:t>
            </a:r>
            <a:r>
              <a:rPr b="1" lang="en-US" sz="2000">
                <a:solidFill>
                  <a:schemeClr val="lt1"/>
                </a:solidFill>
              </a:rPr>
              <a:t>Rhea Chugh</a:t>
            </a:r>
            <a:r>
              <a:rPr b="1" i="0" lang="en-US" sz="2000" u="none" cap="none" strike="noStrike">
                <a:solidFill>
                  <a:schemeClr val="lt1"/>
                </a:solidFill>
                <a:latin typeface="Arial"/>
                <a:ea typeface="Arial"/>
                <a:cs typeface="Arial"/>
                <a:sym typeface="Arial"/>
              </a:rPr>
              <a:t>, Ishan Jain</a:t>
            </a:r>
            <a:endParaRPr/>
          </a:p>
        </p:txBody>
      </p:sp>
      <p:sp>
        <p:nvSpPr>
          <p:cNvPr id="33" name="Google Shape;33;p6"/>
          <p:cNvSpPr/>
          <p:nvPr/>
        </p:nvSpPr>
        <p:spPr>
          <a:xfrm>
            <a:off x="2776671" y="3826511"/>
            <a:ext cx="34755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4000" u="none" cap="none" strike="noStrike">
                <a:solidFill>
                  <a:srgbClr val="FFC000"/>
                </a:solidFill>
                <a:latin typeface="Times New Roman"/>
                <a:ea typeface="Times New Roman"/>
                <a:cs typeface="Times New Roman"/>
                <a:sym typeface="Times New Roman"/>
              </a:rPr>
              <a:t>Course Project</a:t>
            </a:r>
            <a:endParaRPr b="0" i="0" sz="40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5"/>
          <p:cNvSpPr txBox="1"/>
          <p:nvPr/>
        </p:nvSpPr>
        <p:spPr>
          <a:xfrm>
            <a:off x="0" y="500118"/>
            <a:ext cx="9251643" cy="1140693"/>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US" sz="5000">
                <a:solidFill>
                  <a:schemeClr val="lt1"/>
                </a:solidFill>
              </a:rPr>
              <a:t>Pre-Processing</a:t>
            </a:r>
            <a:r>
              <a:rPr b="1" i="0" lang="en-US" sz="5000" u="none" cap="none" strike="noStrike">
                <a:solidFill>
                  <a:schemeClr val="lt1"/>
                </a:solidFill>
                <a:latin typeface="Arial"/>
                <a:ea typeface="Arial"/>
                <a:cs typeface="Arial"/>
                <a:sym typeface="Arial"/>
              </a:rPr>
              <a:t> (</a:t>
            </a:r>
            <a:r>
              <a:rPr b="1" lang="en-US" sz="5000">
                <a:solidFill>
                  <a:schemeClr val="lt1"/>
                </a:solidFill>
              </a:rPr>
              <a:t>2</a:t>
            </a:r>
            <a:r>
              <a:rPr b="1" i="0" lang="en-US" sz="5000" u="none" cap="none" strike="noStrike">
                <a:solidFill>
                  <a:schemeClr val="lt1"/>
                </a:solidFill>
                <a:latin typeface="Arial"/>
                <a:ea typeface="Arial"/>
                <a:cs typeface="Arial"/>
                <a:sym typeface="Arial"/>
              </a:rPr>
              <a:t>)</a:t>
            </a:r>
            <a:endParaRPr/>
          </a:p>
        </p:txBody>
      </p:sp>
      <p:sp>
        <p:nvSpPr>
          <p:cNvPr id="137" name="Google Shape;137;p15"/>
          <p:cNvSpPr/>
          <p:nvPr/>
        </p:nvSpPr>
        <p:spPr>
          <a:xfrm>
            <a:off x="1544666" y="1401794"/>
            <a:ext cx="6162300" cy="554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1" lang="en-US" sz="3000">
                <a:solidFill>
                  <a:srgbClr val="FFC000"/>
                </a:solidFill>
                <a:latin typeface="Times New Roman"/>
                <a:ea typeface="Times New Roman"/>
                <a:cs typeface="Times New Roman"/>
                <a:sym typeface="Times New Roman"/>
              </a:rPr>
              <a:t>Handling Corrupt Log Records</a:t>
            </a:r>
            <a:endParaRPr b="0" i="0" sz="3000" u="none" cap="none" strike="noStrike">
              <a:solidFill>
                <a:srgbClr val="000000"/>
              </a:solidFill>
              <a:latin typeface="Arial"/>
              <a:ea typeface="Arial"/>
              <a:cs typeface="Arial"/>
              <a:sym typeface="Arial"/>
            </a:endParaRPr>
          </a:p>
        </p:txBody>
      </p:sp>
      <p:sp>
        <p:nvSpPr>
          <p:cNvPr id="138" name="Google Shape;138;p15"/>
          <p:cNvSpPr txBox="1"/>
          <p:nvPr>
            <p:ph idx="1" type="body"/>
          </p:nvPr>
        </p:nvSpPr>
        <p:spPr>
          <a:xfrm>
            <a:off x="481475" y="2677075"/>
            <a:ext cx="3108600" cy="1299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US" sz="1900"/>
              <a:t>Log shows access to modules before the modules were posted</a:t>
            </a:r>
            <a:r>
              <a:rPr lang="en-US" sz="1600"/>
              <a:t> 	</a:t>
            </a:r>
            <a:endParaRPr sz="1600"/>
          </a:p>
        </p:txBody>
      </p:sp>
      <p:grpSp>
        <p:nvGrpSpPr>
          <p:cNvPr id="139" name="Google Shape;139;p15"/>
          <p:cNvGrpSpPr/>
          <p:nvPr/>
        </p:nvGrpSpPr>
        <p:grpSpPr>
          <a:xfrm>
            <a:off x="3829153" y="2848074"/>
            <a:ext cx="1836222" cy="759685"/>
            <a:chOff x="3916266" y="3730667"/>
            <a:chExt cx="1836222" cy="759685"/>
          </a:xfrm>
        </p:grpSpPr>
        <p:sp>
          <p:nvSpPr>
            <p:cNvPr id="140" name="Google Shape;140;p15"/>
            <p:cNvSpPr/>
            <p:nvPr/>
          </p:nvSpPr>
          <p:spPr>
            <a:xfrm rot="5400000">
              <a:off x="4600258" y="3338122"/>
              <a:ext cx="468238" cy="1836222"/>
            </a:xfrm>
            <a:prstGeom prst="upArrow">
              <a:avLst>
                <a:gd fmla="val 62500" name="adj1"/>
                <a:gd fmla="val 50000" name="adj2"/>
              </a:avLst>
            </a:prstGeom>
            <a:solidFill>
              <a:srgbClr val="FFC000"/>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1" name="Google Shape;141;p15"/>
            <p:cNvSpPr/>
            <p:nvPr/>
          </p:nvSpPr>
          <p:spPr>
            <a:xfrm>
              <a:off x="3948924" y="3730667"/>
              <a:ext cx="1647715"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solidFill>
                    <a:schemeClr val="lt1"/>
                  </a:solidFill>
                </a:rPr>
                <a:t> Corrupt Log Data</a:t>
              </a:r>
              <a:endParaRPr b="0" i="0" sz="1400" u="none" cap="none" strike="noStrike">
                <a:solidFill>
                  <a:schemeClr val="lt1"/>
                </a:solidFill>
                <a:latin typeface="Arial"/>
                <a:ea typeface="Arial"/>
                <a:cs typeface="Arial"/>
                <a:sym typeface="Arial"/>
              </a:endParaRPr>
            </a:p>
          </p:txBody>
        </p:sp>
      </p:grpSp>
      <p:sp>
        <p:nvSpPr>
          <p:cNvPr id="142" name="Google Shape;142;p15"/>
          <p:cNvSpPr txBox="1"/>
          <p:nvPr/>
        </p:nvSpPr>
        <p:spPr>
          <a:xfrm>
            <a:off x="5795700" y="2677450"/>
            <a:ext cx="2898300" cy="1299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38100" marR="0" rtl="0" algn="ctr">
              <a:lnSpc>
                <a:spcPct val="100000"/>
              </a:lnSpc>
              <a:spcBef>
                <a:spcPts val="600"/>
              </a:spcBef>
              <a:spcAft>
                <a:spcPts val="0"/>
              </a:spcAft>
              <a:buClr>
                <a:srgbClr val="FFFFFF"/>
              </a:buClr>
              <a:buSzPts val="3000"/>
              <a:buFont typeface="Cousine"/>
              <a:buNone/>
            </a:pPr>
            <a:r>
              <a:rPr lang="en-US" sz="2500">
                <a:solidFill>
                  <a:srgbClr val="FFFFFF"/>
                </a:solidFill>
                <a:latin typeface="Cousine"/>
                <a:ea typeface="Cousine"/>
                <a:cs typeface="Cousine"/>
                <a:sym typeface="Cousine"/>
              </a:rPr>
              <a:t>Deleting</a:t>
            </a:r>
            <a:endParaRPr sz="2500">
              <a:solidFill>
                <a:srgbClr val="FFFFFF"/>
              </a:solidFill>
              <a:latin typeface="Cousine"/>
              <a:ea typeface="Cousine"/>
              <a:cs typeface="Cousine"/>
              <a:sym typeface="Cousine"/>
            </a:endParaRPr>
          </a:p>
          <a:p>
            <a:pPr indent="0" lvl="0" marL="38100" marR="0" rtl="0" algn="ctr">
              <a:lnSpc>
                <a:spcPct val="100000"/>
              </a:lnSpc>
              <a:spcBef>
                <a:spcPts val="600"/>
              </a:spcBef>
              <a:spcAft>
                <a:spcPts val="0"/>
              </a:spcAft>
              <a:buClr>
                <a:srgbClr val="FFFFFF"/>
              </a:buClr>
              <a:buSzPts val="3000"/>
              <a:buFont typeface="Cousine"/>
              <a:buNone/>
            </a:pPr>
            <a:r>
              <a:rPr lang="en-US" sz="2500">
                <a:solidFill>
                  <a:srgbClr val="FFFFFF"/>
                </a:solidFill>
                <a:latin typeface="Cousine"/>
                <a:ea typeface="Cousine"/>
                <a:cs typeface="Cousine"/>
                <a:sym typeface="Cousine"/>
              </a:rPr>
              <a:t>Log Instances</a:t>
            </a:r>
            <a:endParaRPr sz="2500">
              <a:solidFill>
                <a:srgbClr val="FFFFFF"/>
              </a:solidFill>
              <a:latin typeface="Cousine"/>
              <a:ea typeface="Cousine"/>
              <a:cs typeface="Cousine"/>
              <a:sym typeface="Cousine"/>
            </a:endParaRPr>
          </a:p>
        </p:txBody>
      </p:sp>
      <p:sp>
        <p:nvSpPr>
          <p:cNvPr id="143" name="Google Shape;143;p15"/>
          <p:cNvSpPr txBox="1"/>
          <p:nvPr/>
        </p:nvSpPr>
        <p:spPr>
          <a:xfrm>
            <a:off x="481325" y="4698900"/>
            <a:ext cx="8289000" cy="16044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solidFill>
                  <a:srgbClr val="FFFFFF"/>
                </a:solidFill>
                <a:latin typeface="Cousine"/>
                <a:ea typeface="Cousine"/>
                <a:cs typeface="Cousine"/>
                <a:sym typeface="Cousine"/>
              </a:rPr>
              <a:t>Post Processing Findings: </a:t>
            </a:r>
            <a:endParaRPr b="1" sz="2400">
              <a:solidFill>
                <a:srgbClr val="FFFFFF"/>
              </a:solidFill>
              <a:latin typeface="Cousine"/>
              <a:ea typeface="Cousine"/>
              <a:cs typeface="Cousine"/>
              <a:sym typeface="Cousine"/>
            </a:endParaRPr>
          </a:p>
          <a:p>
            <a:pPr indent="0" lvl="0" marL="0" rtl="0" algn="ctr">
              <a:spcBef>
                <a:spcPts val="0"/>
              </a:spcBef>
              <a:spcAft>
                <a:spcPts val="0"/>
              </a:spcAft>
              <a:buNone/>
            </a:pPr>
            <a:r>
              <a:t/>
            </a:r>
            <a:endParaRPr b="1" sz="2000">
              <a:solidFill>
                <a:srgbClr val="FFFFFF"/>
              </a:solidFill>
              <a:latin typeface="Cousine"/>
              <a:ea typeface="Cousine"/>
              <a:cs typeface="Cousine"/>
              <a:sym typeface="Cousine"/>
            </a:endParaRPr>
          </a:p>
          <a:p>
            <a:pPr indent="0" lvl="0" marL="0" rtl="0" algn="ctr">
              <a:spcBef>
                <a:spcPts val="0"/>
              </a:spcBef>
              <a:spcAft>
                <a:spcPts val="0"/>
              </a:spcAft>
              <a:buNone/>
            </a:pPr>
            <a:r>
              <a:rPr b="1" lang="en-US" sz="1800">
                <a:solidFill>
                  <a:srgbClr val="FFFFFF"/>
                </a:solidFill>
                <a:latin typeface="Cousine"/>
                <a:ea typeface="Cousine"/>
                <a:cs typeface="Cousine"/>
                <a:sym typeface="Cousine"/>
              </a:rPr>
              <a:t>2% of the Enrollment IDs (1570 out of 72395)</a:t>
            </a:r>
            <a:endParaRPr b="1" i="1" sz="1800">
              <a:solidFill>
                <a:srgbClr val="FFFFFF"/>
              </a:solidFill>
              <a:latin typeface="Cousine"/>
              <a:ea typeface="Cousine"/>
              <a:cs typeface="Cousine"/>
              <a:sym typeface="Cousin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nvSpPr>
        <p:spPr>
          <a:xfrm>
            <a:off x="0" y="500118"/>
            <a:ext cx="9251700" cy="1140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US" sz="5000">
                <a:solidFill>
                  <a:schemeClr val="lt1"/>
                </a:solidFill>
              </a:rPr>
              <a:t>Pre-Processing</a:t>
            </a:r>
            <a:r>
              <a:rPr b="1" i="0" lang="en-US" sz="5000" u="none" cap="none" strike="noStrike">
                <a:solidFill>
                  <a:schemeClr val="lt1"/>
                </a:solidFill>
                <a:latin typeface="Arial"/>
                <a:ea typeface="Arial"/>
                <a:cs typeface="Arial"/>
                <a:sym typeface="Arial"/>
              </a:rPr>
              <a:t> (</a:t>
            </a:r>
            <a:r>
              <a:rPr b="1" lang="en-US" sz="5000">
                <a:solidFill>
                  <a:schemeClr val="lt1"/>
                </a:solidFill>
              </a:rPr>
              <a:t>3</a:t>
            </a:r>
            <a:r>
              <a:rPr b="1" i="0" lang="en-US" sz="5000" u="none" cap="none" strike="noStrike">
                <a:solidFill>
                  <a:schemeClr val="lt1"/>
                </a:solidFill>
                <a:latin typeface="Arial"/>
                <a:ea typeface="Arial"/>
                <a:cs typeface="Arial"/>
                <a:sym typeface="Arial"/>
              </a:rPr>
              <a:t>)</a:t>
            </a:r>
            <a:endParaRPr/>
          </a:p>
        </p:txBody>
      </p:sp>
      <p:sp>
        <p:nvSpPr>
          <p:cNvPr id="149" name="Google Shape;149;p16"/>
          <p:cNvSpPr/>
          <p:nvPr/>
        </p:nvSpPr>
        <p:spPr>
          <a:xfrm>
            <a:off x="1544666" y="1401794"/>
            <a:ext cx="6162300" cy="554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1" lang="en-US" sz="3000">
                <a:solidFill>
                  <a:srgbClr val="FFC000"/>
                </a:solidFill>
                <a:latin typeface="Times New Roman"/>
                <a:ea typeface="Times New Roman"/>
                <a:cs typeface="Times New Roman"/>
                <a:sym typeface="Times New Roman"/>
              </a:rPr>
              <a:t>Taking care of Imbalanced Data</a:t>
            </a:r>
            <a:endParaRPr b="0" i="0" sz="3000" u="none" cap="none" strike="noStrike">
              <a:solidFill>
                <a:srgbClr val="000000"/>
              </a:solidFill>
              <a:latin typeface="Arial"/>
              <a:ea typeface="Arial"/>
              <a:cs typeface="Arial"/>
              <a:sym typeface="Arial"/>
            </a:endParaRPr>
          </a:p>
        </p:txBody>
      </p:sp>
      <p:sp>
        <p:nvSpPr>
          <p:cNvPr id="150" name="Google Shape;150;p16"/>
          <p:cNvSpPr txBox="1"/>
          <p:nvPr>
            <p:ph idx="1" type="body"/>
          </p:nvPr>
        </p:nvSpPr>
        <p:spPr>
          <a:xfrm>
            <a:off x="481463" y="2296075"/>
            <a:ext cx="3108600" cy="1083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US" sz="1900"/>
              <a:t>72,395</a:t>
            </a:r>
            <a:r>
              <a:rPr lang="en-US" sz="1900"/>
              <a:t> enrollments</a:t>
            </a:r>
            <a:endParaRPr sz="1900"/>
          </a:p>
          <a:p>
            <a:pPr indent="-330200" lvl="0" marL="457200" rtl="0" algn="l">
              <a:lnSpc>
                <a:spcPct val="100000"/>
              </a:lnSpc>
              <a:spcBef>
                <a:spcPts val="600"/>
              </a:spcBef>
              <a:spcAft>
                <a:spcPts val="0"/>
              </a:spcAft>
              <a:buSzPts val="1600"/>
              <a:buChar char="-"/>
            </a:pPr>
            <a:r>
              <a:rPr lang="en-US" sz="1600"/>
              <a:t>80%</a:t>
            </a:r>
            <a:r>
              <a:rPr lang="en-US" sz="1600"/>
              <a:t> Dropouts </a:t>
            </a:r>
            <a:endParaRPr sz="1600"/>
          </a:p>
          <a:p>
            <a:pPr indent="-330200" lvl="0" marL="457200" rtl="0" algn="l">
              <a:lnSpc>
                <a:spcPct val="100000"/>
              </a:lnSpc>
              <a:spcBef>
                <a:spcPts val="0"/>
              </a:spcBef>
              <a:spcAft>
                <a:spcPts val="0"/>
              </a:spcAft>
              <a:buSzPts val="1600"/>
              <a:buChar char="-"/>
            </a:pPr>
            <a:r>
              <a:rPr lang="en-US" sz="1600"/>
              <a:t>20% Complete 	</a:t>
            </a:r>
            <a:endParaRPr sz="1600"/>
          </a:p>
        </p:txBody>
      </p:sp>
      <p:grpSp>
        <p:nvGrpSpPr>
          <p:cNvPr id="151" name="Google Shape;151;p16"/>
          <p:cNvGrpSpPr/>
          <p:nvPr/>
        </p:nvGrpSpPr>
        <p:grpSpPr>
          <a:xfrm>
            <a:off x="3829075" y="2390874"/>
            <a:ext cx="1836300" cy="759747"/>
            <a:chOff x="3916188" y="3730667"/>
            <a:chExt cx="1836300" cy="759747"/>
          </a:xfrm>
        </p:grpSpPr>
        <p:sp>
          <p:nvSpPr>
            <p:cNvPr id="152" name="Google Shape;152;p16"/>
            <p:cNvSpPr/>
            <p:nvPr/>
          </p:nvSpPr>
          <p:spPr>
            <a:xfrm rot="5400000">
              <a:off x="4600188" y="3338114"/>
              <a:ext cx="468300" cy="1836300"/>
            </a:xfrm>
            <a:prstGeom prst="upArrow">
              <a:avLst>
                <a:gd fmla="val 62500" name="adj1"/>
                <a:gd fmla="val 50000" name="adj2"/>
              </a:avLst>
            </a:prstGeom>
            <a:solidFill>
              <a:srgbClr val="FFC000"/>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3" name="Google Shape;153;p16"/>
            <p:cNvSpPr/>
            <p:nvPr/>
          </p:nvSpPr>
          <p:spPr>
            <a:xfrm>
              <a:off x="4025124" y="3730667"/>
              <a:ext cx="1647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solidFill>
                    <a:schemeClr val="lt1"/>
                  </a:solidFill>
                </a:rPr>
                <a:t>Im</a:t>
              </a:r>
              <a:r>
                <a:rPr b="0" i="0" lang="en-US" sz="1400" u="none" cap="none" strike="noStrike">
                  <a:solidFill>
                    <a:schemeClr val="lt1"/>
                  </a:solidFill>
                  <a:latin typeface="Arial"/>
                  <a:ea typeface="Arial"/>
                  <a:cs typeface="Arial"/>
                  <a:sym typeface="Arial"/>
                </a:rPr>
                <a:t>balanced Data</a:t>
              </a:r>
              <a:endParaRPr b="0" i="0" sz="1400" u="none" cap="none" strike="noStrike">
                <a:solidFill>
                  <a:schemeClr val="lt1"/>
                </a:solidFill>
                <a:latin typeface="Arial"/>
                <a:ea typeface="Arial"/>
                <a:cs typeface="Arial"/>
                <a:sym typeface="Arial"/>
              </a:endParaRPr>
            </a:p>
          </p:txBody>
        </p:sp>
      </p:grpSp>
      <p:sp>
        <p:nvSpPr>
          <p:cNvPr id="154" name="Google Shape;154;p16"/>
          <p:cNvSpPr txBox="1"/>
          <p:nvPr/>
        </p:nvSpPr>
        <p:spPr>
          <a:xfrm>
            <a:off x="5871888" y="2308146"/>
            <a:ext cx="2898300" cy="1083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38100" marR="0" rtl="0" algn="ctr">
              <a:lnSpc>
                <a:spcPct val="100000"/>
              </a:lnSpc>
              <a:spcBef>
                <a:spcPts val="600"/>
              </a:spcBef>
              <a:spcAft>
                <a:spcPts val="0"/>
              </a:spcAft>
              <a:buClr>
                <a:srgbClr val="FFFFFF"/>
              </a:buClr>
              <a:buSzPts val="3000"/>
              <a:buFont typeface="Cousine"/>
              <a:buNone/>
            </a:pPr>
            <a:r>
              <a:rPr lang="en-US" sz="2500">
                <a:solidFill>
                  <a:srgbClr val="FFFFFF"/>
                </a:solidFill>
                <a:latin typeface="Cousine"/>
                <a:ea typeface="Cousine"/>
                <a:cs typeface="Cousine"/>
                <a:sym typeface="Cousine"/>
              </a:rPr>
              <a:t>SMOTETomek</a:t>
            </a:r>
            <a:endParaRPr b="0" i="0" sz="2800" u="none" cap="none" strike="noStrike">
              <a:solidFill>
                <a:srgbClr val="FFFFFF"/>
              </a:solidFill>
              <a:latin typeface="Cousine"/>
              <a:ea typeface="Cousine"/>
              <a:cs typeface="Cousine"/>
              <a:sym typeface="Cousine"/>
            </a:endParaRPr>
          </a:p>
        </p:txBody>
      </p:sp>
      <p:sp>
        <p:nvSpPr>
          <p:cNvPr id="155" name="Google Shape;155;p16"/>
          <p:cNvSpPr txBox="1"/>
          <p:nvPr/>
        </p:nvSpPr>
        <p:spPr>
          <a:xfrm>
            <a:off x="853375" y="3748625"/>
            <a:ext cx="3165300" cy="15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ph idx="1" type="body"/>
          </p:nvPr>
        </p:nvSpPr>
        <p:spPr>
          <a:xfrm>
            <a:off x="431817" y="3744300"/>
            <a:ext cx="8388000" cy="2680200"/>
          </a:xfrm>
          <a:prstGeom prst="rect">
            <a:avLst/>
          </a:prstGeom>
          <a:noFill/>
          <a:ln>
            <a:noFill/>
          </a:ln>
          <a:effectLst>
            <a:outerShdw blurRad="57150" rotWithShape="0" algn="bl" dir="5400000" dist="19050">
              <a:srgbClr val="FFFFFF">
                <a:alpha val="50000"/>
              </a:srgbClr>
            </a:outerShdw>
          </a:effectLst>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b="1" lang="en-US" sz="1800"/>
              <a:t>SMOTE(Synthetic Minority Oversampling Technique)</a:t>
            </a:r>
            <a:endParaRPr b="1" sz="1800"/>
          </a:p>
          <a:p>
            <a:pPr indent="-342900" lvl="1" marL="914400" rtl="0" algn="l">
              <a:lnSpc>
                <a:spcPct val="100000"/>
              </a:lnSpc>
              <a:spcBef>
                <a:spcPts val="0"/>
              </a:spcBef>
              <a:spcAft>
                <a:spcPts val="0"/>
              </a:spcAft>
              <a:buSzPts val="1800"/>
              <a:buChar char="▫"/>
            </a:pPr>
            <a:r>
              <a:rPr lang="en-US" sz="1800"/>
              <a:t>Oversamples minority data by creating new points using K-nearest neighbours of each minority class</a:t>
            </a:r>
            <a:endParaRPr sz="1800"/>
          </a:p>
          <a:p>
            <a:pPr indent="0" lvl="0" marL="0" rtl="0" algn="l">
              <a:lnSpc>
                <a:spcPct val="100000"/>
              </a:lnSpc>
              <a:spcBef>
                <a:spcPts val="600"/>
              </a:spcBef>
              <a:spcAft>
                <a:spcPts val="0"/>
              </a:spcAft>
              <a:buNone/>
            </a:pPr>
            <a:r>
              <a:t/>
            </a:r>
            <a:endParaRPr b="1" sz="1800"/>
          </a:p>
          <a:p>
            <a:pPr indent="-342900" lvl="0" marL="457200" rtl="0" algn="l">
              <a:spcBef>
                <a:spcPts val="600"/>
              </a:spcBef>
              <a:spcAft>
                <a:spcPts val="0"/>
              </a:spcAft>
              <a:buClr>
                <a:schemeClr val="lt1"/>
              </a:buClr>
              <a:buSzPts val="1800"/>
              <a:buChar char="▪"/>
            </a:pPr>
            <a:r>
              <a:rPr b="1" lang="en-US" sz="1800">
                <a:solidFill>
                  <a:schemeClr val="lt1"/>
                </a:solidFill>
              </a:rPr>
              <a:t>Tomek(Tomek links)</a:t>
            </a:r>
            <a:endParaRPr b="1" sz="1800">
              <a:solidFill>
                <a:schemeClr val="lt1"/>
              </a:solidFill>
            </a:endParaRPr>
          </a:p>
          <a:p>
            <a:pPr indent="-342900" lvl="1" marL="914400" rtl="0" algn="l">
              <a:spcBef>
                <a:spcPts val="0"/>
              </a:spcBef>
              <a:spcAft>
                <a:spcPts val="0"/>
              </a:spcAft>
              <a:buClr>
                <a:schemeClr val="lt1"/>
              </a:buClr>
              <a:buSzPts val="1800"/>
              <a:buChar char="▫"/>
            </a:pPr>
            <a:r>
              <a:rPr lang="en-US" sz="1800">
                <a:solidFill>
                  <a:schemeClr val="lt1"/>
                </a:solidFill>
              </a:rPr>
              <a:t>Undersamples majority data by removing instances of the majority class of each Tomek links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0" name="Shape 160"/>
        <p:cNvGrpSpPr/>
        <p:nvPr/>
      </p:nvGrpSpPr>
      <p:grpSpPr>
        <a:xfrm>
          <a:off x="0" y="0"/>
          <a:ext cx="0" cy="0"/>
          <a:chOff x="0" y="0"/>
          <a:chExt cx="0" cy="0"/>
        </a:xfrm>
      </p:grpSpPr>
      <p:sp>
        <p:nvSpPr>
          <p:cNvPr id="161" name="Google Shape;161;p17"/>
          <p:cNvSpPr txBox="1"/>
          <p:nvPr>
            <p:ph type="title"/>
          </p:nvPr>
        </p:nvSpPr>
        <p:spPr>
          <a:xfrm>
            <a:off x="914405" y="628817"/>
            <a:ext cx="82296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txBox="1"/>
          <p:nvPr>
            <p:ph idx="12" type="sldNum"/>
          </p:nvPr>
        </p:nvSpPr>
        <p:spPr>
          <a:xfrm>
            <a:off x="8523157" y="6391956"/>
            <a:ext cx="461100" cy="389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163" name="Google Shape;163;p17"/>
          <p:cNvPicPr preferRelativeResize="0"/>
          <p:nvPr/>
        </p:nvPicPr>
        <p:blipFill rotWithShape="1">
          <a:blip r:embed="rId3">
            <a:alphaModFix/>
          </a:blip>
          <a:srcRect b="4634" l="0" r="4012" t="0"/>
          <a:stretch/>
        </p:blipFill>
        <p:spPr>
          <a:xfrm>
            <a:off x="1435150" y="1140588"/>
            <a:ext cx="6273677" cy="5385025"/>
          </a:xfrm>
          <a:prstGeom prst="rect">
            <a:avLst/>
          </a:prstGeom>
          <a:noFill/>
          <a:ln>
            <a:noFill/>
          </a:ln>
        </p:spPr>
      </p:pic>
      <p:sp>
        <p:nvSpPr>
          <p:cNvPr id="164" name="Google Shape;164;p17"/>
          <p:cNvSpPr txBox="1"/>
          <p:nvPr/>
        </p:nvSpPr>
        <p:spPr>
          <a:xfrm>
            <a:off x="76875" y="471618"/>
            <a:ext cx="9251700" cy="1140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US" sz="3600"/>
              <a:t>SMOTE</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8" name="Shape 168"/>
        <p:cNvGrpSpPr/>
        <p:nvPr/>
      </p:nvGrpSpPr>
      <p:grpSpPr>
        <a:xfrm>
          <a:off x="0" y="0"/>
          <a:ext cx="0" cy="0"/>
          <a:chOff x="0" y="0"/>
          <a:chExt cx="0" cy="0"/>
        </a:xfrm>
      </p:grpSpPr>
      <p:sp>
        <p:nvSpPr>
          <p:cNvPr id="169" name="Google Shape;169;p18"/>
          <p:cNvSpPr txBox="1"/>
          <p:nvPr>
            <p:ph type="title"/>
          </p:nvPr>
        </p:nvSpPr>
        <p:spPr>
          <a:xfrm>
            <a:off x="914405" y="628817"/>
            <a:ext cx="8229600" cy="5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txBox="1"/>
          <p:nvPr>
            <p:ph idx="12" type="sldNum"/>
          </p:nvPr>
        </p:nvSpPr>
        <p:spPr>
          <a:xfrm>
            <a:off x="8523157" y="6391956"/>
            <a:ext cx="461100" cy="389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171" name="Google Shape;171;p18"/>
          <p:cNvSpPr txBox="1"/>
          <p:nvPr/>
        </p:nvSpPr>
        <p:spPr>
          <a:xfrm>
            <a:off x="22350" y="410418"/>
            <a:ext cx="9251700" cy="1140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US" sz="3600"/>
              <a:t>Tomek</a:t>
            </a:r>
            <a:endParaRPr sz="3600"/>
          </a:p>
        </p:txBody>
      </p:sp>
      <p:pic>
        <p:nvPicPr>
          <p:cNvPr id="172" name="Google Shape;172;p18"/>
          <p:cNvPicPr preferRelativeResize="0"/>
          <p:nvPr/>
        </p:nvPicPr>
        <p:blipFill>
          <a:blip r:embed="rId3">
            <a:alphaModFix/>
          </a:blip>
          <a:stretch>
            <a:fillRect/>
          </a:stretch>
        </p:blipFill>
        <p:spPr>
          <a:xfrm>
            <a:off x="840550" y="1667038"/>
            <a:ext cx="7600950" cy="2162175"/>
          </a:xfrm>
          <a:prstGeom prst="rect">
            <a:avLst/>
          </a:prstGeom>
          <a:noFill/>
          <a:ln>
            <a:noFill/>
          </a:ln>
        </p:spPr>
      </p:pic>
      <p:sp>
        <p:nvSpPr>
          <p:cNvPr id="173" name="Google Shape;173;p18"/>
          <p:cNvSpPr txBox="1"/>
          <p:nvPr/>
        </p:nvSpPr>
        <p:spPr>
          <a:xfrm>
            <a:off x="38400" y="4213000"/>
            <a:ext cx="9067200" cy="193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Tomek links are pairs of very close instances, but of opposite classes. Tomek involves r</a:t>
            </a:r>
            <a:r>
              <a:rPr lang="en-US" sz="2400"/>
              <a:t>emoving the instances of the majority class of each pair.</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idx="1" type="body"/>
          </p:nvPr>
        </p:nvSpPr>
        <p:spPr>
          <a:xfrm>
            <a:off x="229675" y="3064050"/>
            <a:ext cx="2900100" cy="268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en-US" sz="2200"/>
              <a:t>Random Forest</a:t>
            </a:r>
            <a:endParaRPr b="1" sz="2200"/>
          </a:p>
          <a:p>
            <a:pPr indent="0" lvl="0" marL="0" rtl="0" algn="ctr">
              <a:lnSpc>
                <a:spcPct val="100000"/>
              </a:lnSpc>
              <a:spcBef>
                <a:spcPts val="600"/>
              </a:spcBef>
              <a:spcAft>
                <a:spcPts val="0"/>
              </a:spcAft>
              <a:buSzPts val="1800"/>
              <a:buNone/>
            </a:pPr>
            <a:r>
              <a:t/>
            </a:r>
            <a:endParaRPr b="1" sz="1000"/>
          </a:p>
          <a:p>
            <a:pPr indent="-330200" lvl="0" marL="457200" rtl="0" algn="l">
              <a:lnSpc>
                <a:spcPct val="100000"/>
              </a:lnSpc>
              <a:spcBef>
                <a:spcPts val="600"/>
              </a:spcBef>
              <a:spcAft>
                <a:spcPts val="0"/>
              </a:spcAft>
              <a:buSzPts val="1600"/>
              <a:buChar char="-"/>
            </a:pPr>
            <a:r>
              <a:rPr b="1" lang="en-US" sz="1600"/>
              <a:t>Less overfitting of decision trees</a:t>
            </a:r>
            <a:endParaRPr b="1" sz="1600"/>
          </a:p>
          <a:p>
            <a:pPr indent="0" lvl="0" marL="457200" rtl="0" algn="l">
              <a:lnSpc>
                <a:spcPct val="100000"/>
              </a:lnSpc>
              <a:spcBef>
                <a:spcPts val="600"/>
              </a:spcBef>
              <a:spcAft>
                <a:spcPts val="0"/>
              </a:spcAft>
              <a:buNone/>
            </a:pPr>
            <a:r>
              <a:t/>
            </a:r>
            <a:endParaRPr b="1" sz="1600"/>
          </a:p>
          <a:p>
            <a:pPr indent="-330200" lvl="0" marL="457200" rtl="0" algn="l">
              <a:lnSpc>
                <a:spcPct val="100000"/>
              </a:lnSpc>
              <a:spcBef>
                <a:spcPts val="600"/>
              </a:spcBef>
              <a:spcAft>
                <a:spcPts val="0"/>
              </a:spcAft>
              <a:buSzPts val="1600"/>
              <a:buChar char="-"/>
            </a:pPr>
            <a:r>
              <a:rPr b="1" lang="en-US" sz="1600"/>
              <a:t>Less variance of classifier not performing well on test data</a:t>
            </a:r>
            <a:endParaRPr b="1" sz="1600"/>
          </a:p>
        </p:txBody>
      </p:sp>
      <p:sp>
        <p:nvSpPr>
          <p:cNvPr id="179" name="Google Shape;179;p19"/>
          <p:cNvSpPr txBox="1"/>
          <p:nvPr>
            <p:ph idx="2" type="body"/>
          </p:nvPr>
        </p:nvSpPr>
        <p:spPr>
          <a:xfrm>
            <a:off x="6027725" y="3084325"/>
            <a:ext cx="2779800" cy="281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en-US" sz="2200"/>
              <a:t>XGBoost</a:t>
            </a:r>
            <a:endParaRPr b="1" sz="2200"/>
          </a:p>
          <a:p>
            <a:pPr indent="0" lvl="0" marL="0" rtl="0" algn="ctr">
              <a:lnSpc>
                <a:spcPct val="100000"/>
              </a:lnSpc>
              <a:spcBef>
                <a:spcPts val="600"/>
              </a:spcBef>
              <a:spcAft>
                <a:spcPts val="0"/>
              </a:spcAft>
              <a:buSzPts val="1800"/>
              <a:buNone/>
            </a:pPr>
            <a:r>
              <a:t/>
            </a:r>
            <a:endParaRPr b="1" sz="1000"/>
          </a:p>
          <a:p>
            <a:pPr indent="-330200" lvl="0" marL="457200" rtl="0" algn="l">
              <a:lnSpc>
                <a:spcPct val="100000"/>
              </a:lnSpc>
              <a:spcBef>
                <a:spcPts val="600"/>
              </a:spcBef>
              <a:spcAft>
                <a:spcPts val="0"/>
              </a:spcAft>
              <a:buSzPts val="1600"/>
              <a:buChar char="-"/>
            </a:pPr>
            <a:r>
              <a:rPr b="1" lang="en-US" sz="1600"/>
              <a:t>Adaptive boosting tree model</a:t>
            </a:r>
            <a:endParaRPr b="1" sz="1600"/>
          </a:p>
          <a:p>
            <a:pPr indent="0" lvl="0" marL="0" rtl="0" algn="l">
              <a:lnSpc>
                <a:spcPct val="100000"/>
              </a:lnSpc>
              <a:spcBef>
                <a:spcPts val="600"/>
              </a:spcBef>
              <a:spcAft>
                <a:spcPts val="0"/>
              </a:spcAft>
              <a:buNone/>
            </a:pPr>
            <a:r>
              <a:t/>
            </a:r>
            <a:endParaRPr b="1" sz="1600"/>
          </a:p>
          <a:p>
            <a:pPr indent="-330200" lvl="0" marL="457200" rtl="0" algn="l">
              <a:lnSpc>
                <a:spcPct val="100000"/>
              </a:lnSpc>
              <a:spcBef>
                <a:spcPts val="600"/>
              </a:spcBef>
              <a:spcAft>
                <a:spcPts val="0"/>
              </a:spcAft>
              <a:buClr>
                <a:srgbClr val="FFFFFF"/>
              </a:buClr>
              <a:buSzPts val="1600"/>
              <a:buChar char="-"/>
            </a:pPr>
            <a:r>
              <a:rPr b="1" lang="en-US" sz="1600"/>
              <a:t>Relatively fast to construct the model compared to Adaboost</a:t>
            </a:r>
            <a:endParaRPr b="1" sz="1600"/>
          </a:p>
          <a:p>
            <a:pPr indent="-171450" lvl="0" marL="285750" rtl="0" algn="l">
              <a:lnSpc>
                <a:spcPct val="100000"/>
              </a:lnSpc>
              <a:spcBef>
                <a:spcPts val="600"/>
              </a:spcBef>
              <a:spcAft>
                <a:spcPts val="0"/>
              </a:spcAft>
              <a:buSzPts val="1800"/>
              <a:buFont typeface="Cousine"/>
              <a:buNone/>
            </a:pPr>
            <a:r>
              <a:t/>
            </a:r>
            <a:endParaRPr b="1" i="1"/>
          </a:p>
        </p:txBody>
      </p:sp>
      <p:sp>
        <p:nvSpPr>
          <p:cNvPr id="180" name="Google Shape;180;p19"/>
          <p:cNvSpPr txBox="1"/>
          <p:nvPr>
            <p:ph idx="3" type="body"/>
          </p:nvPr>
        </p:nvSpPr>
        <p:spPr>
          <a:xfrm>
            <a:off x="2846775" y="3064050"/>
            <a:ext cx="3471600" cy="26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en-US" sz="2200"/>
              <a:t>MLP</a:t>
            </a:r>
            <a:endParaRPr b="1" sz="2200"/>
          </a:p>
          <a:p>
            <a:pPr indent="0" lvl="0" marL="0" rtl="0" algn="ctr">
              <a:lnSpc>
                <a:spcPct val="100000"/>
              </a:lnSpc>
              <a:spcBef>
                <a:spcPts val="600"/>
              </a:spcBef>
              <a:spcAft>
                <a:spcPts val="0"/>
              </a:spcAft>
              <a:buSzPts val="1800"/>
              <a:buNone/>
            </a:pPr>
            <a:r>
              <a:t/>
            </a:r>
            <a:endParaRPr b="1" sz="1000"/>
          </a:p>
          <a:p>
            <a:pPr indent="-330200" lvl="0" marL="457200" rtl="0" algn="l">
              <a:lnSpc>
                <a:spcPct val="100000"/>
              </a:lnSpc>
              <a:spcBef>
                <a:spcPts val="600"/>
              </a:spcBef>
              <a:spcAft>
                <a:spcPts val="0"/>
              </a:spcAft>
              <a:buSzPts val="1600"/>
              <a:buChar char="-"/>
            </a:pPr>
            <a:r>
              <a:rPr b="1" lang="en-US" sz="1600"/>
              <a:t>Extracts complex patterns from logs</a:t>
            </a:r>
            <a:endParaRPr b="1" sz="1600"/>
          </a:p>
          <a:p>
            <a:pPr indent="0" lvl="0" marL="457200" rtl="0" algn="l">
              <a:lnSpc>
                <a:spcPct val="100000"/>
              </a:lnSpc>
              <a:spcBef>
                <a:spcPts val="600"/>
              </a:spcBef>
              <a:spcAft>
                <a:spcPts val="0"/>
              </a:spcAft>
              <a:buNone/>
            </a:pPr>
            <a:r>
              <a:t/>
            </a:r>
            <a:endParaRPr b="1" sz="1600"/>
          </a:p>
          <a:p>
            <a:pPr indent="-330200" lvl="0" marL="457200" rtl="0" algn="l">
              <a:lnSpc>
                <a:spcPct val="100000"/>
              </a:lnSpc>
              <a:spcBef>
                <a:spcPts val="600"/>
              </a:spcBef>
              <a:spcAft>
                <a:spcPts val="0"/>
              </a:spcAft>
              <a:buSzPts val="1600"/>
              <a:buChar char="-"/>
            </a:pPr>
            <a:r>
              <a:rPr b="1" lang="en-US" sz="1600"/>
              <a:t>Hidden layer efficiently identifies important information</a:t>
            </a:r>
            <a:endParaRPr b="1" sz="1600"/>
          </a:p>
        </p:txBody>
      </p:sp>
      <p:sp>
        <p:nvSpPr>
          <p:cNvPr id="181" name="Google Shape;181;p19"/>
          <p:cNvSpPr txBox="1"/>
          <p:nvPr/>
        </p:nvSpPr>
        <p:spPr>
          <a:xfrm>
            <a:off x="203429" y="497332"/>
            <a:ext cx="8780828" cy="183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5000" u="none" cap="none" strike="noStrike">
                <a:solidFill>
                  <a:schemeClr val="lt1"/>
                </a:solidFill>
                <a:latin typeface="Arial"/>
                <a:ea typeface="Arial"/>
                <a:cs typeface="Arial"/>
                <a:sym typeface="Arial"/>
              </a:rPr>
              <a:t>Classifiers</a:t>
            </a:r>
            <a:endParaRPr/>
          </a:p>
        </p:txBody>
      </p:sp>
      <p:pic>
        <p:nvPicPr>
          <p:cNvPr id="182" name="Google Shape;182;p19"/>
          <p:cNvPicPr preferRelativeResize="0"/>
          <p:nvPr/>
        </p:nvPicPr>
        <p:blipFill>
          <a:blip r:embed="rId3">
            <a:alphaModFix/>
          </a:blip>
          <a:stretch>
            <a:fillRect/>
          </a:stretch>
        </p:blipFill>
        <p:spPr>
          <a:xfrm>
            <a:off x="527737" y="1689975"/>
            <a:ext cx="1905000" cy="1283382"/>
          </a:xfrm>
          <a:prstGeom prst="rect">
            <a:avLst/>
          </a:prstGeom>
          <a:noFill/>
          <a:ln>
            <a:noFill/>
          </a:ln>
        </p:spPr>
      </p:pic>
      <p:pic>
        <p:nvPicPr>
          <p:cNvPr id="183" name="Google Shape;183;p19"/>
          <p:cNvPicPr preferRelativeResize="0"/>
          <p:nvPr/>
        </p:nvPicPr>
        <p:blipFill>
          <a:blip r:embed="rId4">
            <a:alphaModFix/>
          </a:blip>
          <a:stretch>
            <a:fillRect/>
          </a:stretch>
        </p:blipFill>
        <p:spPr>
          <a:xfrm>
            <a:off x="3691036" y="1576650"/>
            <a:ext cx="1704900" cy="1704900"/>
          </a:xfrm>
          <a:prstGeom prst="rect">
            <a:avLst/>
          </a:prstGeom>
          <a:noFill/>
          <a:ln>
            <a:noFill/>
          </a:ln>
        </p:spPr>
      </p:pic>
      <p:pic>
        <p:nvPicPr>
          <p:cNvPr id="184" name="Google Shape;184;p19"/>
          <p:cNvPicPr preferRelativeResize="0"/>
          <p:nvPr/>
        </p:nvPicPr>
        <p:blipFill>
          <a:blip r:embed="rId5">
            <a:alphaModFix/>
          </a:blip>
          <a:stretch>
            <a:fillRect/>
          </a:stretch>
        </p:blipFill>
        <p:spPr>
          <a:xfrm>
            <a:off x="6414063" y="2009175"/>
            <a:ext cx="2182525" cy="839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ph idx="1" type="body"/>
          </p:nvPr>
        </p:nvSpPr>
        <p:spPr>
          <a:xfrm>
            <a:off x="382079" y="3945201"/>
            <a:ext cx="2691628" cy="2680216"/>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en-US" sz="2200"/>
              <a:t>Random Forest</a:t>
            </a:r>
            <a:endParaRPr/>
          </a:p>
          <a:p>
            <a:pPr indent="0" lvl="0" marL="0" rtl="0" algn="ctr">
              <a:lnSpc>
                <a:spcPct val="100000"/>
              </a:lnSpc>
              <a:spcBef>
                <a:spcPts val="600"/>
              </a:spcBef>
              <a:spcAft>
                <a:spcPts val="0"/>
              </a:spcAft>
              <a:buSzPts val="1800"/>
              <a:buNone/>
            </a:pPr>
            <a:r>
              <a:t/>
            </a:r>
            <a:endParaRPr b="1"/>
          </a:p>
          <a:p>
            <a:pPr indent="-266700" lvl="0" marL="285750" rtl="0" algn="l">
              <a:lnSpc>
                <a:spcPct val="100000"/>
              </a:lnSpc>
              <a:spcBef>
                <a:spcPts val="600"/>
              </a:spcBef>
              <a:spcAft>
                <a:spcPts val="0"/>
              </a:spcAft>
              <a:buSzPts val="1500"/>
              <a:buFont typeface="Cousine"/>
              <a:buChar char="-"/>
            </a:pPr>
            <a:r>
              <a:rPr b="1" lang="en-US" sz="1500"/>
              <a:t>n-estimator: 100</a:t>
            </a:r>
            <a:endParaRPr b="1" i="1" sz="1500"/>
          </a:p>
        </p:txBody>
      </p:sp>
      <p:sp>
        <p:nvSpPr>
          <p:cNvPr id="190" name="Google Shape;190;p20"/>
          <p:cNvSpPr txBox="1"/>
          <p:nvPr>
            <p:ph idx="2" type="body"/>
          </p:nvPr>
        </p:nvSpPr>
        <p:spPr>
          <a:xfrm>
            <a:off x="6092966" y="3965475"/>
            <a:ext cx="2824702" cy="2423856"/>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en-US" sz="2200"/>
              <a:t>XGBoost</a:t>
            </a:r>
            <a:endParaRPr b="1" sz="2200"/>
          </a:p>
          <a:p>
            <a:pPr indent="0" lvl="0" marL="0" rtl="0" algn="ctr">
              <a:lnSpc>
                <a:spcPct val="100000"/>
              </a:lnSpc>
              <a:spcBef>
                <a:spcPts val="600"/>
              </a:spcBef>
              <a:spcAft>
                <a:spcPts val="0"/>
              </a:spcAft>
              <a:buSzPts val="1800"/>
              <a:buNone/>
            </a:pPr>
            <a:r>
              <a:t/>
            </a:r>
            <a:endParaRPr b="1"/>
          </a:p>
          <a:p>
            <a:pPr indent="-285750" lvl="0" marL="285750" rtl="0" algn="l">
              <a:lnSpc>
                <a:spcPct val="100000"/>
              </a:lnSpc>
              <a:spcBef>
                <a:spcPts val="600"/>
              </a:spcBef>
              <a:spcAft>
                <a:spcPts val="0"/>
              </a:spcAft>
              <a:buSzPts val="1800"/>
              <a:buFont typeface="Cousine"/>
              <a:buChar char="-"/>
            </a:pPr>
            <a:r>
              <a:rPr b="1" i="1" lang="en-US" sz="1500"/>
              <a:t>n-estimator</a:t>
            </a:r>
            <a:r>
              <a:rPr b="1" i="1" lang="en-US" sz="1700"/>
              <a:t>:100</a:t>
            </a:r>
            <a:endParaRPr b="1" i="1" sz="1700"/>
          </a:p>
          <a:p>
            <a:pPr indent="-171450" lvl="0" marL="285750" rtl="0" algn="l">
              <a:lnSpc>
                <a:spcPct val="100000"/>
              </a:lnSpc>
              <a:spcBef>
                <a:spcPts val="600"/>
              </a:spcBef>
              <a:spcAft>
                <a:spcPts val="0"/>
              </a:spcAft>
              <a:buSzPts val="1800"/>
              <a:buFont typeface="Cousine"/>
              <a:buNone/>
            </a:pPr>
            <a:r>
              <a:t/>
            </a:r>
            <a:endParaRPr b="1" i="1"/>
          </a:p>
        </p:txBody>
      </p:sp>
      <p:sp>
        <p:nvSpPr>
          <p:cNvPr id="191" name="Google Shape;191;p20"/>
          <p:cNvSpPr txBox="1"/>
          <p:nvPr>
            <p:ph idx="3" type="body"/>
          </p:nvPr>
        </p:nvSpPr>
        <p:spPr>
          <a:xfrm>
            <a:off x="3229727" y="3945201"/>
            <a:ext cx="2779930" cy="2672764"/>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en-US" sz="2200"/>
              <a:t>MLP</a:t>
            </a:r>
            <a:endParaRPr b="1" sz="2200"/>
          </a:p>
          <a:p>
            <a:pPr indent="0" lvl="0" marL="0" rtl="0" algn="l">
              <a:lnSpc>
                <a:spcPct val="100000"/>
              </a:lnSpc>
              <a:spcBef>
                <a:spcPts val="600"/>
              </a:spcBef>
              <a:spcAft>
                <a:spcPts val="0"/>
              </a:spcAft>
              <a:buSzPts val="1800"/>
              <a:buNone/>
            </a:pPr>
            <a:r>
              <a:t/>
            </a:r>
            <a:endParaRPr i="1"/>
          </a:p>
          <a:p>
            <a:pPr indent="-266700" lvl="0" marL="285750" rtl="0" algn="l">
              <a:lnSpc>
                <a:spcPct val="100000"/>
              </a:lnSpc>
              <a:spcBef>
                <a:spcPts val="600"/>
              </a:spcBef>
              <a:spcAft>
                <a:spcPts val="0"/>
              </a:spcAft>
              <a:buSzPts val="1500"/>
              <a:buFont typeface="Cousine"/>
              <a:buChar char="-"/>
            </a:pPr>
            <a:r>
              <a:rPr b="1" i="1" lang="en-US" sz="1500"/>
              <a:t>Learning rate: 1e-6</a:t>
            </a:r>
            <a:endParaRPr sz="1500"/>
          </a:p>
          <a:p>
            <a:pPr indent="-266700" lvl="0" marL="285750" rtl="0" algn="l">
              <a:lnSpc>
                <a:spcPct val="100000"/>
              </a:lnSpc>
              <a:spcBef>
                <a:spcPts val="600"/>
              </a:spcBef>
              <a:spcAft>
                <a:spcPts val="0"/>
              </a:spcAft>
              <a:buSzPts val="1500"/>
              <a:buFont typeface="Cousine"/>
              <a:buChar char="-"/>
            </a:pPr>
            <a:r>
              <a:rPr b="1" i="1" lang="en-US" sz="1500"/>
              <a:t>Hidden Units: 200</a:t>
            </a:r>
            <a:endParaRPr b="1" i="1" sz="1500"/>
          </a:p>
        </p:txBody>
      </p:sp>
      <p:sp>
        <p:nvSpPr>
          <p:cNvPr id="192" name="Google Shape;192;p20"/>
          <p:cNvSpPr txBox="1"/>
          <p:nvPr/>
        </p:nvSpPr>
        <p:spPr>
          <a:xfrm>
            <a:off x="203429" y="497332"/>
            <a:ext cx="8780828" cy="183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5000" u="none" cap="none" strike="noStrike">
                <a:solidFill>
                  <a:schemeClr val="lt1"/>
                </a:solidFill>
                <a:latin typeface="Arial"/>
                <a:ea typeface="Arial"/>
                <a:cs typeface="Arial"/>
                <a:sym typeface="Arial"/>
              </a:rPr>
              <a:t>Optimal Hyper Parameters</a:t>
            </a:r>
            <a:endParaRPr/>
          </a:p>
        </p:txBody>
      </p:sp>
      <p:sp>
        <p:nvSpPr>
          <p:cNvPr id="193" name="Google Shape;193;p20"/>
          <p:cNvSpPr/>
          <p:nvPr/>
        </p:nvSpPr>
        <p:spPr>
          <a:xfrm>
            <a:off x="2758445" y="1417282"/>
            <a:ext cx="3722494" cy="5539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en-US" sz="3000" u="none" cap="none" strike="noStrike">
                <a:solidFill>
                  <a:srgbClr val="FFC000"/>
                </a:solidFill>
                <a:latin typeface="Times New Roman"/>
                <a:ea typeface="Times New Roman"/>
                <a:cs typeface="Times New Roman"/>
                <a:sym typeface="Times New Roman"/>
              </a:rPr>
              <a:t>Cross-Fold Validation</a:t>
            </a:r>
            <a:endParaRPr b="0" i="0" sz="3000" u="none" cap="none" strike="noStrike">
              <a:solidFill>
                <a:srgbClr val="000000"/>
              </a:solidFill>
              <a:latin typeface="Arial"/>
              <a:ea typeface="Arial"/>
              <a:cs typeface="Arial"/>
              <a:sym typeface="Arial"/>
            </a:endParaRPr>
          </a:p>
        </p:txBody>
      </p:sp>
      <p:pic>
        <p:nvPicPr>
          <p:cNvPr id="194" name="Google Shape;194;p20"/>
          <p:cNvPicPr preferRelativeResize="0"/>
          <p:nvPr/>
        </p:nvPicPr>
        <p:blipFill>
          <a:blip r:embed="rId3">
            <a:alphaModFix/>
          </a:blip>
          <a:stretch>
            <a:fillRect/>
          </a:stretch>
        </p:blipFill>
        <p:spPr>
          <a:xfrm>
            <a:off x="680137" y="2223375"/>
            <a:ext cx="1905000" cy="1283382"/>
          </a:xfrm>
          <a:prstGeom prst="rect">
            <a:avLst/>
          </a:prstGeom>
          <a:noFill/>
          <a:ln>
            <a:noFill/>
          </a:ln>
        </p:spPr>
      </p:pic>
      <p:pic>
        <p:nvPicPr>
          <p:cNvPr id="195" name="Google Shape;195;p20"/>
          <p:cNvPicPr preferRelativeResize="0"/>
          <p:nvPr/>
        </p:nvPicPr>
        <p:blipFill>
          <a:blip r:embed="rId4">
            <a:alphaModFix/>
          </a:blip>
          <a:stretch>
            <a:fillRect/>
          </a:stretch>
        </p:blipFill>
        <p:spPr>
          <a:xfrm>
            <a:off x="3767236" y="2033850"/>
            <a:ext cx="1704900" cy="1704900"/>
          </a:xfrm>
          <a:prstGeom prst="rect">
            <a:avLst/>
          </a:prstGeom>
          <a:noFill/>
          <a:ln>
            <a:noFill/>
          </a:ln>
        </p:spPr>
      </p:pic>
      <p:pic>
        <p:nvPicPr>
          <p:cNvPr id="196" name="Google Shape;196;p20"/>
          <p:cNvPicPr preferRelativeResize="0"/>
          <p:nvPr/>
        </p:nvPicPr>
        <p:blipFill>
          <a:blip r:embed="rId5">
            <a:alphaModFix/>
          </a:blip>
          <a:stretch>
            <a:fillRect/>
          </a:stretch>
        </p:blipFill>
        <p:spPr>
          <a:xfrm>
            <a:off x="6414063" y="2466375"/>
            <a:ext cx="2182525" cy="839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txBox="1"/>
          <p:nvPr/>
        </p:nvSpPr>
        <p:spPr>
          <a:xfrm>
            <a:off x="203429" y="497332"/>
            <a:ext cx="8780828" cy="183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5000" u="none" cap="none" strike="noStrike">
                <a:solidFill>
                  <a:schemeClr val="lt1"/>
                </a:solidFill>
                <a:latin typeface="Arial"/>
                <a:ea typeface="Arial"/>
                <a:cs typeface="Arial"/>
                <a:sym typeface="Arial"/>
              </a:rPr>
              <a:t>Classif</a:t>
            </a:r>
            <a:r>
              <a:rPr b="1" lang="en-US" sz="5000">
                <a:solidFill>
                  <a:schemeClr val="lt1"/>
                </a:solidFill>
              </a:rPr>
              <a:t>ication</a:t>
            </a:r>
            <a:r>
              <a:rPr b="1" i="0" lang="en-US" sz="5000" u="none" cap="none" strike="noStrike">
                <a:solidFill>
                  <a:schemeClr val="lt1"/>
                </a:solidFill>
                <a:latin typeface="Arial"/>
                <a:ea typeface="Arial"/>
                <a:cs typeface="Arial"/>
                <a:sym typeface="Arial"/>
              </a:rPr>
              <a:t> Results</a:t>
            </a:r>
            <a:endParaRPr/>
          </a:p>
        </p:txBody>
      </p:sp>
      <p:sp>
        <p:nvSpPr>
          <p:cNvPr id="202" name="Google Shape;202;p21"/>
          <p:cNvSpPr txBox="1"/>
          <p:nvPr>
            <p:ph idx="1" type="body"/>
          </p:nvPr>
        </p:nvSpPr>
        <p:spPr>
          <a:xfrm>
            <a:off x="382075" y="3597444"/>
            <a:ext cx="2691600" cy="993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en-US" sz="2200"/>
              <a:t>Random Forest</a:t>
            </a:r>
            <a:endParaRPr b="1" sz="2200"/>
          </a:p>
          <a:p>
            <a:pPr indent="0" lvl="0" marL="0" rtl="0" algn="l">
              <a:lnSpc>
                <a:spcPct val="100000"/>
              </a:lnSpc>
              <a:spcBef>
                <a:spcPts val="600"/>
              </a:spcBef>
              <a:spcAft>
                <a:spcPts val="0"/>
              </a:spcAft>
              <a:buNone/>
            </a:pPr>
            <a:r>
              <a:t/>
            </a:r>
            <a:endParaRPr b="1"/>
          </a:p>
        </p:txBody>
      </p:sp>
      <p:sp>
        <p:nvSpPr>
          <p:cNvPr id="203" name="Google Shape;203;p21"/>
          <p:cNvSpPr txBox="1"/>
          <p:nvPr>
            <p:ph idx="2" type="body"/>
          </p:nvPr>
        </p:nvSpPr>
        <p:spPr>
          <a:xfrm>
            <a:off x="6092975" y="3617717"/>
            <a:ext cx="2824800" cy="64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en-US" sz="2200"/>
              <a:t>XGBoost</a:t>
            </a:r>
            <a:endParaRPr b="1" sz="2200"/>
          </a:p>
          <a:p>
            <a:pPr indent="0" lvl="0" marL="114300" rtl="0" algn="l">
              <a:lnSpc>
                <a:spcPct val="100000"/>
              </a:lnSpc>
              <a:spcBef>
                <a:spcPts val="600"/>
              </a:spcBef>
              <a:spcAft>
                <a:spcPts val="0"/>
              </a:spcAft>
              <a:buSzPts val="1800"/>
              <a:buFont typeface="Cousine"/>
              <a:buNone/>
            </a:pPr>
            <a:r>
              <a:t/>
            </a:r>
            <a:endParaRPr b="1" i="1"/>
          </a:p>
        </p:txBody>
      </p:sp>
      <p:sp>
        <p:nvSpPr>
          <p:cNvPr id="204" name="Google Shape;204;p21"/>
          <p:cNvSpPr txBox="1"/>
          <p:nvPr>
            <p:ph idx="3" type="body"/>
          </p:nvPr>
        </p:nvSpPr>
        <p:spPr>
          <a:xfrm>
            <a:off x="3229725" y="3597443"/>
            <a:ext cx="2779800" cy="64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en-US" sz="2200"/>
              <a:t>MLP</a:t>
            </a:r>
            <a:endParaRPr b="1" sz="2200"/>
          </a:p>
        </p:txBody>
      </p:sp>
      <p:pic>
        <p:nvPicPr>
          <p:cNvPr id="205" name="Google Shape;205;p21"/>
          <p:cNvPicPr preferRelativeResize="0"/>
          <p:nvPr/>
        </p:nvPicPr>
        <p:blipFill>
          <a:blip r:embed="rId3">
            <a:alphaModFix/>
          </a:blip>
          <a:stretch>
            <a:fillRect/>
          </a:stretch>
        </p:blipFill>
        <p:spPr>
          <a:xfrm>
            <a:off x="680137" y="1918575"/>
            <a:ext cx="1905000" cy="1283382"/>
          </a:xfrm>
          <a:prstGeom prst="rect">
            <a:avLst/>
          </a:prstGeom>
          <a:noFill/>
          <a:ln>
            <a:noFill/>
          </a:ln>
        </p:spPr>
      </p:pic>
      <p:pic>
        <p:nvPicPr>
          <p:cNvPr id="206" name="Google Shape;206;p21"/>
          <p:cNvPicPr preferRelativeResize="0"/>
          <p:nvPr/>
        </p:nvPicPr>
        <p:blipFill>
          <a:blip r:embed="rId4">
            <a:alphaModFix/>
          </a:blip>
          <a:stretch>
            <a:fillRect/>
          </a:stretch>
        </p:blipFill>
        <p:spPr>
          <a:xfrm>
            <a:off x="3767236" y="1805250"/>
            <a:ext cx="1704900" cy="1704900"/>
          </a:xfrm>
          <a:prstGeom prst="rect">
            <a:avLst/>
          </a:prstGeom>
          <a:noFill/>
          <a:ln>
            <a:noFill/>
          </a:ln>
        </p:spPr>
      </p:pic>
      <p:pic>
        <p:nvPicPr>
          <p:cNvPr id="207" name="Google Shape;207;p21"/>
          <p:cNvPicPr preferRelativeResize="0"/>
          <p:nvPr/>
        </p:nvPicPr>
        <p:blipFill>
          <a:blip r:embed="rId5">
            <a:alphaModFix/>
          </a:blip>
          <a:stretch>
            <a:fillRect/>
          </a:stretch>
        </p:blipFill>
        <p:spPr>
          <a:xfrm>
            <a:off x="6414063" y="2237775"/>
            <a:ext cx="2182525" cy="839850"/>
          </a:xfrm>
          <a:prstGeom prst="rect">
            <a:avLst/>
          </a:prstGeom>
          <a:noFill/>
          <a:ln>
            <a:noFill/>
          </a:ln>
        </p:spPr>
      </p:pic>
      <p:graphicFrame>
        <p:nvGraphicFramePr>
          <p:cNvPr id="208" name="Google Shape;208;p21"/>
          <p:cNvGraphicFramePr/>
          <p:nvPr/>
        </p:nvGraphicFramePr>
        <p:xfrm>
          <a:off x="422300" y="4438350"/>
          <a:ext cx="3000000" cy="3000000"/>
        </p:xfrm>
        <a:graphic>
          <a:graphicData uri="http://schemas.openxmlformats.org/drawingml/2006/table">
            <a:tbl>
              <a:tblPr>
                <a:noFill/>
                <a:tableStyleId>{B6BF6666-1DA2-4158-96CD-0AAC1D7C4301}</a:tableStyleId>
              </a:tblPr>
              <a:tblGrid>
                <a:gridCol w="773500"/>
                <a:gridCol w="1038350"/>
                <a:gridCol w="757875"/>
              </a:tblGrid>
              <a:tr h="396200">
                <a:tc>
                  <a:txBody>
                    <a:bodyPr/>
                    <a:lstStyle/>
                    <a:p>
                      <a:pPr indent="0" lvl="0" marL="0" rtl="0" algn="ctr">
                        <a:spcBef>
                          <a:spcPts val="0"/>
                        </a:spcBef>
                        <a:spcAft>
                          <a:spcPts val="0"/>
                        </a:spcAft>
                        <a:buNone/>
                      </a:pPr>
                      <a:r>
                        <a:t/>
                      </a:r>
                      <a:endParaRPr b="1"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solidFill>
                            <a:srgbClr val="FFFFFF"/>
                          </a:solidFill>
                          <a:latin typeface="Courier New"/>
                          <a:ea typeface="Courier New"/>
                          <a:cs typeface="Courier New"/>
                          <a:sym typeface="Courier New"/>
                        </a:rPr>
                        <a:t>precision</a:t>
                      </a:r>
                      <a:endParaRPr b="1"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solidFill>
                            <a:srgbClr val="FFFFFF"/>
                          </a:solidFill>
                          <a:latin typeface="Courier New"/>
                          <a:ea typeface="Courier New"/>
                          <a:cs typeface="Courier New"/>
                          <a:sym typeface="Courier New"/>
                        </a:rPr>
                        <a:t>recall</a:t>
                      </a:r>
                      <a:endParaRPr b="1"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US" sz="1200">
                          <a:solidFill>
                            <a:srgbClr val="FFFFFF"/>
                          </a:solidFill>
                          <a:latin typeface="Courier New"/>
                          <a:ea typeface="Courier New"/>
                          <a:cs typeface="Courier New"/>
                          <a:sym typeface="Courier New"/>
                        </a:rPr>
                        <a:t>micro avg</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solidFill>
                            <a:srgbClr val="FFFFFF"/>
                          </a:solidFill>
                          <a:latin typeface="Courier New"/>
                          <a:ea typeface="Courier New"/>
                          <a:cs typeface="Courier New"/>
                          <a:sym typeface="Courier New"/>
                        </a:rPr>
                        <a:t>0.86</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solidFill>
                            <a:srgbClr val="FFFFFF"/>
                          </a:solidFill>
                          <a:latin typeface="Courier New"/>
                          <a:ea typeface="Courier New"/>
                          <a:cs typeface="Courier New"/>
                          <a:sym typeface="Courier New"/>
                        </a:rPr>
                        <a:t>0.86</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4375">
                <a:tc>
                  <a:txBody>
                    <a:bodyPr/>
                    <a:lstStyle/>
                    <a:p>
                      <a:pPr indent="0" lvl="0" marL="0" rtl="0" algn="ctr">
                        <a:lnSpc>
                          <a:spcPct val="115000"/>
                        </a:lnSpc>
                        <a:spcBef>
                          <a:spcPts val="0"/>
                        </a:spcBef>
                        <a:spcAft>
                          <a:spcPts val="0"/>
                        </a:spcAft>
                        <a:buNone/>
                      </a:pPr>
                      <a:r>
                        <a:rPr b="1" lang="en-US" sz="1200">
                          <a:solidFill>
                            <a:srgbClr val="FFFFFF"/>
                          </a:solidFill>
                          <a:latin typeface="Courier New"/>
                          <a:ea typeface="Courier New"/>
                          <a:cs typeface="Courier New"/>
                          <a:sym typeface="Courier New"/>
                        </a:rPr>
                        <a:t>macro avg</a:t>
                      </a:r>
                      <a:endParaRPr b="1"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solidFill>
                            <a:srgbClr val="FFFFFF"/>
                          </a:solidFill>
                          <a:latin typeface="Courier New"/>
                          <a:ea typeface="Courier New"/>
                          <a:cs typeface="Courier New"/>
                          <a:sym typeface="Courier New"/>
                        </a:rPr>
                        <a:t>0.79</a:t>
                      </a:r>
                      <a:endParaRPr b="1"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solidFill>
                            <a:srgbClr val="FFFFFF"/>
                          </a:solidFill>
                          <a:latin typeface="Courier New"/>
                          <a:ea typeface="Courier New"/>
                          <a:cs typeface="Courier New"/>
                          <a:sym typeface="Courier New"/>
                        </a:rPr>
                        <a:t>0.77</a:t>
                      </a:r>
                      <a:endParaRPr b="1"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graphicFrame>
        <p:nvGraphicFramePr>
          <p:cNvPr id="209" name="Google Shape;209;p21"/>
          <p:cNvGraphicFramePr/>
          <p:nvPr/>
        </p:nvGraphicFramePr>
        <p:xfrm>
          <a:off x="3308975" y="4441175"/>
          <a:ext cx="3000000" cy="3000000"/>
        </p:xfrm>
        <a:graphic>
          <a:graphicData uri="http://schemas.openxmlformats.org/drawingml/2006/table">
            <a:tbl>
              <a:tblPr>
                <a:noFill/>
                <a:tableStyleId>{B6BF6666-1DA2-4158-96CD-0AAC1D7C4301}</a:tableStyleId>
              </a:tblPr>
              <a:tblGrid>
                <a:gridCol w="756400"/>
                <a:gridCol w="1055450"/>
                <a:gridCol w="757875"/>
              </a:tblGrid>
              <a:tr h="396200">
                <a:tc>
                  <a:txBody>
                    <a:bodyPr/>
                    <a:lstStyle/>
                    <a:p>
                      <a:pPr indent="0" lvl="0" marL="0" rtl="0" algn="ctr">
                        <a:spcBef>
                          <a:spcPts val="0"/>
                        </a:spcBef>
                        <a:spcAft>
                          <a:spcPts val="0"/>
                        </a:spcAft>
                        <a:buNone/>
                      </a:pPr>
                      <a:r>
                        <a:t/>
                      </a:r>
                      <a:endParaRPr b="1"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solidFill>
                            <a:srgbClr val="FFFFFF"/>
                          </a:solidFill>
                          <a:latin typeface="Courier New"/>
                          <a:ea typeface="Courier New"/>
                          <a:cs typeface="Courier New"/>
                          <a:sym typeface="Courier New"/>
                        </a:rPr>
                        <a:t>precision</a:t>
                      </a:r>
                      <a:endParaRPr b="1"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solidFill>
                            <a:srgbClr val="FFFFFF"/>
                          </a:solidFill>
                          <a:latin typeface="Courier New"/>
                          <a:ea typeface="Courier New"/>
                          <a:cs typeface="Courier New"/>
                          <a:sym typeface="Courier New"/>
                        </a:rPr>
                        <a:t>recall</a:t>
                      </a:r>
                      <a:endParaRPr b="1"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US" sz="1200">
                          <a:solidFill>
                            <a:srgbClr val="FFFFFF"/>
                          </a:solidFill>
                          <a:latin typeface="Courier New"/>
                          <a:ea typeface="Courier New"/>
                          <a:cs typeface="Courier New"/>
                          <a:sym typeface="Courier New"/>
                        </a:rPr>
                        <a:t>micro avg</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solidFill>
                            <a:srgbClr val="FFFFFF"/>
                          </a:solidFill>
                          <a:latin typeface="Courier New"/>
                          <a:ea typeface="Courier New"/>
                          <a:cs typeface="Courier New"/>
                          <a:sym typeface="Courier New"/>
                        </a:rPr>
                        <a:t>0.83</a:t>
                      </a:r>
                      <a:endParaRPr sz="1200">
                        <a:solidFill>
                          <a:srgbClr val="FFFFFF"/>
                        </a:solidFill>
                        <a:latin typeface="Courier New"/>
                        <a:ea typeface="Courier New"/>
                        <a:cs typeface="Courier New"/>
                        <a:sym typeface="Courier New"/>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solidFill>
                            <a:srgbClr val="FFFFFF"/>
                          </a:solidFill>
                          <a:latin typeface="Courier New"/>
                          <a:ea typeface="Courier New"/>
                          <a:cs typeface="Courier New"/>
                          <a:sym typeface="Courier New"/>
                        </a:rPr>
                        <a:t>0.83     </a:t>
                      </a:r>
                      <a:endParaRPr sz="1200">
                        <a:solidFill>
                          <a:srgbClr val="FFFFFF"/>
                        </a:solidFill>
                        <a:latin typeface="Courier New"/>
                        <a:ea typeface="Courier New"/>
                        <a:cs typeface="Courier New"/>
                        <a:sym typeface="Courier New"/>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4375">
                <a:tc>
                  <a:txBody>
                    <a:bodyPr/>
                    <a:lstStyle/>
                    <a:p>
                      <a:pPr indent="0" lvl="0" marL="0" rtl="0" algn="ctr">
                        <a:lnSpc>
                          <a:spcPct val="115000"/>
                        </a:lnSpc>
                        <a:spcBef>
                          <a:spcPts val="0"/>
                        </a:spcBef>
                        <a:spcAft>
                          <a:spcPts val="0"/>
                        </a:spcAft>
                        <a:buNone/>
                      </a:pPr>
                      <a:r>
                        <a:rPr b="1" lang="en-US" sz="1200">
                          <a:solidFill>
                            <a:srgbClr val="FFFFFF"/>
                          </a:solidFill>
                          <a:latin typeface="Courier New"/>
                          <a:ea typeface="Courier New"/>
                          <a:cs typeface="Courier New"/>
                          <a:sym typeface="Courier New"/>
                        </a:rPr>
                        <a:t>macro avg</a:t>
                      </a:r>
                      <a:endParaRPr b="1"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solidFill>
                            <a:srgbClr val="FFFFFF"/>
                          </a:solidFill>
                          <a:latin typeface="Courier New"/>
                          <a:ea typeface="Courier New"/>
                          <a:cs typeface="Courier New"/>
                          <a:sym typeface="Courier New"/>
                        </a:rPr>
                        <a:t>0.</a:t>
                      </a:r>
                      <a:r>
                        <a:rPr b="1" lang="en-US" sz="1200">
                          <a:solidFill>
                            <a:srgbClr val="FFFFFF"/>
                          </a:solidFill>
                          <a:latin typeface="Courier New"/>
                          <a:ea typeface="Courier New"/>
                          <a:cs typeface="Courier New"/>
                          <a:sym typeface="Courier New"/>
                        </a:rPr>
                        <a:t>74</a:t>
                      </a:r>
                      <a:r>
                        <a:rPr b="1" lang="en-US" sz="1200">
                          <a:solidFill>
                            <a:srgbClr val="FFFFFF"/>
                          </a:solidFill>
                          <a:latin typeface="Courier New"/>
                          <a:ea typeface="Courier New"/>
                          <a:cs typeface="Courier New"/>
                          <a:sym typeface="Courier New"/>
                        </a:rPr>
                        <a:t>     </a:t>
                      </a:r>
                      <a:endParaRPr b="1" sz="1200">
                        <a:solidFill>
                          <a:srgbClr val="FFFFFF"/>
                        </a:solidFill>
                        <a:latin typeface="Courier New"/>
                        <a:ea typeface="Courier New"/>
                        <a:cs typeface="Courier New"/>
                        <a:sym typeface="Courier New"/>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solidFill>
                            <a:srgbClr val="FFFFFF"/>
                          </a:solidFill>
                          <a:latin typeface="Courier New"/>
                          <a:ea typeface="Courier New"/>
                          <a:cs typeface="Courier New"/>
                          <a:sym typeface="Courier New"/>
                        </a:rPr>
                        <a:t>0.79</a:t>
                      </a:r>
                      <a:endParaRPr b="1" sz="1200">
                        <a:solidFill>
                          <a:srgbClr val="FFFFFF"/>
                        </a:solidFill>
                        <a:latin typeface="Courier New"/>
                        <a:ea typeface="Courier New"/>
                        <a:cs typeface="Courier New"/>
                        <a:sym typeface="Courier New"/>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graphicFrame>
        <p:nvGraphicFramePr>
          <p:cNvPr id="210" name="Google Shape;210;p21"/>
          <p:cNvGraphicFramePr/>
          <p:nvPr/>
        </p:nvGraphicFramePr>
        <p:xfrm>
          <a:off x="6195650" y="4438350"/>
          <a:ext cx="3000000" cy="3000000"/>
        </p:xfrm>
        <a:graphic>
          <a:graphicData uri="http://schemas.openxmlformats.org/drawingml/2006/table">
            <a:tbl>
              <a:tblPr>
                <a:noFill/>
                <a:tableStyleId>{B6BF6666-1DA2-4158-96CD-0AAC1D7C4301}</a:tableStyleId>
              </a:tblPr>
              <a:tblGrid>
                <a:gridCol w="756425"/>
                <a:gridCol w="1055425"/>
                <a:gridCol w="757875"/>
              </a:tblGrid>
              <a:tr h="396200">
                <a:tc>
                  <a:txBody>
                    <a:bodyPr/>
                    <a:lstStyle/>
                    <a:p>
                      <a:pPr indent="0" lvl="0" marL="0" rtl="0" algn="ctr">
                        <a:spcBef>
                          <a:spcPts val="0"/>
                        </a:spcBef>
                        <a:spcAft>
                          <a:spcPts val="0"/>
                        </a:spcAft>
                        <a:buNone/>
                      </a:pPr>
                      <a:r>
                        <a:t/>
                      </a:r>
                      <a:endParaRPr b="1"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solidFill>
                            <a:srgbClr val="FFFFFF"/>
                          </a:solidFill>
                          <a:latin typeface="Courier New"/>
                          <a:ea typeface="Courier New"/>
                          <a:cs typeface="Courier New"/>
                          <a:sym typeface="Courier New"/>
                        </a:rPr>
                        <a:t>precision</a:t>
                      </a:r>
                      <a:endParaRPr b="1"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solidFill>
                            <a:srgbClr val="FFFFFF"/>
                          </a:solidFill>
                          <a:latin typeface="Courier New"/>
                          <a:ea typeface="Courier New"/>
                          <a:cs typeface="Courier New"/>
                          <a:sym typeface="Courier New"/>
                        </a:rPr>
                        <a:t>recall</a:t>
                      </a:r>
                      <a:endParaRPr b="1"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US" sz="1200">
                          <a:solidFill>
                            <a:srgbClr val="FFFFFF"/>
                          </a:solidFill>
                          <a:latin typeface="Courier New"/>
                          <a:ea typeface="Courier New"/>
                          <a:cs typeface="Courier New"/>
                          <a:sym typeface="Courier New"/>
                        </a:rPr>
                        <a:t>micro avg</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solidFill>
                            <a:srgbClr val="FFFFFF"/>
                          </a:solidFill>
                          <a:latin typeface="Courier New"/>
                          <a:ea typeface="Courier New"/>
                          <a:cs typeface="Courier New"/>
                          <a:sym typeface="Courier New"/>
                        </a:rPr>
                        <a:t>0.86</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solidFill>
                            <a:srgbClr val="FFFFFF"/>
                          </a:solidFill>
                          <a:latin typeface="Courier New"/>
                          <a:ea typeface="Courier New"/>
                          <a:cs typeface="Courier New"/>
                          <a:sym typeface="Courier New"/>
                        </a:rPr>
                        <a:t>0.86</a:t>
                      </a:r>
                      <a:endParaRPr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4375">
                <a:tc>
                  <a:txBody>
                    <a:bodyPr/>
                    <a:lstStyle/>
                    <a:p>
                      <a:pPr indent="0" lvl="0" marL="0" rtl="0" algn="ctr">
                        <a:lnSpc>
                          <a:spcPct val="115000"/>
                        </a:lnSpc>
                        <a:spcBef>
                          <a:spcPts val="0"/>
                        </a:spcBef>
                        <a:spcAft>
                          <a:spcPts val="0"/>
                        </a:spcAft>
                        <a:buNone/>
                      </a:pPr>
                      <a:r>
                        <a:rPr b="1" lang="en-US" sz="1200">
                          <a:solidFill>
                            <a:srgbClr val="FFFFFF"/>
                          </a:solidFill>
                          <a:latin typeface="Courier New"/>
                          <a:ea typeface="Courier New"/>
                          <a:cs typeface="Courier New"/>
                          <a:sym typeface="Courier New"/>
                        </a:rPr>
                        <a:t>macro avg</a:t>
                      </a:r>
                      <a:endParaRPr b="1"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solidFill>
                            <a:srgbClr val="FFFFFF"/>
                          </a:solidFill>
                          <a:latin typeface="Courier New"/>
                          <a:ea typeface="Courier New"/>
                          <a:cs typeface="Courier New"/>
                          <a:sym typeface="Courier New"/>
                        </a:rPr>
                        <a:t>0.79</a:t>
                      </a:r>
                      <a:endParaRPr b="1"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solidFill>
                            <a:srgbClr val="FFFFFF"/>
                          </a:solidFill>
                          <a:latin typeface="Courier New"/>
                          <a:ea typeface="Courier New"/>
                          <a:cs typeface="Courier New"/>
                          <a:sym typeface="Courier New"/>
                        </a:rPr>
                        <a:t>0.78</a:t>
                      </a:r>
                      <a:endParaRPr b="1" sz="12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txBox="1"/>
          <p:nvPr>
            <p:ph idx="3" type="body"/>
          </p:nvPr>
        </p:nvSpPr>
        <p:spPr>
          <a:xfrm>
            <a:off x="665550" y="2808475"/>
            <a:ext cx="7831200" cy="3275700"/>
          </a:xfrm>
          <a:prstGeom prst="rect">
            <a:avLst/>
          </a:prstGeom>
          <a:noFill/>
          <a:ln>
            <a:noFill/>
          </a:ln>
        </p:spPr>
        <p:txBody>
          <a:bodyPr anchorCtr="0" anchor="t" bIns="91425" lIns="91425" spcFirstLastPara="1" rIns="91425" wrap="square" tIns="91425">
            <a:noAutofit/>
          </a:bodyPr>
          <a:lstStyle/>
          <a:p>
            <a:pPr indent="-355600" lvl="0" marL="457200" rtl="0" algn="just">
              <a:lnSpc>
                <a:spcPct val="100000"/>
              </a:lnSpc>
              <a:spcBef>
                <a:spcPts val="600"/>
              </a:spcBef>
              <a:spcAft>
                <a:spcPts val="0"/>
              </a:spcAft>
              <a:buSzPts val="2000"/>
              <a:buChar char="▪"/>
            </a:pPr>
            <a:r>
              <a:rPr b="1" lang="en-US" sz="2000"/>
              <a:t>The voting classifier </a:t>
            </a:r>
            <a:r>
              <a:rPr b="1" lang="en-US" sz="2000">
                <a:solidFill>
                  <a:srgbClr val="F1C232"/>
                </a:solidFill>
              </a:rPr>
              <a:t>ensembles</a:t>
            </a:r>
            <a:r>
              <a:rPr b="1" lang="en-US" sz="2000"/>
              <a:t> the three classifiers we used</a:t>
            </a:r>
            <a:endParaRPr b="1" sz="2000"/>
          </a:p>
          <a:p>
            <a:pPr indent="0" lvl="0" marL="457200" rtl="0" algn="just">
              <a:lnSpc>
                <a:spcPct val="100000"/>
              </a:lnSpc>
              <a:spcBef>
                <a:spcPts val="600"/>
              </a:spcBef>
              <a:spcAft>
                <a:spcPts val="0"/>
              </a:spcAft>
              <a:buNone/>
            </a:pPr>
            <a:r>
              <a:t/>
            </a:r>
            <a:endParaRPr b="1" sz="2000"/>
          </a:p>
          <a:p>
            <a:pPr indent="-355600" lvl="0" marL="457200" rtl="0" algn="just">
              <a:lnSpc>
                <a:spcPct val="100000"/>
              </a:lnSpc>
              <a:spcBef>
                <a:spcPts val="600"/>
              </a:spcBef>
              <a:spcAft>
                <a:spcPts val="0"/>
              </a:spcAft>
              <a:buSzPts val="2000"/>
              <a:buChar char="▪"/>
            </a:pPr>
            <a:r>
              <a:rPr b="1" lang="en-US" sz="2000"/>
              <a:t>We used </a:t>
            </a:r>
            <a:r>
              <a:rPr b="1" lang="en-US" sz="2000">
                <a:solidFill>
                  <a:srgbClr val="F1C232"/>
                </a:solidFill>
              </a:rPr>
              <a:t>Hard Voting</a:t>
            </a:r>
            <a:r>
              <a:rPr b="1" lang="en-US" sz="2000"/>
              <a:t> to select a model from the ensemble to make the final prediction by a </a:t>
            </a:r>
            <a:r>
              <a:rPr b="1" lang="en-US" sz="2000">
                <a:solidFill>
                  <a:srgbClr val="F1C232"/>
                </a:solidFill>
              </a:rPr>
              <a:t>simple majority vote</a:t>
            </a:r>
            <a:r>
              <a:rPr b="1" lang="en-US" sz="2000"/>
              <a:t> for accuracy</a:t>
            </a:r>
            <a:endParaRPr b="1" sz="2000"/>
          </a:p>
        </p:txBody>
      </p:sp>
      <p:sp>
        <p:nvSpPr>
          <p:cNvPr id="216" name="Google Shape;216;p22"/>
          <p:cNvSpPr txBox="1"/>
          <p:nvPr/>
        </p:nvSpPr>
        <p:spPr>
          <a:xfrm>
            <a:off x="203429" y="497332"/>
            <a:ext cx="8780700" cy="183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US" sz="5000">
                <a:solidFill>
                  <a:schemeClr val="lt1"/>
                </a:solidFill>
              </a:rPr>
              <a:t>Ensemble-Based Method: Hard Voting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p:nvPr/>
        </p:nvSpPr>
        <p:spPr>
          <a:xfrm>
            <a:off x="1476950" y="2613450"/>
            <a:ext cx="5884800" cy="1631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en-US" sz="10000">
                <a:solidFill>
                  <a:srgbClr val="FFC000"/>
                </a:solidFill>
                <a:latin typeface="Times New Roman"/>
                <a:ea typeface="Times New Roman"/>
                <a:cs typeface="Times New Roman"/>
                <a:sym typeface="Times New Roman"/>
              </a:rPr>
              <a:t>Thank you</a:t>
            </a:r>
            <a:endParaRPr b="0" i="0" sz="10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grpSp>
        <p:nvGrpSpPr>
          <p:cNvPr id="38" name="Google Shape;38;p7"/>
          <p:cNvGrpSpPr/>
          <p:nvPr/>
        </p:nvGrpSpPr>
        <p:grpSpPr>
          <a:xfrm>
            <a:off x="6617757" y="5543549"/>
            <a:ext cx="2270910" cy="1034937"/>
            <a:chOff x="772824" y="4276166"/>
            <a:chExt cx="4203572" cy="1775010"/>
          </a:xfrm>
        </p:grpSpPr>
        <p:sp>
          <p:nvSpPr>
            <p:cNvPr id="39" name="Google Shape;39;p7"/>
            <p:cNvSpPr/>
            <p:nvPr/>
          </p:nvSpPr>
          <p:spPr>
            <a:xfrm>
              <a:off x="772824" y="4276166"/>
              <a:ext cx="4203572" cy="177501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40" name="Google Shape;40;p7"/>
            <p:cNvPicPr preferRelativeResize="0"/>
            <p:nvPr/>
          </p:nvPicPr>
          <p:blipFill rotWithShape="1">
            <a:blip r:embed="rId3">
              <a:alphaModFix/>
            </a:blip>
            <a:srcRect b="0" l="0" r="0" t="0"/>
            <a:stretch/>
          </p:blipFill>
          <p:spPr>
            <a:xfrm>
              <a:off x="1045810" y="4630271"/>
              <a:ext cx="3657600" cy="1066800"/>
            </a:xfrm>
            <a:prstGeom prst="rect">
              <a:avLst/>
            </a:prstGeom>
            <a:noFill/>
            <a:ln>
              <a:noFill/>
            </a:ln>
          </p:spPr>
        </p:pic>
      </p:grpSp>
      <p:sp>
        <p:nvSpPr>
          <p:cNvPr id="41" name="Google Shape;41;p7"/>
          <p:cNvSpPr txBox="1"/>
          <p:nvPr/>
        </p:nvSpPr>
        <p:spPr>
          <a:xfrm>
            <a:off x="203429" y="497332"/>
            <a:ext cx="8780828" cy="183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5000" u="none" cap="none" strike="noStrike">
                <a:solidFill>
                  <a:schemeClr val="lt1"/>
                </a:solidFill>
                <a:latin typeface="Arial"/>
                <a:ea typeface="Arial"/>
                <a:cs typeface="Arial"/>
                <a:sym typeface="Arial"/>
              </a:rPr>
              <a:t>The Problem</a:t>
            </a:r>
            <a:endParaRPr/>
          </a:p>
        </p:txBody>
      </p:sp>
      <p:sp>
        <p:nvSpPr>
          <p:cNvPr id="42" name="Google Shape;42;p7"/>
          <p:cNvSpPr/>
          <p:nvPr/>
        </p:nvSpPr>
        <p:spPr>
          <a:xfrm>
            <a:off x="705319" y="2337232"/>
            <a:ext cx="7777047" cy="24006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1" lang="en-US" sz="3000" u="none" cap="none" strike="noStrike">
                <a:solidFill>
                  <a:schemeClr val="lt1"/>
                </a:solidFill>
                <a:latin typeface="Times New Roman"/>
                <a:ea typeface="Times New Roman"/>
                <a:cs typeface="Times New Roman"/>
                <a:sym typeface="Times New Roman"/>
              </a:rPr>
              <a:t>“Students’ high dropout rate on MOOC platforms has been heavily criticized, and </a:t>
            </a:r>
            <a:r>
              <a:rPr b="1" i="1" lang="en-US" sz="3000" u="none" cap="none" strike="noStrike">
                <a:solidFill>
                  <a:srgbClr val="FFC000"/>
                </a:solidFill>
                <a:latin typeface="Times New Roman"/>
                <a:ea typeface="Times New Roman"/>
                <a:cs typeface="Times New Roman"/>
                <a:sym typeface="Times New Roman"/>
              </a:rPr>
              <a:t>predicting their likelihood of dropout </a:t>
            </a:r>
            <a:r>
              <a:rPr b="1" i="1" lang="en-US" sz="3000" u="none" cap="none" strike="noStrike">
                <a:solidFill>
                  <a:schemeClr val="lt1"/>
                </a:solidFill>
                <a:latin typeface="Times New Roman"/>
                <a:ea typeface="Times New Roman"/>
                <a:cs typeface="Times New Roman"/>
                <a:sym typeface="Times New Roman"/>
              </a:rPr>
              <a:t>would be useful</a:t>
            </a:r>
            <a:r>
              <a:rPr b="1" i="1" lang="en-US" sz="3000" u="none" cap="none" strike="noStrike">
                <a:solidFill>
                  <a:schemeClr val="lt1"/>
                </a:solidFill>
                <a:latin typeface="Times New Roman"/>
                <a:ea typeface="Times New Roman"/>
                <a:cs typeface="Times New Roman"/>
                <a:sym typeface="Times New Roman"/>
              </a:rPr>
              <a:t> for maintaining and encouraging students’ learning activities</a:t>
            </a:r>
            <a:r>
              <a:rPr b="1" i="1" lang="en-US" sz="3000" u="none" cap="none" strike="noStrike">
                <a:solidFill>
                  <a:schemeClr val="lt1"/>
                </a:solidFill>
                <a:latin typeface="Times New Roman"/>
                <a:ea typeface="Times New Roman"/>
                <a:cs typeface="Times New Roman"/>
                <a:sym typeface="Times New Roman"/>
              </a:rPr>
              <a:t>.”</a:t>
            </a:r>
            <a:endParaRPr b="1" i="1" sz="30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8"/>
          <p:cNvSpPr txBox="1"/>
          <p:nvPr>
            <p:ph idx="1" type="body"/>
          </p:nvPr>
        </p:nvSpPr>
        <p:spPr>
          <a:xfrm>
            <a:off x="185550" y="3724525"/>
            <a:ext cx="2824800" cy="268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en-US" sz="2200"/>
              <a:t>Ishan Jain</a:t>
            </a:r>
            <a:endParaRPr b="1" sz="2200"/>
          </a:p>
          <a:p>
            <a:pPr indent="0" lvl="0" marL="0" rtl="0" algn="ctr">
              <a:lnSpc>
                <a:spcPct val="100000"/>
              </a:lnSpc>
              <a:spcBef>
                <a:spcPts val="600"/>
              </a:spcBef>
              <a:spcAft>
                <a:spcPts val="0"/>
              </a:spcAft>
              <a:buSzPts val="1800"/>
              <a:buNone/>
            </a:pPr>
            <a:r>
              <a:t/>
            </a:r>
            <a:endParaRPr b="1" sz="2200"/>
          </a:p>
          <a:p>
            <a:pPr indent="-260350" lvl="0" marL="285750" rtl="0" algn="l">
              <a:lnSpc>
                <a:spcPct val="100000"/>
              </a:lnSpc>
              <a:spcBef>
                <a:spcPts val="600"/>
              </a:spcBef>
              <a:spcAft>
                <a:spcPts val="0"/>
              </a:spcAft>
              <a:buSzPts val="1400"/>
              <a:buFont typeface="Cousine"/>
              <a:buChar char="-"/>
            </a:pPr>
            <a:r>
              <a:rPr b="1" i="1" lang="en-US" sz="1400"/>
              <a:t>Generate F</a:t>
            </a:r>
            <a:r>
              <a:rPr b="1" i="1" lang="en-US" sz="1400"/>
              <a:t>eature 2</a:t>
            </a:r>
            <a:endParaRPr sz="1400"/>
          </a:p>
          <a:p>
            <a:pPr indent="-260350" lvl="0" marL="285750" rtl="0" algn="l">
              <a:lnSpc>
                <a:spcPct val="100000"/>
              </a:lnSpc>
              <a:spcBef>
                <a:spcPts val="600"/>
              </a:spcBef>
              <a:spcAft>
                <a:spcPts val="0"/>
              </a:spcAft>
              <a:buSzPts val="1400"/>
              <a:buFont typeface="Cousine"/>
              <a:buChar char="-"/>
            </a:pPr>
            <a:r>
              <a:rPr b="1" i="1" lang="en-US" sz="1400"/>
              <a:t>Test Oversampling</a:t>
            </a:r>
            <a:endParaRPr b="1" i="1" sz="1400"/>
          </a:p>
          <a:p>
            <a:pPr indent="-260350" lvl="0" marL="285750" rtl="0" algn="l">
              <a:lnSpc>
                <a:spcPct val="100000"/>
              </a:lnSpc>
              <a:spcBef>
                <a:spcPts val="600"/>
              </a:spcBef>
              <a:spcAft>
                <a:spcPts val="0"/>
              </a:spcAft>
              <a:buSzPts val="1400"/>
              <a:buChar char="-"/>
            </a:pPr>
            <a:r>
              <a:rPr b="1" i="1" lang="en-US" sz="1400"/>
              <a:t>Integrate Results for Presentation and Report</a:t>
            </a:r>
            <a:endParaRPr b="1" i="1" sz="1400"/>
          </a:p>
        </p:txBody>
      </p:sp>
      <p:sp>
        <p:nvSpPr>
          <p:cNvPr id="48" name="Google Shape;48;p8"/>
          <p:cNvSpPr txBox="1"/>
          <p:nvPr>
            <p:ph idx="2" type="body"/>
          </p:nvPr>
        </p:nvSpPr>
        <p:spPr>
          <a:xfrm>
            <a:off x="6092966" y="3732015"/>
            <a:ext cx="2824702" cy="265249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en-US" sz="2200"/>
              <a:t>Woochan Lee</a:t>
            </a:r>
            <a:endParaRPr b="1" sz="2200"/>
          </a:p>
          <a:p>
            <a:pPr indent="0" lvl="0" marL="0" rtl="0" algn="ctr">
              <a:lnSpc>
                <a:spcPct val="100000"/>
              </a:lnSpc>
              <a:spcBef>
                <a:spcPts val="600"/>
              </a:spcBef>
              <a:spcAft>
                <a:spcPts val="0"/>
              </a:spcAft>
              <a:buSzPts val="1800"/>
              <a:buNone/>
            </a:pPr>
            <a:r>
              <a:t/>
            </a:r>
            <a:endParaRPr b="1" sz="2200"/>
          </a:p>
          <a:p>
            <a:pPr indent="-260350" lvl="0" marL="285750" rtl="0" algn="l">
              <a:lnSpc>
                <a:spcPct val="100000"/>
              </a:lnSpc>
              <a:spcBef>
                <a:spcPts val="600"/>
              </a:spcBef>
              <a:spcAft>
                <a:spcPts val="0"/>
              </a:spcAft>
              <a:buSzPts val="1400"/>
              <a:buFont typeface="Cousine"/>
              <a:buChar char="-"/>
            </a:pPr>
            <a:r>
              <a:rPr b="1" i="1" lang="en-US" sz="1400"/>
              <a:t>Generate Fe</a:t>
            </a:r>
            <a:r>
              <a:rPr b="1" i="1" lang="en-US" sz="1400"/>
              <a:t>ature 1</a:t>
            </a:r>
            <a:endParaRPr sz="1400"/>
          </a:p>
          <a:p>
            <a:pPr indent="-260350" lvl="0" marL="285750" rtl="0" algn="l">
              <a:lnSpc>
                <a:spcPct val="100000"/>
              </a:lnSpc>
              <a:spcBef>
                <a:spcPts val="600"/>
              </a:spcBef>
              <a:spcAft>
                <a:spcPts val="0"/>
              </a:spcAft>
              <a:buSzPts val="1400"/>
              <a:buFont typeface="Cousine"/>
              <a:buChar char="-"/>
            </a:pPr>
            <a:r>
              <a:rPr b="1" i="1" lang="en-US" sz="1400"/>
              <a:t>Test Undersampling</a:t>
            </a:r>
            <a:endParaRPr b="1" i="1" sz="1400"/>
          </a:p>
          <a:p>
            <a:pPr indent="-260350" lvl="0" marL="285750" rtl="0" algn="l">
              <a:lnSpc>
                <a:spcPct val="100000"/>
              </a:lnSpc>
              <a:spcBef>
                <a:spcPts val="600"/>
              </a:spcBef>
              <a:spcAft>
                <a:spcPts val="0"/>
              </a:spcAft>
              <a:buSzPts val="1400"/>
              <a:buChar char="-"/>
            </a:pPr>
            <a:r>
              <a:rPr b="1" i="1" lang="en-US" sz="1400"/>
              <a:t>Test Logistic Regression</a:t>
            </a:r>
            <a:endParaRPr b="1" i="1" sz="1400"/>
          </a:p>
          <a:p>
            <a:pPr indent="-260350" lvl="0" marL="285750" rtl="0" algn="l">
              <a:lnSpc>
                <a:spcPct val="100000"/>
              </a:lnSpc>
              <a:spcBef>
                <a:spcPts val="600"/>
              </a:spcBef>
              <a:spcAft>
                <a:spcPts val="0"/>
              </a:spcAft>
              <a:buSzPts val="1400"/>
              <a:buChar char="-"/>
            </a:pPr>
            <a:r>
              <a:rPr b="1" i="1" lang="en-US" sz="1400"/>
              <a:t>Hard Voting to Ensemble Results</a:t>
            </a:r>
            <a:endParaRPr b="1" i="1" sz="1400"/>
          </a:p>
          <a:p>
            <a:pPr indent="-171450" lvl="0" marL="285750" rtl="0" algn="l">
              <a:lnSpc>
                <a:spcPct val="100000"/>
              </a:lnSpc>
              <a:spcBef>
                <a:spcPts val="600"/>
              </a:spcBef>
              <a:spcAft>
                <a:spcPts val="0"/>
              </a:spcAft>
              <a:buSzPts val="1800"/>
              <a:buFont typeface="Cousine"/>
              <a:buNone/>
            </a:pPr>
            <a:r>
              <a:t/>
            </a:r>
            <a:endParaRPr b="1" i="1"/>
          </a:p>
        </p:txBody>
      </p:sp>
      <p:sp>
        <p:nvSpPr>
          <p:cNvPr id="49" name="Google Shape;49;p8"/>
          <p:cNvSpPr txBox="1"/>
          <p:nvPr>
            <p:ph idx="3" type="body"/>
          </p:nvPr>
        </p:nvSpPr>
        <p:spPr>
          <a:xfrm>
            <a:off x="3229802" y="3711741"/>
            <a:ext cx="2779800" cy="26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en-US" sz="2200"/>
              <a:t>Rhea Chugh</a:t>
            </a:r>
            <a:endParaRPr b="1" sz="2200"/>
          </a:p>
          <a:p>
            <a:pPr indent="0" lvl="0" marL="0" rtl="0" algn="ctr">
              <a:lnSpc>
                <a:spcPct val="100000"/>
              </a:lnSpc>
              <a:spcBef>
                <a:spcPts val="600"/>
              </a:spcBef>
              <a:spcAft>
                <a:spcPts val="0"/>
              </a:spcAft>
              <a:buSzPts val="1800"/>
              <a:buNone/>
            </a:pPr>
            <a:r>
              <a:t/>
            </a:r>
            <a:endParaRPr b="1" sz="2200"/>
          </a:p>
          <a:p>
            <a:pPr indent="-260350" lvl="0" marL="285750" rtl="0" algn="l">
              <a:lnSpc>
                <a:spcPct val="100000"/>
              </a:lnSpc>
              <a:spcBef>
                <a:spcPts val="600"/>
              </a:spcBef>
              <a:spcAft>
                <a:spcPts val="0"/>
              </a:spcAft>
              <a:buSzPts val="1400"/>
              <a:buFont typeface="Cousine"/>
              <a:buChar char="-"/>
            </a:pPr>
            <a:r>
              <a:rPr b="1" i="1" lang="en-US" sz="1400"/>
              <a:t>Pre-Process Log Data</a:t>
            </a:r>
            <a:endParaRPr sz="1400"/>
          </a:p>
          <a:p>
            <a:pPr indent="-260350" lvl="0" marL="285750" rtl="0" algn="l">
              <a:lnSpc>
                <a:spcPct val="100000"/>
              </a:lnSpc>
              <a:spcBef>
                <a:spcPts val="600"/>
              </a:spcBef>
              <a:spcAft>
                <a:spcPts val="0"/>
              </a:spcAft>
              <a:buSzPts val="1400"/>
              <a:buFont typeface="Cousine"/>
              <a:buChar char="-"/>
            </a:pPr>
            <a:r>
              <a:rPr b="1" i="1" lang="en-US" sz="1400"/>
              <a:t>Balanced Resampling</a:t>
            </a:r>
            <a:endParaRPr b="1" i="1" sz="1400"/>
          </a:p>
          <a:p>
            <a:pPr indent="-260350" lvl="0" marL="285750" rtl="0" algn="l">
              <a:lnSpc>
                <a:spcPct val="100000"/>
              </a:lnSpc>
              <a:spcBef>
                <a:spcPts val="600"/>
              </a:spcBef>
              <a:spcAft>
                <a:spcPts val="0"/>
              </a:spcAft>
              <a:buSzPts val="1400"/>
              <a:buChar char="-"/>
            </a:pPr>
            <a:r>
              <a:rPr b="1" i="1" lang="en-US" sz="1400"/>
              <a:t>RF, XGBoost and MLP Classification</a:t>
            </a:r>
            <a:endParaRPr b="1" i="1" sz="1400"/>
          </a:p>
        </p:txBody>
      </p:sp>
      <p:sp>
        <p:nvSpPr>
          <p:cNvPr id="50" name="Google Shape;50;p8"/>
          <p:cNvSpPr/>
          <p:nvPr/>
        </p:nvSpPr>
        <p:spPr>
          <a:xfrm>
            <a:off x="3995318" y="2347376"/>
            <a:ext cx="1047623" cy="1210503"/>
          </a:xfrm>
          <a:custGeom>
            <a:rect b="b" l="l" r="r" t="t"/>
            <a:pathLst>
              <a:path extrusionOk="0" h="18810" w="16279">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8"/>
          <p:cNvSpPr txBox="1"/>
          <p:nvPr/>
        </p:nvSpPr>
        <p:spPr>
          <a:xfrm>
            <a:off x="1327713" y="511568"/>
            <a:ext cx="6583957" cy="1140693"/>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5000" u="none" cap="none" strike="noStrike">
                <a:solidFill>
                  <a:schemeClr val="lt1"/>
                </a:solidFill>
                <a:latin typeface="Arial"/>
                <a:ea typeface="Arial"/>
                <a:cs typeface="Arial"/>
                <a:sym typeface="Arial"/>
              </a:rPr>
              <a:t>Division of Labour</a:t>
            </a:r>
            <a:endParaRPr/>
          </a:p>
        </p:txBody>
      </p:sp>
      <p:pic>
        <p:nvPicPr>
          <p:cNvPr id="52" name="Google Shape;52;p8"/>
          <p:cNvPicPr preferRelativeResize="0"/>
          <p:nvPr/>
        </p:nvPicPr>
        <p:blipFill rotWithShape="1">
          <a:blip r:embed="rId3">
            <a:alphaModFix/>
          </a:blip>
          <a:srcRect b="0" l="0" r="0" t="0"/>
          <a:stretch/>
        </p:blipFill>
        <p:spPr>
          <a:xfrm>
            <a:off x="6446625" y="1652250"/>
            <a:ext cx="2117400" cy="2117400"/>
          </a:xfrm>
          <a:prstGeom prst="ellipse">
            <a:avLst/>
          </a:prstGeom>
          <a:noFill/>
          <a:ln>
            <a:noFill/>
          </a:ln>
        </p:spPr>
      </p:pic>
      <p:pic>
        <p:nvPicPr>
          <p:cNvPr id="53" name="Google Shape;53;p8"/>
          <p:cNvPicPr preferRelativeResize="0"/>
          <p:nvPr/>
        </p:nvPicPr>
        <p:blipFill rotWithShape="1">
          <a:blip r:embed="rId4">
            <a:alphaModFix/>
          </a:blip>
          <a:srcRect b="0" l="0" r="0" t="0"/>
          <a:stretch/>
        </p:blipFill>
        <p:spPr>
          <a:xfrm>
            <a:off x="603287" y="1652262"/>
            <a:ext cx="2117400" cy="2117400"/>
          </a:xfrm>
          <a:prstGeom prst="ellipse">
            <a:avLst/>
          </a:prstGeom>
          <a:noFill/>
          <a:ln>
            <a:noFill/>
          </a:ln>
        </p:spPr>
      </p:pic>
      <p:pic>
        <p:nvPicPr>
          <p:cNvPr id="54" name="Google Shape;54;p8"/>
          <p:cNvPicPr preferRelativeResize="0"/>
          <p:nvPr/>
        </p:nvPicPr>
        <p:blipFill rotWithShape="1">
          <a:blip r:embed="rId5">
            <a:alphaModFix/>
          </a:blip>
          <a:srcRect b="0" l="0" r="0" t="0"/>
          <a:stretch/>
        </p:blipFill>
        <p:spPr>
          <a:xfrm>
            <a:off x="3544500" y="1639475"/>
            <a:ext cx="2150400" cy="2117400"/>
          </a:xfrm>
          <a:prstGeom prst="ellipse">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9"/>
          <p:cNvSpPr txBox="1"/>
          <p:nvPr/>
        </p:nvSpPr>
        <p:spPr>
          <a:xfrm>
            <a:off x="0" y="500118"/>
            <a:ext cx="9251643" cy="1140693"/>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5000" u="none" cap="none" strike="noStrike">
                <a:solidFill>
                  <a:schemeClr val="lt1"/>
                </a:solidFill>
                <a:latin typeface="Arial"/>
                <a:ea typeface="Arial"/>
                <a:cs typeface="Arial"/>
                <a:sym typeface="Arial"/>
              </a:rPr>
              <a:t>Understanding the Dat</a:t>
            </a:r>
            <a:r>
              <a:rPr b="1" lang="en-US" sz="5000">
                <a:solidFill>
                  <a:schemeClr val="lt1"/>
                </a:solidFill>
              </a:rPr>
              <a:t>a</a:t>
            </a:r>
            <a:endParaRPr b="1" i="0" sz="5000" u="none" cap="none" strike="noStrike">
              <a:solidFill>
                <a:schemeClr val="lt1"/>
              </a:solidFill>
              <a:latin typeface="Arial"/>
              <a:ea typeface="Arial"/>
              <a:cs typeface="Arial"/>
              <a:sym typeface="Arial"/>
            </a:endParaRPr>
          </a:p>
        </p:txBody>
      </p:sp>
      <p:sp>
        <p:nvSpPr>
          <p:cNvPr id="60" name="Google Shape;60;p9"/>
          <p:cNvSpPr/>
          <p:nvPr/>
        </p:nvSpPr>
        <p:spPr>
          <a:xfrm>
            <a:off x="511686" y="1832733"/>
            <a:ext cx="3493500" cy="9540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FFC000"/>
                </a:solidFill>
                <a:latin typeface="Arial"/>
                <a:ea typeface="Arial"/>
                <a:cs typeface="Arial"/>
                <a:sym typeface="Arial"/>
              </a:rPr>
              <a:t>date.csv</a:t>
            </a:r>
            <a:r>
              <a:rPr b="0" i="0" lang="en-US" sz="1400" u="none" cap="none" strike="noStrike">
                <a:solidFill>
                  <a:schemeClr val="lt1"/>
                </a:solidFill>
                <a:latin typeface="Arial"/>
                <a:ea typeface="Arial"/>
                <a:cs typeface="Arial"/>
                <a:sym typeface="Arial"/>
              </a:rPr>
              <a:t> – timespan of each course</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lt1"/>
                </a:solidFill>
                <a:latin typeface="Arial"/>
                <a:ea typeface="Arial"/>
                <a:cs typeface="Arial"/>
                <a:sym typeface="Arial"/>
              </a:rPr>
              <a:t>course_id </a:t>
            </a:r>
            <a:endParaRPr/>
          </a:p>
          <a:p>
            <a:pPr indent="-285750" lvl="0" marL="285750" marR="0" rtl="0" algn="l">
              <a:lnSpc>
                <a:spcPct val="100000"/>
              </a:lnSpc>
              <a:spcBef>
                <a:spcPts val="0"/>
              </a:spcBef>
              <a:spcAft>
                <a:spcPts val="0"/>
              </a:spcAft>
              <a:buClr>
                <a:srgbClr val="000000"/>
              </a:buClr>
              <a:buSzPts val="1400"/>
              <a:buChar char="•"/>
            </a:pPr>
            <a:r>
              <a:rPr b="1" i="1" lang="en-US" sz="1400" u="none" cap="none" strike="noStrike">
                <a:solidFill>
                  <a:schemeClr val="lt1"/>
                </a:solidFill>
              </a:rPr>
              <a:t>from – Course Start Date</a:t>
            </a:r>
            <a:endParaRPr b="1" i="1"/>
          </a:p>
          <a:p>
            <a:pPr indent="-285750" lvl="0" marL="285750" marR="0" rtl="0" algn="l">
              <a:lnSpc>
                <a:spcPct val="100000"/>
              </a:lnSpc>
              <a:spcBef>
                <a:spcPts val="0"/>
              </a:spcBef>
              <a:spcAft>
                <a:spcPts val="0"/>
              </a:spcAft>
              <a:buClr>
                <a:srgbClr val="000000"/>
              </a:buClr>
              <a:buSzPts val="1400"/>
              <a:buChar char="•"/>
            </a:pPr>
            <a:r>
              <a:rPr b="1" i="1" lang="en-US" sz="1400" u="none" cap="none" strike="noStrike">
                <a:solidFill>
                  <a:schemeClr val="lt1"/>
                </a:solidFill>
              </a:rPr>
              <a:t>to – Course End Date</a:t>
            </a:r>
            <a:endParaRPr b="1" i="1" sz="1400" u="none" cap="none" strike="noStrike">
              <a:solidFill>
                <a:schemeClr val="lt1"/>
              </a:solidFill>
            </a:endParaRPr>
          </a:p>
        </p:txBody>
      </p:sp>
      <p:sp>
        <p:nvSpPr>
          <p:cNvPr id="61" name="Google Shape;61;p9"/>
          <p:cNvSpPr/>
          <p:nvPr/>
        </p:nvSpPr>
        <p:spPr>
          <a:xfrm>
            <a:off x="511675" y="3148424"/>
            <a:ext cx="3493500" cy="16170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FFC000"/>
                </a:solidFill>
                <a:latin typeface="Arial"/>
                <a:ea typeface="Arial"/>
                <a:cs typeface="Arial"/>
                <a:sym typeface="Arial"/>
              </a:rPr>
              <a:t>object.csv</a:t>
            </a:r>
            <a:r>
              <a:rPr b="0" i="0" lang="en-US" sz="1400" u="none" cap="none" strike="noStrike">
                <a:solidFill>
                  <a:schemeClr val="lt1"/>
                </a:solidFill>
                <a:latin typeface="Arial"/>
                <a:ea typeface="Arial"/>
                <a:cs typeface="Arial"/>
                <a:sym typeface="Arial"/>
              </a:rPr>
              <a:t> -- module in a course </a:t>
            </a:r>
            <a:endParaRPr b="0" i="0" sz="14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lt1"/>
                </a:solidFill>
                <a:latin typeface="Arial"/>
                <a:ea typeface="Arial"/>
                <a:cs typeface="Arial"/>
                <a:sym typeface="Arial"/>
              </a:rPr>
              <a:t>course_id </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lt1"/>
                </a:solidFill>
                <a:latin typeface="Arial"/>
                <a:ea typeface="Arial"/>
                <a:cs typeface="Arial"/>
                <a:sym typeface="Arial"/>
              </a:rPr>
              <a:t>module_id </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lt1"/>
                </a:solidFill>
                <a:latin typeface="Arial"/>
                <a:ea typeface="Arial"/>
                <a:cs typeface="Arial"/>
                <a:sym typeface="Arial"/>
              </a:rPr>
              <a:t>category - category of course module.</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lt1"/>
                </a:solidFill>
                <a:latin typeface="Arial"/>
                <a:ea typeface="Arial"/>
                <a:cs typeface="Arial"/>
                <a:sym typeface="Arial"/>
              </a:rPr>
              <a:t>children – children modules</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lt1"/>
                </a:solidFill>
                <a:latin typeface="Arial"/>
                <a:ea typeface="Arial"/>
                <a:cs typeface="Arial"/>
                <a:sym typeface="Arial"/>
              </a:rPr>
              <a:t>start – Module release time</a:t>
            </a:r>
            <a:endParaRPr b="0" i="0" sz="1400" u="none" cap="none" strike="noStrike">
              <a:solidFill>
                <a:schemeClr val="lt1"/>
              </a:solidFill>
              <a:latin typeface="Arial"/>
              <a:ea typeface="Arial"/>
              <a:cs typeface="Arial"/>
              <a:sym typeface="Arial"/>
            </a:endParaRPr>
          </a:p>
        </p:txBody>
      </p:sp>
      <p:sp>
        <p:nvSpPr>
          <p:cNvPr id="62" name="Google Shape;62;p9"/>
          <p:cNvSpPr/>
          <p:nvPr/>
        </p:nvSpPr>
        <p:spPr>
          <a:xfrm>
            <a:off x="504823" y="5221260"/>
            <a:ext cx="3500400" cy="9540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FFC000"/>
                </a:solidFill>
                <a:latin typeface="Arial"/>
                <a:ea typeface="Arial"/>
                <a:cs typeface="Arial"/>
                <a:sym typeface="Arial"/>
              </a:rPr>
              <a:t>enrollment_train.csv</a:t>
            </a:r>
            <a:r>
              <a:rPr b="0" i="0" lang="en-US" sz="1400" u="none" cap="none" strike="noStrike">
                <a:solidFill>
                  <a:schemeClr val="lt1"/>
                </a:solidFill>
                <a:latin typeface="Arial"/>
                <a:ea typeface="Arial"/>
                <a:cs typeface="Arial"/>
                <a:sym typeface="Arial"/>
              </a:rPr>
              <a:t> -- enrollment record</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lt1"/>
                </a:solidFill>
                <a:latin typeface="Arial"/>
                <a:ea typeface="Arial"/>
                <a:cs typeface="Arial"/>
                <a:sym typeface="Arial"/>
              </a:rPr>
              <a:t>enrollment_id </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lt1"/>
                </a:solidFill>
                <a:latin typeface="Arial"/>
                <a:ea typeface="Arial"/>
                <a:cs typeface="Arial"/>
                <a:sym typeface="Arial"/>
              </a:rPr>
              <a:t>Username </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lt1"/>
                </a:solidFill>
                <a:latin typeface="Arial"/>
                <a:ea typeface="Arial"/>
                <a:cs typeface="Arial"/>
                <a:sym typeface="Arial"/>
              </a:rPr>
              <a:t>course_id</a:t>
            </a:r>
            <a:endParaRPr b="0" i="0" sz="1400" u="none" cap="none" strike="noStrike">
              <a:solidFill>
                <a:schemeClr val="lt1"/>
              </a:solidFill>
              <a:latin typeface="Arial"/>
              <a:ea typeface="Arial"/>
              <a:cs typeface="Arial"/>
              <a:sym typeface="Arial"/>
            </a:endParaRPr>
          </a:p>
        </p:txBody>
      </p:sp>
      <p:sp>
        <p:nvSpPr>
          <p:cNvPr id="63" name="Google Shape;63;p9"/>
          <p:cNvSpPr/>
          <p:nvPr/>
        </p:nvSpPr>
        <p:spPr>
          <a:xfrm>
            <a:off x="4138130" y="1809401"/>
            <a:ext cx="4572000" cy="31086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FFC000"/>
                </a:solidFill>
                <a:latin typeface="Arial"/>
                <a:ea typeface="Arial"/>
                <a:cs typeface="Arial"/>
                <a:sym typeface="Arial"/>
              </a:rPr>
              <a:t>log_train.csv</a:t>
            </a:r>
            <a:r>
              <a:rPr b="0" i="0" lang="en-US" sz="1400" u="none" cap="none" strike="noStrike">
                <a:solidFill>
                  <a:schemeClr val="lt1"/>
                </a:solidFill>
                <a:latin typeface="Arial"/>
                <a:ea typeface="Arial"/>
                <a:cs typeface="Arial"/>
                <a:sym typeface="Arial"/>
              </a:rPr>
              <a:t> -- behavior record</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lt1"/>
                </a:solidFill>
                <a:latin typeface="Arial"/>
                <a:ea typeface="Arial"/>
                <a:cs typeface="Arial"/>
                <a:sym typeface="Arial"/>
              </a:rPr>
              <a:t>enrollment_id </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lt1"/>
                </a:solidFill>
                <a:latin typeface="Arial"/>
                <a:ea typeface="Arial"/>
                <a:cs typeface="Arial"/>
                <a:sym typeface="Arial"/>
              </a:rPr>
              <a:t>Time </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lt1"/>
                </a:solidFill>
                <a:latin typeface="Arial"/>
                <a:ea typeface="Arial"/>
                <a:cs typeface="Arial"/>
                <a:sym typeface="Arial"/>
              </a:rPr>
              <a:t>source </a:t>
            </a:r>
            <a:endParaRPr/>
          </a:p>
          <a:p>
            <a:pPr indent="-285750" lvl="0" marL="285750" marR="0" rtl="0" algn="l">
              <a:lnSpc>
                <a:spcPct val="100000"/>
              </a:lnSpc>
              <a:spcBef>
                <a:spcPts val="0"/>
              </a:spcBef>
              <a:spcAft>
                <a:spcPts val="0"/>
              </a:spcAft>
              <a:buClr>
                <a:srgbClr val="000000"/>
              </a:buClr>
              <a:buSzPts val="1400"/>
              <a:buChar char="•"/>
            </a:pPr>
            <a:r>
              <a:rPr b="1" i="1" lang="en-US" sz="1400" u="none" cap="none" strike="noStrike">
                <a:solidFill>
                  <a:schemeClr val="lt1"/>
                </a:solidFill>
              </a:rPr>
              <a:t>Event source (server or browser). </a:t>
            </a:r>
            <a:endParaRPr b="1" i="1" sz="1400" u="none" cap="none" strike="noStrike">
              <a:solidFill>
                <a:schemeClr val="lt1"/>
              </a:solidFill>
            </a:endParaRPr>
          </a:p>
          <a:p>
            <a:pPr indent="-285750" lvl="0" marL="285750" marR="0" rtl="0" algn="l">
              <a:lnSpc>
                <a:spcPct val="100000"/>
              </a:lnSpc>
              <a:spcBef>
                <a:spcPts val="0"/>
              </a:spcBef>
              <a:spcAft>
                <a:spcPts val="0"/>
              </a:spcAft>
              <a:buClr>
                <a:srgbClr val="000000"/>
              </a:buClr>
              <a:buSzPts val="1400"/>
              <a:buChar char="•"/>
            </a:pPr>
            <a:r>
              <a:rPr b="1" i="1" lang="en-US" sz="1400" u="none" cap="none" strike="noStrike">
                <a:solidFill>
                  <a:schemeClr val="lt1"/>
                </a:solidFill>
              </a:rPr>
              <a:t>event - 7 different event types:	</a:t>
            </a:r>
            <a:endParaRPr b="1" i="1" sz="1400" u="none" cap="none" strike="noStrike">
              <a:solidFill>
                <a:schemeClr val="lt1"/>
              </a:solidFill>
            </a:endParaRPr>
          </a:p>
          <a:p>
            <a:pPr indent="0" lvl="8" marL="0" marR="0" rtl="0" algn="l">
              <a:lnSpc>
                <a:spcPct val="100000"/>
              </a:lnSpc>
              <a:spcBef>
                <a:spcPts val="0"/>
              </a:spcBef>
              <a:spcAft>
                <a:spcPts val="0"/>
              </a:spcAft>
              <a:buNone/>
            </a:pPr>
            <a:r>
              <a:rPr b="1" i="1" lang="en-US" sz="1400" u="none" cap="none" strike="noStrike">
                <a:solidFill>
                  <a:schemeClr val="lt1"/>
                </a:solidFill>
              </a:rPr>
              <a:t>	1. problem – Course assignments.   </a:t>
            </a:r>
            <a:endParaRPr b="1" i="1" sz="1400" u="none" cap="none" strike="noStrike">
              <a:solidFill>
                <a:schemeClr val="lt1"/>
              </a:solidFill>
            </a:endParaRPr>
          </a:p>
          <a:p>
            <a:pPr indent="0" lvl="8" marL="0" marR="0" rtl="0" algn="l">
              <a:lnSpc>
                <a:spcPct val="100000"/>
              </a:lnSpc>
              <a:spcBef>
                <a:spcPts val="0"/>
              </a:spcBef>
              <a:spcAft>
                <a:spcPts val="0"/>
              </a:spcAft>
              <a:buNone/>
            </a:pPr>
            <a:r>
              <a:rPr b="1" i="1" lang="en-US" sz="1400" u="none" cap="none" strike="noStrike">
                <a:solidFill>
                  <a:schemeClr val="lt1"/>
                </a:solidFill>
              </a:rPr>
              <a:t>	2. video - Course videos.	</a:t>
            </a:r>
            <a:endParaRPr b="1" i="1" sz="1400" u="none" cap="none" strike="noStrike">
              <a:solidFill>
                <a:schemeClr val="lt1"/>
              </a:solidFill>
            </a:endParaRPr>
          </a:p>
          <a:p>
            <a:pPr indent="0" lvl="8" marL="0" marR="0" rtl="0" algn="l">
              <a:lnSpc>
                <a:spcPct val="100000"/>
              </a:lnSpc>
              <a:spcBef>
                <a:spcPts val="0"/>
              </a:spcBef>
              <a:spcAft>
                <a:spcPts val="0"/>
              </a:spcAft>
              <a:buNone/>
            </a:pPr>
            <a:r>
              <a:rPr b="1" i="1" lang="en-US" sz="1400" u="none" cap="none" strike="noStrike">
                <a:solidFill>
                  <a:schemeClr val="lt1"/>
                </a:solidFill>
              </a:rPr>
              <a:t>	3. access – Accessing course objects</a:t>
            </a:r>
            <a:endParaRPr b="1" i="1"/>
          </a:p>
          <a:p>
            <a:pPr indent="0" lvl="8" marL="0" marR="0" rtl="0" algn="l">
              <a:lnSpc>
                <a:spcPct val="100000"/>
              </a:lnSpc>
              <a:spcBef>
                <a:spcPts val="0"/>
              </a:spcBef>
              <a:spcAft>
                <a:spcPts val="0"/>
              </a:spcAft>
              <a:buNone/>
            </a:pPr>
            <a:r>
              <a:rPr b="1" i="1" lang="en-US" sz="1400" u="none" cap="none" strike="noStrike">
                <a:solidFill>
                  <a:schemeClr val="lt1"/>
                </a:solidFill>
              </a:rPr>
              <a:t>	4. wiki - Accessing the course wiki.</a:t>
            </a:r>
            <a:endParaRPr b="1" i="1"/>
          </a:p>
          <a:p>
            <a:pPr indent="0" lvl="8" marL="0" marR="0" rtl="0" algn="l">
              <a:lnSpc>
                <a:spcPct val="100000"/>
              </a:lnSpc>
              <a:spcBef>
                <a:spcPts val="0"/>
              </a:spcBef>
              <a:spcAft>
                <a:spcPts val="0"/>
              </a:spcAft>
              <a:buNone/>
            </a:pPr>
            <a:r>
              <a:rPr b="1" i="1" lang="en-US" sz="1400" u="none" cap="none" strike="noStrike">
                <a:solidFill>
                  <a:schemeClr val="lt1"/>
                </a:solidFill>
              </a:rPr>
              <a:t>	5. discussion – Accessing course forum.	</a:t>
            </a:r>
            <a:endParaRPr b="1" i="1" sz="1400" u="none" cap="none" strike="noStrike">
              <a:solidFill>
                <a:schemeClr val="lt1"/>
              </a:solidFill>
            </a:endParaRPr>
          </a:p>
          <a:p>
            <a:pPr indent="457200" lvl="8" marL="0" marR="0" rtl="0" algn="l">
              <a:lnSpc>
                <a:spcPct val="100000"/>
              </a:lnSpc>
              <a:spcBef>
                <a:spcPts val="0"/>
              </a:spcBef>
              <a:spcAft>
                <a:spcPts val="0"/>
              </a:spcAft>
              <a:buNone/>
            </a:pPr>
            <a:r>
              <a:rPr b="1" i="1" lang="en-US" sz="1400" u="none" cap="none" strike="noStrike">
                <a:solidFill>
                  <a:schemeClr val="lt1"/>
                </a:solidFill>
              </a:rPr>
              <a:t>6. navigate - Navigating others</a:t>
            </a:r>
            <a:endParaRPr b="1" i="1"/>
          </a:p>
          <a:p>
            <a:pPr indent="0" lvl="8" marL="0" marR="0" rtl="0" algn="l">
              <a:lnSpc>
                <a:spcPct val="100000"/>
              </a:lnSpc>
              <a:spcBef>
                <a:spcPts val="0"/>
              </a:spcBef>
              <a:spcAft>
                <a:spcPts val="0"/>
              </a:spcAft>
              <a:buNone/>
            </a:pPr>
            <a:r>
              <a:rPr b="1" i="1" lang="en-US" sz="1400" u="none" cap="none" strike="noStrike">
                <a:solidFill>
                  <a:schemeClr val="lt1"/>
                </a:solidFill>
              </a:rPr>
              <a:t>	7. page_close – Closing web page.</a:t>
            </a:r>
            <a:endParaRPr b="1" i="1"/>
          </a:p>
          <a:p>
            <a:pPr indent="-285750" lvl="8"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lt1"/>
                </a:solidFill>
                <a:latin typeface="Arial"/>
                <a:ea typeface="Arial"/>
                <a:cs typeface="Arial"/>
                <a:sym typeface="Arial"/>
              </a:rPr>
              <a:t>object - The object the student access</a:t>
            </a:r>
            <a:endParaRPr b="0" i="0" sz="1400" u="none" cap="none" strike="noStrike">
              <a:solidFill>
                <a:schemeClr val="lt1"/>
              </a:solidFill>
              <a:latin typeface="Arial"/>
              <a:ea typeface="Arial"/>
              <a:cs typeface="Arial"/>
              <a:sym typeface="Arial"/>
            </a:endParaRPr>
          </a:p>
        </p:txBody>
      </p:sp>
      <p:sp>
        <p:nvSpPr>
          <p:cNvPr id="64" name="Google Shape;64;p9"/>
          <p:cNvSpPr/>
          <p:nvPr/>
        </p:nvSpPr>
        <p:spPr>
          <a:xfrm>
            <a:off x="4138130" y="5224190"/>
            <a:ext cx="4572000" cy="9540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FFC000"/>
                </a:solidFill>
                <a:latin typeface="Arial"/>
                <a:ea typeface="Arial"/>
                <a:cs typeface="Arial"/>
                <a:sym typeface="Arial"/>
              </a:rPr>
              <a:t>true_train.csv</a:t>
            </a:r>
            <a:r>
              <a:rPr b="0" i="0" lang="en-US" sz="1400" u="none" cap="none" strike="noStrike">
                <a:solidFill>
                  <a:schemeClr val="lt1"/>
                </a:solidFill>
                <a:latin typeface="Arial"/>
                <a:ea typeface="Arial"/>
                <a:cs typeface="Arial"/>
                <a:sym typeface="Arial"/>
              </a:rPr>
              <a:t>  -- Ground Truth</a:t>
            </a:r>
            <a:endParaRPr/>
          </a:p>
          <a:p>
            <a:pPr indent="-285750" lvl="0" marL="285750" marR="0" rtl="0" algn="l">
              <a:lnSpc>
                <a:spcPct val="100000"/>
              </a:lnSpc>
              <a:spcBef>
                <a:spcPts val="0"/>
              </a:spcBef>
              <a:spcAft>
                <a:spcPts val="0"/>
              </a:spcAft>
              <a:buClr>
                <a:srgbClr val="000000"/>
              </a:buClr>
              <a:buSzPts val="1400"/>
              <a:buChar char="•"/>
            </a:pPr>
            <a:r>
              <a:rPr b="1" i="0" lang="en-US" sz="1400" u="none" cap="none" strike="noStrike">
                <a:solidFill>
                  <a:schemeClr val="lt1"/>
                </a:solidFill>
              </a:rPr>
              <a:t>1st column - Enrollment ID. </a:t>
            </a:r>
            <a:endParaRPr b="1"/>
          </a:p>
          <a:p>
            <a:pPr indent="-285750" lvl="0" marL="285750" marR="0" rtl="0" algn="l">
              <a:lnSpc>
                <a:spcPct val="100000"/>
              </a:lnSpc>
              <a:spcBef>
                <a:spcPts val="0"/>
              </a:spcBef>
              <a:spcAft>
                <a:spcPts val="0"/>
              </a:spcAft>
              <a:buClr>
                <a:srgbClr val="000000"/>
              </a:buClr>
              <a:buSzPts val="1400"/>
              <a:buChar char="•"/>
            </a:pPr>
            <a:r>
              <a:rPr b="1" i="0" lang="en-US" sz="1400" u="none" cap="none" strike="noStrike">
                <a:solidFill>
                  <a:schemeClr val="lt1"/>
                </a:solidFill>
              </a:rPr>
              <a:t>2nd column - Ground truth of dropout (1 for a dropout event and 0 for continuing study)</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0"/>
          <p:cNvSpPr txBox="1"/>
          <p:nvPr/>
        </p:nvSpPr>
        <p:spPr>
          <a:xfrm>
            <a:off x="627143" y="515755"/>
            <a:ext cx="8006787" cy="1140693"/>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5000" u="none" cap="none" strike="noStrike">
                <a:solidFill>
                  <a:schemeClr val="lt1"/>
                </a:solidFill>
                <a:latin typeface="Arial"/>
                <a:ea typeface="Arial"/>
                <a:cs typeface="Arial"/>
                <a:sym typeface="Arial"/>
              </a:rPr>
              <a:t>Data </a:t>
            </a:r>
            <a:r>
              <a:rPr b="1" lang="en-US" sz="5000">
                <a:solidFill>
                  <a:schemeClr val="lt1"/>
                </a:solidFill>
              </a:rPr>
              <a:t>Hypothesis (1)</a:t>
            </a:r>
            <a:endParaRPr/>
          </a:p>
        </p:txBody>
      </p:sp>
      <p:grpSp>
        <p:nvGrpSpPr>
          <p:cNvPr id="70" name="Google Shape;70;p10"/>
          <p:cNvGrpSpPr/>
          <p:nvPr/>
        </p:nvGrpSpPr>
        <p:grpSpPr>
          <a:xfrm>
            <a:off x="2090774" y="1593698"/>
            <a:ext cx="6135174" cy="4279807"/>
            <a:chOff x="5322517" y="1368124"/>
            <a:chExt cx="3300610" cy="2567063"/>
          </a:xfrm>
        </p:grpSpPr>
        <p:grpSp>
          <p:nvGrpSpPr>
            <p:cNvPr id="71" name="Google Shape;71;p10"/>
            <p:cNvGrpSpPr/>
            <p:nvPr/>
          </p:nvGrpSpPr>
          <p:grpSpPr>
            <a:xfrm rot="5400000">
              <a:off x="5689291" y="1001350"/>
              <a:ext cx="2567063" cy="3300610"/>
              <a:chOff x="5708850" y="3417450"/>
              <a:chExt cx="2931161" cy="2815646"/>
            </a:xfrm>
          </p:grpSpPr>
          <p:sp>
            <p:nvSpPr>
              <p:cNvPr id="72" name="Google Shape;72;p10"/>
              <p:cNvSpPr/>
              <p:nvPr/>
            </p:nvSpPr>
            <p:spPr>
              <a:xfrm>
                <a:off x="6102011" y="3942011"/>
                <a:ext cx="2283300" cy="2283300"/>
              </a:xfrm>
              <a:prstGeom prst="rect">
                <a:avLst/>
              </a:prstGeom>
              <a:noFill/>
              <a:ln cap="flat" cmpd="sng" w="9525">
                <a:solidFill>
                  <a:srgbClr val="FFFFFF"/>
                </a:solidFill>
                <a:prstDash val="dash"/>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0"/>
              <p:cNvSpPr/>
              <p:nvPr/>
            </p:nvSpPr>
            <p:spPr>
              <a:xfrm>
                <a:off x="8516561" y="3942000"/>
                <a:ext cx="123450" cy="2275725"/>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sm" w="sm" type="none"/>
                <a:tailEnd len="sm" w="sm" type="none"/>
              </a:ln>
            </p:spPr>
          </p:sp>
          <p:sp>
            <p:nvSpPr>
              <p:cNvPr id="74" name="Google Shape;74;p10"/>
              <p:cNvSpPr/>
              <p:nvPr/>
            </p:nvSpPr>
            <p:spPr>
              <a:xfrm rot="-5400000">
                <a:off x="7180125" y="2605525"/>
                <a:ext cx="123450" cy="2275725"/>
              </a:xfrm>
              <a:custGeom>
                <a:rect b="b" l="l" r="r" t="t"/>
                <a:pathLst>
                  <a:path extrusionOk="0" h="91029" w="4938">
                    <a:moveTo>
                      <a:pt x="0" y="0"/>
                    </a:moveTo>
                    <a:lnTo>
                      <a:pt x="4938" y="0"/>
                    </a:lnTo>
                    <a:lnTo>
                      <a:pt x="4938" y="91029"/>
                    </a:lnTo>
                    <a:lnTo>
                      <a:pt x="0" y="91029"/>
                    </a:lnTo>
                  </a:path>
                </a:pathLst>
              </a:custGeom>
              <a:noFill/>
              <a:ln cap="flat" cmpd="sng" w="9525">
                <a:solidFill>
                  <a:srgbClr val="FFFFFF"/>
                </a:solidFill>
                <a:prstDash val="solid"/>
                <a:miter lim="8000"/>
                <a:headEnd len="sm" w="sm" type="none"/>
                <a:tailEnd len="sm" w="sm" type="none"/>
              </a:ln>
            </p:spPr>
          </p:sp>
          <p:sp>
            <p:nvSpPr>
              <p:cNvPr id="75" name="Google Shape;75;p10"/>
              <p:cNvSpPr/>
              <p:nvPr/>
            </p:nvSpPr>
            <p:spPr>
              <a:xfrm rot="-5400000">
                <a:off x="5708850" y="3417450"/>
                <a:ext cx="1326900" cy="1326900"/>
              </a:xfrm>
              <a:prstGeom prst="arc">
                <a:avLst>
                  <a:gd fmla="val 16200000" name="adj1"/>
                  <a:gd fmla="val 0" name="adj2"/>
                </a:avLst>
              </a:prstGeom>
              <a:noFill/>
              <a:ln cap="flat" cmpd="sng" w="9525">
                <a:solidFill>
                  <a:srgbClr val="FFFFFF"/>
                </a:solidFill>
                <a:prstDash val="dash"/>
                <a:round/>
                <a:headEnd len="sm" w="sm" type="triangle"/>
                <a:tailEnd len="sm" w="sm" type="triangl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6" name="Google Shape;76;p10"/>
              <p:cNvCxnSpPr/>
              <p:nvPr/>
            </p:nvCxnSpPr>
            <p:spPr>
              <a:xfrm>
                <a:off x="6109725" y="3957425"/>
                <a:ext cx="2268000" cy="2268000"/>
              </a:xfrm>
              <a:prstGeom prst="straightConnector1">
                <a:avLst/>
              </a:prstGeom>
              <a:noFill/>
              <a:ln cap="flat" cmpd="sng" w="9525">
                <a:solidFill>
                  <a:srgbClr val="FFFFFF"/>
                </a:solidFill>
                <a:prstDash val="dash"/>
                <a:round/>
                <a:headEnd len="sm" w="sm" type="none"/>
                <a:tailEnd len="sm" w="sm" type="none"/>
              </a:ln>
            </p:spPr>
          </p:cxnSp>
          <p:cxnSp>
            <p:nvCxnSpPr>
              <p:cNvPr id="77" name="Google Shape;77;p10"/>
              <p:cNvCxnSpPr/>
              <p:nvPr/>
            </p:nvCxnSpPr>
            <p:spPr>
              <a:xfrm flipH="1">
                <a:off x="6102050" y="3941996"/>
                <a:ext cx="2291100" cy="2291100"/>
              </a:xfrm>
              <a:prstGeom prst="straightConnector1">
                <a:avLst/>
              </a:prstGeom>
              <a:noFill/>
              <a:ln cap="flat" cmpd="sng" w="9525">
                <a:solidFill>
                  <a:srgbClr val="FFFFFF"/>
                </a:solidFill>
                <a:prstDash val="dash"/>
                <a:round/>
                <a:headEnd len="sm" w="sm" type="none"/>
                <a:tailEnd len="sm" w="sm" type="none"/>
              </a:ln>
            </p:spPr>
          </p:cxnSp>
          <p:cxnSp>
            <p:nvCxnSpPr>
              <p:cNvPr id="78" name="Google Shape;78;p10"/>
              <p:cNvCxnSpPr/>
              <p:nvPr/>
            </p:nvCxnSpPr>
            <p:spPr>
              <a:xfrm>
                <a:off x="5978575" y="3949725"/>
                <a:ext cx="0" cy="2283300"/>
              </a:xfrm>
              <a:prstGeom prst="straightConnector1">
                <a:avLst/>
              </a:prstGeom>
              <a:noFill/>
              <a:ln cap="flat" cmpd="sng" w="9525">
                <a:solidFill>
                  <a:srgbClr val="FFFFFF"/>
                </a:solidFill>
                <a:prstDash val="solid"/>
                <a:round/>
                <a:headEnd len="sm" w="sm" type="triangle"/>
                <a:tailEnd len="sm" w="sm" type="triangle"/>
              </a:ln>
            </p:spPr>
          </p:cxnSp>
        </p:grpSp>
        <p:pic>
          <p:nvPicPr>
            <p:cNvPr id="79" name="Google Shape;79;p10"/>
            <p:cNvPicPr preferRelativeResize="0"/>
            <p:nvPr/>
          </p:nvPicPr>
          <p:blipFill rotWithShape="1">
            <a:blip r:embed="rId3">
              <a:alphaModFix/>
            </a:blip>
            <a:srcRect b="0" l="0" r="0" t="0"/>
            <a:stretch/>
          </p:blipFill>
          <p:spPr>
            <a:xfrm>
              <a:off x="5362051" y="1734605"/>
              <a:ext cx="2628097" cy="1970875"/>
            </a:xfrm>
            <a:prstGeom prst="rect">
              <a:avLst/>
            </a:prstGeom>
            <a:noFill/>
            <a:ln>
              <a:noFill/>
            </a:ln>
          </p:spPr>
        </p:pic>
      </p:grpSp>
      <p:sp>
        <p:nvSpPr>
          <p:cNvPr id="80" name="Google Shape;80;p10"/>
          <p:cNvSpPr/>
          <p:nvPr/>
        </p:nvSpPr>
        <p:spPr>
          <a:xfrm>
            <a:off x="2995478" y="5551831"/>
            <a:ext cx="3257700" cy="27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200">
                <a:solidFill>
                  <a:srgbClr val="FFC000"/>
                </a:solidFill>
              </a:rPr>
              <a:t>HP</a:t>
            </a:r>
            <a:r>
              <a:rPr b="0" i="0" lang="en-US" sz="1200" u="none" cap="none" strike="noStrike">
                <a:solidFill>
                  <a:srgbClr val="FFC000"/>
                </a:solidFill>
                <a:latin typeface="Arial"/>
                <a:ea typeface="Arial"/>
                <a:cs typeface="Arial"/>
                <a:sym typeface="Arial"/>
              </a:rPr>
              <a:t> 1: Dropout rate on different active days</a:t>
            </a:r>
            <a:endParaRPr/>
          </a:p>
        </p:txBody>
      </p:sp>
      <p:sp>
        <p:nvSpPr>
          <p:cNvPr id="81" name="Google Shape;81;p10"/>
          <p:cNvSpPr/>
          <p:nvPr/>
        </p:nvSpPr>
        <p:spPr>
          <a:xfrm>
            <a:off x="1545625" y="6057325"/>
            <a:ext cx="6503100" cy="7746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rgbClr val="000000"/>
              </a:buClr>
              <a:buSzPts val="1400"/>
              <a:buFont typeface="Arial"/>
              <a:buChar char="•"/>
            </a:pPr>
            <a:r>
              <a:rPr b="0" i="1" lang="en-US" sz="1400" u="sng" cap="none" strike="noStrike">
                <a:solidFill>
                  <a:schemeClr val="lt1"/>
                </a:solidFill>
                <a:latin typeface="Arial"/>
                <a:ea typeface="Arial"/>
                <a:cs typeface="Arial"/>
                <a:sym typeface="Arial"/>
              </a:rPr>
              <a:t>Definition</a:t>
            </a:r>
            <a:r>
              <a:rPr b="0" i="0" lang="en-US" sz="1400" u="none" cap="none" strike="noStrike">
                <a:solidFill>
                  <a:schemeClr val="lt1"/>
                </a:solidFill>
                <a:latin typeface="Arial"/>
                <a:ea typeface="Arial"/>
                <a:cs typeface="Arial"/>
                <a:sym typeface="Arial"/>
              </a:rPr>
              <a:t> : </a:t>
            </a:r>
            <a:r>
              <a:rPr lang="en-US">
                <a:solidFill>
                  <a:schemeClr val="lt1"/>
                </a:solidFill>
              </a:rPr>
              <a:t>D</a:t>
            </a:r>
            <a:r>
              <a:rPr b="0" i="0" lang="en-US" sz="1400" u="none" cap="none" strike="noStrike">
                <a:solidFill>
                  <a:schemeClr val="lt1"/>
                </a:solidFill>
                <a:latin typeface="Arial"/>
                <a:ea typeface="Arial"/>
                <a:cs typeface="Arial"/>
                <a:sym typeface="Arial"/>
              </a:rPr>
              <a:t>ays </a:t>
            </a:r>
            <a:r>
              <a:rPr lang="en-US">
                <a:solidFill>
                  <a:schemeClr val="lt1"/>
                </a:solidFill>
              </a:rPr>
              <a:t>containing </a:t>
            </a:r>
            <a:r>
              <a:rPr b="0" i="0" lang="en-US" sz="1400" u="none" cap="none" strike="noStrike">
                <a:solidFill>
                  <a:schemeClr val="lt1"/>
                </a:solidFill>
                <a:latin typeface="Arial"/>
                <a:ea typeface="Arial"/>
                <a:cs typeface="Arial"/>
                <a:sym typeface="Arial"/>
              </a:rPr>
              <a:t> events</a:t>
            </a:r>
            <a:endParaRPr/>
          </a:p>
          <a:p>
            <a:pPr indent="-285750" lvl="0" marL="285750" marR="0" rtl="0" algn="just">
              <a:lnSpc>
                <a:spcPct val="100000"/>
              </a:lnSpc>
              <a:spcBef>
                <a:spcPts val="0"/>
              </a:spcBef>
              <a:spcAft>
                <a:spcPts val="0"/>
              </a:spcAft>
              <a:buClr>
                <a:srgbClr val="000000"/>
              </a:buClr>
              <a:buSzPts val="1400"/>
              <a:buFont typeface="Arial"/>
              <a:buChar char="•"/>
            </a:pPr>
            <a:r>
              <a:rPr b="0" i="1" lang="en-US" sz="1400" u="sng" cap="none" strike="noStrike">
                <a:solidFill>
                  <a:schemeClr val="lt1"/>
                </a:solidFill>
                <a:latin typeface="Arial"/>
                <a:ea typeface="Arial"/>
                <a:cs typeface="Arial"/>
                <a:sym typeface="Arial"/>
              </a:rPr>
              <a:t>Action</a:t>
            </a:r>
            <a:r>
              <a:rPr b="0" i="0" lang="en-US" sz="1400" u="none" cap="none" strike="noStrike">
                <a:solidFill>
                  <a:schemeClr val="lt1"/>
                </a:solidFill>
                <a:latin typeface="Arial"/>
                <a:ea typeface="Arial"/>
                <a:cs typeface="Arial"/>
                <a:sym typeface="Arial"/>
              </a:rPr>
              <a:t> : </a:t>
            </a:r>
            <a:r>
              <a:rPr lang="en-US">
                <a:solidFill>
                  <a:schemeClr val="lt1"/>
                </a:solidFill>
              </a:rPr>
              <a:t> </a:t>
            </a:r>
            <a:r>
              <a:rPr b="1" lang="en-US">
                <a:solidFill>
                  <a:schemeClr val="lt1"/>
                </a:solidFill>
              </a:rPr>
              <a:t>D</a:t>
            </a:r>
            <a:r>
              <a:rPr b="1" i="0" lang="en-US" sz="1400" u="none" cap="none" strike="noStrike">
                <a:solidFill>
                  <a:schemeClr val="lt1"/>
                </a:solidFill>
              </a:rPr>
              <a:t>ropout</a:t>
            </a:r>
            <a:r>
              <a:rPr b="0" i="0" lang="en-US" sz="1400" u="none" cap="none" strike="noStrike">
                <a:solidFill>
                  <a:schemeClr val="lt1"/>
                </a:solidFill>
                <a:latin typeface="Arial"/>
                <a:ea typeface="Arial"/>
                <a:cs typeface="Arial"/>
                <a:sym typeface="Arial"/>
              </a:rPr>
              <a:t> rate with respect to </a:t>
            </a:r>
            <a:r>
              <a:rPr b="1" i="0" lang="en-US" sz="1400" u="none" cap="none" strike="noStrike">
                <a:solidFill>
                  <a:schemeClr val="lt1"/>
                </a:solidFill>
              </a:rPr>
              <a:t>active days in a course</a:t>
            </a:r>
            <a:r>
              <a:rPr b="0" i="0" lang="en-US" sz="1400" u="none" cap="none" strike="noStrike">
                <a:solidFill>
                  <a:schemeClr val="lt1"/>
                </a:solidFill>
                <a:latin typeface="Arial"/>
                <a:ea typeface="Arial"/>
                <a:cs typeface="Arial"/>
                <a:sym typeface="Arial"/>
              </a:rPr>
              <a:t> </a:t>
            </a:r>
            <a:endParaRPr b="0" i="0" sz="1400" u="none" cap="none" strike="noStrike">
              <a:solidFill>
                <a:schemeClr val="lt1"/>
              </a:solidFill>
              <a:latin typeface="Arial"/>
              <a:ea typeface="Arial"/>
              <a:cs typeface="Arial"/>
              <a:sym typeface="Arial"/>
            </a:endParaRPr>
          </a:p>
        </p:txBody>
      </p:sp>
      <p:sp>
        <p:nvSpPr>
          <p:cNvPr id="82" name="Google Shape;82;p10"/>
          <p:cNvSpPr/>
          <p:nvPr/>
        </p:nvSpPr>
        <p:spPr>
          <a:xfrm>
            <a:off x="3639075" y="1479275"/>
            <a:ext cx="22029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2400">
                <a:solidFill>
                  <a:srgbClr val="FFC000"/>
                </a:solidFill>
              </a:rPr>
              <a:t>Event Counts</a:t>
            </a:r>
            <a:endParaRPr b="0" i="0" sz="2400" u="none" cap="none" strike="noStrike">
              <a:solidFill>
                <a:srgbClr val="FFC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1"/>
          <p:cNvSpPr txBox="1"/>
          <p:nvPr/>
        </p:nvSpPr>
        <p:spPr>
          <a:xfrm>
            <a:off x="627143" y="515755"/>
            <a:ext cx="8006700" cy="1140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5000" u="none" cap="none" strike="noStrike">
                <a:solidFill>
                  <a:schemeClr val="lt1"/>
                </a:solidFill>
                <a:latin typeface="Arial"/>
                <a:ea typeface="Arial"/>
                <a:cs typeface="Arial"/>
                <a:sym typeface="Arial"/>
              </a:rPr>
              <a:t>Data </a:t>
            </a:r>
            <a:r>
              <a:rPr b="1" lang="en-US" sz="5000">
                <a:solidFill>
                  <a:schemeClr val="lt1"/>
                </a:solidFill>
              </a:rPr>
              <a:t>Hypothesis (2)</a:t>
            </a:r>
            <a:endParaRPr/>
          </a:p>
        </p:txBody>
      </p:sp>
      <p:sp>
        <p:nvSpPr>
          <p:cNvPr id="88" name="Google Shape;88;p11"/>
          <p:cNvSpPr/>
          <p:nvPr/>
        </p:nvSpPr>
        <p:spPr>
          <a:xfrm>
            <a:off x="3254550" y="1970750"/>
            <a:ext cx="27519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3000">
                <a:solidFill>
                  <a:srgbClr val="FFC000"/>
                </a:solidFill>
              </a:rPr>
              <a:t>Event Counts</a:t>
            </a:r>
            <a:endParaRPr b="0" i="0" sz="3000" u="none" cap="none" strike="noStrike">
              <a:solidFill>
                <a:srgbClr val="FFC000"/>
              </a:solidFill>
              <a:latin typeface="Arial"/>
              <a:ea typeface="Arial"/>
              <a:cs typeface="Arial"/>
              <a:sym typeface="Arial"/>
            </a:endParaRPr>
          </a:p>
        </p:txBody>
      </p:sp>
      <p:sp>
        <p:nvSpPr>
          <p:cNvPr id="89" name="Google Shape;89;p11"/>
          <p:cNvSpPr txBox="1"/>
          <p:nvPr/>
        </p:nvSpPr>
        <p:spPr>
          <a:xfrm>
            <a:off x="793800" y="2432450"/>
            <a:ext cx="7556400" cy="3621300"/>
          </a:xfrm>
          <a:prstGeom prst="rect">
            <a:avLst/>
          </a:prstGeom>
          <a:noFill/>
          <a:ln>
            <a:noFill/>
          </a:ln>
        </p:spPr>
        <p:txBody>
          <a:bodyPr anchorCtr="0" anchor="ctr" bIns="91425" lIns="91425" spcFirstLastPara="1" rIns="91425" wrap="square" tIns="91425">
            <a:noAutofit/>
          </a:bodyPr>
          <a:lstStyle/>
          <a:p>
            <a:pPr indent="0" lvl="0" marL="457200" rtl="0" algn="ctr">
              <a:spcBef>
                <a:spcPts val="0"/>
              </a:spcBef>
              <a:spcAft>
                <a:spcPts val="0"/>
              </a:spcAft>
              <a:buNone/>
            </a:pPr>
            <a:r>
              <a:rPr i="1" lang="en-US" sz="3000">
                <a:solidFill>
                  <a:schemeClr val="lt1"/>
                </a:solidFill>
              </a:rPr>
              <a:t>Our hypothesis is that any student who completes a course will have </a:t>
            </a:r>
            <a:r>
              <a:rPr i="1" lang="en-US" sz="3000">
                <a:solidFill>
                  <a:srgbClr val="F1C232"/>
                </a:solidFill>
              </a:rPr>
              <a:t>more counts</a:t>
            </a:r>
            <a:r>
              <a:rPr i="1" lang="en-US" sz="3000">
                <a:solidFill>
                  <a:schemeClr val="lt1"/>
                </a:solidFill>
              </a:rPr>
              <a:t> for each event i.e. more videos, problems, discussions etc.</a:t>
            </a:r>
            <a:endParaRPr i="1" sz="3000">
              <a:solidFill>
                <a:schemeClr val="lt1"/>
              </a:solidFill>
            </a:endParaRPr>
          </a:p>
          <a:p>
            <a:pPr indent="0" lvl="0" marL="457200" rtl="0" algn="ctr">
              <a:spcBef>
                <a:spcPts val="0"/>
              </a:spcBef>
              <a:spcAft>
                <a:spcPts val="0"/>
              </a:spcAft>
              <a:buNone/>
            </a:pPr>
            <a:r>
              <a:t/>
            </a:r>
            <a:endParaRPr i="1" sz="3000">
              <a:solidFill>
                <a:schemeClr val="lt1"/>
              </a:solidFill>
            </a:endParaRPr>
          </a:p>
          <a:p>
            <a:pPr indent="0" lvl="0" marL="0" rtl="0" algn="ctr">
              <a:spcBef>
                <a:spcPts val="0"/>
              </a:spcBef>
              <a:spcAft>
                <a:spcPts val="0"/>
              </a:spcAft>
              <a:buNone/>
            </a:pPr>
            <a:r>
              <a:t/>
            </a:r>
            <a:endParaRPr i="1" sz="30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2"/>
          <p:cNvSpPr txBox="1"/>
          <p:nvPr/>
        </p:nvSpPr>
        <p:spPr>
          <a:xfrm>
            <a:off x="404696" y="2069293"/>
            <a:ext cx="4037400" cy="1865400"/>
          </a:xfrm>
          <a:prstGeom prst="rect">
            <a:avLst/>
          </a:prstGeom>
          <a:noFill/>
          <a:ln cap="rnd" cmpd="sng" w="19050">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Cousine"/>
              <a:ea typeface="Cousine"/>
              <a:cs typeface="Cousine"/>
              <a:sym typeface="Cousine"/>
            </a:endParaRPr>
          </a:p>
        </p:txBody>
      </p:sp>
      <p:sp>
        <p:nvSpPr>
          <p:cNvPr id="95" name="Google Shape;95;p12"/>
          <p:cNvSpPr txBox="1"/>
          <p:nvPr/>
        </p:nvSpPr>
        <p:spPr>
          <a:xfrm>
            <a:off x="203425" y="497325"/>
            <a:ext cx="8780700" cy="92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5000" u="none" cap="none" strike="noStrike">
                <a:solidFill>
                  <a:schemeClr val="lt1"/>
                </a:solidFill>
                <a:latin typeface="Arial"/>
                <a:ea typeface="Arial"/>
                <a:cs typeface="Arial"/>
                <a:sym typeface="Arial"/>
              </a:rPr>
              <a:t>Pre-Processing (</a:t>
            </a:r>
            <a:r>
              <a:rPr b="1" lang="en-US" sz="5000">
                <a:solidFill>
                  <a:schemeClr val="lt1"/>
                </a:solidFill>
              </a:rPr>
              <a:t>1)</a:t>
            </a:r>
            <a:endParaRPr/>
          </a:p>
        </p:txBody>
      </p:sp>
      <p:sp>
        <p:nvSpPr>
          <p:cNvPr id="96" name="Google Shape;96;p12"/>
          <p:cNvSpPr/>
          <p:nvPr/>
        </p:nvSpPr>
        <p:spPr>
          <a:xfrm>
            <a:off x="1278425" y="3985400"/>
            <a:ext cx="25947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1" lang="en-US" sz="1400" u="none" cap="none" strike="noStrike">
                <a:solidFill>
                  <a:srgbClr val="FFC000"/>
                </a:solidFill>
                <a:latin typeface="Arial"/>
                <a:ea typeface="Arial"/>
                <a:cs typeface="Arial"/>
                <a:sym typeface="Arial"/>
              </a:rPr>
              <a:t>Table 1. </a:t>
            </a:r>
            <a:r>
              <a:rPr i="1" lang="en-US">
                <a:solidFill>
                  <a:srgbClr val="FFC000"/>
                </a:solidFill>
              </a:rPr>
              <a:t>Event </a:t>
            </a:r>
            <a:r>
              <a:rPr b="0" i="1" lang="en-US" sz="1400" u="none" cap="none" strike="noStrike">
                <a:solidFill>
                  <a:srgbClr val="FFC000"/>
                </a:solidFill>
                <a:latin typeface="Arial"/>
                <a:ea typeface="Arial"/>
                <a:cs typeface="Arial"/>
                <a:sym typeface="Arial"/>
              </a:rPr>
              <a:t> Features</a:t>
            </a:r>
            <a:endParaRPr b="0" i="0" sz="1400" u="none" cap="none" strike="noStrike">
              <a:solidFill>
                <a:srgbClr val="000000"/>
              </a:solidFill>
              <a:latin typeface="Arial"/>
              <a:ea typeface="Arial"/>
              <a:cs typeface="Arial"/>
              <a:sym typeface="Arial"/>
            </a:endParaRPr>
          </a:p>
        </p:txBody>
      </p:sp>
      <p:graphicFrame>
        <p:nvGraphicFramePr>
          <p:cNvPr id="97" name="Google Shape;97;p12"/>
          <p:cNvGraphicFramePr/>
          <p:nvPr/>
        </p:nvGraphicFramePr>
        <p:xfrm>
          <a:off x="550927" y="2057112"/>
          <a:ext cx="3000000" cy="3000000"/>
        </p:xfrm>
        <a:graphic>
          <a:graphicData uri="http://schemas.openxmlformats.org/drawingml/2006/table">
            <a:tbl>
              <a:tblPr>
                <a:noFill/>
                <a:tableStyleId>{A9BA31CB-7CE5-4DD0-86AF-DC61922D26DA}</a:tableStyleId>
              </a:tblPr>
              <a:tblGrid>
                <a:gridCol w="611550"/>
                <a:gridCol w="1296325"/>
                <a:gridCol w="626300"/>
                <a:gridCol w="1210725"/>
              </a:tblGrid>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Index</a:t>
                      </a:r>
                      <a:endParaRPr sz="1300" u="none" cap="none" strike="noStrike">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Features</a:t>
                      </a:r>
                      <a:endParaRPr sz="1300" u="none" cap="none" strike="noStrike">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Index</a:t>
                      </a:r>
                      <a:endParaRPr sz="1300" u="none" cap="none" strike="noStrike">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Features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1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a:solidFill>
                            <a:schemeClr val="lt1"/>
                          </a:solidFill>
                          <a:latin typeface="Times New Roman"/>
                          <a:ea typeface="Times New Roman"/>
                          <a:cs typeface="Times New Roman"/>
                          <a:sym typeface="Times New Roman"/>
                        </a:rPr>
                        <a:t># enrollement_id</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6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navigate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2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video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7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page close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3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access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8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server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4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wiki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9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browser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5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discussion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a:solidFill>
                            <a:schemeClr val="lt1"/>
                          </a:solidFill>
                          <a:latin typeface="Times New Roman"/>
                          <a:ea typeface="Times New Roman"/>
                          <a:cs typeface="Times New Roman"/>
                          <a:sym typeface="Times New Roman"/>
                        </a:rPr>
                        <a:t>10</a:t>
                      </a:r>
                      <a:endParaRPr sz="1300" u="none" cap="none" strike="noStrike">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a:solidFill>
                            <a:schemeClr val="lt1"/>
                          </a:solidFill>
                          <a:latin typeface="Times New Roman"/>
                          <a:ea typeface="Times New Roman"/>
                          <a:cs typeface="Times New Roman"/>
                          <a:sym typeface="Times New Roman"/>
                        </a:rPr>
                        <a:t># problem </a:t>
                      </a:r>
                      <a:endParaRPr sz="1300" u="none" cap="none" strike="noStrike">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8" name="Google Shape;98;p12"/>
          <p:cNvSpPr/>
          <p:nvPr/>
        </p:nvSpPr>
        <p:spPr>
          <a:xfrm>
            <a:off x="1544666" y="1325594"/>
            <a:ext cx="6162300" cy="554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1" lang="en-US" sz="3000">
                <a:solidFill>
                  <a:srgbClr val="FFC000"/>
                </a:solidFill>
                <a:latin typeface="Times New Roman"/>
                <a:ea typeface="Times New Roman"/>
                <a:cs typeface="Times New Roman"/>
                <a:sym typeface="Times New Roman"/>
              </a:rPr>
              <a:t>Building our Feature Vectors</a:t>
            </a:r>
            <a:endParaRPr b="0" i="0" sz="3000" u="none" cap="none" strike="noStrike">
              <a:solidFill>
                <a:srgbClr val="000000"/>
              </a:solidFill>
              <a:latin typeface="Arial"/>
              <a:ea typeface="Arial"/>
              <a:cs typeface="Arial"/>
              <a:sym typeface="Arial"/>
            </a:endParaRPr>
          </a:p>
        </p:txBody>
      </p:sp>
      <p:sp>
        <p:nvSpPr>
          <p:cNvPr id="99" name="Google Shape;99;p12"/>
          <p:cNvSpPr txBox="1"/>
          <p:nvPr/>
        </p:nvSpPr>
        <p:spPr>
          <a:xfrm>
            <a:off x="-2228850" y="6779900"/>
            <a:ext cx="14954400" cy="82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enrollment_id	navigate	access	problem	page_close	video	discussion	wiki	server	browser	lastlog-firstlog	study days	early events	mid events	late events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3"/>
          <p:cNvSpPr txBox="1"/>
          <p:nvPr/>
        </p:nvSpPr>
        <p:spPr>
          <a:xfrm>
            <a:off x="4694476" y="2095053"/>
            <a:ext cx="4037400" cy="1865400"/>
          </a:xfrm>
          <a:prstGeom prst="rect">
            <a:avLst/>
          </a:prstGeom>
          <a:noFill/>
          <a:ln cap="rnd" cmpd="sng" w="19050">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Cousine"/>
              <a:ea typeface="Cousine"/>
              <a:cs typeface="Cousine"/>
              <a:sym typeface="Cousine"/>
            </a:endParaRPr>
          </a:p>
        </p:txBody>
      </p:sp>
      <p:sp>
        <p:nvSpPr>
          <p:cNvPr id="105" name="Google Shape;105;p13"/>
          <p:cNvSpPr txBox="1"/>
          <p:nvPr/>
        </p:nvSpPr>
        <p:spPr>
          <a:xfrm>
            <a:off x="404696" y="2069293"/>
            <a:ext cx="4037400" cy="1865400"/>
          </a:xfrm>
          <a:prstGeom prst="rect">
            <a:avLst/>
          </a:prstGeom>
          <a:noFill/>
          <a:ln cap="rnd" cmpd="sng" w="19050">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Cousine"/>
              <a:ea typeface="Cousine"/>
              <a:cs typeface="Cousine"/>
              <a:sym typeface="Cousine"/>
            </a:endParaRPr>
          </a:p>
        </p:txBody>
      </p:sp>
      <p:sp>
        <p:nvSpPr>
          <p:cNvPr id="106" name="Google Shape;106;p13"/>
          <p:cNvSpPr txBox="1"/>
          <p:nvPr/>
        </p:nvSpPr>
        <p:spPr>
          <a:xfrm>
            <a:off x="203425" y="497325"/>
            <a:ext cx="8780700" cy="92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5000" u="none" cap="none" strike="noStrike">
                <a:solidFill>
                  <a:schemeClr val="lt1"/>
                </a:solidFill>
                <a:latin typeface="Arial"/>
                <a:ea typeface="Arial"/>
                <a:cs typeface="Arial"/>
                <a:sym typeface="Arial"/>
              </a:rPr>
              <a:t>Pre-Processing (</a:t>
            </a:r>
            <a:r>
              <a:rPr b="1" lang="en-US" sz="5000">
                <a:solidFill>
                  <a:schemeClr val="lt1"/>
                </a:solidFill>
              </a:rPr>
              <a:t>1)</a:t>
            </a:r>
            <a:endParaRPr/>
          </a:p>
        </p:txBody>
      </p:sp>
      <p:sp>
        <p:nvSpPr>
          <p:cNvPr id="107" name="Google Shape;107;p13"/>
          <p:cNvSpPr/>
          <p:nvPr/>
        </p:nvSpPr>
        <p:spPr>
          <a:xfrm>
            <a:off x="1278425" y="3985400"/>
            <a:ext cx="25947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1" lang="en-US" sz="1400" u="none" cap="none" strike="noStrike">
                <a:solidFill>
                  <a:srgbClr val="FFC000"/>
                </a:solidFill>
                <a:latin typeface="Arial"/>
                <a:ea typeface="Arial"/>
                <a:cs typeface="Arial"/>
                <a:sym typeface="Arial"/>
              </a:rPr>
              <a:t>Table 1. </a:t>
            </a:r>
            <a:r>
              <a:rPr i="1" lang="en-US">
                <a:solidFill>
                  <a:srgbClr val="FFC000"/>
                </a:solidFill>
              </a:rPr>
              <a:t>Event </a:t>
            </a:r>
            <a:r>
              <a:rPr b="0" i="1" lang="en-US" sz="1400" u="none" cap="none" strike="noStrike">
                <a:solidFill>
                  <a:srgbClr val="FFC000"/>
                </a:solidFill>
                <a:latin typeface="Arial"/>
                <a:ea typeface="Arial"/>
                <a:cs typeface="Arial"/>
                <a:sym typeface="Arial"/>
              </a:rPr>
              <a:t> Features</a:t>
            </a:r>
            <a:endParaRPr b="0" i="0" sz="1400" u="none" cap="none" strike="noStrike">
              <a:solidFill>
                <a:srgbClr val="000000"/>
              </a:solidFill>
              <a:latin typeface="Arial"/>
              <a:ea typeface="Arial"/>
              <a:cs typeface="Arial"/>
              <a:sym typeface="Arial"/>
            </a:endParaRPr>
          </a:p>
        </p:txBody>
      </p:sp>
      <p:sp>
        <p:nvSpPr>
          <p:cNvPr id="108" name="Google Shape;108;p13"/>
          <p:cNvSpPr/>
          <p:nvPr/>
        </p:nvSpPr>
        <p:spPr>
          <a:xfrm>
            <a:off x="5492025" y="3985400"/>
            <a:ext cx="25947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1" lang="en-US" sz="1400" u="none" cap="none" strike="noStrike">
                <a:solidFill>
                  <a:srgbClr val="FFC000"/>
                </a:solidFill>
                <a:latin typeface="Arial"/>
                <a:ea typeface="Arial"/>
                <a:cs typeface="Arial"/>
                <a:sym typeface="Arial"/>
              </a:rPr>
              <a:t>Table 2. </a:t>
            </a:r>
            <a:r>
              <a:rPr i="1" lang="en-US">
                <a:solidFill>
                  <a:srgbClr val="FFC000"/>
                </a:solidFill>
              </a:rPr>
              <a:t>Day Count</a:t>
            </a:r>
            <a:r>
              <a:rPr b="0" i="1" lang="en-US" sz="1400" u="none" cap="none" strike="noStrike">
                <a:solidFill>
                  <a:srgbClr val="FFC000"/>
                </a:solidFill>
                <a:latin typeface="Arial"/>
                <a:ea typeface="Arial"/>
                <a:cs typeface="Arial"/>
                <a:sym typeface="Arial"/>
              </a:rPr>
              <a:t> Features</a:t>
            </a:r>
            <a:endParaRPr b="0" i="0" sz="1400" u="none" cap="none" strike="noStrike">
              <a:solidFill>
                <a:srgbClr val="000000"/>
              </a:solidFill>
              <a:latin typeface="Arial"/>
              <a:ea typeface="Arial"/>
              <a:cs typeface="Arial"/>
              <a:sym typeface="Arial"/>
            </a:endParaRPr>
          </a:p>
        </p:txBody>
      </p:sp>
      <p:graphicFrame>
        <p:nvGraphicFramePr>
          <p:cNvPr id="109" name="Google Shape;109;p13"/>
          <p:cNvGraphicFramePr/>
          <p:nvPr/>
        </p:nvGraphicFramePr>
        <p:xfrm>
          <a:off x="550927" y="2057112"/>
          <a:ext cx="3000000" cy="3000000"/>
        </p:xfrm>
        <a:graphic>
          <a:graphicData uri="http://schemas.openxmlformats.org/drawingml/2006/table">
            <a:tbl>
              <a:tblPr>
                <a:noFill/>
                <a:tableStyleId>{A9BA31CB-7CE5-4DD0-86AF-DC61922D26DA}</a:tableStyleId>
              </a:tblPr>
              <a:tblGrid>
                <a:gridCol w="611550"/>
                <a:gridCol w="1296325"/>
                <a:gridCol w="626300"/>
                <a:gridCol w="1210725"/>
              </a:tblGrid>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Index</a:t>
                      </a:r>
                      <a:endParaRPr sz="1300" u="none" cap="none" strike="noStrike">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Features</a:t>
                      </a:r>
                      <a:endParaRPr sz="1300" u="none" cap="none" strike="noStrike">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Index</a:t>
                      </a:r>
                      <a:endParaRPr sz="1300" u="none" cap="none" strike="noStrike">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Features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1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a:solidFill>
                            <a:schemeClr val="lt1"/>
                          </a:solidFill>
                          <a:latin typeface="Times New Roman"/>
                          <a:ea typeface="Times New Roman"/>
                          <a:cs typeface="Times New Roman"/>
                          <a:sym typeface="Times New Roman"/>
                        </a:rPr>
                        <a:t># enrollement_id</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6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navigate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2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video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7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page close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3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access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8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server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4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wiki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9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browser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5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discussion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a:solidFill>
                            <a:schemeClr val="lt1"/>
                          </a:solidFill>
                          <a:latin typeface="Times New Roman"/>
                          <a:ea typeface="Times New Roman"/>
                          <a:cs typeface="Times New Roman"/>
                          <a:sym typeface="Times New Roman"/>
                        </a:rPr>
                        <a:t>10</a:t>
                      </a:r>
                      <a:endParaRPr sz="1300" u="none" cap="none" strike="noStrike">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a:solidFill>
                            <a:schemeClr val="lt1"/>
                          </a:solidFill>
                          <a:latin typeface="Times New Roman"/>
                          <a:ea typeface="Times New Roman"/>
                          <a:cs typeface="Times New Roman"/>
                          <a:sym typeface="Times New Roman"/>
                        </a:rPr>
                        <a:t># problem </a:t>
                      </a:r>
                      <a:endParaRPr sz="1300" u="none" cap="none" strike="noStrike">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10" name="Google Shape;110;p13"/>
          <p:cNvSpPr/>
          <p:nvPr/>
        </p:nvSpPr>
        <p:spPr>
          <a:xfrm>
            <a:off x="1544666" y="1325594"/>
            <a:ext cx="6162300" cy="554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1" lang="en-US" sz="3000">
                <a:solidFill>
                  <a:srgbClr val="FFC000"/>
                </a:solidFill>
                <a:latin typeface="Times New Roman"/>
                <a:ea typeface="Times New Roman"/>
                <a:cs typeface="Times New Roman"/>
                <a:sym typeface="Times New Roman"/>
              </a:rPr>
              <a:t>Building our Feature Vectors</a:t>
            </a:r>
            <a:endParaRPr b="0" i="0" sz="3000" u="none" cap="none" strike="noStrike">
              <a:solidFill>
                <a:srgbClr val="000000"/>
              </a:solidFill>
              <a:latin typeface="Arial"/>
              <a:ea typeface="Arial"/>
              <a:cs typeface="Arial"/>
              <a:sym typeface="Arial"/>
            </a:endParaRPr>
          </a:p>
        </p:txBody>
      </p:sp>
      <p:graphicFrame>
        <p:nvGraphicFramePr>
          <p:cNvPr id="111" name="Google Shape;111;p13"/>
          <p:cNvGraphicFramePr/>
          <p:nvPr/>
        </p:nvGraphicFramePr>
        <p:xfrm>
          <a:off x="4301677" y="2057049"/>
          <a:ext cx="3000000" cy="3000000"/>
        </p:xfrm>
        <a:graphic>
          <a:graphicData uri="http://schemas.openxmlformats.org/drawingml/2006/table">
            <a:tbl>
              <a:tblPr>
                <a:noFill/>
                <a:tableStyleId>{A9BA31CB-7CE5-4DD0-86AF-DC61922D26DA}</a:tableStyleId>
              </a:tblPr>
              <a:tblGrid>
                <a:gridCol w="1796925"/>
                <a:gridCol w="2472425"/>
              </a:tblGrid>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Index</a:t>
                      </a:r>
                      <a:endParaRPr sz="1300" u="none" cap="none" strike="noStrike">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Features</a:t>
                      </a:r>
                      <a:endParaRPr sz="1300" u="none" cap="none" strike="noStrike">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112" name="Google Shape;112;p13"/>
          <p:cNvGraphicFramePr/>
          <p:nvPr/>
        </p:nvGraphicFramePr>
        <p:xfrm>
          <a:off x="5014052" y="2348537"/>
          <a:ext cx="3000000" cy="3000000"/>
        </p:xfrm>
        <a:graphic>
          <a:graphicData uri="http://schemas.openxmlformats.org/drawingml/2006/table">
            <a:tbl>
              <a:tblPr>
                <a:noFill/>
                <a:tableStyleId>{A9BA31CB-7CE5-4DD0-86AF-DC61922D26DA}</a:tableStyleId>
              </a:tblPr>
              <a:tblGrid>
                <a:gridCol w="382900"/>
                <a:gridCol w="3607250"/>
              </a:tblGrid>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1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US" sz="1300">
                          <a:solidFill>
                            <a:schemeClr val="lt1"/>
                          </a:solidFill>
                          <a:latin typeface="Times New Roman"/>
                          <a:ea typeface="Times New Roman"/>
                          <a:cs typeface="Times New Roman"/>
                          <a:sym typeface="Times New Roman"/>
                        </a:rPr>
                        <a:t># last log time - first log time </a:t>
                      </a:r>
                      <a:endParaRPr sz="1300">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2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US" sz="1300">
                          <a:solidFill>
                            <a:schemeClr val="lt1"/>
                          </a:solidFill>
                          <a:latin typeface="Times New Roman"/>
                          <a:ea typeface="Times New Roman"/>
                          <a:cs typeface="Times New Roman"/>
                          <a:sym typeface="Times New Roman"/>
                        </a:rPr>
                        <a:t># effective study days </a:t>
                      </a:r>
                      <a:endParaRPr sz="1300">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3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US" sz="1300">
                          <a:solidFill>
                            <a:schemeClr val="lt1"/>
                          </a:solidFill>
                          <a:latin typeface="Times New Roman"/>
                          <a:ea typeface="Times New Roman"/>
                          <a:cs typeface="Times New Roman"/>
                          <a:sym typeface="Times New Roman"/>
                        </a:rPr>
                        <a:t># events in course start </a:t>
                      </a:r>
                      <a:endParaRPr sz="1300">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4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US" sz="1300">
                          <a:solidFill>
                            <a:schemeClr val="lt1"/>
                          </a:solidFill>
                          <a:latin typeface="Times New Roman"/>
                          <a:ea typeface="Times New Roman"/>
                          <a:cs typeface="Times New Roman"/>
                          <a:sym typeface="Times New Roman"/>
                        </a:rPr>
                        <a:t># events in course mid </a:t>
                      </a:r>
                      <a:endParaRPr sz="1300">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5</a:t>
                      </a:r>
                      <a:endParaRPr sz="13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300">
                          <a:solidFill>
                            <a:schemeClr val="lt1"/>
                          </a:solidFill>
                          <a:latin typeface="Times New Roman"/>
                          <a:ea typeface="Times New Roman"/>
                          <a:cs typeface="Times New Roman"/>
                          <a:sym typeface="Times New Roman"/>
                        </a:rPr>
                        <a:t>6</a:t>
                      </a:r>
                      <a:r>
                        <a:rPr lang="en-US" sz="1300" u="none" cap="none" strike="noStrike">
                          <a:solidFill>
                            <a:schemeClr val="lt1"/>
                          </a:solidFill>
                          <a:latin typeface="Times New Roman"/>
                          <a:ea typeface="Times New Roman"/>
                          <a:cs typeface="Times New Roman"/>
                          <a:sym typeface="Times New Roman"/>
                        </a:rPr>
                        <a:t>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Clr>
                          <a:schemeClr val="dk1"/>
                        </a:buClr>
                        <a:buFont typeface="Arial"/>
                        <a:buNone/>
                      </a:pPr>
                      <a:r>
                        <a:rPr lang="en-US" sz="1300">
                          <a:solidFill>
                            <a:schemeClr val="lt1"/>
                          </a:solidFill>
                          <a:latin typeface="Times New Roman"/>
                          <a:ea typeface="Times New Roman"/>
                          <a:cs typeface="Times New Roman"/>
                          <a:sym typeface="Times New Roman"/>
                        </a:rPr>
                        <a:t># events in course end </a:t>
                      </a:r>
                      <a:endParaRPr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rPr lang="en-US" sz="1300">
                          <a:solidFill>
                            <a:schemeClr val="lt1"/>
                          </a:solidFill>
                          <a:latin typeface="Times New Roman"/>
                          <a:ea typeface="Times New Roman"/>
                          <a:cs typeface="Times New Roman"/>
                          <a:sym typeface="Times New Roman"/>
                        </a:rPr>
                        <a:t># Enrollment_id</a:t>
                      </a:r>
                      <a:endParaRPr sz="1300">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13" name="Google Shape;113;p13"/>
          <p:cNvSpPr txBox="1"/>
          <p:nvPr/>
        </p:nvSpPr>
        <p:spPr>
          <a:xfrm>
            <a:off x="-2228850" y="6779900"/>
            <a:ext cx="14954400" cy="82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enrollment_id	navigate	access	problem	page_close	video	discussion	wiki	server	browser	lastlog-firstlog	study days	early events	mid events	late events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4"/>
          <p:cNvSpPr txBox="1"/>
          <p:nvPr/>
        </p:nvSpPr>
        <p:spPr>
          <a:xfrm>
            <a:off x="1319700" y="4457376"/>
            <a:ext cx="6504600" cy="1940100"/>
          </a:xfrm>
          <a:prstGeom prst="rect">
            <a:avLst/>
          </a:prstGeom>
          <a:noFill/>
          <a:ln cap="rnd" cmpd="sng" w="19050">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Cousine"/>
              <a:ea typeface="Cousine"/>
              <a:cs typeface="Cousine"/>
              <a:sym typeface="Cousine"/>
            </a:endParaRPr>
          </a:p>
        </p:txBody>
      </p:sp>
      <p:sp>
        <p:nvSpPr>
          <p:cNvPr id="119" name="Google Shape;119;p14"/>
          <p:cNvSpPr txBox="1"/>
          <p:nvPr/>
        </p:nvSpPr>
        <p:spPr>
          <a:xfrm>
            <a:off x="4694476" y="2095053"/>
            <a:ext cx="4037400" cy="1865400"/>
          </a:xfrm>
          <a:prstGeom prst="rect">
            <a:avLst/>
          </a:prstGeom>
          <a:noFill/>
          <a:ln cap="rnd" cmpd="sng" w="19050">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Cousine"/>
              <a:ea typeface="Cousine"/>
              <a:cs typeface="Cousine"/>
              <a:sym typeface="Cousine"/>
            </a:endParaRPr>
          </a:p>
        </p:txBody>
      </p:sp>
      <p:sp>
        <p:nvSpPr>
          <p:cNvPr id="120" name="Google Shape;120;p14"/>
          <p:cNvSpPr txBox="1"/>
          <p:nvPr/>
        </p:nvSpPr>
        <p:spPr>
          <a:xfrm>
            <a:off x="404696" y="2069293"/>
            <a:ext cx="4037400" cy="1865400"/>
          </a:xfrm>
          <a:prstGeom prst="rect">
            <a:avLst/>
          </a:prstGeom>
          <a:noFill/>
          <a:ln cap="rnd" cmpd="sng" w="19050">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Cousine"/>
              <a:ea typeface="Cousine"/>
              <a:cs typeface="Cousine"/>
              <a:sym typeface="Cousine"/>
            </a:endParaRPr>
          </a:p>
        </p:txBody>
      </p:sp>
      <p:sp>
        <p:nvSpPr>
          <p:cNvPr id="121" name="Google Shape;121;p14"/>
          <p:cNvSpPr txBox="1"/>
          <p:nvPr/>
        </p:nvSpPr>
        <p:spPr>
          <a:xfrm>
            <a:off x="203425" y="497325"/>
            <a:ext cx="8780700" cy="926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5000" u="none" cap="none" strike="noStrike">
                <a:solidFill>
                  <a:schemeClr val="lt1"/>
                </a:solidFill>
                <a:latin typeface="Arial"/>
                <a:ea typeface="Arial"/>
                <a:cs typeface="Arial"/>
                <a:sym typeface="Arial"/>
              </a:rPr>
              <a:t>Pre-Processing (</a:t>
            </a:r>
            <a:r>
              <a:rPr b="1" lang="en-US" sz="5000">
                <a:solidFill>
                  <a:schemeClr val="lt1"/>
                </a:solidFill>
              </a:rPr>
              <a:t>1)</a:t>
            </a:r>
            <a:endParaRPr/>
          </a:p>
        </p:txBody>
      </p:sp>
      <p:sp>
        <p:nvSpPr>
          <p:cNvPr id="122" name="Google Shape;122;p14"/>
          <p:cNvSpPr/>
          <p:nvPr/>
        </p:nvSpPr>
        <p:spPr>
          <a:xfrm>
            <a:off x="1278425" y="3985400"/>
            <a:ext cx="25947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1" lang="en-US" sz="1400" u="none" cap="none" strike="noStrike">
                <a:solidFill>
                  <a:srgbClr val="FFC000"/>
                </a:solidFill>
                <a:latin typeface="Arial"/>
                <a:ea typeface="Arial"/>
                <a:cs typeface="Arial"/>
                <a:sym typeface="Arial"/>
              </a:rPr>
              <a:t>Table 1. </a:t>
            </a:r>
            <a:r>
              <a:rPr i="1" lang="en-US">
                <a:solidFill>
                  <a:srgbClr val="FFC000"/>
                </a:solidFill>
              </a:rPr>
              <a:t>Event </a:t>
            </a:r>
            <a:r>
              <a:rPr b="0" i="1" lang="en-US" sz="1400" u="none" cap="none" strike="noStrike">
                <a:solidFill>
                  <a:srgbClr val="FFC000"/>
                </a:solidFill>
                <a:latin typeface="Arial"/>
                <a:ea typeface="Arial"/>
                <a:cs typeface="Arial"/>
                <a:sym typeface="Arial"/>
              </a:rPr>
              <a:t> Features</a:t>
            </a:r>
            <a:endParaRPr b="0" i="0" sz="1400" u="none" cap="none" strike="noStrike">
              <a:solidFill>
                <a:srgbClr val="000000"/>
              </a:solidFill>
              <a:latin typeface="Arial"/>
              <a:ea typeface="Arial"/>
              <a:cs typeface="Arial"/>
              <a:sym typeface="Arial"/>
            </a:endParaRPr>
          </a:p>
        </p:txBody>
      </p:sp>
      <p:sp>
        <p:nvSpPr>
          <p:cNvPr id="123" name="Google Shape;123;p14"/>
          <p:cNvSpPr/>
          <p:nvPr/>
        </p:nvSpPr>
        <p:spPr>
          <a:xfrm>
            <a:off x="5492025" y="3985400"/>
            <a:ext cx="25947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1" lang="en-US" sz="1400" u="none" cap="none" strike="noStrike">
                <a:solidFill>
                  <a:srgbClr val="FFC000"/>
                </a:solidFill>
                <a:latin typeface="Arial"/>
                <a:ea typeface="Arial"/>
                <a:cs typeface="Arial"/>
                <a:sym typeface="Arial"/>
              </a:rPr>
              <a:t>Table 2. </a:t>
            </a:r>
            <a:r>
              <a:rPr i="1" lang="en-US">
                <a:solidFill>
                  <a:srgbClr val="FFC000"/>
                </a:solidFill>
              </a:rPr>
              <a:t>Day Count</a:t>
            </a:r>
            <a:r>
              <a:rPr b="0" i="1" lang="en-US" sz="1400" u="none" cap="none" strike="noStrike">
                <a:solidFill>
                  <a:srgbClr val="FFC000"/>
                </a:solidFill>
                <a:latin typeface="Arial"/>
                <a:ea typeface="Arial"/>
                <a:cs typeface="Arial"/>
                <a:sym typeface="Arial"/>
              </a:rPr>
              <a:t> Features</a:t>
            </a:r>
            <a:endParaRPr b="0" i="0" sz="1400" u="none" cap="none" strike="noStrike">
              <a:solidFill>
                <a:srgbClr val="000000"/>
              </a:solidFill>
              <a:latin typeface="Arial"/>
              <a:ea typeface="Arial"/>
              <a:cs typeface="Arial"/>
              <a:sym typeface="Arial"/>
            </a:endParaRPr>
          </a:p>
        </p:txBody>
      </p:sp>
      <p:graphicFrame>
        <p:nvGraphicFramePr>
          <p:cNvPr id="124" name="Google Shape;124;p14"/>
          <p:cNvGraphicFramePr/>
          <p:nvPr/>
        </p:nvGraphicFramePr>
        <p:xfrm>
          <a:off x="550927" y="2057112"/>
          <a:ext cx="3000000" cy="3000000"/>
        </p:xfrm>
        <a:graphic>
          <a:graphicData uri="http://schemas.openxmlformats.org/drawingml/2006/table">
            <a:tbl>
              <a:tblPr>
                <a:noFill/>
                <a:tableStyleId>{A9BA31CB-7CE5-4DD0-86AF-DC61922D26DA}</a:tableStyleId>
              </a:tblPr>
              <a:tblGrid>
                <a:gridCol w="611550"/>
                <a:gridCol w="1296325"/>
                <a:gridCol w="626300"/>
                <a:gridCol w="1210725"/>
              </a:tblGrid>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Index</a:t>
                      </a:r>
                      <a:endParaRPr sz="1300" u="none" cap="none" strike="noStrike">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Features</a:t>
                      </a:r>
                      <a:endParaRPr sz="1300" u="none" cap="none" strike="noStrike">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Index</a:t>
                      </a:r>
                      <a:endParaRPr sz="1300" u="none" cap="none" strike="noStrike">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Features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1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a:solidFill>
                            <a:schemeClr val="lt1"/>
                          </a:solidFill>
                          <a:latin typeface="Times New Roman"/>
                          <a:ea typeface="Times New Roman"/>
                          <a:cs typeface="Times New Roman"/>
                          <a:sym typeface="Times New Roman"/>
                        </a:rPr>
                        <a:t># enrollement_id</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6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navigate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2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video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7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page close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3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access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8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server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4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wiki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9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browser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5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discussion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a:solidFill>
                            <a:schemeClr val="lt1"/>
                          </a:solidFill>
                          <a:latin typeface="Times New Roman"/>
                          <a:ea typeface="Times New Roman"/>
                          <a:cs typeface="Times New Roman"/>
                          <a:sym typeface="Times New Roman"/>
                        </a:rPr>
                        <a:t>10</a:t>
                      </a:r>
                      <a:endParaRPr sz="1300" u="none" cap="none" strike="noStrike">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a:solidFill>
                            <a:schemeClr val="lt1"/>
                          </a:solidFill>
                          <a:latin typeface="Times New Roman"/>
                          <a:ea typeface="Times New Roman"/>
                          <a:cs typeface="Times New Roman"/>
                          <a:sym typeface="Times New Roman"/>
                        </a:rPr>
                        <a:t># problem </a:t>
                      </a:r>
                      <a:endParaRPr sz="1300" u="none" cap="none" strike="noStrike">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25" name="Google Shape;125;p14"/>
          <p:cNvSpPr/>
          <p:nvPr/>
        </p:nvSpPr>
        <p:spPr>
          <a:xfrm>
            <a:off x="1544666" y="1325594"/>
            <a:ext cx="6162300" cy="554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1" lang="en-US" sz="3000">
                <a:solidFill>
                  <a:srgbClr val="FFC000"/>
                </a:solidFill>
                <a:latin typeface="Times New Roman"/>
                <a:ea typeface="Times New Roman"/>
                <a:cs typeface="Times New Roman"/>
                <a:sym typeface="Times New Roman"/>
              </a:rPr>
              <a:t>Building our Feature Vectors</a:t>
            </a:r>
            <a:endParaRPr b="0" i="0" sz="3000" u="none" cap="none" strike="noStrike">
              <a:solidFill>
                <a:srgbClr val="000000"/>
              </a:solidFill>
              <a:latin typeface="Arial"/>
              <a:ea typeface="Arial"/>
              <a:cs typeface="Arial"/>
              <a:sym typeface="Arial"/>
            </a:endParaRPr>
          </a:p>
        </p:txBody>
      </p:sp>
      <p:graphicFrame>
        <p:nvGraphicFramePr>
          <p:cNvPr id="126" name="Google Shape;126;p14"/>
          <p:cNvGraphicFramePr/>
          <p:nvPr/>
        </p:nvGraphicFramePr>
        <p:xfrm>
          <a:off x="4301677" y="2057049"/>
          <a:ext cx="3000000" cy="3000000"/>
        </p:xfrm>
        <a:graphic>
          <a:graphicData uri="http://schemas.openxmlformats.org/drawingml/2006/table">
            <a:tbl>
              <a:tblPr>
                <a:noFill/>
                <a:tableStyleId>{A9BA31CB-7CE5-4DD0-86AF-DC61922D26DA}</a:tableStyleId>
              </a:tblPr>
              <a:tblGrid>
                <a:gridCol w="1796925"/>
                <a:gridCol w="2472425"/>
              </a:tblGrid>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Index</a:t>
                      </a:r>
                      <a:endParaRPr sz="1300" u="none" cap="none" strike="noStrike">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Features</a:t>
                      </a:r>
                      <a:endParaRPr sz="1300" u="none" cap="none" strike="noStrike">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127" name="Google Shape;127;p14"/>
          <p:cNvGraphicFramePr/>
          <p:nvPr/>
        </p:nvGraphicFramePr>
        <p:xfrm>
          <a:off x="5014052" y="2348537"/>
          <a:ext cx="3000000" cy="3000000"/>
        </p:xfrm>
        <a:graphic>
          <a:graphicData uri="http://schemas.openxmlformats.org/drawingml/2006/table">
            <a:tbl>
              <a:tblPr>
                <a:noFill/>
                <a:tableStyleId>{A9BA31CB-7CE5-4DD0-86AF-DC61922D26DA}</a:tableStyleId>
              </a:tblPr>
              <a:tblGrid>
                <a:gridCol w="382900"/>
                <a:gridCol w="3607250"/>
              </a:tblGrid>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1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US" sz="1300">
                          <a:solidFill>
                            <a:schemeClr val="lt1"/>
                          </a:solidFill>
                          <a:latin typeface="Times New Roman"/>
                          <a:ea typeface="Times New Roman"/>
                          <a:cs typeface="Times New Roman"/>
                          <a:sym typeface="Times New Roman"/>
                        </a:rPr>
                        <a:t># last log time - first log time </a:t>
                      </a:r>
                      <a:endParaRPr sz="1300">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2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US" sz="1300">
                          <a:solidFill>
                            <a:schemeClr val="lt1"/>
                          </a:solidFill>
                          <a:latin typeface="Times New Roman"/>
                          <a:ea typeface="Times New Roman"/>
                          <a:cs typeface="Times New Roman"/>
                          <a:sym typeface="Times New Roman"/>
                        </a:rPr>
                        <a:t># effective study days </a:t>
                      </a:r>
                      <a:endParaRPr sz="1300">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3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US" sz="1300">
                          <a:solidFill>
                            <a:schemeClr val="lt1"/>
                          </a:solidFill>
                          <a:latin typeface="Times New Roman"/>
                          <a:ea typeface="Times New Roman"/>
                          <a:cs typeface="Times New Roman"/>
                          <a:sym typeface="Times New Roman"/>
                        </a:rPr>
                        <a:t># events in course start </a:t>
                      </a:r>
                      <a:endParaRPr sz="1300">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4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US" sz="1300">
                          <a:solidFill>
                            <a:schemeClr val="lt1"/>
                          </a:solidFill>
                          <a:latin typeface="Times New Roman"/>
                          <a:ea typeface="Times New Roman"/>
                          <a:cs typeface="Times New Roman"/>
                          <a:sym typeface="Times New Roman"/>
                        </a:rPr>
                        <a:t># events in course mid </a:t>
                      </a:r>
                      <a:endParaRPr sz="1300">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5</a:t>
                      </a:r>
                      <a:endParaRPr sz="13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1300">
                          <a:solidFill>
                            <a:schemeClr val="lt1"/>
                          </a:solidFill>
                          <a:latin typeface="Times New Roman"/>
                          <a:ea typeface="Times New Roman"/>
                          <a:cs typeface="Times New Roman"/>
                          <a:sym typeface="Times New Roman"/>
                        </a:rPr>
                        <a:t>6</a:t>
                      </a:r>
                      <a:r>
                        <a:rPr lang="en-US" sz="1300" u="none" cap="none" strike="noStrike">
                          <a:solidFill>
                            <a:schemeClr val="lt1"/>
                          </a:solidFill>
                          <a:latin typeface="Times New Roman"/>
                          <a:ea typeface="Times New Roman"/>
                          <a:cs typeface="Times New Roman"/>
                          <a:sym typeface="Times New Roman"/>
                        </a:rPr>
                        <a:t>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Clr>
                          <a:schemeClr val="dk1"/>
                        </a:buClr>
                        <a:buFont typeface="Arial"/>
                        <a:buNone/>
                      </a:pPr>
                      <a:r>
                        <a:rPr lang="en-US" sz="1300">
                          <a:solidFill>
                            <a:schemeClr val="lt1"/>
                          </a:solidFill>
                          <a:latin typeface="Times New Roman"/>
                          <a:ea typeface="Times New Roman"/>
                          <a:cs typeface="Times New Roman"/>
                          <a:sym typeface="Times New Roman"/>
                        </a:rPr>
                        <a:t># events in course end </a:t>
                      </a:r>
                      <a:endParaRPr sz="1300">
                        <a:solidFill>
                          <a:schemeClr val="lt1"/>
                        </a:solidFill>
                        <a:latin typeface="Times New Roman"/>
                        <a:ea typeface="Times New Roman"/>
                        <a:cs typeface="Times New Roman"/>
                        <a:sym typeface="Times New Roman"/>
                      </a:endParaRPr>
                    </a:p>
                    <a:p>
                      <a:pPr indent="0" lvl="0" marL="0" rtl="0" algn="ctr">
                        <a:spcBef>
                          <a:spcPts val="0"/>
                        </a:spcBef>
                        <a:spcAft>
                          <a:spcPts val="0"/>
                        </a:spcAft>
                        <a:buClr>
                          <a:schemeClr val="dk1"/>
                        </a:buClr>
                        <a:buFont typeface="Arial"/>
                        <a:buNone/>
                      </a:pPr>
                      <a:r>
                        <a:rPr lang="en-US" sz="1300">
                          <a:solidFill>
                            <a:schemeClr val="lt1"/>
                          </a:solidFill>
                          <a:latin typeface="Times New Roman"/>
                          <a:ea typeface="Times New Roman"/>
                          <a:cs typeface="Times New Roman"/>
                          <a:sym typeface="Times New Roman"/>
                        </a:rPr>
                        <a:t># Enrollment_id</a:t>
                      </a:r>
                      <a:endParaRPr sz="1300">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28" name="Google Shape;128;p14"/>
          <p:cNvSpPr txBox="1"/>
          <p:nvPr/>
        </p:nvSpPr>
        <p:spPr>
          <a:xfrm>
            <a:off x="-2228850" y="6779900"/>
            <a:ext cx="14954400" cy="82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enrollment_id	navigate	access	problem	page_close	video	discussion	wiki	server	browser	lastlog-firstlog	study days	early events	mid events	late events</a:t>
            </a:r>
            <a:endParaRPr/>
          </a:p>
        </p:txBody>
      </p:sp>
      <p:graphicFrame>
        <p:nvGraphicFramePr>
          <p:cNvPr id="129" name="Google Shape;129;p14"/>
          <p:cNvGraphicFramePr/>
          <p:nvPr/>
        </p:nvGraphicFramePr>
        <p:xfrm>
          <a:off x="1532002" y="4503787"/>
          <a:ext cx="3000000" cy="3000000"/>
        </p:xfrm>
        <a:graphic>
          <a:graphicData uri="http://schemas.openxmlformats.org/drawingml/2006/table">
            <a:tbl>
              <a:tblPr>
                <a:noFill/>
                <a:tableStyleId>{A9BA31CB-7CE5-4DD0-86AF-DC61922D26DA}</a:tableStyleId>
              </a:tblPr>
              <a:tblGrid>
                <a:gridCol w="590175"/>
                <a:gridCol w="1285600"/>
                <a:gridCol w="604900"/>
                <a:gridCol w="1264225"/>
              </a:tblGrid>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Index</a:t>
                      </a:r>
                      <a:endParaRPr sz="1300" u="none" cap="none" strike="noStrike">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Features</a:t>
                      </a:r>
                      <a:endParaRPr sz="1300" u="none" cap="none" strike="noStrike">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Index</a:t>
                      </a:r>
                      <a:endParaRPr sz="1300" u="none" cap="none" strike="noStrike">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Features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1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US" sz="1300">
                          <a:solidFill>
                            <a:schemeClr val="lt1"/>
                          </a:solidFill>
                          <a:latin typeface="Times New Roman"/>
                          <a:ea typeface="Times New Roman"/>
                          <a:cs typeface="Times New Roman"/>
                          <a:sym typeface="Times New Roman"/>
                        </a:rPr>
                        <a:t># enrollement_id</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6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navigate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2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video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7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page close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3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access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8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server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4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wiki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9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browser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5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discussion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a:solidFill>
                            <a:schemeClr val="lt1"/>
                          </a:solidFill>
                          <a:latin typeface="Times New Roman"/>
                          <a:ea typeface="Times New Roman"/>
                          <a:cs typeface="Times New Roman"/>
                          <a:sym typeface="Times New Roman"/>
                        </a:rPr>
                        <a:t>10</a:t>
                      </a:r>
                      <a:endParaRPr sz="1300" u="none" cap="none" strike="noStrike">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US" sz="1300">
                          <a:solidFill>
                            <a:schemeClr val="lt1"/>
                          </a:solidFill>
                          <a:latin typeface="Times New Roman"/>
                          <a:ea typeface="Times New Roman"/>
                          <a:cs typeface="Times New Roman"/>
                          <a:sym typeface="Times New Roman"/>
                        </a:rPr>
                        <a:t># problem </a:t>
                      </a:r>
                      <a:endParaRPr sz="1300" u="none" cap="none" strike="noStrike">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130" name="Google Shape;130;p14"/>
          <p:cNvGraphicFramePr/>
          <p:nvPr/>
        </p:nvGraphicFramePr>
        <p:xfrm>
          <a:off x="5169340" y="4503787"/>
          <a:ext cx="3000000" cy="3000000"/>
        </p:xfrm>
        <a:graphic>
          <a:graphicData uri="http://schemas.openxmlformats.org/drawingml/2006/table">
            <a:tbl>
              <a:tblPr>
                <a:noFill/>
                <a:tableStyleId>{A9BA31CB-7CE5-4DD0-86AF-DC61922D26DA}</a:tableStyleId>
              </a:tblPr>
              <a:tblGrid>
                <a:gridCol w="845900"/>
                <a:gridCol w="1748800"/>
              </a:tblGrid>
              <a:tr h="249125">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Index</a:t>
                      </a:r>
                      <a:endParaRPr sz="1300" u="none" cap="none" strike="noStrike">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Features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a:solidFill>
                            <a:schemeClr val="lt1"/>
                          </a:solidFill>
                          <a:latin typeface="Times New Roman"/>
                          <a:ea typeface="Times New Roman"/>
                          <a:cs typeface="Times New Roman"/>
                          <a:sym typeface="Times New Roman"/>
                        </a:rPr>
                        <a:t>11</a:t>
                      </a:r>
                      <a:r>
                        <a:rPr lang="en-US" sz="1300" u="none" cap="none" strike="noStrike">
                          <a:solidFill>
                            <a:schemeClr val="lt1"/>
                          </a:solidFill>
                          <a:latin typeface="Times New Roman"/>
                          <a:ea typeface="Times New Roman"/>
                          <a:cs typeface="Times New Roman"/>
                          <a:sym typeface="Times New Roman"/>
                        </a:rPr>
                        <a:t>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a:t>
                      </a:r>
                      <a:r>
                        <a:rPr lang="en-US" sz="1300">
                          <a:solidFill>
                            <a:schemeClr val="lt1"/>
                          </a:solidFill>
                          <a:latin typeface="Times New Roman"/>
                          <a:ea typeface="Times New Roman"/>
                          <a:cs typeface="Times New Roman"/>
                          <a:sym typeface="Times New Roman"/>
                        </a:rPr>
                        <a:t>last log-first log</a:t>
                      </a:r>
                      <a:r>
                        <a:rPr lang="en-US" sz="1300" u="none" cap="none" strike="noStrike">
                          <a:solidFill>
                            <a:schemeClr val="lt1"/>
                          </a:solidFill>
                          <a:latin typeface="Times New Roman"/>
                          <a:ea typeface="Times New Roman"/>
                          <a:cs typeface="Times New Roman"/>
                          <a:sym typeface="Times New Roman"/>
                        </a:rPr>
                        <a:t>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a:solidFill>
                            <a:schemeClr val="lt1"/>
                          </a:solidFill>
                          <a:latin typeface="Times New Roman"/>
                          <a:ea typeface="Times New Roman"/>
                          <a:cs typeface="Times New Roman"/>
                          <a:sym typeface="Times New Roman"/>
                        </a:rPr>
                        <a:t>12</a:t>
                      </a:r>
                      <a:r>
                        <a:rPr lang="en-US" sz="1300" u="none" cap="none" strike="noStrike">
                          <a:solidFill>
                            <a:schemeClr val="lt1"/>
                          </a:solidFill>
                          <a:latin typeface="Times New Roman"/>
                          <a:ea typeface="Times New Roman"/>
                          <a:cs typeface="Times New Roman"/>
                          <a:sym typeface="Times New Roman"/>
                        </a:rPr>
                        <a:t>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a:t>
                      </a:r>
                      <a:r>
                        <a:rPr lang="en-US" sz="1300">
                          <a:solidFill>
                            <a:schemeClr val="lt1"/>
                          </a:solidFill>
                          <a:latin typeface="Times New Roman"/>
                          <a:ea typeface="Times New Roman"/>
                          <a:cs typeface="Times New Roman"/>
                          <a:sym typeface="Times New Roman"/>
                        </a:rPr>
                        <a:t>effective study days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a:solidFill>
                            <a:schemeClr val="lt1"/>
                          </a:solidFill>
                          <a:latin typeface="Times New Roman"/>
                          <a:ea typeface="Times New Roman"/>
                          <a:cs typeface="Times New Roman"/>
                          <a:sym typeface="Times New Roman"/>
                        </a:rPr>
                        <a:t>13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Clr>
                          <a:schemeClr val="dk1"/>
                        </a:buClr>
                        <a:buFont typeface="Arial"/>
                        <a:buNone/>
                      </a:pPr>
                      <a:r>
                        <a:rPr lang="en-US" sz="1300">
                          <a:solidFill>
                            <a:schemeClr val="lt1"/>
                          </a:solidFill>
                          <a:latin typeface="Times New Roman"/>
                          <a:ea typeface="Times New Roman"/>
                          <a:cs typeface="Times New Roman"/>
                          <a:sym typeface="Times New Roman"/>
                        </a:rPr>
                        <a:t># events in course start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a:solidFill>
                            <a:schemeClr val="lt1"/>
                          </a:solidFill>
                          <a:latin typeface="Times New Roman"/>
                          <a:ea typeface="Times New Roman"/>
                          <a:cs typeface="Times New Roman"/>
                          <a:sym typeface="Times New Roman"/>
                        </a:rPr>
                        <a:t>14</a:t>
                      </a:r>
                      <a:r>
                        <a:rPr lang="en-US" sz="1300" u="none" cap="none" strike="noStrike">
                          <a:solidFill>
                            <a:schemeClr val="lt1"/>
                          </a:solidFill>
                          <a:latin typeface="Times New Roman"/>
                          <a:ea typeface="Times New Roman"/>
                          <a:cs typeface="Times New Roman"/>
                          <a:sym typeface="Times New Roman"/>
                        </a:rPr>
                        <a:t>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US" sz="1300">
                          <a:solidFill>
                            <a:schemeClr val="lt1"/>
                          </a:solidFill>
                          <a:latin typeface="Times New Roman"/>
                          <a:ea typeface="Times New Roman"/>
                          <a:cs typeface="Times New Roman"/>
                          <a:sym typeface="Times New Roman"/>
                        </a:rPr>
                        <a:t># events in course mid </a:t>
                      </a:r>
                      <a:endParaRPr sz="1300">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49125">
                <a:tc>
                  <a:txBody>
                    <a:bodyPr/>
                    <a:lstStyle/>
                    <a:p>
                      <a:pPr indent="0" lvl="0" marL="0" marR="0" rtl="0" algn="ctr">
                        <a:lnSpc>
                          <a:spcPct val="100000"/>
                        </a:lnSpc>
                        <a:spcBef>
                          <a:spcPts val="0"/>
                        </a:spcBef>
                        <a:spcAft>
                          <a:spcPts val="0"/>
                        </a:spcAft>
                        <a:buNone/>
                      </a:pPr>
                      <a:r>
                        <a:rPr lang="en-US" sz="1300">
                          <a:solidFill>
                            <a:schemeClr val="lt1"/>
                          </a:solidFill>
                          <a:latin typeface="Times New Roman"/>
                          <a:ea typeface="Times New Roman"/>
                          <a:cs typeface="Times New Roman"/>
                          <a:sym typeface="Times New Roman"/>
                        </a:rPr>
                        <a:t>15</a:t>
                      </a:r>
                      <a:endParaRPr sz="1300" u="none" cap="none" strike="noStrike">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300" u="none" cap="none" strike="noStrike">
                          <a:solidFill>
                            <a:schemeClr val="lt1"/>
                          </a:solidFill>
                          <a:latin typeface="Times New Roman"/>
                          <a:ea typeface="Times New Roman"/>
                          <a:cs typeface="Times New Roman"/>
                          <a:sym typeface="Times New Roman"/>
                        </a:rPr>
                        <a:t># </a:t>
                      </a:r>
                      <a:r>
                        <a:rPr lang="en-US" sz="1300">
                          <a:solidFill>
                            <a:schemeClr val="lt1"/>
                          </a:solidFill>
                          <a:latin typeface="Times New Roman"/>
                          <a:ea typeface="Times New Roman"/>
                          <a:cs typeface="Times New Roman"/>
                          <a:sym typeface="Times New Roman"/>
                        </a:rPr>
                        <a:t>events in course end</a:t>
                      </a:r>
                      <a:endParaRPr sz="1300" u="none" cap="none" strike="noStrike">
                        <a:solidFill>
                          <a:schemeClr val="lt1"/>
                        </a:solidFill>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31" name="Google Shape;131;p14"/>
          <p:cNvSpPr/>
          <p:nvPr/>
        </p:nvSpPr>
        <p:spPr>
          <a:xfrm>
            <a:off x="3175625" y="6397438"/>
            <a:ext cx="29004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1" lang="en-US" sz="1400" u="none" cap="none" strike="noStrike">
                <a:solidFill>
                  <a:srgbClr val="FFC000"/>
                </a:solidFill>
                <a:latin typeface="Arial"/>
                <a:ea typeface="Arial"/>
                <a:cs typeface="Arial"/>
                <a:sym typeface="Arial"/>
              </a:rPr>
              <a:t>Table </a:t>
            </a:r>
            <a:r>
              <a:rPr i="1" lang="en-US">
                <a:solidFill>
                  <a:srgbClr val="FFC000"/>
                </a:solidFill>
              </a:rPr>
              <a:t>3</a:t>
            </a:r>
            <a:r>
              <a:rPr b="0" i="1" lang="en-US" sz="1400" u="none" cap="none" strike="noStrike">
                <a:solidFill>
                  <a:srgbClr val="FFC000"/>
                </a:solidFill>
                <a:latin typeface="Arial"/>
                <a:ea typeface="Arial"/>
                <a:cs typeface="Arial"/>
                <a:sym typeface="Arial"/>
              </a:rPr>
              <a:t>. </a:t>
            </a:r>
            <a:r>
              <a:rPr i="1" lang="en-US">
                <a:solidFill>
                  <a:srgbClr val="FFC000"/>
                </a:solidFill>
              </a:rPr>
              <a:t>Final Merged Features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lentin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