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B2A39D2-2562-4DCE-8C47-09AE9AACB9FC}" v="2799" dt="2019-11-06T09:19:19.275"/>
    <p1510:client id="{B9B03006-A2DD-40D2-8530-1AE74E02B736}" v="1226" dt="2019-11-06T09:27:41.904"/>
    <p1510:client id="{C50B5F1E-C348-454B-850E-1A46D0779CE2}" v="192" dt="2019-11-07T04:16:29.785"/>
    <p1510:client id="{CB5AF642-EAA5-4FFA-A34C-2303F3222556}" v="18" dt="2019-11-06T16:04:45.34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0FCF0F-A541-433F-AF20-BF4B23997F60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AD271B-5F08-41FC-B965-43219F323A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9080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73d82081ba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73d82081ba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3d82081ba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3d82081ba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1E216C-D389-4722-978A-EF2451979D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64CFE6C-7023-44F7-87C3-23B9B221C8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9D0E39-AFA8-400C-A584-FA61E0269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01D0C-3CC9-4C34-8727-1B033A15D006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95D3F2-3EC0-4910-8809-0E45F1119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DBC4DA-2AA7-499D-A7A9-B4A5461A9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DA1BB-A91B-4529-8243-77F5902709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9204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21ABB8-DCB2-42A2-A2D8-E64464D6F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F3E6324-1E77-447C-8DD5-D15E5334A2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6805C6-0881-4B8D-91F8-633234177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01D0C-3CC9-4C34-8727-1B033A15D006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534E97-D080-4AB6-A393-3E1CFC622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694E0E-0E34-49D4-B7B5-F533CA426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DA1BB-A91B-4529-8243-77F5902709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6221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3A83A40-0708-4F01-9110-235508AC91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CBFC3B0-D1F7-4BF7-A46A-9C74820697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4A4C4D-C9E0-4348-BE80-7C1E3FDCD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01D0C-3CC9-4C34-8727-1B033A15D006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AC996D-443A-4D85-B39C-D413551DE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D0FD38-A505-43EC-A6D3-40B3C448E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DA1BB-A91B-4529-8243-77F5902709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72777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2996965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8B9583-AA77-4C5B-BC10-E3C1DD105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89F701-D204-4894-9DA6-915B75A9A6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2E6FDC-ABFE-4B4F-B004-B9C643249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01D0C-3CC9-4C34-8727-1B033A15D006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F423D4-F549-47BB-B9A1-83C27879D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803372-2B2F-4843-AFA8-B1854392D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DA1BB-A91B-4529-8243-77F5902709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6013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920505-6352-4E1E-A04D-1A9BF72BF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6FC9257-4A0A-4046-9CCD-7F4E4DEB83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B121F8-D808-4128-BE7C-5D53BB7F8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01D0C-3CC9-4C34-8727-1B033A15D006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300A58-739E-48D5-BC05-EB582FD8B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407F29-1E6F-4C48-ACD2-867FE3B9A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DA1BB-A91B-4529-8243-77F5902709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4024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D3665D-C85C-4158-8B5F-556AFDD87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EE3D96-E39A-4EC8-B877-BFBAD65FC0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E97162B-965B-4DAF-8E18-A792350A57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5B4BAB7-68BC-4714-A84D-C1201AD7E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01D0C-3CC9-4C34-8727-1B033A15D006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872115-7D4C-4A08-97FA-1474838C3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4EF877-4F94-45DE-A94E-C7772AC9D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DA1BB-A91B-4529-8243-77F5902709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5390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212746-6208-421C-9C05-3BB591E89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7E8292-B96E-4DBD-A35B-683AD43AB5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6C6D83A-D07B-480C-BEF4-5846DFBC4F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87A5D2A-4267-45B4-B6D8-BD0CCEBCBA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DBC8751-BFC0-48E3-A694-9756FACEA5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64CBB63-78C7-4D58-AC06-CB67F41C3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01D0C-3CC9-4C34-8727-1B033A15D006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D80EA51-ED18-4AD1-97AC-FD452B768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D12618E-8FA2-4631-B7C3-99C6D3B34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DA1BB-A91B-4529-8243-77F5902709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8786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D475DE-DA9F-4AAB-8A91-940F42BA9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BF3F9EC-88F8-4245-B90C-BDF7DE406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01D0C-3CC9-4C34-8727-1B033A15D006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6BD622B-9B45-4454-8D01-5F6303D11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596F4C5-55ED-4E61-9541-AD20D117A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DA1BB-A91B-4529-8243-77F5902709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2607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FAFD606-EFB0-45B5-9232-9094EDCA1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01D0C-3CC9-4C34-8727-1B033A15D006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44B29C5-1981-4ED6-957D-29132487C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417A83-BAF6-4CB9-A4DC-6405DFC93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DA1BB-A91B-4529-8243-77F5902709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394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AEF9FC-1722-4A51-9A48-63378298A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FAA693-8AC9-442D-8BE4-9399C70D10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A0E7B46-DF89-49AB-8EB4-9AAA3AB73F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E52C722-9FEC-4401-9A80-590EBF170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01D0C-3CC9-4C34-8727-1B033A15D006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7D75D0-ABCA-47A3-B011-31B4C7ECE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CDC7F2-289F-4BF5-90AA-5E9AAE048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DA1BB-A91B-4529-8243-77F5902709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6014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3DEBA1-FA22-4975-BAB5-9E420F6D5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929A020-B47C-4DBE-BBE7-A8CE0FA7E7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D6E5113-6519-4C66-AA91-5D006632B8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B11604-0E78-432B-8407-43F58339E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01D0C-3CC9-4C34-8727-1B033A15D006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59B22B4-165E-412D-9657-A8DF627FF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3A1185F-A2C6-4E85-9FEC-B96F21539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DA1BB-A91B-4529-8243-77F5902709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7487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6AB19EB-6926-4B15-A436-AFBE135D4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8A76277-338B-4764-AA9D-1D6616F1FE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364FB4-3F92-4B64-8283-21EA7EF527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601D0C-3CC9-4C34-8727-1B033A15D006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AC1925-C809-4782-8DD7-BEF11C18DD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752EE0-0EBE-41FA-A301-D59B6AEAB4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BDA1BB-A91B-4529-8243-77F5902709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5914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cses.fi/problemse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2JNMrB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bit.ly/2NfKIHi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E8D391-F7AC-4A6B-825A-145FB5BD6D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" altLang="ko-KR" dirty="0"/>
              <a:t>Algorithm Study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B20A856-12EA-4150-ACD1-1FF8FE496E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"/>
              <a:t>ALPS / 1</a:t>
            </a:r>
            <a:r>
              <a:rPr lang="ko-KR" altLang="en-US"/>
              <a:t>주차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1124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F9C998-7479-4984-87E5-64626CDD4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" altLang="ko-KR"/>
              <a:t>스터디 진행 안내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F1B252-812B-48A9-B38E-175AC49D8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lvl="0" indent="-342900">
              <a:lnSpc>
                <a:spcPct val="120000"/>
              </a:lnSpc>
              <a:spcBef>
                <a:spcPts val="0"/>
              </a:spcBef>
              <a:buSzPts val="1800"/>
              <a:buChar char="●"/>
            </a:pPr>
            <a:r>
              <a:rPr lang="ko-KR" altLang="en-US" sz="2400" dirty="0"/>
              <a:t>간단한 개념 설명 후 문제풀이 진행 </a:t>
            </a:r>
            <a:r>
              <a:rPr lang="en-US" altLang="ko-KR" sz="2400" dirty="0"/>
              <a:t>( 2 : 8 </a:t>
            </a:r>
            <a:r>
              <a:rPr lang="ko-KR" altLang="en-US" sz="2400" dirty="0"/>
              <a:t>가량</a:t>
            </a:r>
            <a:r>
              <a:rPr lang="en-US" altLang="ko-KR" sz="2400" dirty="0"/>
              <a:t>)</a:t>
            </a:r>
            <a:endParaRPr lang="ko-KR" altLang="en-US" sz="2400" dirty="0"/>
          </a:p>
          <a:p>
            <a:pPr marL="457200" indent="-342900">
              <a:lnSpc>
                <a:spcPct val="120000"/>
              </a:lnSpc>
              <a:spcBef>
                <a:spcPts val="0"/>
              </a:spcBef>
              <a:buSzPts val="1800"/>
              <a:buChar char="●"/>
            </a:pPr>
            <a:r>
              <a:rPr lang="ko-KR" altLang="en-US" sz="2400" dirty="0">
                <a:ea typeface="맑은 고딕"/>
              </a:rPr>
              <a:t>언어는 </a:t>
            </a:r>
            <a:r>
              <a:rPr lang="en-US" altLang="ko-KR" sz="2400" dirty="0">
                <a:ea typeface="맑은 고딕"/>
              </a:rPr>
              <a:t>(C++14,  </a:t>
            </a:r>
            <a:r>
              <a:rPr lang="en-US" altLang="ko-KR" sz="2400" dirty="0" err="1">
                <a:ea typeface="맑은 고딕"/>
              </a:rPr>
              <a:t>gcc</a:t>
            </a:r>
            <a:r>
              <a:rPr lang="en-US" altLang="ko-KR" sz="2400" dirty="0">
                <a:ea typeface="맑은 고딕"/>
              </a:rPr>
              <a:t> </a:t>
            </a:r>
            <a:r>
              <a:rPr lang="ko-KR" altLang="en-US" sz="2400" dirty="0">
                <a:ea typeface="맑은 고딕"/>
              </a:rPr>
              <a:t>컴파일러</a:t>
            </a:r>
            <a:r>
              <a:rPr lang="en-US" altLang="ko-KR" sz="2400" dirty="0">
                <a:ea typeface="맑은 고딕"/>
              </a:rPr>
              <a:t>) </a:t>
            </a:r>
            <a:r>
              <a:rPr lang="ko-KR" altLang="en-US" sz="2400" dirty="0">
                <a:ea typeface="맑은 고딕"/>
              </a:rPr>
              <a:t>기준</a:t>
            </a:r>
          </a:p>
          <a:p>
            <a:pPr marL="457200" lvl="0" indent="-342900">
              <a:lnSpc>
                <a:spcPct val="120000"/>
              </a:lnSpc>
              <a:spcBef>
                <a:spcPts val="0"/>
              </a:spcBef>
              <a:buSzPts val="1800"/>
              <a:buChar char="●"/>
            </a:pPr>
            <a:r>
              <a:rPr lang="ko-KR" altLang="en-US" sz="2400" dirty="0"/>
              <a:t>“</a:t>
            </a:r>
            <a:r>
              <a:rPr lang="ko-KR" altLang="en-US" sz="2400" dirty="0"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알고리즘 트레이닝 </a:t>
            </a:r>
            <a:r>
              <a:rPr lang="en-US" altLang="ko-KR" sz="2400" dirty="0"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ko-KR" altLang="en-US" sz="2400" dirty="0"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프로그래밍 대회 입문 가이드” </a:t>
            </a:r>
            <a:endParaRPr lang="en-US" altLang="ko-KR" sz="2400" dirty="0"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42900">
              <a:lnSpc>
                <a:spcPct val="120000"/>
              </a:lnSpc>
              <a:spcBef>
                <a:spcPts val="0"/>
              </a:spcBef>
              <a:buSzPts val="1800"/>
              <a:buChar char="●"/>
            </a:pPr>
            <a:r>
              <a:rPr lang="ko-KR" altLang="en-US" sz="2400" dirty="0"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기본 주</a:t>
            </a:r>
            <a:r>
              <a:rPr lang="en-US" altLang="ko-KR" sz="2400" dirty="0"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-KR" altLang="en-US" sz="2400" dirty="0"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회 진행이나</a:t>
            </a:r>
            <a:r>
              <a:rPr lang="en-US" altLang="ko-KR" sz="2400" dirty="0"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2400" dirty="0"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주말에 추가 진행 가능</a:t>
            </a:r>
          </a:p>
          <a:p>
            <a:pPr marL="914400" lvl="1" indent="-317500">
              <a:lnSpc>
                <a:spcPct val="120000"/>
              </a:lnSpc>
              <a:spcBef>
                <a:spcPts val="0"/>
              </a:spcBef>
              <a:buSzPts val="1400"/>
              <a:buFont typeface="Malgun Gothic"/>
              <a:buChar char="○"/>
            </a:pPr>
            <a:r>
              <a:rPr lang="ko-KR" altLang="en-US" sz="2000" dirty="0"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미리 공지해드립니다</a:t>
            </a:r>
            <a:r>
              <a:rPr lang="en-US" altLang="ko-KR" sz="2000" dirty="0"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914400" lvl="1" indent="-317500">
              <a:spcBef>
                <a:spcPts val="0"/>
              </a:spcBef>
              <a:buSzPts val="1400"/>
              <a:buFont typeface="Malgun Gothic"/>
              <a:buChar char="○"/>
            </a:pPr>
            <a:endParaRPr lang="en-US" altLang="ko-KR" dirty="0">
              <a:highlight>
                <a:srgbClr val="FFFFFF"/>
              </a:highlight>
              <a:latin typeface="Malgun Gothic"/>
              <a:ea typeface="Malgun Gothic"/>
              <a:sym typeface="Malgun Gothic"/>
            </a:endParaRPr>
          </a:p>
          <a:p>
            <a:pPr marL="457200" indent="-317500">
              <a:spcBef>
                <a:spcPts val="0"/>
              </a:spcBef>
              <a:buSzPts val="1400"/>
              <a:buFont typeface="Malgun Gothic"/>
              <a:buChar char="○"/>
            </a:pPr>
            <a:r>
              <a:rPr lang="en-US" altLang="ko-KR" dirty="0">
                <a:ea typeface="맑은 고딕"/>
              </a:rPr>
              <a:t>CSES </a:t>
            </a:r>
            <a:r>
              <a:rPr lang="en-US" altLang="ko-KR" dirty="0" err="1">
                <a:ea typeface="맑은 고딕"/>
              </a:rPr>
              <a:t>Problemset</a:t>
            </a:r>
            <a:endParaRPr lang="en-US" altLang="ko-KR" dirty="0"/>
          </a:p>
          <a:p>
            <a:pPr marL="914400" lvl="1" indent="-317500">
              <a:spcBef>
                <a:spcPts val="0"/>
              </a:spcBef>
              <a:buSzPts val="1400"/>
              <a:buFont typeface="Malgun Gothic"/>
              <a:buChar char="○"/>
            </a:pPr>
            <a:r>
              <a:rPr lang="en-US" altLang="ko-KR" u="sng" dirty="0">
                <a:solidFill>
                  <a:schemeClr val="hlink"/>
                </a:solidFill>
                <a:ea typeface="맑은 고딕"/>
                <a:hlinkClick r:id="rId2"/>
              </a:rPr>
              <a:t>https://cses.fi/problemset</a:t>
            </a:r>
            <a:endParaRPr lang="en-US" altLang="ko-KR" u="sng" dirty="0">
              <a:solidFill>
                <a:schemeClr val="hlink"/>
              </a:solidFill>
              <a:ea typeface="맑은 고딕"/>
            </a:endParaRPr>
          </a:p>
          <a:p>
            <a:pPr marL="914400" lvl="1" indent="-317500">
              <a:spcBef>
                <a:spcPts val="0"/>
              </a:spcBef>
              <a:buSzPts val="1400"/>
              <a:buFont typeface="Malgun Gothic"/>
              <a:buChar char="○"/>
            </a:pPr>
            <a:r>
              <a:rPr lang="ko-KR" altLang="en-US" dirty="0"/>
              <a:t>지금 바로 가입 바랍니다</a:t>
            </a:r>
            <a:endParaRPr lang="en-US" altLang="ko-KR" dirty="0"/>
          </a:p>
          <a:p>
            <a:pPr marL="914400" lvl="1" indent="-317500">
              <a:spcBef>
                <a:spcPts val="0"/>
              </a:spcBef>
              <a:buSzPts val="1400"/>
              <a:buFont typeface="Malgun Gothic"/>
              <a:buChar char="○"/>
            </a:pPr>
            <a:endParaRPr lang="ko-KR" altLang="en-US" dirty="0"/>
          </a:p>
          <a:p>
            <a:pPr marL="457200" lvl="0" indent="-342900">
              <a:spcBef>
                <a:spcPts val="0"/>
              </a:spcBef>
              <a:buSzPts val="1800"/>
              <a:buChar char="●"/>
            </a:pPr>
            <a:r>
              <a:rPr lang="en-US" altLang="ko-KR" dirty="0" err="1">
                <a:ea typeface="맑은 고딕"/>
              </a:rPr>
              <a:t>Baekjoon</a:t>
            </a:r>
            <a:r>
              <a:rPr lang="en-US" altLang="ko-KR" dirty="0">
                <a:ea typeface="맑은 고딕"/>
              </a:rPr>
              <a:t> Online Judge</a:t>
            </a:r>
            <a:endParaRPr lang="ko-KR" altLang="en-US" dirty="0">
              <a:ea typeface="맑은 고딕"/>
            </a:endParaRPr>
          </a:p>
        </p:txBody>
      </p:sp>
      <p:pic>
        <p:nvPicPr>
          <p:cNvPr id="4" name="Google Shape;62;p14">
            <a:extLst>
              <a:ext uri="{FF2B5EF4-FFF2-40B4-BE49-F238E27FC236}">
                <a16:creationId xmlns:a16="http://schemas.microsoft.com/office/drawing/2014/main" id="{EB80DC3A-B2C5-42F0-93A5-6DDDFE11B16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13416" y="2019692"/>
            <a:ext cx="2907084" cy="350957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2962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A89482-C5F1-4D1D-ADF6-40E9564FA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A87E61-2213-491C-BF92-7746E6C92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ko-KR" altLang="en-US"/>
              <a:t>들어가기에 앞서</a:t>
            </a:r>
            <a:r>
              <a:rPr lang="en-US" altLang="ko-KR"/>
              <a:t>… (</a:t>
            </a:r>
            <a:r>
              <a:rPr lang="ko-KR" altLang="en-US"/>
              <a:t>입출력 관련 안내</a:t>
            </a:r>
            <a:r>
              <a:rPr lang="en-US" altLang="ko-KR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/>
              <a:t>프로그래밍 기법</a:t>
            </a:r>
            <a:endParaRPr lang="en-US" altLang="ko-KR"/>
          </a:p>
          <a:p>
            <a:pPr marL="971550" lvl="1" indent="-514350">
              <a:buFont typeface="+mj-lt"/>
              <a:buAutoNum type="arabicPeriod"/>
            </a:pPr>
            <a:r>
              <a:rPr lang="ko-KR" altLang="en-US"/>
              <a:t>재귀적 알고리즘</a:t>
            </a:r>
            <a:endParaRPr lang="en-US" altLang="ko-KR"/>
          </a:p>
          <a:p>
            <a:pPr marL="1428750" lvl="2" indent="-514350">
              <a:buFont typeface="+mj-lt"/>
              <a:buAutoNum type="arabicPeriod"/>
            </a:pPr>
            <a:r>
              <a:rPr lang="ko-KR" altLang="en-US"/>
              <a:t>부분집합</a:t>
            </a:r>
            <a:r>
              <a:rPr lang="en-US" altLang="ko-KR"/>
              <a:t>(Subset)</a:t>
            </a:r>
            <a:r>
              <a:rPr lang="ko-KR" altLang="en-US"/>
              <a:t> 생성하기</a:t>
            </a:r>
            <a:endParaRPr lang="en-US" altLang="ko-KR"/>
          </a:p>
          <a:p>
            <a:pPr marL="1428750" lvl="2" indent="-514350">
              <a:buFont typeface="+mj-lt"/>
              <a:buAutoNum type="arabicPeriod"/>
            </a:pPr>
            <a:r>
              <a:rPr lang="ko-KR" altLang="en-US">
                <a:ea typeface="맑은 고딕"/>
              </a:rPr>
              <a:t>순열</a:t>
            </a:r>
            <a:r>
              <a:rPr lang="en-US" altLang="ko-KR">
                <a:ea typeface="맑은 고딕"/>
              </a:rPr>
              <a:t>(Permutation) </a:t>
            </a:r>
            <a:r>
              <a:rPr lang="ko-KR" altLang="en-US">
                <a:ea typeface="맑은 고딕"/>
              </a:rPr>
              <a:t>생성하기</a:t>
            </a:r>
            <a:endParaRPr lang="en-US" altLang="ko-KR">
              <a:ea typeface="맑은 고딕"/>
            </a:endParaRPr>
          </a:p>
          <a:p>
            <a:pPr marL="1428750" lvl="2" indent="-514350">
              <a:buFont typeface="+mj-lt"/>
              <a:buAutoNum type="arabicPeriod"/>
            </a:pPr>
            <a:r>
              <a:rPr lang="ko-KR" altLang="en-US"/>
              <a:t>백트래킹</a:t>
            </a:r>
            <a:endParaRPr lang="en-US" altLang="ko-KR"/>
          </a:p>
          <a:p>
            <a:pPr marL="971550" lvl="1" indent="-514350">
              <a:buFont typeface="+mj-lt"/>
              <a:buAutoNum type="arabicPeriod"/>
            </a:pPr>
            <a:r>
              <a:rPr lang="ko-KR" altLang="en-US"/>
              <a:t>시간 복잡도</a:t>
            </a:r>
            <a:endParaRPr lang="en-US" altLang="ko-KR"/>
          </a:p>
          <a:p>
            <a:pPr marL="1428750" lvl="2" indent="-514350">
              <a:buFont typeface="+mj-lt"/>
              <a:buAutoNum type="arabicPeriod"/>
            </a:pPr>
            <a:r>
              <a:rPr lang="ko-KR" altLang="en-US"/>
              <a:t>기본적인 개념</a:t>
            </a:r>
            <a:endParaRPr lang="en-US" altLang="ko-KR"/>
          </a:p>
          <a:p>
            <a:pPr marL="1428750" lvl="2" indent="-514350">
              <a:buFont typeface="+mj-lt"/>
              <a:buAutoNum type="arabicPeriod"/>
            </a:pPr>
            <a:r>
              <a:rPr lang="ko-KR" altLang="en-US"/>
              <a:t>예시 </a:t>
            </a:r>
            <a:r>
              <a:rPr lang="en-US" altLang="ko-KR"/>
              <a:t>: </a:t>
            </a:r>
            <a:r>
              <a:rPr lang="ko-KR" altLang="en-US"/>
              <a:t>최대 부분 배열 합</a:t>
            </a:r>
            <a:r>
              <a:rPr lang="en-US" altLang="ko-KR"/>
              <a:t>, </a:t>
            </a:r>
            <a:r>
              <a:rPr lang="ko-KR" altLang="en-US"/>
              <a:t>두 퀸 문제</a:t>
            </a:r>
            <a:endParaRPr lang="en-US" altLang="ko-KR"/>
          </a:p>
          <a:p>
            <a:pPr marL="514350" indent="-514350">
              <a:buFont typeface="+mj-lt"/>
              <a:buAutoNum type="arabicPeriod"/>
            </a:pPr>
            <a:r>
              <a:rPr lang="ko-KR" altLang="en-US"/>
              <a:t>정렬과 탐색</a:t>
            </a:r>
            <a:endParaRPr lang="en-US" altLang="ko-KR"/>
          </a:p>
          <a:p>
            <a:pPr marL="1428750" lvl="2" indent="-514350">
              <a:buFont typeface="+mj-lt"/>
              <a:buAutoNum type="arabicPeriod"/>
            </a:pPr>
            <a:r>
              <a:rPr lang="ko-KR" altLang="en-US"/>
              <a:t>이벤트 스케줄림</a:t>
            </a:r>
            <a:endParaRPr lang="en-US" altLang="ko-KR"/>
          </a:p>
          <a:p>
            <a:pPr marL="1428750" lvl="2" indent="-514350">
              <a:buFont typeface="+mj-lt"/>
              <a:buAutoNum type="arabicPeriod"/>
            </a:pPr>
            <a:r>
              <a:rPr lang="ko-KR" altLang="en-US"/>
              <a:t>작업과 데드라인</a:t>
            </a:r>
            <a:endParaRPr lang="en-US" altLang="ko-KR"/>
          </a:p>
          <a:p>
            <a:pPr marL="1428750" lvl="2" indent="-514350">
              <a:buFont typeface="+mj-lt"/>
              <a:buAutoNum type="arabicPeriod"/>
            </a:pPr>
            <a:r>
              <a:rPr lang="ko-KR" altLang="en-US"/>
              <a:t>이진탐색</a:t>
            </a:r>
            <a:endParaRPr lang="en-US" altLang="ko-KR"/>
          </a:p>
          <a:p>
            <a:pPr marL="971550" lvl="1" indent="-514350">
              <a:buFont typeface="+mj-lt"/>
              <a:buAutoNum type="arabicPeriod"/>
            </a:pPr>
            <a:endParaRPr lang="en-US" altLang="ko-KR"/>
          </a:p>
          <a:p>
            <a:pPr marL="971550" lvl="1" indent="-514350">
              <a:buFont typeface="+mj-lt"/>
              <a:buAutoNum type="arabicPeriod"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06419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ko"/>
              <a:t>들어가기에 앞서… (1)</a:t>
            </a:r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608965" indent="-456565"/>
            <a:r>
              <a:rPr lang="ko"/>
              <a:t>알고리즘 문제 풀이 시 이용되는 </a:t>
            </a:r>
            <a:r>
              <a:rPr lang="ko" b="1"/>
              <a:t>입출력 관련 안내</a:t>
            </a:r>
            <a:endParaRPr lang="ko-KR" altLang="en-US" b="1">
              <a:ea typeface="맑은 고딕" panose="020F0502020204030204"/>
            </a:endParaRPr>
          </a:p>
          <a:p>
            <a:pPr marL="0" indent="0">
              <a:lnSpc>
                <a:spcPct val="100000"/>
              </a:lnSpc>
              <a:spcBef>
                <a:spcPts val="2133"/>
              </a:spcBef>
              <a:buNone/>
            </a:pPr>
            <a:endParaRPr sz="800" b="1"/>
          </a:p>
          <a:p>
            <a:pPr marL="608965" indent="-456565"/>
            <a:r>
              <a:rPr lang="ko" u="sng">
                <a:solidFill>
                  <a:schemeClr val="hlink"/>
                </a:solidFill>
                <a:ea typeface="맑은 고딕"/>
                <a:hlinkClick r:id="rId3"/>
              </a:rPr>
              <a:t>입력 속도 비교</a:t>
            </a:r>
            <a:r>
              <a:rPr lang="ko">
                <a:ea typeface="맑은 고딕"/>
              </a:rPr>
              <a:t> , </a:t>
            </a:r>
            <a:r>
              <a:rPr lang="ko" u="sng">
                <a:solidFill>
                  <a:schemeClr val="hlink"/>
                </a:solidFill>
                <a:ea typeface="맑은 고딕"/>
                <a:hlinkClick r:id="rId4"/>
              </a:rPr>
              <a:t>출력 속도 비교</a:t>
            </a:r>
            <a:endParaRPr lang="ko-KR" altLang="en-US">
              <a:solidFill>
                <a:schemeClr val="hlink"/>
              </a:solidFill>
              <a:ea typeface="맑은 고딕"/>
            </a:endParaRPr>
          </a:p>
          <a:p>
            <a:pPr marL="1218565" lvl="1" indent="-422910">
              <a:spcBef>
                <a:spcPts val="0"/>
              </a:spcBef>
            </a:pPr>
            <a:r>
              <a:rPr lang="ko" i="1"/>
              <a:t>ios::sync_with_stdio(0);</a:t>
            </a:r>
            <a:endParaRPr lang="ko-KR" altLang="en-US" i="1">
              <a:ea typeface="맑은 고딕" panose="020F0502020204030204"/>
            </a:endParaRPr>
          </a:p>
          <a:p>
            <a:pPr marL="1218565" lvl="1" indent="-422910">
              <a:spcBef>
                <a:spcPts val="0"/>
              </a:spcBef>
            </a:pPr>
            <a:r>
              <a:rPr lang="ko" i="1">
                <a:ea typeface="맑은 고딕"/>
              </a:rPr>
              <a:t>cin.tie(0);</a:t>
            </a:r>
            <a:endParaRPr lang="ko-KR" altLang="en-US" i="1">
              <a:ea typeface="맑은 고딕"/>
            </a:endParaRPr>
          </a:p>
          <a:p>
            <a:pPr marL="1218565" lvl="1" indent="-422910">
              <a:spcBef>
                <a:spcPts val="0"/>
              </a:spcBef>
            </a:pPr>
            <a:r>
              <a:rPr lang="ko">
                <a:ea typeface="맑은 고딕"/>
              </a:rPr>
              <a:t>위 2개가 일반적임, </a:t>
            </a:r>
            <a:r>
              <a:rPr lang="ko" b="1">
                <a:ea typeface="맑은 고딕"/>
              </a:rPr>
              <a:t>그러나 </a:t>
            </a:r>
            <a:r>
              <a:rPr lang="ko" b="1" err="1">
                <a:ea typeface="맑은 고딕"/>
              </a:rPr>
              <a:t>scanf</a:t>
            </a:r>
            <a:r>
              <a:rPr lang="ko" b="1">
                <a:ea typeface="맑은 고딕"/>
              </a:rPr>
              <a:t> 사용 불가함에 유의</a:t>
            </a:r>
            <a:endParaRPr lang="en-US" altLang="ko" b="1">
              <a:ea typeface="맑은 고딕"/>
            </a:endParaRPr>
          </a:p>
          <a:p>
            <a:pPr marL="1218565" lvl="1" indent="-422910">
              <a:spcBef>
                <a:spcPts val="0"/>
              </a:spcBef>
            </a:pPr>
            <a:endParaRPr lang="ko-KR" altLang="en-US" b="1">
              <a:ea typeface="맑은 고딕" panose="020F0502020204030204"/>
            </a:endParaRPr>
          </a:p>
          <a:p>
            <a:pPr marL="608965" indent="-456565"/>
            <a:r>
              <a:rPr lang="ko"/>
              <a:t>개행 문자는 “\n”이 endl 보다 훨씬 빠름</a:t>
            </a:r>
            <a:endParaRPr lang="ko-KR" altLang="en-US">
              <a:ea typeface="맑은 고딕" panose="020F0502020204030204"/>
            </a:endParaRPr>
          </a:p>
          <a:p>
            <a:pPr marL="1218565" lvl="1" indent="-422910">
              <a:spcBef>
                <a:spcPts val="0"/>
              </a:spcBef>
            </a:pPr>
            <a:r>
              <a:rPr lang="ko"/>
              <a:t> endl은 명시적 flush(버퍼 비우기) 발생</a:t>
            </a:r>
            <a:endParaRPr lang="ko-KR" altLang="en-US">
              <a:ea typeface="맑은 고딕" panose="020F0502020204030204"/>
            </a:endParaRPr>
          </a:p>
          <a:p>
            <a:pPr marL="608965" indent="0">
              <a:lnSpc>
                <a:spcPct val="100000"/>
              </a:lnSpc>
              <a:spcBef>
                <a:spcPts val="2133"/>
              </a:spcBef>
              <a:buNone/>
            </a:pPr>
            <a:endParaRPr lang="ko-KR" altLang="en-US">
              <a:ea typeface="맑은 고딕" panose="020F0502020204030204"/>
            </a:endParaRPr>
          </a:p>
          <a:p>
            <a:pPr marL="608965" indent="-456565"/>
            <a:r>
              <a:rPr lang="ko"/>
              <a:t>결론적으로 입출력은 위 두 문장을 사용하며, endl 사용 지양 </a:t>
            </a:r>
            <a:endParaRPr lang="ko-KR" altLang="en-US">
              <a:ea typeface="맑은 고딕" panose="020F0502020204030204"/>
            </a:endParaRPr>
          </a:p>
          <a:p>
            <a:pPr marL="0" indent="0">
              <a:spcBef>
                <a:spcPts val="2133"/>
              </a:spcBef>
              <a:buNone/>
            </a:pPr>
            <a:endParaRPr/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ko"/>
              <a:t>들어가기에 앞서… (2)</a:t>
            </a:r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608965" indent="-456565"/>
            <a:r>
              <a:rPr lang="ko"/>
              <a:t>입력과 관련된 유용한 내용</a:t>
            </a:r>
            <a:endParaRPr lang="en-US" altLang="ko"/>
          </a:p>
          <a:p>
            <a:pPr marL="608965" indent="-456565"/>
            <a:endParaRPr>
              <a:ea typeface="맑은 고딕" panose="020F0502020204030204"/>
            </a:endParaRPr>
          </a:p>
          <a:p>
            <a:pPr marL="608965" indent="-456565"/>
            <a:r>
              <a:rPr lang="ko"/>
              <a:t>공백과 상관없이 행 단위 입력을 받을 경우</a:t>
            </a:r>
            <a:endParaRPr>
              <a:ea typeface="맑은 고딕" panose="020F0502020204030204"/>
            </a:endParaRPr>
          </a:p>
          <a:p>
            <a:pPr marL="1218565" lvl="1" indent="-422910">
              <a:spcBef>
                <a:spcPts val="0"/>
              </a:spcBef>
            </a:pPr>
            <a:r>
              <a:rPr lang="ko" i="1">
                <a:ea typeface="맑은 고딕"/>
              </a:rPr>
              <a:t>getline</a:t>
            </a:r>
            <a:r>
              <a:rPr lang="ko">
                <a:ea typeface="맑은 고딕"/>
              </a:rPr>
              <a:t>(cin, string) 함수 이용</a:t>
            </a:r>
            <a:endParaRPr>
              <a:ea typeface="맑은 고딕"/>
            </a:endParaRPr>
          </a:p>
          <a:p>
            <a:pPr marL="1218565" lvl="1" indent="-422910">
              <a:lnSpc>
                <a:spcPct val="114000"/>
              </a:lnSpc>
              <a:spcBef>
                <a:spcPts val="0"/>
              </a:spcBef>
            </a:pPr>
            <a:r>
              <a:rPr lang="ko">
                <a:ea typeface="맑은 고딕"/>
              </a:rPr>
              <a:t>또는 </a:t>
            </a:r>
            <a:r>
              <a:rPr lang="ko" i="1">
                <a:ea typeface="맑은 고딕"/>
              </a:rPr>
              <a:t>cin.getline</a:t>
            </a:r>
            <a:r>
              <a:rPr lang="ko">
                <a:ea typeface="맑은 고딕"/>
              </a:rPr>
              <a:t>(string)도 가능</a:t>
            </a:r>
            <a:endParaRPr>
              <a:ea typeface="맑은 고딕"/>
            </a:endParaRPr>
          </a:p>
          <a:p>
            <a:pPr marL="1218565" indent="0">
              <a:lnSpc>
                <a:spcPct val="114000"/>
              </a:lnSpc>
              <a:buNone/>
            </a:pPr>
            <a:endParaRPr>
              <a:ea typeface="맑은 고딕"/>
            </a:endParaRPr>
          </a:p>
          <a:p>
            <a:pPr marL="608965" indent="-456565"/>
            <a:r>
              <a:rPr lang="ko"/>
              <a:t>EOF까지 입력 또는 입력 종료에 대한 언급이 없는 경우</a:t>
            </a:r>
            <a:endParaRPr>
              <a:ea typeface="맑은 고딕" panose="020F0502020204030204"/>
            </a:endParaRPr>
          </a:p>
          <a:p>
            <a:pPr marL="1218565" lvl="1" indent="-422910">
              <a:spcBef>
                <a:spcPts val="0"/>
              </a:spcBef>
            </a:pPr>
            <a:r>
              <a:rPr lang="ko"/>
              <a:t>while (cin &gt;&gt; x) {...}</a:t>
            </a:r>
            <a:endParaRPr>
              <a:ea typeface="맑은 고딕" panose="020F0502020204030204"/>
            </a:endParaRPr>
          </a:p>
          <a:p>
            <a:pPr marL="608965" indent="-456565"/>
            <a:endParaRPr>
              <a:ea typeface="맑은 고딕" panose="020F05020202040302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242</Words>
  <Application>Microsoft Office PowerPoint</Application>
  <PresentationFormat>와이드스크린</PresentationFormat>
  <Paragraphs>49</Paragraphs>
  <Slides>5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맑은 고딕</vt:lpstr>
      <vt:lpstr>Arial</vt:lpstr>
      <vt:lpstr>Office 테마</vt:lpstr>
      <vt:lpstr>Algorithm Study</vt:lpstr>
      <vt:lpstr>스터디 진행 안내</vt:lpstr>
      <vt:lpstr>목차</vt:lpstr>
      <vt:lpstr>들어가기에 앞서… (1)</vt:lpstr>
      <vt:lpstr>들어가기에 앞서… (2)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 Study</dc:title>
  <dc:creator>정 종범</dc:creator>
  <cp:lastModifiedBy>주빈 박</cp:lastModifiedBy>
  <cp:revision>66</cp:revision>
  <dcterms:created xsi:type="dcterms:W3CDTF">2019-11-05T16:21:13Z</dcterms:created>
  <dcterms:modified xsi:type="dcterms:W3CDTF">2019-11-21T10:09:12Z</dcterms:modified>
</cp:coreProperties>
</file>