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76" r:id="rId4"/>
    <p:sldId id="277" r:id="rId5"/>
    <p:sldId id="278" r:id="rId6"/>
    <p:sldId id="265" r:id="rId7"/>
    <p:sldId id="266" r:id="rId8"/>
    <p:sldId id="279" r:id="rId9"/>
    <p:sldId id="281" r:id="rId10"/>
    <p:sldId id="282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FCF0F-A541-433F-AF20-BF4B23997F6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D271B-5F08-41FC-B965-43219F323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8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D271B-5F08-41FC-B965-43219F323A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93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D271B-5F08-41FC-B965-43219F323A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2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D271B-5F08-41FC-B965-43219F323A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1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E216C-D389-4722-978A-EF245197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4CFE6C-7023-44F7-87C3-23B9B221C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D0E39-AFA8-400C-A584-FA61E026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5D3F2-3EC0-4910-8809-0E45F111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BC4DA-2AA7-499D-A7A9-B4A5461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0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1ABB8-DCB2-42A2-A2D8-E64464D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3E6324-1E77-447C-8DD5-D15E5334A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805C6-0881-4B8D-91F8-63323417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34E97-D080-4AB6-A393-3E1CFC62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94E0E-0E34-49D4-B7B5-F533CA42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2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A83A40-0708-4F01-9110-235508AC9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FC3B0-D1F7-4BF7-A46A-9C7482069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A4C4D-C9E0-4348-BE80-7C1E3FDC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C996D-443A-4D85-B39C-D413551D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0FD38-A505-43EC-A6D3-40B3C448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7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9696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B9583-AA77-4C5B-BC10-E3C1DD10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9F701-D204-4894-9DA6-915B75A9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E6FDC-ABFE-4B4F-B004-B9C64324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423D4-F549-47BB-B9A1-83C27879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03372-2B2F-4843-AFA8-B1854392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20505-6352-4E1E-A04D-1A9BF72B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C9257-4A0A-4046-9CCD-7F4E4DEB8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121F8-D808-4128-BE7C-5D53BB7F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0A58-739E-48D5-BC05-EB582FD8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07F29-1E6F-4C48-ACD2-867FE3B9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2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3665D-C85C-4158-8B5F-556AFDD8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E3D96-E39A-4EC8-B877-BFBAD65FC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97162B-965B-4DAF-8E18-A792350A5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4BAB7-68BC-4714-A84D-C1201AD7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72115-7D4C-4A08-97FA-1474838C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EF877-4F94-45DE-A94E-C7772AC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9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12746-6208-421C-9C05-3BB591E8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E8292-B96E-4DBD-A35B-683AD43AB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C6D83A-D07B-480C-BEF4-5846DFBC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7A5D2A-4267-45B4-B6D8-BD0CCEBCB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BC8751-BFC0-48E3-A694-9756FACEA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4CBB63-78C7-4D58-AC06-CB67F41C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80EA51-ED18-4AD1-97AC-FD452B76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12618E-8FA2-4631-B7C3-99C6D3B3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475DE-DA9F-4AAB-8A91-940F42BA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F3F9EC-88F8-4245-B90C-BDF7DE40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BD622B-9B45-4454-8D01-5F6303D1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96F4C5-55ED-4E61-9541-AD20D117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0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AFD606-EFB0-45B5-9232-9094EDCA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B29C5-1981-4ED6-957D-29132487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417A83-BAF6-4CB9-A4DC-6405DFC9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EF9FC-1722-4A51-9A48-63378298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AA693-8AC9-442D-8BE4-9399C70D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0E7B46-DF89-49AB-8EB4-9AAA3AB73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2C722-9FEC-4401-9A80-590EBF17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D75D0-ABCA-47A3-B011-31B4C7EC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DC7F2-289F-4BF5-90AA-5E9AAE04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1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DEBA1-FA22-4975-BAB5-9E420F6D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29A020-B47C-4DBE-BBE7-A8CE0FA7E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6E5113-6519-4C66-AA91-5D006632B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11604-0E78-432B-8407-43F58339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B22B4-165E-412D-9657-A8DF627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A1185F-A2C6-4E85-9FEC-B96F2153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8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AB19EB-6926-4B15-A436-AFBE135D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76277-338B-4764-AA9D-1D6616F1F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64FB4-3F92-4B64-8283-21EA7EF52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C1925-C809-4782-8DD7-BEF11C18D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52EE0-0EBE-41FA-A301-D59B6AEAB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1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es.fi/problemset/task/1643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ses.fi/problemset/task/1643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ses.fi/problemset/task/1643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8D391-F7AC-4A6B-825A-145FB5BD6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" dirty="0"/>
              <a:t>ALPS</a:t>
            </a:r>
            <a:r>
              <a:rPr lang="ko-KR" altLang="en-US" dirty="0"/>
              <a:t> </a:t>
            </a:r>
            <a:r>
              <a:rPr lang="ko" altLang="ko-KR" dirty="0"/>
              <a:t>Algorithm 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0A856-12EA-4150-ACD1-1FF8FE496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" dirty="0"/>
              <a:t>3</a:t>
            </a:r>
            <a:r>
              <a:rPr lang="ko-KR" altLang="en-US" dirty="0"/>
              <a:t>주차</a:t>
            </a:r>
            <a:endParaRPr lang="en-US" altLang="ko-KR" dirty="0"/>
          </a:p>
          <a:p>
            <a:r>
              <a:rPr lang="en-US" altLang="ko-KR" dirty="0"/>
              <a:t>2019.11.21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12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964F1C0-2BE3-4B9E-B2FB-6F46CB77E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03651"/>
              </p:ext>
            </p:extLst>
          </p:nvPr>
        </p:nvGraphicFramePr>
        <p:xfrm>
          <a:off x="3268150" y="272027"/>
          <a:ext cx="2712072" cy="167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018">
                  <a:extLst>
                    <a:ext uri="{9D8B030D-6E8A-4147-A177-3AD203B41FA5}">
                      <a16:colId xmlns:a16="http://schemas.microsoft.com/office/drawing/2014/main" val="192508889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99930097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372402063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2277102496"/>
                    </a:ext>
                  </a:extLst>
                </a:gridCol>
              </a:tblGrid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84879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57663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397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95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F5A930-DAEC-48D9-B5E3-BE5FE95B7EC0}"/>
              </a:ext>
            </a:extLst>
          </p:cNvPr>
          <p:cNvSpPr txBox="1"/>
          <p:nvPr/>
        </p:nvSpPr>
        <p:spPr>
          <a:xfrm>
            <a:off x="4369566" y="2029514"/>
            <a:ext cx="890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x</a:t>
            </a:r>
            <a:endParaRPr lang="ko-KR" altLang="en-US" dirty="0">
              <a:ea typeface="맑은 고딕"/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E2F0892D-85AA-4E25-A4B4-8F3DC45E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89079"/>
              </p:ext>
            </p:extLst>
          </p:nvPr>
        </p:nvGraphicFramePr>
        <p:xfrm>
          <a:off x="6188912" y="265201"/>
          <a:ext cx="2712072" cy="167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018">
                  <a:extLst>
                    <a:ext uri="{9D8B030D-6E8A-4147-A177-3AD203B41FA5}">
                      <a16:colId xmlns:a16="http://schemas.microsoft.com/office/drawing/2014/main" val="192508889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99930097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372402063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2277102496"/>
                    </a:ext>
                  </a:extLst>
                </a:gridCol>
              </a:tblGrid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84879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57663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397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956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7946F5-1577-46DD-B132-0C99FC809360}"/>
              </a:ext>
            </a:extLst>
          </p:cNvPr>
          <p:cNvSpPr txBox="1"/>
          <p:nvPr/>
        </p:nvSpPr>
        <p:spPr>
          <a:xfrm>
            <a:off x="7264950" y="2012224"/>
            <a:ext cx="1499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x+y</a:t>
            </a:r>
            <a:endParaRPr lang="ko-KR" altLang="en-US" dirty="0">
              <a:ea typeface="맑은 고딕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5EE6EDBC-5F57-4064-A27B-D89E3582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09839"/>
              </p:ext>
            </p:extLst>
          </p:nvPr>
        </p:nvGraphicFramePr>
        <p:xfrm>
          <a:off x="9048550" y="266117"/>
          <a:ext cx="2712072" cy="167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018">
                  <a:extLst>
                    <a:ext uri="{9D8B030D-6E8A-4147-A177-3AD203B41FA5}">
                      <a16:colId xmlns:a16="http://schemas.microsoft.com/office/drawing/2014/main" val="192508889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99930097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372402063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2277102496"/>
                    </a:ext>
                  </a:extLst>
                </a:gridCol>
              </a:tblGrid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84879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57663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55397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956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ADB372E-B131-419A-B151-E92D40F3670B}"/>
              </a:ext>
            </a:extLst>
          </p:cNvPr>
          <p:cNvSpPr txBox="1"/>
          <p:nvPr/>
        </p:nvSpPr>
        <p:spPr>
          <a:xfrm>
            <a:off x="9927561" y="2029612"/>
            <a:ext cx="1786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x-y</a:t>
            </a:r>
            <a:r>
              <a:rPr lang="ko-KR" altLang="en-US" dirty="0">
                <a:ea typeface="맑은 고딕"/>
              </a:rPr>
              <a:t>+</a:t>
            </a:r>
            <a:r>
              <a:rPr lang="en-US" altLang="ko-KR" dirty="0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-1</a:t>
            </a:r>
            <a:endParaRPr lang="ko-KR" dirty="0">
              <a:ea typeface="맑은 고딕" panose="020B0503020000020004" pitchFamily="34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AD6C792A-E8DD-4E14-9B36-318CB4C95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06253"/>
              </p:ext>
            </p:extLst>
          </p:nvPr>
        </p:nvGraphicFramePr>
        <p:xfrm>
          <a:off x="498055" y="272027"/>
          <a:ext cx="2712072" cy="167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018">
                  <a:extLst>
                    <a:ext uri="{9D8B030D-6E8A-4147-A177-3AD203B41FA5}">
                      <a16:colId xmlns:a16="http://schemas.microsoft.com/office/drawing/2014/main" val="192508889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99930097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372402063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2277102496"/>
                    </a:ext>
                  </a:extLst>
                </a:gridCol>
              </a:tblGrid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84879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1, 2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57663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397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3, 0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3, 1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956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61A109A-03C3-41E8-A2AF-C025EB8290D8}"/>
              </a:ext>
            </a:extLst>
          </p:cNvPr>
          <p:cNvSpPr txBox="1"/>
          <p:nvPr/>
        </p:nvSpPr>
        <p:spPr>
          <a:xfrm>
            <a:off x="1371127" y="2002568"/>
            <a:ext cx="11357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(</a:t>
            </a:r>
            <a:r>
              <a:rPr lang="en-US" altLang="ko-KR" dirty="0">
                <a:ea typeface="맑은 고딕"/>
              </a:rPr>
              <a:t>y</a:t>
            </a:r>
            <a:r>
              <a:rPr lang="ko-KR" altLang="en-US" dirty="0">
                <a:ea typeface="맑은 고딕"/>
              </a:rPr>
              <a:t>, </a:t>
            </a:r>
            <a:r>
              <a:rPr lang="en-US" altLang="ko-KR" dirty="0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en-US" altLang="ko-KR" dirty="0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 = 4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58E366-62A8-41B6-AAAC-642F436FEF71}"/>
              </a:ext>
            </a:extLst>
          </p:cNvPr>
          <p:cNvCxnSpPr/>
          <p:nvPr/>
        </p:nvCxnSpPr>
        <p:spPr>
          <a:xfrm>
            <a:off x="9016340" y="257252"/>
            <a:ext cx="2671482" cy="162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56C273-13C3-4122-9343-8177A8456681}"/>
              </a:ext>
            </a:extLst>
          </p:cNvPr>
          <p:cNvCxnSpPr/>
          <p:nvPr/>
        </p:nvCxnSpPr>
        <p:spPr>
          <a:xfrm flipH="1">
            <a:off x="6227756" y="319445"/>
            <a:ext cx="2581835" cy="160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D2A7EF-AF45-4398-9420-B630E2DA7DC1}"/>
              </a:ext>
            </a:extLst>
          </p:cNvPr>
          <p:cNvSpPr txBox="1"/>
          <p:nvPr/>
        </p:nvSpPr>
        <p:spPr>
          <a:xfrm>
            <a:off x="4228066" y="2465932"/>
            <a:ext cx="959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같은 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5087C6-97FD-4CCE-95C0-C06BAEB66104}"/>
              </a:ext>
            </a:extLst>
          </p:cNvPr>
          <p:cNvSpPr txBox="1"/>
          <p:nvPr/>
        </p:nvSpPr>
        <p:spPr>
          <a:xfrm>
            <a:off x="6861484" y="2466410"/>
            <a:ext cx="1499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좌하</a:t>
            </a:r>
            <a:r>
              <a:rPr lang="ko-KR" altLang="en-US" dirty="0">
                <a:ea typeface="맑은 고딕"/>
              </a:rPr>
              <a:t> 대각선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5E14B-8367-41A6-8AC7-5049FEF9FB09}"/>
              </a:ext>
            </a:extLst>
          </p:cNvPr>
          <p:cNvSpPr txBox="1"/>
          <p:nvPr/>
        </p:nvSpPr>
        <p:spPr>
          <a:xfrm>
            <a:off x="9831006" y="2465931"/>
            <a:ext cx="16274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우하</a:t>
            </a:r>
            <a:r>
              <a:rPr lang="ko-KR" altLang="en-US" dirty="0">
                <a:ea typeface="맑은 고딕"/>
              </a:rPr>
              <a:t> 대각선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0C6B53-2324-4995-A7E4-32A701FCE99D}"/>
              </a:ext>
            </a:extLst>
          </p:cNvPr>
          <p:cNvCxnSpPr/>
          <p:nvPr/>
        </p:nvCxnSpPr>
        <p:spPr>
          <a:xfrm>
            <a:off x="3406914" y="259164"/>
            <a:ext cx="8966" cy="168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648CDBA-04F2-40A4-99D7-1F88F2F52602}"/>
              </a:ext>
            </a:extLst>
          </p:cNvPr>
          <p:cNvCxnSpPr/>
          <p:nvPr/>
        </p:nvCxnSpPr>
        <p:spPr>
          <a:xfrm>
            <a:off x="4081826" y="262273"/>
            <a:ext cx="8966" cy="168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6150385-ED83-47C3-9A43-040B681DC7B3}"/>
              </a:ext>
            </a:extLst>
          </p:cNvPr>
          <p:cNvCxnSpPr/>
          <p:nvPr/>
        </p:nvCxnSpPr>
        <p:spPr>
          <a:xfrm>
            <a:off x="4756738" y="262273"/>
            <a:ext cx="8966" cy="168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0DC143-1C24-4CAD-8A2E-82C6B32999AF}"/>
              </a:ext>
            </a:extLst>
          </p:cNvPr>
          <p:cNvCxnSpPr/>
          <p:nvPr/>
        </p:nvCxnSpPr>
        <p:spPr>
          <a:xfrm>
            <a:off x="5431650" y="265382"/>
            <a:ext cx="8966" cy="168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0D496B-9F46-4544-BEBF-5AC5ED273F27}"/>
              </a:ext>
            </a:extLst>
          </p:cNvPr>
          <p:cNvCxnSpPr>
            <a:cxnSpLocks/>
          </p:cNvCxnSpPr>
          <p:nvPr/>
        </p:nvCxnSpPr>
        <p:spPr>
          <a:xfrm flipH="1">
            <a:off x="6885232" y="692635"/>
            <a:ext cx="1963203" cy="123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36AB088-7E29-4657-945F-562447E1B99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7572660" y="1105131"/>
            <a:ext cx="1328324" cy="81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5704E77-2243-4D6F-99F7-41F1158103C2}"/>
              </a:ext>
            </a:extLst>
          </p:cNvPr>
          <p:cNvCxnSpPr>
            <a:cxnSpLocks/>
          </p:cNvCxnSpPr>
          <p:nvPr/>
        </p:nvCxnSpPr>
        <p:spPr>
          <a:xfrm flipH="1">
            <a:off x="8200742" y="1525096"/>
            <a:ext cx="700242" cy="40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AABC390-FC7F-4A84-A3B0-520C737B11B0}"/>
              </a:ext>
            </a:extLst>
          </p:cNvPr>
          <p:cNvCxnSpPr>
            <a:cxnSpLocks/>
          </p:cNvCxnSpPr>
          <p:nvPr/>
        </p:nvCxnSpPr>
        <p:spPr>
          <a:xfrm flipH="1">
            <a:off x="6210319" y="277423"/>
            <a:ext cx="1980641" cy="121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E35AC7-D4F7-4374-B8FC-EA8DB61AA02E}"/>
              </a:ext>
            </a:extLst>
          </p:cNvPr>
          <p:cNvCxnSpPr>
            <a:cxnSpLocks/>
          </p:cNvCxnSpPr>
          <p:nvPr/>
        </p:nvCxnSpPr>
        <p:spPr>
          <a:xfrm flipH="1">
            <a:off x="6175473" y="259383"/>
            <a:ext cx="1328324" cy="81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E9575F-8527-4266-95FC-8C8A3A6EC5CE}"/>
              </a:ext>
            </a:extLst>
          </p:cNvPr>
          <p:cNvCxnSpPr>
            <a:cxnSpLocks/>
          </p:cNvCxnSpPr>
          <p:nvPr/>
        </p:nvCxnSpPr>
        <p:spPr>
          <a:xfrm flipH="1">
            <a:off x="6161242" y="269850"/>
            <a:ext cx="700242" cy="40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87E1A4F-6C67-478E-B55D-4BB34BAEBF4F}"/>
              </a:ext>
            </a:extLst>
          </p:cNvPr>
          <p:cNvCxnSpPr>
            <a:cxnSpLocks/>
          </p:cNvCxnSpPr>
          <p:nvPr/>
        </p:nvCxnSpPr>
        <p:spPr>
          <a:xfrm>
            <a:off x="9048550" y="679348"/>
            <a:ext cx="2053660" cy="126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70FFFB2-FE74-49C4-82BE-4126D6A38E9C}"/>
              </a:ext>
            </a:extLst>
          </p:cNvPr>
          <p:cNvCxnSpPr>
            <a:cxnSpLocks/>
          </p:cNvCxnSpPr>
          <p:nvPr/>
        </p:nvCxnSpPr>
        <p:spPr>
          <a:xfrm>
            <a:off x="9733284" y="263029"/>
            <a:ext cx="2053660" cy="126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E9121E0-0798-42A1-8DA8-963ECAAA7A9E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10388472" y="252562"/>
            <a:ext cx="1372150" cy="85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52C784-6744-4951-AF4E-3D471D24E26E}"/>
              </a:ext>
            </a:extLst>
          </p:cNvPr>
          <p:cNvCxnSpPr>
            <a:cxnSpLocks/>
          </p:cNvCxnSpPr>
          <p:nvPr/>
        </p:nvCxnSpPr>
        <p:spPr>
          <a:xfrm>
            <a:off x="9029128" y="1095580"/>
            <a:ext cx="1372150" cy="85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AA61F42-4976-4693-BB00-E70145195D2C}"/>
              </a:ext>
            </a:extLst>
          </p:cNvPr>
          <p:cNvCxnSpPr>
            <a:cxnSpLocks/>
          </p:cNvCxnSpPr>
          <p:nvPr/>
        </p:nvCxnSpPr>
        <p:spPr>
          <a:xfrm>
            <a:off x="9060972" y="1519857"/>
            <a:ext cx="690631" cy="41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18EC38-1B68-4CD0-92EF-98620E4CC82F}"/>
              </a:ext>
            </a:extLst>
          </p:cNvPr>
          <p:cNvCxnSpPr>
            <a:cxnSpLocks/>
          </p:cNvCxnSpPr>
          <p:nvPr/>
        </p:nvCxnSpPr>
        <p:spPr>
          <a:xfrm>
            <a:off x="11069991" y="254144"/>
            <a:ext cx="690631" cy="41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2">
            <a:extLst>
              <a:ext uri="{FF2B5EF4-FFF2-40B4-BE49-F238E27FC236}">
                <a16:creationId xmlns:a16="http://schemas.microsoft.com/office/drawing/2014/main" id="{96EADF7A-F8C8-41BE-AB70-F6006AC4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25577"/>
              </p:ext>
            </p:extLst>
          </p:nvPr>
        </p:nvGraphicFramePr>
        <p:xfrm>
          <a:off x="2202241" y="3535178"/>
          <a:ext cx="5840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232">
                  <a:extLst>
                    <a:ext uri="{9D8B030D-6E8A-4147-A177-3AD203B41FA5}">
                      <a16:colId xmlns:a16="http://schemas.microsoft.com/office/drawing/2014/main" val="705184786"/>
                    </a:ext>
                  </a:extLst>
                </a:gridCol>
                <a:gridCol w="1460232">
                  <a:extLst>
                    <a:ext uri="{9D8B030D-6E8A-4147-A177-3AD203B41FA5}">
                      <a16:colId xmlns:a16="http://schemas.microsoft.com/office/drawing/2014/main" val="924904489"/>
                    </a:ext>
                  </a:extLst>
                </a:gridCol>
                <a:gridCol w="1460232">
                  <a:extLst>
                    <a:ext uri="{9D8B030D-6E8A-4147-A177-3AD203B41FA5}">
                      <a16:colId xmlns:a16="http://schemas.microsoft.com/office/drawing/2014/main" val="2649049891"/>
                    </a:ext>
                  </a:extLst>
                </a:gridCol>
                <a:gridCol w="1460232">
                  <a:extLst>
                    <a:ext uri="{9D8B030D-6E8A-4147-A177-3AD203B41FA5}">
                      <a16:colId xmlns:a16="http://schemas.microsoft.com/office/drawing/2014/main" val="1079535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88355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165598DD-0969-478D-81F8-8F14B8EE6E4F}"/>
              </a:ext>
            </a:extLst>
          </p:cNvPr>
          <p:cNvSpPr txBox="1"/>
          <p:nvPr/>
        </p:nvSpPr>
        <p:spPr>
          <a:xfrm>
            <a:off x="1179744" y="3535178"/>
            <a:ext cx="890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dirty="0" err="1">
                <a:ea typeface="맑은 고딕"/>
              </a:rPr>
              <a:t>col</a:t>
            </a:r>
            <a:r>
              <a:rPr lang="ko-KR" altLang="en-US" dirty="0">
                <a:ea typeface="맑은 고딕"/>
              </a:rPr>
              <a:t>[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]</a:t>
            </a:r>
          </a:p>
        </p:txBody>
      </p:sp>
      <p:graphicFrame>
        <p:nvGraphicFramePr>
          <p:cNvPr id="36" name="표 40">
            <a:extLst>
              <a:ext uri="{FF2B5EF4-FFF2-40B4-BE49-F238E27FC236}">
                <a16:creationId xmlns:a16="http://schemas.microsoft.com/office/drawing/2014/main" id="{D7C067E6-9CD9-42E1-8724-864DCA0A3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25065"/>
              </p:ext>
            </p:extLst>
          </p:nvPr>
        </p:nvGraphicFramePr>
        <p:xfrm>
          <a:off x="2202155" y="4195506"/>
          <a:ext cx="58409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418">
                  <a:extLst>
                    <a:ext uri="{9D8B030D-6E8A-4147-A177-3AD203B41FA5}">
                      <a16:colId xmlns:a16="http://schemas.microsoft.com/office/drawing/2014/main" val="1229137985"/>
                    </a:ext>
                  </a:extLst>
                </a:gridCol>
                <a:gridCol w="834418">
                  <a:extLst>
                    <a:ext uri="{9D8B030D-6E8A-4147-A177-3AD203B41FA5}">
                      <a16:colId xmlns:a16="http://schemas.microsoft.com/office/drawing/2014/main" val="29645157"/>
                    </a:ext>
                  </a:extLst>
                </a:gridCol>
                <a:gridCol w="834418">
                  <a:extLst>
                    <a:ext uri="{9D8B030D-6E8A-4147-A177-3AD203B41FA5}">
                      <a16:colId xmlns:a16="http://schemas.microsoft.com/office/drawing/2014/main" val="3569564297"/>
                    </a:ext>
                  </a:extLst>
                </a:gridCol>
                <a:gridCol w="834418">
                  <a:extLst>
                    <a:ext uri="{9D8B030D-6E8A-4147-A177-3AD203B41FA5}">
                      <a16:colId xmlns:a16="http://schemas.microsoft.com/office/drawing/2014/main" val="558677461"/>
                    </a:ext>
                  </a:extLst>
                </a:gridCol>
                <a:gridCol w="834418">
                  <a:extLst>
                    <a:ext uri="{9D8B030D-6E8A-4147-A177-3AD203B41FA5}">
                      <a16:colId xmlns:a16="http://schemas.microsoft.com/office/drawing/2014/main" val="1446149200"/>
                    </a:ext>
                  </a:extLst>
                </a:gridCol>
                <a:gridCol w="834418">
                  <a:extLst>
                    <a:ext uri="{9D8B030D-6E8A-4147-A177-3AD203B41FA5}">
                      <a16:colId xmlns:a16="http://schemas.microsoft.com/office/drawing/2014/main" val="1569333400"/>
                    </a:ext>
                  </a:extLst>
                </a:gridCol>
                <a:gridCol w="834418">
                  <a:extLst>
                    <a:ext uri="{9D8B030D-6E8A-4147-A177-3AD203B41FA5}">
                      <a16:colId xmlns:a16="http://schemas.microsoft.com/office/drawing/2014/main" val="3934282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6594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22B3973-BC35-416B-95C2-53A1E85DED9D}"/>
              </a:ext>
            </a:extLst>
          </p:cNvPr>
          <p:cNvSpPr txBox="1"/>
          <p:nvPr/>
        </p:nvSpPr>
        <p:spPr>
          <a:xfrm>
            <a:off x="573303" y="4195506"/>
            <a:ext cx="1499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dirty="0">
                <a:ea typeface="맑은 고딕"/>
              </a:rPr>
              <a:t>diag1[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+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]</a:t>
            </a:r>
          </a:p>
        </p:txBody>
      </p:sp>
      <p:graphicFrame>
        <p:nvGraphicFramePr>
          <p:cNvPr id="44" name="표 40">
            <a:extLst>
              <a:ext uri="{FF2B5EF4-FFF2-40B4-BE49-F238E27FC236}">
                <a16:creationId xmlns:a16="http://schemas.microsoft.com/office/drawing/2014/main" id="{E6BBE632-70AB-45DA-9595-A7BFE78D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90195"/>
              </p:ext>
            </p:extLst>
          </p:nvPr>
        </p:nvGraphicFramePr>
        <p:xfrm>
          <a:off x="2218334" y="4946730"/>
          <a:ext cx="58409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418">
                  <a:extLst>
                    <a:ext uri="{9D8B030D-6E8A-4147-A177-3AD203B41FA5}">
                      <a16:colId xmlns:a16="http://schemas.microsoft.com/office/drawing/2014/main" val="1229137985"/>
                    </a:ext>
                  </a:extLst>
                </a:gridCol>
                <a:gridCol w="834418">
                  <a:extLst>
                    <a:ext uri="{9D8B030D-6E8A-4147-A177-3AD203B41FA5}">
                      <a16:colId xmlns:a16="http://schemas.microsoft.com/office/drawing/2014/main" val="29645157"/>
                    </a:ext>
                  </a:extLst>
                </a:gridCol>
                <a:gridCol w="834418">
                  <a:extLst>
                    <a:ext uri="{9D8B030D-6E8A-4147-A177-3AD203B41FA5}">
                      <a16:colId xmlns:a16="http://schemas.microsoft.com/office/drawing/2014/main" val="3569564297"/>
                    </a:ext>
                  </a:extLst>
                </a:gridCol>
                <a:gridCol w="834418">
                  <a:extLst>
                    <a:ext uri="{9D8B030D-6E8A-4147-A177-3AD203B41FA5}">
                      <a16:colId xmlns:a16="http://schemas.microsoft.com/office/drawing/2014/main" val="558677461"/>
                    </a:ext>
                  </a:extLst>
                </a:gridCol>
                <a:gridCol w="834418">
                  <a:extLst>
                    <a:ext uri="{9D8B030D-6E8A-4147-A177-3AD203B41FA5}">
                      <a16:colId xmlns:a16="http://schemas.microsoft.com/office/drawing/2014/main" val="1446149200"/>
                    </a:ext>
                  </a:extLst>
                </a:gridCol>
                <a:gridCol w="834418">
                  <a:extLst>
                    <a:ext uri="{9D8B030D-6E8A-4147-A177-3AD203B41FA5}">
                      <a16:colId xmlns:a16="http://schemas.microsoft.com/office/drawing/2014/main" val="1569333400"/>
                    </a:ext>
                  </a:extLst>
                </a:gridCol>
                <a:gridCol w="834418">
                  <a:extLst>
                    <a:ext uri="{9D8B030D-6E8A-4147-A177-3AD203B41FA5}">
                      <a16:colId xmlns:a16="http://schemas.microsoft.com/office/drawing/2014/main" val="3934282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6594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8E67DD8-49CF-4757-9F20-902CB77EF022}"/>
              </a:ext>
            </a:extLst>
          </p:cNvPr>
          <p:cNvSpPr txBox="1"/>
          <p:nvPr/>
        </p:nvSpPr>
        <p:spPr>
          <a:xfrm>
            <a:off x="286433" y="4922890"/>
            <a:ext cx="1786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dirty="0">
                <a:ea typeface="맑은 고딕"/>
              </a:rPr>
              <a:t>diag2[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-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+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-1]</a:t>
            </a:r>
            <a:endParaRPr lang="ko-KR" dirty="0">
              <a:ea typeface="맑은 고딕" panose="020B0503020000020004" pitchFamily="34" charset="-127"/>
            </a:endParaRP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08AD28AB-EFEC-438C-AE28-70B4318DB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92429"/>
              </p:ext>
            </p:extLst>
          </p:nvPr>
        </p:nvGraphicFramePr>
        <p:xfrm>
          <a:off x="8809591" y="3612362"/>
          <a:ext cx="2712072" cy="167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018">
                  <a:extLst>
                    <a:ext uri="{9D8B030D-6E8A-4147-A177-3AD203B41FA5}">
                      <a16:colId xmlns:a16="http://schemas.microsoft.com/office/drawing/2014/main" val="192508889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99930097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372402063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2277102496"/>
                    </a:ext>
                  </a:extLst>
                </a:gridCol>
              </a:tblGrid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0, 1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0, 2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0, 3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84879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1, 2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57663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2, 1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2, 2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2, 3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55397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3, 0</a:t>
                      </a:r>
                      <a:endParaRPr lang="ko-K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3, 1</a:t>
                      </a:r>
                      <a:endParaRPr 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3, 2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95638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39C77DC1-E9FA-431D-8911-8C1602892BAA}"/>
              </a:ext>
            </a:extLst>
          </p:cNvPr>
          <p:cNvSpPr txBox="1"/>
          <p:nvPr/>
        </p:nvSpPr>
        <p:spPr>
          <a:xfrm>
            <a:off x="1359552" y="3071023"/>
            <a:ext cx="890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ea typeface="맑은 고딕"/>
              </a:rPr>
              <a:t>(</a:t>
            </a:r>
            <a:r>
              <a:rPr lang="en-US" altLang="ko-KR" dirty="0">
                <a:highlight>
                  <a:srgbClr val="FFFF00"/>
                </a:highlight>
                <a:ea typeface="맑은 고딕"/>
              </a:rPr>
              <a:t>1</a:t>
            </a:r>
            <a:r>
              <a:rPr lang="ko-KR" altLang="en-US" dirty="0">
                <a:highlight>
                  <a:srgbClr val="FFFF00"/>
                </a:highlight>
                <a:ea typeface="맑은 고딕"/>
              </a:rPr>
              <a:t>, </a:t>
            </a:r>
            <a:r>
              <a:rPr lang="en-US" altLang="ko-KR" dirty="0">
                <a:highlight>
                  <a:srgbClr val="FFFF00"/>
                </a:highlight>
                <a:ea typeface="맑은 고딕"/>
              </a:rPr>
              <a:t>2</a:t>
            </a:r>
            <a:r>
              <a:rPr lang="ko-KR" altLang="en-US" dirty="0">
                <a:highlight>
                  <a:srgbClr val="FFFF00"/>
                </a:highlight>
                <a:ea typeface="맑은 고딕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112555-E876-4CD8-92A3-A7D403703DC1}"/>
              </a:ext>
            </a:extLst>
          </p:cNvPr>
          <p:cNvSpPr txBox="1"/>
          <p:nvPr/>
        </p:nvSpPr>
        <p:spPr>
          <a:xfrm>
            <a:off x="4686924" y="5743709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주황색으로 칠한 첨자를 </a:t>
            </a:r>
            <a:r>
              <a:rPr lang="en-US" altLang="ko-KR" dirty="0"/>
              <a:t>true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C3A9362-2785-4B34-A302-432672FB05B7}"/>
              </a:ext>
            </a:extLst>
          </p:cNvPr>
          <p:cNvCxnSpPr>
            <a:cxnSpLocks/>
          </p:cNvCxnSpPr>
          <p:nvPr/>
        </p:nvCxnSpPr>
        <p:spPr>
          <a:xfrm flipH="1">
            <a:off x="8550863" y="3352129"/>
            <a:ext cx="3354704" cy="2097326"/>
          </a:xfrm>
          <a:prstGeom prst="straightConnector1">
            <a:avLst/>
          </a:prstGeom>
          <a:ln w="381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51210D1-4B41-4BA1-AE00-75E478FDFE1B}"/>
              </a:ext>
            </a:extLst>
          </p:cNvPr>
          <p:cNvCxnSpPr>
            <a:cxnSpLocks/>
          </p:cNvCxnSpPr>
          <p:nvPr/>
        </p:nvCxnSpPr>
        <p:spPr>
          <a:xfrm>
            <a:off x="10515340" y="3245638"/>
            <a:ext cx="0" cy="2407017"/>
          </a:xfrm>
          <a:prstGeom prst="straightConnector1">
            <a:avLst/>
          </a:prstGeom>
          <a:ln w="38100">
            <a:solidFill>
              <a:schemeClr val="accent1">
                <a:alpha val="4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461E892-7CEB-4DD0-B969-E3E16A81DB0B}"/>
              </a:ext>
            </a:extLst>
          </p:cNvPr>
          <p:cNvCxnSpPr/>
          <p:nvPr/>
        </p:nvCxnSpPr>
        <p:spPr>
          <a:xfrm>
            <a:off x="9108909" y="3413681"/>
            <a:ext cx="2671482" cy="1622611"/>
          </a:xfrm>
          <a:prstGeom prst="straightConnector1">
            <a:avLst/>
          </a:prstGeom>
          <a:ln w="38100">
            <a:solidFill>
              <a:schemeClr val="accent1">
                <a:alpha val="5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8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spcBef>
                <a:spcPct val="0"/>
              </a:spcBef>
            </a:pPr>
            <a:r>
              <a:rPr lang="ko-KR" altLang="en-US" sz="4100" dirty="0"/>
              <a:t>백트래킹</a:t>
            </a:r>
            <a:br>
              <a:rPr lang="en-US" altLang="ko-KR" sz="4100" dirty="0"/>
            </a:br>
            <a:r>
              <a:rPr lang="en-US" altLang="ko-KR" sz="4100" dirty="0"/>
              <a:t>N-Queen : BOJ 9663</a:t>
            </a:r>
          </a:p>
          <a:p>
            <a:pPr latinLnBrk="0">
              <a:spcBef>
                <a:spcPct val="0"/>
              </a:spcBef>
            </a:pPr>
            <a:endParaRPr lang="en-US" altLang="ko-KR" sz="4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36DE53-CA99-450D-9795-27751B14D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47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152400"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0</a:t>
            </a:r>
            <a:r>
              <a:rPr lang="ko-KR" altLang="en-US" sz="2000" dirty="0"/>
              <a:t>번째 행</a:t>
            </a:r>
            <a:r>
              <a:rPr lang="en-US" altLang="ko-KR" sz="2000" dirty="0"/>
              <a:t>(y = 0)</a:t>
            </a:r>
            <a:r>
              <a:rPr lang="ko-KR" altLang="en-US" sz="2000" dirty="0"/>
              <a:t>부터</a:t>
            </a:r>
            <a:r>
              <a:rPr lang="en-US" altLang="ko-KR" sz="2000" dirty="0"/>
              <a:t> </a:t>
            </a:r>
            <a:r>
              <a:rPr lang="ko-KR" altLang="en-US" sz="2000" dirty="0"/>
              <a:t>차례대로 검사</a:t>
            </a:r>
          </a:p>
          <a:p>
            <a:pPr marL="152400"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52400"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개의 대각선과 열에 퀸이 있는지 검사</a:t>
            </a:r>
          </a:p>
          <a:p>
            <a:pPr marL="152400"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52400"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if(</a:t>
            </a:r>
            <a:r>
              <a:rPr lang="en-US" altLang="ko-KR" sz="2000" b="1" i="1" dirty="0"/>
              <a:t>y </a:t>
            </a:r>
            <a:r>
              <a:rPr lang="en-US" altLang="ko-KR" sz="2000" dirty="0"/>
              <a:t>== </a:t>
            </a:r>
            <a:r>
              <a:rPr lang="en-US" altLang="ko-KR" sz="2000" b="1" dirty="0"/>
              <a:t>N</a:t>
            </a:r>
            <a:r>
              <a:rPr lang="en-US" altLang="ko-KR" sz="2000" dirty="0"/>
              <a:t>) (</a:t>
            </a:r>
            <a:r>
              <a:rPr lang="ko-KR" altLang="en-US" sz="2000" dirty="0"/>
              <a:t>종료 조건</a:t>
            </a:r>
            <a:r>
              <a:rPr lang="en-US" altLang="ko-KR" sz="2000" dirty="0"/>
              <a:t>)</a:t>
            </a:r>
          </a:p>
          <a:p>
            <a:pPr marL="761985" lvl="1"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y = 0 </a:t>
            </a:r>
            <a:r>
              <a:rPr lang="ko-KR" altLang="en-US" sz="1600" dirty="0"/>
              <a:t>에서</a:t>
            </a:r>
            <a:r>
              <a:rPr lang="en-US" altLang="ko-KR" sz="1600" dirty="0"/>
              <a:t> N – 1 </a:t>
            </a:r>
            <a:r>
              <a:rPr lang="ko-KR" altLang="en-US" sz="1600" dirty="0"/>
              <a:t>까지 오면서 아무 문제 없었음</a:t>
            </a:r>
            <a:endParaRPr lang="en-US" altLang="ko-KR" sz="1600" dirty="0"/>
          </a:p>
          <a:p>
            <a:pPr marL="761985" lvl="1"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가능한 경우의 수이므로 </a:t>
            </a:r>
            <a:r>
              <a:rPr lang="en-US" altLang="ko-KR" sz="1600" dirty="0"/>
              <a:t>++</a:t>
            </a:r>
            <a:r>
              <a:rPr lang="en-US" altLang="ko-KR" sz="1600" b="1" i="1" dirty="0"/>
              <a:t>count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6376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89482-C5F1-4D1D-ADF6-40E9564F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87E61-2213-491C-BF92-7746E6C9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프로그래밍 기법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재귀적 </a:t>
            </a:r>
            <a:r>
              <a:rPr lang="ko-KR" altLang="en-US" dirty="0" err="1"/>
              <a:t>알고리듬</a:t>
            </a:r>
            <a:endParaRPr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부분집합</a:t>
            </a:r>
            <a:r>
              <a:rPr lang="en-US" altLang="ko-KR" dirty="0">
                <a:solidFill>
                  <a:schemeClr val="bg2"/>
                </a:solidFill>
              </a:rPr>
              <a:t>(Subset)</a:t>
            </a:r>
            <a:r>
              <a:rPr lang="ko-KR" altLang="en-US" dirty="0">
                <a:solidFill>
                  <a:schemeClr val="bg2"/>
                </a:solidFill>
              </a:rPr>
              <a:t> 생성하기</a:t>
            </a:r>
            <a:endParaRPr lang="en-US" altLang="ko-KR" dirty="0">
              <a:solidFill>
                <a:schemeClr val="bg2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/>
                </a:solidFill>
                <a:ea typeface="맑은 고딕"/>
              </a:rPr>
              <a:t>순열</a:t>
            </a:r>
            <a:r>
              <a:rPr lang="en-US" altLang="ko-KR" dirty="0">
                <a:solidFill>
                  <a:schemeClr val="bg2"/>
                </a:solidFill>
                <a:ea typeface="맑은 고딕"/>
              </a:rPr>
              <a:t>(Permutation) </a:t>
            </a:r>
            <a:r>
              <a:rPr lang="ko-KR" altLang="en-US" dirty="0">
                <a:solidFill>
                  <a:schemeClr val="bg2"/>
                </a:solidFill>
                <a:ea typeface="맑은 고딕"/>
              </a:rPr>
              <a:t>생성하기</a:t>
            </a:r>
            <a:endParaRPr lang="en-US" altLang="ko-KR" dirty="0">
              <a:solidFill>
                <a:schemeClr val="bg2"/>
              </a:solidFill>
              <a:ea typeface="맑은 고딕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ko-KR" altLang="en-US" dirty="0"/>
              <a:t>백트래킹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시간 복잡도</a:t>
            </a:r>
            <a:endParaRPr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dirty="0"/>
              <a:t>기본적인 개념</a:t>
            </a:r>
            <a:endParaRPr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최대 부분 배열 합</a:t>
            </a:r>
            <a:r>
              <a:rPr lang="en-US" altLang="ko-KR" dirty="0"/>
              <a:t>, </a:t>
            </a:r>
            <a:r>
              <a:rPr lang="ko-KR" altLang="en-US" dirty="0"/>
              <a:t>두 퀸 문제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정렬과 탐색</a:t>
            </a:r>
            <a:endParaRPr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dirty="0"/>
              <a:t>이벤트 스케줄링</a:t>
            </a:r>
            <a:endParaRPr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dirty="0"/>
              <a:t>작업과 데드라인</a:t>
            </a:r>
            <a:endParaRPr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이진탐색</a:t>
            </a:r>
            <a:endParaRPr lang="en-US" altLang="ko-KR" dirty="0">
              <a:solidFill>
                <a:schemeClr val="bg2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641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EFE8B-D3F3-46ED-B50A-C86820EA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1095294"/>
          </a:xfrm>
        </p:spPr>
        <p:txBody>
          <a:bodyPr/>
          <a:lstStyle/>
          <a:p>
            <a:r>
              <a:rPr lang="en-US" altLang="ko-KR" sz="2800" dirty="0" err="1">
                <a:ea typeface="맑은 고딕"/>
              </a:rPr>
              <a:t>최대</a:t>
            </a:r>
            <a:r>
              <a:rPr lang="en-US" altLang="ko-KR" sz="2800" dirty="0">
                <a:ea typeface="맑은 고딕"/>
              </a:rPr>
              <a:t> </a:t>
            </a:r>
            <a:r>
              <a:rPr lang="en-US" altLang="ko-KR" sz="2800" dirty="0" err="1">
                <a:ea typeface="맑은 고딕"/>
              </a:rPr>
              <a:t>부분</a:t>
            </a:r>
            <a:r>
              <a:rPr lang="en-US" altLang="ko-KR" sz="2800" dirty="0">
                <a:ea typeface="맑은 고딕"/>
              </a:rPr>
              <a:t> </a:t>
            </a:r>
            <a:r>
              <a:rPr lang="en-US" altLang="ko-KR" sz="2800" dirty="0" err="1">
                <a:ea typeface="맑은 고딕"/>
              </a:rPr>
              <a:t>배열</a:t>
            </a:r>
            <a:r>
              <a:rPr lang="en-US" altLang="ko-KR" sz="2800" dirty="0">
                <a:ea typeface="맑은 고딕"/>
              </a:rPr>
              <a:t> 합</a:t>
            </a:r>
            <a:br>
              <a:rPr lang="en-US" altLang="ko-KR" sz="2800" dirty="0"/>
            </a:br>
            <a:r>
              <a:rPr lang="en-US" sz="2800" dirty="0">
                <a:ea typeface="+mj-lt"/>
                <a:cs typeface="+mj-lt"/>
                <a:hlinkClick r:id="rId2"/>
              </a:rPr>
              <a:t>https://cses.fi/problemset/task/1643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4681C8-0955-414C-92F5-E9465206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36375"/>
            <a:ext cx="11360800" cy="4155457"/>
          </a:xfrm>
        </p:spPr>
        <p:txBody>
          <a:bodyPr/>
          <a:lstStyle/>
          <a:p>
            <a:pPr marL="608965" indent="-456565"/>
            <a:r>
              <a:rPr lang="ko-KR" altLang="en-US" dirty="0" err="1">
                <a:ea typeface="맑은 고딕"/>
              </a:rPr>
              <a:t>시간복잡도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O(n</a:t>
            </a:r>
            <a:r>
              <a:rPr lang="ko-KR" altLang="en-US" dirty="0">
                <a:ea typeface="맑은 고딕"/>
              </a:rPr>
              <a:t>^3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 -&gt; </a:t>
            </a:r>
            <a:r>
              <a:rPr lang="en-US" altLang="ko-KR" dirty="0">
                <a:ea typeface="맑은 고딕"/>
              </a:rPr>
              <a:t>O(</a:t>
            </a:r>
            <a:r>
              <a:rPr lang="ko-KR" altLang="en-US" dirty="0">
                <a:ea typeface="맑은 고딕"/>
              </a:rPr>
              <a:t>n^2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 -&gt; </a:t>
            </a:r>
            <a:r>
              <a:rPr lang="en-US" altLang="ko-KR" dirty="0">
                <a:ea typeface="맑은 고딕"/>
              </a:rPr>
              <a:t>O(</a:t>
            </a:r>
            <a:r>
              <a:rPr lang="ko-KR" altLang="en-US" dirty="0" err="1">
                <a:ea typeface="맑은 고딕"/>
              </a:rPr>
              <a:t>n</a:t>
            </a:r>
            <a:r>
              <a:rPr lang="en-US" altLang="ko-KR" dirty="0">
                <a:ea typeface="맑은 고딕"/>
              </a:rPr>
              <a:t>)</a:t>
            </a:r>
          </a:p>
          <a:p>
            <a:pPr marL="608965" indent="-456565"/>
            <a:r>
              <a:rPr lang="en-US" altLang="ko-KR" dirty="0">
                <a:ea typeface="맑은 고딕"/>
              </a:rPr>
              <a:t>O(n</a:t>
            </a:r>
            <a:r>
              <a:rPr lang="ko-KR" altLang="en-US" dirty="0">
                <a:ea typeface="맑은 고딕"/>
              </a:rPr>
              <a:t>^3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으로 풀기</a:t>
            </a:r>
          </a:p>
          <a:p>
            <a:pPr marL="608965" indent="-456565"/>
            <a:endParaRPr lang="en-US" altLang="ko-KR" dirty="0">
              <a:ea typeface="맑은 고딕" panose="020B0503020000020004" pitchFamily="34" charset="-127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3FDE15E4-A886-4D3E-8952-EF7B20AE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79" y="3060189"/>
            <a:ext cx="5638799" cy="3294201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5CC799A7-3F29-4808-9B56-5B47950ED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128" y="2814803"/>
            <a:ext cx="3020290" cy="34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9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EFE8B-D3F3-46ED-B50A-C86820EA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1095294"/>
          </a:xfrm>
        </p:spPr>
        <p:txBody>
          <a:bodyPr/>
          <a:lstStyle/>
          <a:p>
            <a:r>
              <a:rPr lang="en-US" altLang="ko-KR" sz="2800" dirty="0" err="1">
                <a:ea typeface="맑은 고딕"/>
              </a:rPr>
              <a:t>최대</a:t>
            </a:r>
            <a:r>
              <a:rPr lang="en-US" altLang="ko-KR" sz="2800" dirty="0">
                <a:ea typeface="맑은 고딕"/>
              </a:rPr>
              <a:t> </a:t>
            </a:r>
            <a:r>
              <a:rPr lang="en-US" altLang="ko-KR" sz="2800" dirty="0" err="1">
                <a:ea typeface="맑은 고딕"/>
              </a:rPr>
              <a:t>부분</a:t>
            </a:r>
            <a:r>
              <a:rPr lang="en-US" altLang="ko-KR" sz="2800" dirty="0">
                <a:ea typeface="맑은 고딕"/>
              </a:rPr>
              <a:t> </a:t>
            </a:r>
            <a:r>
              <a:rPr lang="en-US" altLang="ko-KR" sz="2800" dirty="0" err="1">
                <a:ea typeface="맑은 고딕"/>
              </a:rPr>
              <a:t>배열</a:t>
            </a:r>
            <a:r>
              <a:rPr lang="en-US" altLang="ko-KR" sz="2800" dirty="0">
                <a:ea typeface="맑은 고딕"/>
              </a:rPr>
              <a:t> 합</a:t>
            </a:r>
            <a:br>
              <a:rPr lang="en-US" altLang="ko-KR" sz="2800" dirty="0"/>
            </a:br>
            <a:r>
              <a:rPr lang="en-US" sz="2800" dirty="0">
                <a:ea typeface="+mj-lt"/>
                <a:cs typeface="+mj-lt"/>
                <a:hlinkClick r:id="rId2"/>
              </a:rPr>
              <a:t>https://cses.fi/problemset/task/1643</a:t>
            </a:r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4681C8-0955-414C-92F5-E9465206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36375"/>
            <a:ext cx="11360800" cy="4155457"/>
          </a:xfrm>
        </p:spPr>
        <p:txBody>
          <a:bodyPr/>
          <a:lstStyle/>
          <a:p>
            <a:pPr marL="608965" indent="-456565"/>
            <a:r>
              <a:rPr lang="en-US" altLang="ko-KR" dirty="0">
                <a:ea typeface="맑은 고딕"/>
              </a:rPr>
              <a:t>O(n</a:t>
            </a:r>
            <a:r>
              <a:rPr lang="ko-KR" altLang="en-US" dirty="0">
                <a:ea typeface="맑은 고딕"/>
              </a:rPr>
              <a:t>^</a:t>
            </a:r>
            <a:r>
              <a:rPr lang="en-US" altLang="ko-KR" dirty="0">
                <a:ea typeface="맑은 고딕"/>
              </a:rPr>
              <a:t>2)</a:t>
            </a:r>
            <a:r>
              <a:rPr lang="ko-KR" altLang="en-US" dirty="0">
                <a:ea typeface="맑은 고딕"/>
              </a:rPr>
              <a:t>으로 풀기</a:t>
            </a:r>
          </a:p>
          <a:p>
            <a:pPr marL="152400" indent="0">
              <a:buNone/>
            </a:pPr>
            <a:r>
              <a:rPr lang="ko-KR" altLang="en-US" dirty="0">
                <a:ea typeface="맑은 고딕"/>
              </a:rPr>
              <a:t>1억번 연산 = 약1초 , 제한시간 = 1초 -&gt; 1억번 이상 연산 1초 초과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608965" indent="-456565"/>
            <a:endParaRPr lang="en-US" altLang="ko-KR" dirty="0">
              <a:ea typeface="맑은 고딕" panose="020B0503020000020004" pitchFamily="34" charset="-127"/>
            </a:endParaRPr>
          </a:p>
        </p:txBody>
      </p:sp>
      <p:pic>
        <p:nvPicPr>
          <p:cNvPr id="4" name="그림 5" descr="화면, 탑재, 모니터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498D8312-B94F-441D-8F40-E6C25429A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89" y="2972744"/>
            <a:ext cx="4238779" cy="2821599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B315EC67-D969-4DA3-B3DE-62D71EC3F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345" y="2975857"/>
            <a:ext cx="4966854" cy="294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1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EFE8B-D3F3-46ED-B50A-C86820EA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1095294"/>
          </a:xfrm>
        </p:spPr>
        <p:txBody>
          <a:bodyPr/>
          <a:lstStyle/>
          <a:p>
            <a:r>
              <a:rPr lang="en-US" altLang="ko-KR" sz="2800" dirty="0" err="1">
                <a:ea typeface="맑은 고딕"/>
              </a:rPr>
              <a:t>최대</a:t>
            </a:r>
            <a:r>
              <a:rPr lang="en-US" altLang="ko-KR" sz="2800" dirty="0">
                <a:ea typeface="맑은 고딕"/>
              </a:rPr>
              <a:t> </a:t>
            </a:r>
            <a:r>
              <a:rPr lang="en-US" altLang="ko-KR" sz="2800" dirty="0" err="1">
                <a:ea typeface="맑은 고딕"/>
              </a:rPr>
              <a:t>부분</a:t>
            </a:r>
            <a:r>
              <a:rPr lang="en-US" altLang="ko-KR" sz="2800" dirty="0">
                <a:ea typeface="맑은 고딕"/>
              </a:rPr>
              <a:t> </a:t>
            </a:r>
            <a:r>
              <a:rPr lang="en-US" altLang="ko-KR" sz="2800" dirty="0" err="1">
                <a:ea typeface="맑은 고딕"/>
              </a:rPr>
              <a:t>배열</a:t>
            </a:r>
            <a:r>
              <a:rPr lang="en-US" altLang="ko-KR" sz="2800" dirty="0">
                <a:ea typeface="맑은 고딕"/>
              </a:rPr>
              <a:t> 합</a:t>
            </a:r>
            <a:br>
              <a:rPr lang="en-US" altLang="ko-KR" sz="2800" dirty="0"/>
            </a:br>
            <a:r>
              <a:rPr lang="en-US" sz="2800" dirty="0">
                <a:ea typeface="+mj-lt"/>
                <a:cs typeface="+mj-lt"/>
                <a:hlinkClick r:id="rId2"/>
              </a:rPr>
              <a:t>https://cses.fi/problemset/task/1643</a:t>
            </a:r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4681C8-0955-414C-92F5-E9465206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36375"/>
            <a:ext cx="11360800" cy="4155457"/>
          </a:xfrm>
        </p:spPr>
        <p:txBody>
          <a:bodyPr/>
          <a:lstStyle/>
          <a:p>
            <a:pPr marL="608965" indent="-456565"/>
            <a:r>
              <a:rPr lang="en-US" altLang="ko-KR" dirty="0">
                <a:ea typeface="맑은 고딕"/>
              </a:rPr>
              <a:t>O(n)</a:t>
            </a:r>
            <a:r>
              <a:rPr lang="ko-KR" altLang="en-US" dirty="0">
                <a:ea typeface="맑은 고딕"/>
              </a:rPr>
              <a:t>으로 풀기</a:t>
            </a:r>
          </a:p>
          <a:p>
            <a:pPr marL="152400" indent="0">
              <a:buNone/>
            </a:pPr>
            <a:endParaRPr lang="ko-KR" altLang="en-US" dirty="0">
              <a:ea typeface="맑은 고딕"/>
            </a:endParaRPr>
          </a:p>
          <a:p>
            <a:pPr marL="608965" indent="-456565"/>
            <a:endParaRPr lang="en-US" altLang="ko-KR" dirty="0">
              <a:ea typeface="맑은 고딕" panose="020B0503020000020004" pitchFamily="34" charset="-127"/>
            </a:endParaRPr>
          </a:p>
        </p:txBody>
      </p:sp>
      <p:pic>
        <p:nvPicPr>
          <p:cNvPr id="4" name="그림 5" descr="화면, 텔레비전, 방이(가) 표시된 사진&#10;&#10;매우 높은 신뢰도로 생성된 설명">
            <a:extLst>
              <a:ext uri="{FF2B5EF4-FFF2-40B4-BE49-F238E27FC236}">
                <a16:creationId xmlns:a16="http://schemas.microsoft.com/office/drawing/2014/main" id="{B7DDD82B-FE22-4E66-AAF5-ADFC91C63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08" y="2601964"/>
            <a:ext cx="7481454" cy="2630285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10C4970A-289C-49CF-B725-DC96BA949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109" y="4012651"/>
            <a:ext cx="4509654" cy="26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8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dirty="0"/>
              <a:t>백트래킹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49824"/>
            <a:ext cx="11360800" cy="3070046"/>
          </a:xfrm>
        </p:spPr>
        <p:txBody>
          <a:bodyPr/>
          <a:lstStyle/>
          <a:p>
            <a:pPr marL="608965" indent="-456565"/>
            <a:r>
              <a:rPr lang="ko-KR" altLang="en-US" dirty="0">
                <a:ea typeface="맑은 고딕"/>
              </a:rPr>
              <a:t>완전탐색을 사용, 조건에 부합하지 않는 해가 나오면 가지치기</a:t>
            </a:r>
            <a:r>
              <a:rPr lang="en-US" altLang="ko-KR" dirty="0">
                <a:ea typeface="맑은 고딕"/>
              </a:rPr>
              <a:t>(pruning)</a:t>
            </a:r>
            <a:r>
              <a:rPr lang="ko-KR" altLang="en-US" dirty="0">
                <a:ea typeface="맑은 고딕"/>
              </a:rPr>
              <a:t>를 이용하는 게 핵심 포인트</a:t>
            </a:r>
            <a:endParaRPr lang="en-US" altLang="ko-KR" dirty="0">
              <a:ea typeface="맑은 고딕"/>
            </a:endParaRPr>
          </a:p>
          <a:p>
            <a:pPr marL="1218550" lvl="1" indent="-456565"/>
            <a:r>
              <a:rPr lang="ko-KR" altLang="en-US" dirty="0">
                <a:ea typeface="맑은 고딕"/>
              </a:rPr>
              <a:t>정답의 조건을 만족하지 않으면 바로 탈출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6443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 dirty="0">
                <a:ea typeface="맑은 고딕"/>
              </a:rPr>
              <a:t>백트래킹</a:t>
            </a:r>
            <a:br>
              <a:rPr lang="en-US" altLang="ko-KR" sz="2800" dirty="0"/>
            </a:br>
            <a:r>
              <a:rPr lang="ko-KR" dirty="0" err="1">
                <a:ea typeface="맑은 고딕"/>
              </a:rPr>
              <a:t>N-Queen</a:t>
            </a:r>
            <a:r>
              <a:rPr lang="ko-KR" altLang="en-US" dirty="0">
                <a:ea typeface="맑은 고딕"/>
              </a:rPr>
              <a:t> : BOJ 9663번</a:t>
            </a:r>
            <a:endParaRPr lang="ko-KR" dirty="0"/>
          </a:p>
          <a:p>
            <a:endParaRPr lang="en-US" altLang="ko-KR" sz="2800" dirty="0">
              <a:ea typeface="맑은 고딕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49823"/>
            <a:ext cx="11360800" cy="1565734"/>
          </a:xfrm>
        </p:spPr>
        <p:txBody>
          <a:bodyPr/>
          <a:lstStyle/>
          <a:p>
            <a:pPr marL="608965" indent="-456565"/>
            <a:r>
              <a:rPr lang="en-US" altLang="ko-KR" dirty="0">
                <a:ea typeface="맑은 고딕"/>
              </a:rPr>
              <a:t>N * N </a:t>
            </a:r>
            <a:r>
              <a:rPr lang="ko-KR" altLang="en-US" dirty="0">
                <a:ea typeface="맑은 고딕"/>
              </a:rPr>
              <a:t>크기의 체스판의 </a:t>
            </a:r>
            <a:r>
              <a:rPr lang="en-US" altLang="ko-KR" dirty="0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Queen</a:t>
            </a:r>
            <a:r>
              <a:rPr lang="ko-KR" altLang="en-US" dirty="0">
                <a:ea typeface="맑은 고딕"/>
              </a:rPr>
              <a:t>을 서로 공격이 불가능하게 배치하는 경우의 수 구하기</a:t>
            </a:r>
            <a:endParaRPr lang="en-US" altLang="ko-KR" dirty="0">
              <a:ea typeface="맑은 고딕"/>
            </a:endParaRPr>
          </a:p>
          <a:p>
            <a:pPr marL="608965" indent="-456565"/>
            <a:endParaRPr lang="ko-KR" altLang="en-US" dirty="0">
              <a:ea typeface="맑은 고딕"/>
            </a:endParaRPr>
          </a:p>
          <a:p>
            <a:pPr marL="608965" indent="-456565"/>
            <a:endParaRPr lang="ko-KR" altLang="en-US" dirty="0">
              <a:ea typeface="맑은 고딕"/>
            </a:endParaRPr>
          </a:p>
        </p:txBody>
      </p:sp>
      <p:pic>
        <p:nvPicPr>
          <p:cNvPr id="21" name="그림 20" descr="시계이(가) 표시된 사진&#10;&#10;자동 생성된 설명">
            <a:extLst>
              <a:ext uri="{FF2B5EF4-FFF2-40B4-BE49-F238E27FC236}">
                <a16:creationId xmlns:a16="http://schemas.microsoft.com/office/drawing/2014/main" id="{92E803BC-E36E-4C6E-8126-EE78A1BE9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9" y="2892491"/>
            <a:ext cx="3577123" cy="357712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20E3781-B700-4AC0-9219-CACFAA1A4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37" y="2892492"/>
            <a:ext cx="3577122" cy="35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9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D028F87-675F-4F73-8FBA-7D05C136F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61" y="251928"/>
            <a:ext cx="9631432" cy="62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5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 dirty="0">
                <a:ea typeface="맑은 고딕"/>
              </a:rPr>
              <a:t>백트래킹</a:t>
            </a:r>
            <a:br>
              <a:rPr lang="en-US" altLang="ko-KR" sz="2800" dirty="0"/>
            </a:br>
            <a:r>
              <a:rPr lang="ko-KR" dirty="0" err="1">
                <a:ea typeface="맑은 고딕"/>
              </a:rPr>
              <a:t>N-Queen</a:t>
            </a:r>
            <a:r>
              <a:rPr lang="ko-KR" altLang="en-US" dirty="0">
                <a:ea typeface="맑은 고딕"/>
              </a:rPr>
              <a:t> : BOJ 9663번</a:t>
            </a:r>
            <a:endParaRPr lang="ko-KR" dirty="0"/>
          </a:p>
          <a:p>
            <a:endParaRPr lang="en-US" altLang="ko-KR" sz="2800" dirty="0">
              <a:ea typeface="맑은 고딕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720" y="1774862"/>
            <a:ext cx="11360800" cy="1532986"/>
          </a:xfrm>
        </p:spPr>
        <p:txBody>
          <a:bodyPr/>
          <a:lstStyle/>
          <a:p>
            <a:pPr marL="608965" indent="-456565"/>
            <a:r>
              <a:rPr lang="en-US" altLang="ko-KR" dirty="0">
                <a:ea typeface="맑은 고딕"/>
              </a:rPr>
              <a:t>y = 0 </a:t>
            </a:r>
            <a:r>
              <a:rPr lang="ko-KR" altLang="en-US" dirty="0">
                <a:ea typeface="맑은 고딕"/>
              </a:rPr>
              <a:t>부터 </a:t>
            </a:r>
            <a:r>
              <a:rPr lang="en-US" altLang="ko-KR" dirty="0">
                <a:ea typeface="맑은 고딕"/>
              </a:rPr>
              <a:t>y = N - 1 </a:t>
            </a:r>
            <a:r>
              <a:rPr lang="ko-KR" altLang="en-US" dirty="0">
                <a:ea typeface="맑은 고딕"/>
              </a:rPr>
              <a:t>까지 차례대로 재귀적으로 접근</a:t>
            </a:r>
            <a:endParaRPr lang="ko-KR" dirty="0"/>
          </a:p>
          <a:p>
            <a:pPr marL="608965" indent="-456565"/>
            <a:r>
              <a:rPr lang="ko-KR" altLang="en-US" dirty="0">
                <a:solidFill>
                  <a:schemeClr val="accent1"/>
                </a:solidFill>
                <a:ea typeface="맑은 고딕"/>
              </a:rPr>
              <a:t>같은 열과 </a:t>
            </a:r>
            <a:r>
              <a:rPr lang="en-US" altLang="ko-KR" dirty="0">
                <a:solidFill>
                  <a:schemeClr val="accent1"/>
                </a:solidFill>
                <a:ea typeface="맑은 고딕"/>
              </a:rPr>
              <a:t>2</a:t>
            </a:r>
            <a:r>
              <a:rPr lang="ko-KR" altLang="en-US" dirty="0">
                <a:solidFill>
                  <a:schemeClr val="accent1"/>
                </a:solidFill>
                <a:ea typeface="맑은 고딕"/>
              </a:rPr>
              <a:t>개의 대각선</a:t>
            </a:r>
            <a:r>
              <a:rPr lang="ko-KR" altLang="en-US" dirty="0">
                <a:ea typeface="맑은 고딕"/>
              </a:rPr>
              <a:t>에 체스의 위치를 저장</a:t>
            </a:r>
          </a:p>
          <a:p>
            <a:pPr marL="1218550" lvl="1" indent="-456565"/>
            <a:r>
              <a:rPr lang="ko-KR" altLang="en-US" dirty="0">
                <a:ea typeface="맑은 고딕"/>
              </a:rPr>
              <a:t>아래와 같이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차원 배열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개를 사용</a:t>
            </a:r>
            <a:endParaRPr lang="en-US" altLang="ko-KR" dirty="0">
              <a:ea typeface="맑은 고딕"/>
            </a:endParaRPr>
          </a:p>
          <a:p>
            <a:pPr marL="761985" lvl="1" indent="0">
              <a:buNone/>
            </a:pPr>
            <a:endParaRPr lang="ko-KR" altLang="en-US" dirty="0">
              <a:ea typeface="맑은 고딕"/>
            </a:endParaRPr>
          </a:p>
          <a:p>
            <a:pPr marL="608965" indent="-456565"/>
            <a:endParaRPr lang="ko-KR" altLang="en-US" dirty="0">
              <a:ea typeface="맑은 고딕"/>
            </a:endParaRPr>
          </a:p>
          <a:p>
            <a:pPr marL="608965" indent="-456565"/>
            <a:endParaRPr lang="ko-KR" altLang="en-US" dirty="0">
              <a:ea typeface="맑은 고딕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964F1C0-2BE3-4B9E-B2FB-6F46CB77EF7E}"/>
              </a:ext>
            </a:extLst>
          </p:cNvPr>
          <p:cNvGraphicFramePr>
            <a:graphicFrameLocks noGrp="1"/>
          </p:cNvGraphicFramePr>
          <p:nvPr/>
        </p:nvGraphicFramePr>
        <p:xfrm>
          <a:off x="3277028" y="3423604"/>
          <a:ext cx="2712072" cy="167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018">
                  <a:extLst>
                    <a:ext uri="{9D8B030D-6E8A-4147-A177-3AD203B41FA5}">
                      <a16:colId xmlns:a16="http://schemas.microsoft.com/office/drawing/2014/main" val="192508889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99930097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372402063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2277102496"/>
                    </a:ext>
                  </a:extLst>
                </a:gridCol>
              </a:tblGrid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84879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57663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397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95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F5A930-DAEC-48D9-B5E3-BE5FE95B7EC0}"/>
              </a:ext>
            </a:extLst>
          </p:cNvPr>
          <p:cNvSpPr txBox="1"/>
          <p:nvPr/>
        </p:nvSpPr>
        <p:spPr>
          <a:xfrm>
            <a:off x="4513785" y="5181090"/>
            <a:ext cx="890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x</a:t>
            </a:r>
            <a:endParaRPr lang="ko-KR" altLang="en-US" dirty="0">
              <a:ea typeface="맑은 고딕"/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E2F0892D-85AA-4E25-A4B4-8F3DC45E6E22}"/>
              </a:ext>
            </a:extLst>
          </p:cNvPr>
          <p:cNvGraphicFramePr>
            <a:graphicFrameLocks noGrp="1"/>
          </p:cNvGraphicFramePr>
          <p:nvPr/>
        </p:nvGraphicFramePr>
        <p:xfrm>
          <a:off x="6197790" y="3416778"/>
          <a:ext cx="2712072" cy="167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018">
                  <a:extLst>
                    <a:ext uri="{9D8B030D-6E8A-4147-A177-3AD203B41FA5}">
                      <a16:colId xmlns:a16="http://schemas.microsoft.com/office/drawing/2014/main" val="192508889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99930097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372402063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2277102496"/>
                    </a:ext>
                  </a:extLst>
                </a:gridCol>
              </a:tblGrid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84879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57663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397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956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7946F5-1577-46DD-B132-0C99FC809360}"/>
              </a:ext>
            </a:extLst>
          </p:cNvPr>
          <p:cNvSpPr txBox="1"/>
          <p:nvPr/>
        </p:nvSpPr>
        <p:spPr>
          <a:xfrm>
            <a:off x="7318717" y="5172646"/>
            <a:ext cx="6356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x+y</a:t>
            </a:r>
            <a:endParaRPr lang="ko-KR" altLang="en-US" dirty="0">
              <a:ea typeface="맑은 고딕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5EE6EDBC-5F57-4064-A27B-D89E358286A6}"/>
              </a:ext>
            </a:extLst>
          </p:cNvPr>
          <p:cNvGraphicFramePr>
            <a:graphicFrameLocks noGrp="1"/>
          </p:cNvGraphicFramePr>
          <p:nvPr/>
        </p:nvGraphicFramePr>
        <p:xfrm>
          <a:off x="9057428" y="3417694"/>
          <a:ext cx="2712072" cy="167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018">
                  <a:extLst>
                    <a:ext uri="{9D8B030D-6E8A-4147-A177-3AD203B41FA5}">
                      <a16:colId xmlns:a16="http://schemas.microsoft.com/office/drawing/2014/main" val="192508889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99930097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372402063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2277102496"/>
                    </a:ext>
                  </a:extLst>
                </a:gridCol>
              </a:tblGrid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84879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57663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397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956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ADB372E-B131-419A-B151-E92D40F3670B}"/>
              </a:ext>
            </a:extLst>
          </p:cNvPr>
          <p:cNvSpPr txBox="1"/>
          <p:nvPr/>
        </p:nvSpPr>
        <p:spPr>
          <a:xfrm>
            <a:off x="9839884" y="5181090"/>
            <a:ext cx="1786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x-y</a:t>
            </a:r>
            <a:r>
              <a:rPr lang="ko-KR" altLang="en-US" dirty="0">
                <a:ea typeface="맑은 고딕"/>
              </a:rPr>
              <a:t>+</a:t>
            </a:r>
            <a:r>
              <a:rPr lang="en-US" altLang="ko-KR" dirty="0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-1</a:t>
            </a:r>
            <a:endParaRPr lang="ko-KR" dirty="0">
              <a:ea typeface="맑은 고딕" panose="020B0503020000020004" pitchFamily="34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AD6C792A-E8DD-4E14-9B36-318CB4C95BA5}"/>
              </a:ext>
            </a:extLst>
          </p:cNvPr>
          <p:cNvGraphicFramePr>
            <a:graphicFrameLocks noGrp="1"/>
          </p:cNvGraphicFramePr>
          <p:nvPr/>
        </p:nvGraphicFramePr>
        <p:xfrm>
          <a:off x="506933" y="3423604"/>
          <a:ext cx="2712072" cy="167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018">
                  <a:extLst>
                    <a:ext uri="{9D8B030D-6E8A-4147-A177-3AD203B41FA5}">
                      <a16:colId xmlns:a16="http://schemas.microsoft.com/office/drawing/2014/main" val="192508889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99930097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372402063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2277102496"/>
                    </a:ext>
                  </a:extLst>
                </a:gridCol>
              </a:tblGrid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84879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57663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397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3, 0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3, 1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956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61A109A-03C3-41E8-A2AF-C025EB8290D8}"/>
              </a:ext>
            </a:extLst>
          </p:cNvPr>
          <p:cNvSpPr txBox="1"/>
          <p:nvPr/>
        </p:nvSpPr>
        <p:spPr>
          <a:xfrm>
            <a:off x="1380005" y="5154145"/>
            <a:ext cx="11357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(</a:t>
            </a:r>
            <a:r>
              <a:rPr lang="en-US" altLang="ko-KR" dirty="0">
                <a:ea typeface="맑은 고딕"/>
              </a:rPr>
              <a:t>y</a:t>
            </a:r>
            <a:r>
              <a:rPr lang="ko-KR" altLang="en-US" dirty="0">
                <a:ea typeface="맑은 고딕"/>
              </a:rPr>
              <a:t>, </a:t>
            </a:r>
            <a:r>
              <a:rPr lang="en-US" altLang="ko-KR" dirty="0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en-US" altLang="ko-KR" dirty="0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 = 4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58E366-62A8-41B6-AAAC-642F436FEF71}"/>
              </a:ext>
            </a:extLst>
          </p:cNvPr>
          <p:cNvCxnSpPr/>
          <p:nvPr/>
        </p:nvCxnSpPr>
        <p:spPr>
          <a:xfrm>
            <a:off x="9025218" y="3408829"/>
            <a:ext cx="2671482" cy="162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56C273-13C3-4122-9343-8177A8456681}"/>
              </a:ext>
            </a:extLst>
          </p:cNvPr>
          <p:cNvCxnSpPr/>
          <p:nvPr/>
        </p:nvCxnSpPr>
        <p:spPr>
          <a:xfrm flipH="1">
            <a:off x="6236634" y="3471022"/>
            <a:ext cx="2581835" cy="160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D2A7EF-AF45-4398-9420-B630E2DA7DC1}"/>
              </a:ext>
            </a:extLst>
          </p:cNvPr>
          <p:cNvSpPr txBox="1"/>
          <p:nvPr/>
        </p:nvSpPr>
        <p:spPr>
          <a:xfrm>
            <a:off x="4236944" y="5617509"/>
            <a:ext cx="959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같은 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5087C6-97FD-4CCE-95C0-C06BAEB66104}"/>
              </a:ext>
            </a:extLst>
          </p:cNvPr>
          <p:cNvSpPr txBox="1"/>
          <p:nvPr/>
        </p:nvSpPr>
        <p:spPr>
          <a:xfrm>
            <a:off x="6870362" y="5617987"/>
            <a:ext cx="1499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좌하</a:t>
            </a:r>
            <a:r>
              <a:rPr lang="ko-KR" altLang="en-US" dirty="0">
                <a:ea typeface="맑은 고딕"/>
              </a:rPr>
              <a:t> 대각선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5E14B-8367-41A6-8AC7-5049FEF9FB09}"/>
              </a:ext>
            </a:extLst>
          </p:cNvPr>
          <p:cNvSpPr txBox="1"/>
          <p:nvPr/>
        </p:nvSpPr>
        <p:spPr>
          <a:xfrm>
            <a:off x="9839884" y="5617508"/>
            <a:ext cx="16274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우하</a:t>
            </a:r>
            <a:r>
              <a:rPr lang="ko-KR" altLang="en-US" dirty="0">
                <a:ea typeface="맑은 고딕"/>
              </a:rPr>
              <a:t> 대각선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0C6B53-2324-4995-A7E4-32A701FCE99D}"/>
              </a:ext>
            </a:extLst>
          </p:cNvPr>
          <p:cNvCxnSpPr/>
          <p:nvPr/>
        </p:nvCxnSpPr>
        <p:spPr>
          <a:xfrm>
            <a:off x="3415792" y="3410741"/>
            <a:ext cx="8966" cy="168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648CDBA-04F2-40A4-99D7-1F88F2F52602}"/>
              </a:ext>
            </a:extLst>
          </p:cNvPr>
          <p:cNvCxnSpPr/>
          <p:nvPr/>
        </p:nvCxnSpPr>
        <p:spPr>
          <a:xfrm>
            <a:off x="4090704" y="3413850"/>
            <a:ext cx="8966" cy="168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6150385-ED83-47C3-9A43-040B681DC7B3}"/>
              </a:ext>
            </a:extLst>
          </p:cNvPr>
          <p:cNvCxnSpPr/>
          <p:nvPr/>
        </p:nvCxnSpPr>
        <p:spPr>
          <a:xfrm>
            <a:off x="4765616" y="3413850"/>
            <a:ext cx="8966" cy="168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0DC143-1C24-4CAD-8A2E-82C6B32999AF}"/>
              </a:ext>
            </a:extLst>
          </p:cNvPr>
          <p:cNvCxnSpPr/>
          <p:nvPr/>
        </p:nvCxnSpPr>
        <p:spPr>
          <a:xfrm>
            <a:off x="5440528" y="3416959"/>
            <a:ext cx="8966" cy="168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0D496B-9F46-4544-BEBF-5AC5ED273F27}"/>
              </a:ext>
            </a:extLst>
          </p:cNvPr>
          <p:cNvCxnSpPr>
            <a:cxnSpLocks/>
          </p:cNvCxnSpPr>
          <p:nvPr/>
        </p:nvCxnSpPr>
        <p:spPr>
          <a:xfrm flipH="1">
            <a:off x="6894110" y="3844212"/>
            <a:ext cx="1963203" cy="123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36AB088-7E29-4657-945F-562447E1B99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7581538" y="4256708"/>
            <a:ext cx="1328324" cy="81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5704E77-2243-4D6F-99F7-41F1158103C2}"/>
              </a:ext>
            </a:extLst>
          </p:cNvPr>
          <p:cNvCxnSpPr>
            <a:cxnSpLocks/>
          </p:cNvCxnSpPr>
          <p:nvPr/>
        </p:nvCxnSpPr>
        <p:spPr>
          <a:xfrm flipH="1">
            <a:off x="8209620" y="4676673"/>
            <a:ext cx="700242" cy="40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AABC390-FC7F-4A84-A3B0-520C737B11B0}"/>
              </a:ext>
            </a:extLst>
          </p:cNvPr>
          <p:cNvCxnSpPr>
            <a:cxnSpLocks/>
          </p:cNvCxnSpPr>
          <p:nvPr/>
        </p:nvCxnSpPr>
        <p:spPr>
          <a:xfrm flipH="1">
            <a:off x="6219197" y="3429000"/>
            <a:ext cx="1980641" cy="121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E35AC7-D4F7-4374-B8FC-EA8DB61AA02E}"/>
              </a:ext>
            </a:extLst>
          </p:cNvPr>
          <p:cNvCxnSpPr>
            <a:cxnSpLocks/>
          </p:cNvCxnSpPr>
          <p:nvPr/>
        </p:nvCxnSpPr>
        <p:spPr>
          <a:xfrm flipH="1">
            <a:off x="6184351" y="3410960"/>
            <a:ext cx="1328324" cy="81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E9575F-8527-4266-95FC-8C8A3A6EC5CE}"/>
              </a:ext>
            </a:extLst>
          </p:cNvPr>
          <p:cNvCxnSpPr>
            <a:cxnSpLocks/>
          </p:cNvCxnSpPr>
          <p:nvPr/>
        </p:nvCxnSpPr>
        <p:spPr>
          <a:xfrm flipH="1">
            <a:off x="6170120" y="3421427"/>
            <a:ext cx="700242" cy="40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87E1A4F-6C67-478E-B55D-4BB34BAEBF4F}"/>
              </a:ext>
            </a:extLst>
          </p:cNvPr>
          <p:cNvCxnSpPr>
            <a:cxnSpLocks/>
          </p:cNvCxnSpPr>
          <p:nvPr/>
        </p:nvCxnSpPr>
        <p:spPr>
          <a:xfrm>
            <a:off x="9057428" y="3830925"/>
            <a:ext cx="2053660" cy="126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70FFFB2-FE74-49C4-82BE-4126D6A38E9C}"/>
              </a:ext>
            </a:extLst>
          </p:cNvPr>
          <p:cNvCxnSpPr>
            <a:cxnSpLocks/>
          </p:cNvCxnSpPr>
          <p:nvPr/>
        </p:nvCxnSpPr>
        <p:spPr>
          <a:xfrm>
            <a:off x="9742162" y="3414606"/>
            <a:ext cx="2053660" cy="126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E9121E0-0798-42A1-8DA8-963ECAAA7A9E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10397350" y="3404139"/>
            <a:ext cx="1372150" cy="85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52C784-6744-4951-AF4E-3D471D24E26E}"/>
              </a:ext>
            </a:extLst>
          </p:cNvPr>
          <p:cNvCxnSpPr>
            <a:cxnSpLocks/>
          </p:cNvCxnSpPr>
          <p:nvPr/>
        </p:nvCxnSpPr>
        <p:spPr>
          <a:xfrm>
            <a:off x="9038006" y="4247157"/>
            <a:ext cx="1372150" cy="85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AA61F42-4976-4693-BB00-E70145195D2C}"/>
              </a:ext>
            </a:extLst>
          </p:cNvPr>
          <p:cNvCxnSpPr>
            <a:cxnSpLocks/>
          </p:cNvCxnSpPr>
          <p:nvPr/>
        </p:nvCxnSpPr>
        <p:spPr>
          <a:xfrm>
            <a:off x="9069850" y="4671434"/>
            <a:ext cx="690631" cy="41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18EC38-1B68-4CD0-92EF-98620E4CC82F}"/>
              </a:ext>
            </a:extLst>
          </p:cNvPr>
          <p:cNvCxnSpPr>
            <a:cxnSpLocks/>
          </p:cNvCxnSpPr>
          <p:nvPr/>
        </p:nvCxnSpPr>
        <p:spPr>
          <a:xfrm>
            <a:off x="11078869" y="3405721"/>
            <a:ext cx="690631" cy="41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0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619</Words>
  <Application>Microsoft Office PowerPoint</Application>
  <PresentationFormat>와이드스크린</PresentationFormat>
  <Paragraphs>229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ALPS Algorithm Study</vt:lpstr>
      <vt:lpstr>목차</vt:lpstr>
      <vt:lpstr>최대 부분 배열 합 https://cses.fi/problemset/task/1643</vt:lpstr>
      <vt:lpstr>최대 부분 배열 합 https://cses.fi/problemset/task/1643</vt:lpstr>
      <vt:lpstr>최대 부분 배열 합 https://cses.fi/problemset/task/1643</vt:lpstr>
      <vt:lpstr>백트래킹</vt:lpstr>
      <vt:lpstr>백트래킹 N-Queen : BOJ 9663번 </vt:lpstr>
      <vt:lpstr>PowerPoint 프레젠테이션</vt:lpstr>
      <vt:lpstr>백트래킹 N-Queen : BOJ 9663번 </vt:lpstr>
      <vt:lpstr>PowerPoint 프레젠테이션</vt:lpstr>
      <vt:lpstr>백트래킹 N-Queen : BOJ 9663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ALPS Algorithm Study</dc:title>
  <dc:creator>주빈 박</dc:creator>
  <cp:lastModifiedBy>주빈 박</cp:lastModifiedBy>
  <cp:revision>2</cp:revision>
  <dcterms:created xsi:type="dcterms:W3CDTF">2019-11-21T03:20:02Z</dcterms:created>
  <dcterms:modified xsi:type="dcterms:W3CDTF">2019-11-21T10:11:48Z</dcterms:modified>
</cp:coreProperties>
</file>