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76" r:id="rId11"/>
    <p:sldId id="277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A39D2-2562-4DCE-8C47-09AE9AACB9FC}" v="2799" dt="2019-11-06T09:19:19.275"/>
    <p1510:client id="{B9B03006-A2DD-40D2-8530-1AE74E02B736}" v="1226" dt="2019-11-06T09:27:41.904"/>
    <p1510:client id="{C50B5F1E-C348-454B-850E-1A46D0779CE2}" v="192" dt="2019-11-07T04:16:29.785"/>
    <p1510:client id="{CB5AF642-EAA5-4FFA-A34C-2303F3222556}" v="18" dt="2019-11-06T16:04:45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CF0F-A541-433F-AF20-BF4B23997F60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271B-5F08-41FC-B965-43219F323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d82081b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d82081b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d82081b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d82081b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216C-D389-4722-978A-EF245197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4CFE6C-7023-44F7-87C3-23B9B221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0E39-AFA8-400C-A584-FA61E026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5D3F2-3EC0-4910-8809-0E45F111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C4DA-2AA7-499D-A7A9-B4A5461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1ABB8-DCB2-42A2-A2D8-E64464D6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3E6324-1E77-447C-8DD5-D15E5334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805C6-0881-4B8D-91F8-63323417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34E97-D080-4AB6-A393-3E1CFC62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94E0E-0E34-49D4-B7B5-F533CA4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A83A40-0708-4F01-9110-235508AC9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FC3B0-D1F7-4BF7-A46A-9C7482069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A4C4D-C9E0-4348-BE80-7C1E3FDC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C996D-443A-4D85-B39C-D413551D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0FD38-A505-43EC-A6D3-40B3C448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27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969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B9583-AA77-4C5B-BC10-E3C1DD1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9F701-D204-4894-9DA6-915B75A9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6FDC-ABFE-4B4F-B004-B9C6432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23D4-F549-47BB-B9A1-83C27879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3372-2B2F-4843-AFA8-B1854392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20505-6352-4E1E-A04D-1A9BF72B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C9257-4A0A-4046-9CCD-7F4E4DEB8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121F8-D808-4128-BE7C-5D53BB7F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0A58-739E-48D5-BC05-EB582FD8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07F29-1E6F-4C48-ACD2-867FE3B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2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3665D-C85C-4158-8B5F-556AFDD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3D96-E39A-4EC8-B877-BFBAD65FC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7162B-965B-4DAF-8E18-A792350A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B4BAB7-68BC-4714-A84D-C1201AD7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72115-7D4C-4A08-97FA-1474838C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EF877-4F94-45DE-A94E-C7772AC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9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2746-6208-421C-9C05-3BB591E8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E8292-B96E-4DBD-A35B-683AD43A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C6D83A-D07B-480C-BEF4-5846DFBC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7A5D2A-4267-45B4-B6D8-BD0CCEB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BC8751-BFC0-48E3-A694-9756FACE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CBB63-78C7-4D58-AC06-CB67F41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80EA51-ED18-4AD1-97AC-FD452B76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12618E-8FA2-4631-B7C3-99C6D3B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75DE-DA9F-4AAB-8A91-940F42BA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F3F9EC-88F8-4245-B90C-BDF7DE4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BD622B-9B45-4454-8D01-5F6303D1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6F4C5-55ED-4E61-9541-AD20D117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FD606-EFB0-45B5-9232-9094EDC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29C5-1981-4ED6-957D-2913248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17A83-BAF6-4CB9-A4DC-6405DFC9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F9FC-1722-4A51-9A48-63378298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AA693-8AC9-442D-8BE4-9399C70D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E7B46-DF89-49AB-8EB4-9AAA3AB73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2C722-9FEC-4401-9A80-590EBF17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D75D0-ABCA-47A3-B011-31B4C7EC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CDC7F2-289F-4BF5-90AA-5E9AAE04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EBA1-FA22-4975-BAB5-9E420F6D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29A020-B47C-4DBE-BBE7-A8CE0FA7E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6E5113-6519-4C66-AA91-5D006632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11604-0E78-432B-8407-43F58339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22B4-165E-412D-9657-A8DF627F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1185F-A2C6-4E85-9FEC-B96F215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B19EB-6926-4B15-A436-AFBE135D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76277-338B-4764-AA9D-1D6616F1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64FB4-3F92-4B64-8283-21EA7EF52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1D0C-3CC9-4C34-8727-1B033A15D006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C1925-C809-4782-8DD7-BEF11C18D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52EE0-0EBE-41FA-A301-D59B6AEA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A1BB-A91B-4529-8243-77F590270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ses.fi/problemset/task/164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es.fi/problemset/task/164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es.fi/problemset/task/164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result/261451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ses.fi/problem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result/261451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ses.fi/problemset/result/261451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JNMrB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t.ly/2NfKIH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.ly/33nG6Vk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D391-F7AC-4A6B-825A-145FB5BD6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" altLang="ko-KR"/>
              <a:t>Algorithm Study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0A856-12EA-4150-ACD1-1FF8FE496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"/>
              <a:t>ALPS / 1</a:t>
            </a:r>
            <a:r>
              <a:rPr lang="ko-KR" altLang="en-US"/>
              <a:t>주차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12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en-US" altLang="ko-KR" sz="2800" dirty="0" err="1">
                <a:ea typeface="맑은 고딕"/>
              </a:rPr>
              <a:t>최대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부분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배열</a:t>
            </a:r>
            <a:r>
              <a:rPr lang="en-US" altLang="ko-KR" sz="2800" dirty="0">
                <a:ea typeface="맑은 고딕"/>
              </a:rPr>
              <a:t> 합</a:t>
            </a:r>
            <a:br>
              <a:rPr lang="en-US" altLang="ko-KR" sz="2800" dirty="0"/>
            </a:br>
            <a:r>
              <a:rPr lang="en-US" sz="2800" dirty="0">
                <a:ea typeface="+mj-lt"/>
                <a:cs typeface="+mj-lt"/>
                <a:hlinkClick r:id="rId2"/>
              </a:rPr>
              <a:t>https://cses.fi/problemset/task/1643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N^3 -&gt; n^2 -&gt; 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시간복잡도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줄여보기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N^3으로 풀기</a:t>
            </a:r>
          </a:p>
          <a:p>
            <a:pPr marL="608965" indent="-456565"/>
            <a:endParaRPr lang="en-US" altLang="ko-KR">
              <a:ea typeface="맑은 고딕" panose="020B0503020000020004" pitchFamily="34" charset="-127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3FDE15E4-A886-4D3E-8952-EF7B20AE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79" y="3060189"/>
            <a:ext cx="5638799" cy="3294201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CC799A7-3F29-4808-9B56-5B47950ED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128" y="2814803"/>
            <a:ext cx="3020290" cy="34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9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en-US" altLang="ko-KR" sz="2800" dirty="0" err="1">
                <a:ea typeface="맑은 고딕"/>
              </a:rPr>
              <a:t>최대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부분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배열</a:t>
            </a:r>
            <a:r>
              <a:rPr lang="en-US" altLang="ko-KR" sz="2800" dirty="0">
                <a:ea typeface="맑은 고딕"/>
              </a:rPr>
              <a:t> 합</a:t>
            </a:r>
            <a:br>
              <a:rPr lang="en-US" altLang="ko-KR" sz="2800" dirty="0"/>
            </a:br>
            <a:r>
              <a:rPr lang="en-US" sz="2800" dirty="0">
                <a:ea typeface="+mj-lt"/>
                <a:cs typeface="+mj-lt"/>
                <a:hlinkClick r:id="rId2"/>
              </a:rPr>
              <a:t>https://cses.fi/problemset/task/1643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ea typeface="맑은 고딕"/>
              </a:rPr>
              <a:t>N^2로 풀기</a:t>
            </a:r>
          </a:p>
          <a:p>
            <a:pPr marL="152400" indent="0">
              <a:buNone/>
            </a:pPr>
            <a:r>
              <a:rPr lang="ko-KR" altLang="en-US" dirty="0">
                <a:ea typeface="맑은 고딕"/>
              </a:rPr>
              <a:t>1억번 연산 = 약1초 , 제한시간 = 1초 -&gt; 1억번 이상 연산 1초 초과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608965" indent="-456565"/>
            <a:endParaRPr lang="en-US" altLang="ko-KR">
              <a:ea typeface="맑은 고딕" panose="020B0503020000020004" pitchFamily="34" charset="-127"/>
            </a:endParaRPr>
          </a:p>
        </p:txBody>
      </p:sp>
      <p:pic>
        <p:nvPicPr>
          <p:cNvPr id="4" name="그림 5" descr="화면, 탑재, 모니터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498D8312-B94F-441D-8F40-E6C25429A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89" y="2972744"/>
            <a:ext cx="4238779" cy="2821599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B315EC67-D969-4DA3-B3DE-62D71EC3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45" y="2975857"/>
            <a:ext cx="4966854" cy="29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en-US" altLang="ko-KR" sz="2800" dirty="0" err="1">
                <a:ea typeface="맑은 고딕"/>
              </a:rPr>
              <a:t>최대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부분</a:t>
            </a:r>
            <a:r>
              <a:rPr lang="en-US" altLang="ko-KR" sz="2800" dirty="0">
                <a:ea typeface="맑은 고딕"/>
              </a:rPr>
              <a:t> </a:t>
            </a:r>
            <a:r>
              <a:rPr lang="en-US" altLang="ko-KR" sz="2800" dirty="0" err="1">
                <a:ea typeface="맑은 고딕"/>
              </a:rPr>
              <a:t>배열</a:t>
            </a:r>
            <a:r>
              <a:rPr lang="en-US" altLang="ko-KR" sz="2800" dirty="0">
                <a:ea typeface="맑은 고딕"/>
              </a:rPr>
              <a:t> 합</a:t>
            </a:r>
            <a:br>
              <a:rPr lang="en-US" altLang="ko-KR" sz="2800" dirty="0"/>
            </a:br>
            <a:r>
              <a:rPr lang="en-US" sz="2800" dirty="0">
                <a:ea typeface="+mj-lt"/>
                <a:cs typeface="+mj-lt"/>
                <a:hlinkClick r:id="rId2"/>
              </a:rPr>
              <a:t>https://cses.fi/problemset/task/1643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시간 복잡도 </a:t>
            </a:r>
            <a:r>
              <a:rPr lang="ko-KR" altLang="en-US" dirty="0" err="1">
                <a:ea typeface="맑은 고딕"/>
              </a:rPr>
              <a:t>N으로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풀어보기</a:t>
            </a: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  <a:p>
            <a:pPr marL="608965" indent="-456565"/>
            <a:endParaRPr lang="en-US" altLang="ko-KR">
              <a:ea typeface="맑은 고딕" panose="020B0503020000020004" pitchFamily="34" charset="-127"/>
            </a:endParaRPr>
          </a:p>
        </p:txBody>
      </p:sp>
      <p:pic>
        <p:nvPicPr>
          <p:cNvPr id="4" name="그림 5" descr="화면, 텔레비전, 방이(가) 표시된 사진&#10;&#10;매우 높은 신뢰도로 생성된 설명">
            <a:extLst>
              <a:ext uri="{FF2B5EF4-FFF2-40B4-BE49-F238E27FC236}">
                <a16:creationId xmlns:a16="http://schemas.microsoft.com/office/drawing/2014/main" id="{B7DDD82B-FE22-4E66-AAF5-ADFC91C6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8" y="2601964"/>
            <a:ext cx="7481454" cy="2630285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10C4970A-289C-49CF-B725-DC96BA94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09" y="4012651"/>
            <a:ext cx="4509654" cy="2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8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/>
              <a:t>재귀적 알고리즘</a:t>
            </a:r>
            <a:br>
              <a:rPr lang="en-US" altLang="ko-KR" sz="2800"/>
            </a:br>
            <a:r>
              <a:rPr lang="ko-KR" altLang="en-US"/>
              <a:t>백트래킹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재귀함수를 이용하되, 가지치기를 이용</a:t>
            </a:r>
            <a:endParaRPr lang="en-US" altLang="ko-KR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  <a:p>
            <a:pPr marL="608965" indent="-456565"/>
            <a:r>
              <a:rPr lang="ko-KR" altLang="en-US" dirty="0">
                <a:ea typeface="맑은 고딕"/>
              </a:rPr>
              <a:t>정답을 찾아가는 과정을 단계별로 구성하고 각 단계별 경우의 수를 </a:t>
            </a:r>
            <a:r>
              <a:rPr lang="ko-KR" altLang="en-US" dirty="0" err="1">
                <a:ea typeface="맑은 고딕"/>
              </a:rPr>
              <a:t>찾아감</a:t>
            </a:r>
            <a:endParaRPr lang="en-US" altLang="ko-KR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  <a:p>
            <a:pPr marL="608965" indent="-456565"/>
            <a:r>
              <a:rPr lang="ko-KR" altLang="en-US" dirty="0">
                <a:ea typeface="맑은 고딕"/>
              </a:rPr>
              <a:t>정답의 조건을 만족하지 않으면 바로 </a:t>
            </a:r>
            <a:r>
              <a:rPr lang="ko-KR" altLang="en-US" b="1" i="1" dirty="0" err="1">
                <a:ea typeface="맑은 고딕"/>
              </a:rPr>
              <a:t>return</a:t>
            </a:r>
            <a:r>
              <a:rPr lang="ko-KR" altLang="en-US" b="1" i="1" dirty="0">
                <a:ea typeface="맑은 고딕"/>
              </a:rPr>
              <a:t>;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443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>
                <a:ea typeface="맑은 고딕"/>
              </a:rPr>
              <a:t>재귀적 알고리즘</a:t>
            </a:r>
            <a:br>
              <a:rPr lang="en-US" altLang="ko-KR" sz="2800"/>
            </a:br>
            <a:r>
              <a:rPr lang="ko-KR" err="1">
                <a:ea typeface="맑은 고딕"/>
              </a:rPr>
              <a:t>N-Queen</a:t>
            </a:r>
            <a:r>
              <a:rPr lang="ko-KR" altLang="en-US">
                <a:ea typeface="맑은 고딕"/>
              </a:rPr>
              <a:t> : BOJ 9663번</a:t>
            </a:r>
            <a:endParaRPr lang="ko-KR"/>
          </a:p>
          <a:p>
            <a:endParaRPr lang="en-US" altLang="ko-KR" sz="28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1번 </a:t>
            </a:r>
            <a:r>
              <a:rPr lang="ko-KR" altLang="en-US" dirty="0" err="1">
                <a:ea typeface="맑은 고딕"/>
              </a:rPr>
              <a:t>Row부터</a:t>
            </a:r>
            <a:r>
              <a:rPr lang="ko-KR" altLang="en-US" dirty="0">
                <a:ea typeface="맑은 고딕"/>
              </a:rPr>
              <a:t> 차례대로 재귀적으로 접근</a:t>
            </a:r>
            <a:endParaRPr lang="ko-KR" dirty="0"/>
          </a:p>
          <a:p>
            <a:pPr marL="608965" indent="-456565"/>
            <a:r>
              <a:rPr lang="ko-KR" altLang="en-US" dirty="0">
                <a:ea typeface="맑은 고딕"/>
              </a:rPr>
              <a:t>현재 사용중인 대각선과 열을 기록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아래와 같은 배열에 기록을 저장하고 사용함</a:t>
            </a:r>
          </a:p>
          <a:p>
            <a:pPr marL="608965" indent="-456565"/>
            <a:endParaRPr lang="ko-KR" altLang="en-US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64F1C0-2BE3-4B9E-B2FB-6F46CB77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97030"/>
              </p:ext>
            </p:extLst>
          </p:nvPr>
        </p:nvGraphicFramePr>
        <p:xfrm>
          <a:off x="3277028" y="3423604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F5A930-DAEC-48D9-B5E3-BE5FE95B7EC0}"/>
              </a:ext>
            </a:extLst>
          </p:cNvPr>
          <p:cNvSpPr txBox="1"/>
          <p:nvPr/>
        </p:nvSpPr>
        <p:spPr>
          <a:xfrm>
            <a:off x="4378444" y="5181091"/>
            <a:ext cx="890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col</a:t>
            </a:r>
            <a:r>
              <a:rPr lang="ko-KR" altLang="en-US">
                <a:ea typeface="맑은 고딕"/>
              </a:rPr>
              <a:t>[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>
                <a:ea typeface="맑은 고딕"/>
              </a:rPr>
              <a:t>]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E2F0892D-85AA-4E25-A4B4-8F3DC45E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81710"/>
              </p:ext>
            </p:extLst>
          </p:nvPr>
        </p:nvGraphicFramePr>
        <p:xfrm>
          <a:off x="6197790" y="3416778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7946F5-1577-46DD-B132-0C99FC809360}"/>
              </a:ext>
            </a:extLst>
          </p:cNvPr>
          <p:cNvSpPr txBox="1"/>
          <p:nvPr/>
        </p:nvSpPr>
        <p:spPr>
          <a:xfrm>
            <a:off x="6901600" y="5152363"/>
            <a:ext cx="1499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diag1[</a:t>
            </a:r>
            <a:r>
              <a:rPr lang="ko-KR" altLang="en-US" err="1">
                <a:ea typeface="맑은 고딕"/>
              </a:rPr>
              <a:t>x+y</a:t>
            </a:r>
            <a:r>
              <a:rPr lang="ko-KR" altLang="en-US">
                <a:ea typeface="맑은 고딕"/>
              </a:rPr>
              <a:t>]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5EE6EDBC-5F57-4064-A27B-D89E3582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95929"/>
              </p:ext>
            </p:extLst>
          </p:nvPr>
        </p:nvGraphicFramePr>
        <p:xfrm>
          <a:off x="9057428" y="3417694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DB372E-B131-419A-B151-E92D40F3670B}"/>
              </a:ext>
            </a:extLst>
          </p:cNvPr>
          <p:cNvSpPr txBox="1"/>
          <p:nvPr/>
        </p:nvSpPr>
        <p:spPr>
          <a:xfrm>
            <a:off x="9513080" y="5181090"/>
            <a:ext cx="1786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diag2[x-y+n-1]</a:t>
            </a:r>
            <a:endParaRPr lang="ko-KR">
              <a:ea typeface="맑은 고딕" panose="020B0503020000020004" pitchFamily="34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D6C792A-E8DD-4E14-9B36-318CB4C95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26869"/>
              </p:ext>
            </p:extLst>
          </p:nvPr>
        </p:nvGraphicFramePr>
        <p:xfrm>
          <a:off x="506933" y="3423604"/>
          <a:ext cx="2712072" cy="167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018">
                  <a:extLst>
                    <a:ext uri="{9D8B030D-6E8A-4147-A177-3AD203B41FA5}">
                      <a16:colId xmlns:a16="http://schemas.microsoft.com/office/drawing/2014/main" val="192508889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99930097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3724020633"/>
                    </a:ext>
                  </a:extLst>
                </a:gridCol>
                <a:gridCol w="678018">
                  <a:extLst>
                    <a:ext uri="{9D8B030D-6E8A-4147-A177-3AD203B41FA5}">
                      <a16:colId xmlns:a16="http://schemas.microsoft.com/office/drawing/2014/main" val="2277102496"/>
                    </a:ext>
                  </a:extLst>
                </a:gridCol>
              </a:tblGrid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84879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57663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397"/>
                  </a:ext>
                </a:extLst>
              </a:tr>
              <a:tr h="419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3, 0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3, 3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956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61A109A-03C3-41E8-A2AF-C025EB8290D8}"/>
              </a:ext>
            </a:extLst>
          </p:cNvPr>
          <p:cNvSpPr txBox="1"/>
          <p:nvPr/>
        </p:nvSpPr>
        <p:spPr>
          <a:xfrm>
            <a:off x="1380005" y="5154145"/>
            <a:ext cx="11357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) 표</a:t>
            </a:r>
          </a:p>
          <a:p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 = 4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8E366-62A8-41B6-AAAC-642F436FEF71}"/>
              </a:ext>
            </a:extLst>
          </p:cNvPr>
          <p:cNvCxnSpPr/>
          <p:nvPr/>
        </p:nvCxnSpPr>
        <p:spPr>
          <a:xfrm>
            <a:off x="9025218" y="3408829"/>
            <a:ext cx="2671482" cy="16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6C273-13C3-4122-9343-8177A8456681}"/>
              </a:ext>
            </a:extLst>
          </p:cNvPr>
          <p:cNvCxnSpPr/>
          <p:nvPr/>
        </p:nvCxnSpPr>
        <p:spPr>
          <a:xfrm flipH="1">
            <a:off x="6236634" y="3471022"/>
            <a:ext cx="2581835" cy="160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D2A7EF-AF45-4398-9420-B630E2DA7DC1}"/>
              </a:ext>
            </a:extLst>
          </p:cNvPr>
          <p:cNvSpPr txBox="1"/>
          <p:nvPr/>
        </p:nvSpPr>
        <p:spPr>
          <a:xfrm>
            <a:off x="4236944" y="5617509"/>
            <a:ext cx="959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같은 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087C6-97FD-4CCE-95C0-C06BAEB66104}"/>
              </a:ext>
            </a:extLst>
          </p:cNvPr>
          <p:cNvSpPr txBox="1"/>
          <p:nvPr/>
        </p:nvSpPr>
        <p:spPr>
          <a:xfrm>
            <a:off x="7114614" y="5617509"/>
            <a:ext cx="1004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대각선1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5E14B-8367-41A6-8AC7-5049FEF9FB09}"/>
              </a:ext>
            </a:extLst>
          </p:cNvPr>
          <p:cNvSpPr txBox="1"/>
          <p:nvPr/>
        </p:nvSpPr>
        <p:spPr>
          <a:xfrm>
            <a:off x="9839884" y="5617508"/>
            <a:ext cx="1210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대각선2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0C6B53-2324-4995-A7E4-32A701FCE99D}"/>
              </a:ext>
            </a:extLst>
          </p:cNvPr>
          <p:cNvCxnSpPr/>
          <p:nvPr/>
        </p:nvCxnSpPr>
        <p:spPr>
          <a:xfrm>
            <a:off x="3415792" y="3429403"/>
            <a:ext cx="896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9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>
                <a:ea typeface="맑은 고딕"/>
              </a:rPr>
              <a:t>재귀적 알고리즘</a:t>
            </a:r>
            <a:br>
              <a:rPr lang="en-US" altLang="ko-KR" sz="2800"/>
            </a:br>
            <a:r>
              <a:rPr lang="ko-KR" err="1">
                <a:ea typeface="맑은 고딕"/>
              </a:rPr>
              <a:t>N-Queen</a:t>
            </a:r>
            <a:r>
              <a:rPr lang="ko-KR" altLang="en-US">
                <a:ea typeface="맑은 고딕"/>
              </a:rPr>
              <a:t> : BOJ 9663</a:t>
            </a:r>
            <a:endParaRPr lang="ko-KR"/>
          </a:p>
          <a:p>
            <a:endParaRPr lang="en-US" altLang="ko-KR" sz="28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588" y="121023"/>
            <a:ext cx="5515812" cy="6598338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ea typeface="맑은 고딕"/>
              </a:rPr>
              <a:t>0번째 </a:t>
            </a:r>
            <a:r>
              <a:rPr lang="ko-KR" altLang="en-US" dirty="0" err="1">
                <a:ea typeface="맑은 고딕"/>
              </a:rPr>
              <a:t>Row부터</a:t>
            </a:r>
            <a:r>
              <a:rPr lang="ko-KR" altLang="en-US" dirty="0">
                <a:ea typeface="맑은 고딕"/>
              </a:rPr>
              <a:t> 차례대로 검사</a:t>
            </a: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  <a:p>
            <a:pPr marL="152400" indent="0">
              <a:buNone/>
            </a:pPr>
            <a:r>
              <a:rPr lang="ko-KR" altLang="en-US" dirty="0">
                <a:ea typeface="맑은 고딕"/>
              </a:rPr>
              <a:t>2개의 대각선과 열에 퀸이 있는지 검사</a:t>
            </a: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  <a:p>
            <a:pPr marL="152400" indent="0">
              <a:buNone/>
            </a:pPr>
            <a:r>
              <a:rPr lang="ko-KR" altLang="en-US" dirty="0">
                <a:ea typeface="맑은 고딕"/>
              </a:rPr>
              <a:t>아무 문제 없이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b="1" i="1" dirty="0" err="1">
                <a:ea typeface="맑은 고딕"/>
              </a:rPr>
              <a:t>y</a:t>
            </a:r>
            <a:r>
              <a:rPr lang="ko-KR" altLang="en-US" b="1" i="1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== </a:t>
            </a:r>
            <a:r>
              <a:rPr lang="ko-KR" altLang="en-US" b="1" i="1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) </a:t>
            </a:r>
            <a:r>
              <a:rPr lang="ko-KR" altLang="en-US" dirty="0" err="1">
                <a:ea typeface="맑은 고딕"/>
              </a:rPr>
              <a:t>도달시</a:t>
            </a:r>
            <a:r>
              <a:rPr lang="ko-KR" altLang="en-US" dirty="0">
                <a:ea typeface="맑은 고딕"/>
              </a:rPr>
              <a:t> 맞는 경우 이므로 </a:t>
            </a:r>
            <a:r>
              <a:rPr lang="ko-KR" altLang="en-US" b="1" i="1" dirty="0" err="1">
                <a:ea typeface="맑은 고딕"/>
              </a:rPr>
              <a:t>count</a:t>
            </a:r>
            <a:r>
              <a:rPr lang="ko-KR" altLang="en-US" dirty="0">
                <a:ea typeface="맑은 고딕"/>
              </a:rPr>
              <a:t>++</a:t>
            </a:r>
          </a:p>
        </p:txBody>
      </p:sp>
      <p:pic>
        <p:nvPicPr>
          <p:cNvPr id="5" name="그림 12">
            <a:extLst>
              <a:ext uri="{FF2B5EF4-FFF2-40B4-BE49-F238E27FC236}">
                <a16:creationId xmlns:a16="http://schemas.microsoft.com/office/drawing/2014/main" id="{4C71EAF1-5170-472E-B1B7-06BC6434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2" y="122243"/>
            <a:ext cx="5952563" cy="66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 + 정렬 - 스케줄링 문제</a:t>
            </a:r>
            <a:br>
              <a:rPr lang="ko-KR" altLang="en-US" sz="2800">
                <a:ea typeface="맑은 고딕"/>
              </a:rPr>
            </a:br>
            <a:r>
              <a:rPr lang="ko-KR">
                <a:latin typeface="Malgun Gothic"/>
                <a:ea typeface="Malgun Gothic"/>
              </a:rPr>
              <a:t>회의실 배정 : BOJ 1931</a:t>
            </a:r>
            <a:r>
              <a:rPr lang="ko-KR" altLang="en-US">
                <a:latin typeface="Malgun Gothic"/>
                <a:ea typeface="Malgun Gothic"/>
              </a:rPr>
              <a:t>번</a:t>
            </a:r>
            <a:endParaRPr lang="ko-KR" altLang="en-US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문제의 각 과정에서 최선의 선택이 무엇인지 </a:t>
            </a:r>
            <a:r>
              <a:rPr lang="ko-KR" altLang="en-US" dirty="0" err="1">
                <a:ea typeface="맑은 고딕"/>
              </a:rPr>
              <a:t>생각해봄</a:t>
            </a:r>
            <a:endParaRPr lang="ko-KR" altLang="en-US" dirty="0">
              <a:ea typeface="맑은 고딕"/>
            </a:endParaRPr>
          </a:p>
          <a:p>
            <a:pPr marL="608965" indent="-456565"/>
            <a:r>
              <a:rPr lang="ko-KR" altLang="en-US" dirty="0">
                <a:ea typeface="맑은 고딕"/>
              </a:rPr>
              <a:t>1개의 회의실에 가장 많은 회의를 배치하는 경우의 수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총 </a:t>
            </a:r>
            <a:r>
              <a:rPr lang="ko-KR" altLang="en-US" b="1" i="1" dirty="0" err="1">
                <a:ea typeface="맑은 고딕"/>
              </a:rPr>
              <a:t>N</a:t>
            </a:r>
            <a:r>
              <a:rPr lang="ko-KR" altLang="en-US" dirty="0" err="1">
                <a:ea typeface="맑은 고딕"/>
              </a:rPr>
              <a:t>개의</a:t>
            </a:r>
            <a:r>
              <a:rPr lang="ko-KR" altLang="en-US" dirty="0">
                <a:ea typeface="맑은 고딕"/>
              </a:rPr>
              <a:t> 회의와 각 </a:t>
            </a:r>
            <a:r>
              <a:rPr lang="ko-KR" altLang="en-US" dirty="0" err="1">
                <a:ea typeface="맑은 고딕"/>
              </a:rPr>
              <a:t>회의별</a:t>
            </a:r>
            <a:r>
              <a:rPr lang="ko-KR" altLang="en-US" dirty="0">
                <a:ea typeface="맑은 고딕"/>
              </a:rPr>
              <a:t> 시작시간 </a:t>
            </a:r>
            <a:r>
              <a:rPr lang="ko-KR" altLang="en-US" b="1" i="1" dirty="0" err="1">
                <a:ea typeface="맑은 고딕"/>
              </a:rPr>
              <a:t>s</a:t>
            </a:r>
            <a:r>
              <a:rPr lang="ko-KR" altLang="en-US" dirty="0">
                <a:ea typeface="맑은 고딕"/>
              </a:rPr>
              <a:t>, 종료시간 </a:t>
            </a:r>
            <a:r>
              <a:rPr lang="ko-KR" altLang="en-US" b="1" i="1" dirty="0" err="1">
                <a:ea typeface="맑은 고딕"/>
              </a:rPr>
              <a:t>e</a:t>
            </a:r>
            <a:r>
              <a:rPr lang="ko-KR" altLang="en-US" dirty="0" err="1">
                <a:ea typeface="맑은 고딕"/>
              </a:rPr>
              <a:t>가</a:t>
            </a:r>
            <a:r>
              <a:rPr lang="ko-KR" altLang="en-US" dirty="0">
                <a:ea typeface="맑은 고딕"/>
              </a:rPr>
              <a:t> 주어짐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가장 빨리 끝나는 회의를 우선하여 배치하면</a:t>
            </a:r>
            <a:endParaRPr lang="ko-KR" dirty="0">
              <a:ea typeface="맑은 고딕"/>
            </a:endParaRPr>
          </a:p>
          <a:p>
            <a:pPr marL="608965" indent="-456565"/>
            <a:r>
              <a:rPr lang="ko-KR" altLang="en-US" dirty="0">
                <a:ea typeface="맑은 고딕"/>
              </a:rPr>
              <a:t>가장 많은 회의를 배치할 수 있음</a:t>
            </a:r>
            <a:endParaRPr lang="ko-KR" dirty="0">
              <a:ea typeface="맑은 고딕"/>
            </a:endParaRPr>
          </a:p>
          <a:p>
            <a:pPr marL="608965" indent="-456565"/>
            <a:endParaRPr lang="ko-KR" altLang="en-US" dirty="0">
              <a:ea typeface="맑은 고딕"/>
            </a:endParaRP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C9BF80-2337-4B11-988B-0FA45186D67F}"/>
              </a:ext>
            </a:extLst>
          </p:cNvPr>
          <p:cNvSpPr/>
          <p:nvPr/>
        </p:nvSpPr>
        <p:spPr>
          <a:xfrm>
            <a:off x="878540" y="4468906"/>
            <a:ext cx="2026023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6C3BB5-3E0D-47BD-9624-1791BA2E4BA1}"/>
              </a:ext>
            </a:extLst>
          </p:cNvPr>
          <p:cNvSpPr/>
          <p:nvPr/>
        </p:nvSpPr>
        <p:spPr>
          <a:xfrm>
            <a:off x="3917575" y="4504765"/>
            <a:ext cx="1075764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73EC4-F6F2-4216-AC41-63751664C795}"/>
              </a:ext>
            </a:extLst>
          </p:cNvPr>
          <p:cNvSpPr/>
          <p:nvPr/>
        </p:nvSpPr>
        <p:spPr>
          <a:xfrm>
            <a:off x="3433480" y="5033683"/>
            <a:ext cx="887506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343B2-76C4-41F7-B8B1-71CBFBA7E6BF}"/>
              </a:ext>
            </a:extLst>
          </p:cNvPr>
          <p:cNvSpPr/>
          <p:nvPr/>
        </p:nvSpPr>
        <p:spPr>
          <a:xfrm>
            <a:off x="4491316" y="5616388"/>
            <a:ext cx="1075764" cy="40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9F80B-8474-40A7-9D16-06049186E74F}"/>
              </a:ext>
            </a:extLst>
          </p:cNvPr>
          <p:cNvSpPr txBox="1"/>
          <p:nvPr/>
        </p:nvSpPr>
        <p:spPr>
          <a:xfrm>
            <a:off x="3917016" y="4508685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BBE2E-70D4-49B6-ACC6-99641D5A9A12}"/>
              </a:ext>
            </a:extLst>
          </p:cNvPr>
          <p:cNvSpPr txBox="1"/>
          <p:nvPr/>
        </p:nvSpPr>
        <p:spPr>
          <a:xfrm>
            <a:off x="3432361" y="5090832"/>
            <a:ext cx="878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B973F-F4A7-4527-AA61-23640CD08143}"/>
              </a:ext>
            </a:extLst>
          </p:cNvPr>
          <p:cNvSpPr txBox="1"/>
          <p:nvPr/>
        </p:nvSpPr>
        <p:spPr>
          <a:xfrm>
            <a:off x="4490196" y="5664573"/>
            <a:ext cx="878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3CBDC6-9CEE-4A5E-81C2-BD154F424E15}"/>
              </a:ext>
            </a:extLst>
          </p:cNvPr>
          <p:cNvSpPr/>
          <p:nvPr/>
        </p:nvSpPr>
        <p:spPr>
          <a:xfrm>
            <a:off x="5683622" y="4244788"/>
            <a:ext cx="53788" cy="2052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489546-4DCB-4882-AEB2-6127D39E6325}"/>
              </a:ext>
            </a:extLst>
          </p:cNvPr>
          <p:cNvSpPr/>
          <p:nvPr/>
        </p:nvSpPr>
        <p:spPr>
          <a:xfrm>
            <a:off x="6436657" y="4307541"/>
            <a:ext cx="457199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BD228B-F005-4D65-AB0B-D8748288AA7E}"/>
              </a:ext>
            </a:extLst>
          </p:cNvPr>
          <p:cNvSpPr/>
          <p:nvPr/>
        </p:nvSpPr>
        <p:spPr>
          <a:xfrm>
            <a:off x="6589057" y="4988858"/>
            <a:ext cx="138952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0B6F3-5579-4EB0-A1B7-8D6D6D3FA668}"/>
              </a:ext>
            </a:extLst>
          </p:cNvPr>
          <p:cNvSpPr txBox="1"/>
          <p:nvPr/>
        </p:nvSpPr>
        <p:spPr>
          <a:xfrm>
            <a:off x="6588498" y="5037602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2번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87C0E-DAAF-4711-B96E-70BFC4E4B163}"/>
              </a:ext>
            </a:extLst>
          </p:cNvPr>
          <p:cNvSpPr/>
          <p:nvPr/>
        </p:nvSpPr>
        <p:spPr>
          <a:xfrm>
            <a:off x="8767480" y="5544670"/>
            <a:ext cx="1389529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9EA9E-9923-47F1-9E66-E7611A328ABE}"/>
              </a:ext>
            </a:extLst>
          </p:cNvPr>
          <p:cNvSpPr txBox="1"/>
          <p:nvPr/>
        </p:nvSpPr>
        <p:spPr>
          <a:xfrm>
            <a:off x="8766921" y="5557555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3번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19343-1A1F-450A-B818-06435E1D0051}"/>
              </a:ext>
            </a:extLst>
          </p:cNvPr>
          <p:cNvSpPr txBox="1"/>
          <p:nvPr/>
        </p:nvSpPr>
        <p:spPr>
          <a:xfrm>
            <a:off x="8309721" y="4338354"/>
            <a:ext cx="1075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1번</a:t>
            </a:r>
          </a:p>
        </p:txBody>
      </p:sp>
    </p:spTree>
    <p:extLst>
      <p:ext uri="{BB962C8B-B14F-4D97-AF65-F5344CB8AC3E}">
        <p14:creationId xmlns:p14="http://schemas.microsoft.com/office/powerpoint/2010/main" val="386700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sz="2800" err="1">
                <a:latin typeface="Malgun Gothic"/>
                <a:ea typeface="Malgun Gothic"/>
              </a:rPr>
              <a:t>그리디</a:t>
            </a:r>
            <a:r>
              <a:rPr lang="ko-KR" sz="2800">
                <a:latin typeface="Malgun Gothic"/>
                <a:ea typeface="Malgun Gothic"/>
              </a:rPr>
              <a:t> 알고리즘</a:t>
            </a:r>
            <a:r>
              <a:rPr lang="ko-KR" altLang="en-US" sz="2800">
                <a:latin typeface="Malgun Gothic"/>
                <a:ea typeface="Malgun Gothic"/>
              </a:rPr>
              <a:t> + 정렬</a:t>
            </a:r>
            <a:r>
              <a:rPr lang="ko-KR" sz="2800">
                <a:latin typeface="Malgun Gothic"/>
                <a:ea typeface="Malgun Gothic"/>
              </a:rPr>
              <a:t> - 스케줄링 문제</a:t>
            </a:r>
            <a:br>
              <a:rPr lang="ko-KR" sz="2800">
                <a:latin typeface="Malgun Gothic"/>
                <a:ea typeface="Malgun Gothic"/>
              </a:rPr>
            </a:br>
            <a:r>
              <a:rPr lang="ko-KR">
                <a:latin typeface="Malgun Gothic"/>
                <a:ea typeface="Malgun Gothic"/>
              </a:rPr>
              <a:t>회의실 배정 : BOJ 1931</a:t>
            </a:r>
            <a:r>
              <a:rPr lang="ko-KR" altLang="en-US">
                <a:latin typeface="Malgun Gothic"/>
                <a:ea typeface="Malgun Gothic"/>
              </a:rPr>
              <a:t>번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가장 빨리 끝나는 회의 우선적으로 배치</a:t>
            </a:r>
          </a:p>
          <a:p>
            <a:pPr marL="608965" indent="-456565"/>
            <a:r>
              <a:rPr lang="ko-KR" altLang="en-US">
                <a:ea typeface="맑은 고딕"/>
              </a:rPr>
              <a:t>pair&lt;int, int&gt;로 시작시간, 종료시간 데이터 넣기</a:t>
            </a:r>
          </a:p>
          <a:p>
            <a:pPr marL="608965" indent="-456565"/>
            <a:r>
              <a:rPr lang="ko-KR" altLang="en-US">
                <a:ea typeface="맑은 고딕"/>
              </a:rPr>
              <a:t>sort(vector.begin(), vector.end(), comp) 사용하여 </a:t>
            </a:r>
          </a:p>
          <a:p>
            <a:pPr marL="608965" indent="-456565"/>
            <a:r>
              <a:rPr lang="ko-KR" altLang="en-US">
                <a:ea typeface="맑은 고딕"/>
              </a:rPr>
              <a:t>빨리 끝나는 것 우선적으로 찾아내기</a:t>
            </a:r>
          </a:p>
          <a:p>
            <a:pPr marL="608965" indent="-456565"/>
            <a:r>
              <a:rPr lang="ko-KR" altLang="en-US">
                <a:ea typeface="맑은 고딕"/>
              </a:rPr>
              <a:t>comp() 사용 유의!</a:t>
            </a: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195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</a:t>
            </a:r>
            <a:br>
              <a:rPr lang="en-US" altLang="ko-KR" sz="2800"/>
            </a:br>
            <a:r>
              <a:rPr lang="ko-KR" altLang="en-US" sz="2800">
                <a:ea typeface="맑은 고딕"/>
              </a:rPr>
              <a:t>스케줄링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5905" y="129988"/>
            <a:ext cx="7120495" cy="6445938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comp() 종료시간 같으면 시작시간 우선</a:t>
            </a:r>
          </a:p>
          <a:p>
            <a:pPr marL="608965" indent="-456565"/>
            <a:r>
              <a:rPr lang="ko-KR" altLang="en-US">
                <a:ea typeface="맑은 고딕"/>
              </a:rPr>
              <a:t>vector&lt;pair&lt;int,int&gt; &gt; 사용</a:t>
            </a:r>
          </a:p>
          <a:p>
            <a:pPr marL="608965" indent="-456565"/>
            <a:r>
              <a:rPr lang="ko-KR" altLang="en-US">
                <a:ea typeface="맑은 고딕"/>
              </a:rPr>
              <a:t>for()문 돌아가며 회의가 끝나면 다음 회의 배치 (다음회의는 당연히 가장 빨리 끝나는 회의 -&gt; </a:t>
            </a:r>
            <a:r>
              <a:rPr lang="ko-KR" altLang="en-US" err="1">
                <a:ea typeface="맑은 고딕"/>
              </a:rPr>
              <a:t>sort</a:t>
            </a:r>
            <a:r>
              <a:rPr lang="ko-KR" altLang="en-US">
                <a:ea typeface="맑은 고딕"/>
              </a:rPr>
              <a:t>()로 이미 정렬됨)</a:t>
            </a: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  <p:pic>
        <p:nvPicPr>
          <p:cNvPr id="4" name="그림 4" descr="텍스트, 검은색, 앉아있는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CB0FBE66-56EC-4F57-856F-512DBC5E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" y="125506"/>
            <a:ext cx="4371592" cy="66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 + 정렬</a:t>
            </a:r>
            <a:br>
              <a:rPr lang="en-US" altLang="ko-KR" sz="2800"/>
            </a:br>
            <a:r>
              <a:rPr lang="ko-KR" altLang="en-US" sz="3600" err="1">
                <a:ea typeface="맑은 고딕"/>
              </a:rPr>
              <a:t>Task</a:t>
            </a:r>
            <a:r>
              <a:rPr lang="ko-KR" altLang="en-US" sz="3600">
                <a:ea typeface="맑은 고딕"/>
              </a:rPr>
              <a:t> and </a:t>
            </a:r>
            <a:r>
              <a:rPr lang="ko-KR" altLang="en-US" sz="3600" err="1">
                <a:ea typeface="맑은 고딕"/>
              </a:rPr>
              <a:t>DeadLine</a:t>
            </a:r>
            <a:r>
              <a:rPr lang="ko-KR" altLang="en-US" sz="2800">
                <a:ea typeface="맑은 고딕"/>
              </a:rPr>
              <a:t> </a:t>
            </a:r>
            <a:r>
              <a:rPr lang="ko-KR" altLang="en-US" sz="2400">
                <a:ea typeface="맑은 고딕"/>
              </a:rPr>
              <a:t>(</a:t>
            </a:r>
            <a:r>
              <a:rPr lang="ko-KR" sz="2400">
                <a:ea typeface="+mj-lt"/>
                <a:cs typeface="+mj-lt"/>
                <a:hlinkClick r:id="rId2"/>
              </a:rPr>
              <a:t>https://cses.fi/problemset/result/261451</a:t>
            </a:r>
            <a:r>
              <a:rPr lang="en-US" altLang="ko-KR" sz="2400">
                <a:ea typeface="+mj-lt"/>
                <a:cs typeface="+mj-lt"/>
                <a:hlinkClick r:id="rId2"/>
              </a:rPr>
              <a:t>/</a:t>
            </a:r>
            <a:r>
              <a:rPr lang="en-US" altLang="en-US" sz="2400">
                <a:ea typeface="+mj-lt"/>
                <a:cs typeface="+mj-lt"/>
              </a:rPr>
              <a:t>)</a:t>
            </a:r>
            <a:endParaRPr lang="ko-KR" altLang="en-US" sz="24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작업의 순서를 배치하여 </a:t>
            </a:r>
            <a:r>
              <a:rPr lang="ko-KR">
                <a:latin typeface="Malgun Gothic"/>
                <a:ea typeface="Malgun Gothic"/>
              </a:rPr>
              <a:t>보상의 최대합을 구하는 문제</a:t>
            </a:r>
            <a:endParaRPr lang="ko-KR" altLang="en-US">
              <a:latin typeface="Malgun Gothic"/>
              <a:ea typeface="Malgun Gothic"/>
            </a:endParaRPr>
          </a:p>
          <a:p>
            <a:pPr marL="608965" indent="-456565"/>
            <a:r>
              <a:rPr lang="ko-KR" altLang="en-US">
                <a:ea typeface="맑은 고딕"/>
              </a:rPr>
              <a:t>보상 = </a:t>
            </a:r>
            <a:r>
              <a:rPr lang="ko-KR" altLang="en-US" err="1">
                <a:ea typeface="맑은 고딕"/>
              </a:rPr>
              <a:t>d-f</a:t>
            </a:r>
            <a:r>
              <a:rPr lang="ko-KR" altLang="en-US">
                <a:ea typeface="맑은 고딕"/>
              </a:rPr>
              <a:t>(데드라인 - 현재시간)</a:t>
            </a: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265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9C998-7479-4984-87E5-64626CDD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/>
              <a:t>스터디 진행 안내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1B252-812B-48A9-B38E-175AC49D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/>
              <a:t>간단한 개념 설명 후 문제풀이 진행 </a:t>
            </a:r>
            <a:r>
              <a:rPr lang="en-US" altLang="ko-KR" sz="2400" dirty="0"/>
              <a:t>( 2 : 8 </a:t>
            </a:r>
            <a:r>
              <a:rPr lang="ko-KR" altLang="en-US" sz="2400" dirty="0"/>
              <a:t>가량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>
                <a:ea typeface="맑은 고딕"/>
              </a:rPr>
              <a:t>언어는 </a:t>
            </a:r>
            <a:r>
              <a:rPr lang="en-US" altLang="ko-KR" sz="2400" dirty="0">
                <a:ea typeface="맑은 고딕"/>
              </a:rPr>
              <a:t>(C++14,  </a:t>
            </a:r>
            <a:r>
              <a:rPr lang="en-US" altLang="ko-KR" sz="2400" dirty="0" err="1">
                <a:ea typeface="맑은 고딕"/>
              </a:rPr>
              <a:t>gcc</a:t>
            </a:r>
            <a:r>
              <a:rPr lang="en-US" altLang="ko-KR" sz="2400" dirty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컴파일러</a:t>
            </a:r>
            <a:r>
              <a:rPr lang="en-US" altLang="ko-KR" sz="2400" dirty="0">
                <a:ea typeface="맑은 고딕"/>
              </a:rPr>
              <a:t>) </a:t>
            </a:r>
            <a:r>
              <a:rPr lang="ko-KR" altLang="en-US" sz="2400" dirty="0">
                <a:ea typeface="맑은 고딕"/>
              </a:rPr>
              <a:t>기준</a:t>
            </a:r>
          </a:p>
          <a:p>
            <a:pPr marL="457200" lvl="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/>
              <a:t>“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알고리즘 트레이닝 </a:t>
            </a:r>
            <a:r>
              <a:rPr lang="en-US" altLang="ko-KR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프로그래밍 대회 입문 가이드” </a:t>
            </a:r>
            <a:endParaRPr lang="en-US" altLang="ko-KR" sz="2400" dirty="0"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>
              <a:lnSpc>
                <a:spcPct val="120000"/>
              </a:lnSpc>
              <a:spcBef>
                <a:spcPts val="0"/>
              </a:spcBef>
              <a:buSzPts val="1800"/>
              <a:buChar char="●"/>
            </a:pP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기본 주</a:t>
            </a:r>
            <a:r>
              <a:rPr lang="en-US" altLang="ko-KR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회 진행이나</a:t>
            </a:r>
            <a:r>
              <a:rPr lang="en-US" altLang="ko-KR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4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주말에 추가 진행 가능</a:t>
            </a:r>
          </a:p>
          <a:p>
            <a:pPr marL="914400" lvl="1" indent="-317500">
              <a:lnSpc>
                <a:spcPct val="120000"/>
              </a:lnSpc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ko-KR" altLang="en-US" sz="20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미리 공지해드립니다</a:t>
            </a:r>
            <a:r>
              <a:rPr lang="en-US" altLang="ko-KR" sz="2000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endParaRPr lang="en-US" altLang="ko-KR" dirty="0">
              <a:highlight>
                <a:srgbClr val="FFFFFF"/>
              </a:highlight>
              <a:latin typeface="Malgun Gothic"/>
              <a:ea typeface="Malgun Gothic"/>
              <a:sym typeface="Malgun Gothic"/>
            </a:endParaRPr>
          </a:p>
          <a:p>
            <a:pPr marL="457200" indent="-317500"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en-US" altLang="ko-KR" dirty="0">
                <a:ea typeface="맑은 고딕"/>
              </a:rPr>
              <a:t>CSES </a:t>
            </a:r>
            <a:r>
              <a:rPr lang="en-US" altLang="ko-KR" dirty="0" err="1">
                <a:ea typeface="맑은 고딕"/>
              </a:rPr>
              <a:t>Problemset</a:t>
            </a:r>
            <a:endParaRPr lang="en-US" altLang="ko-KR" dirty="0"/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en-US" altLang="ko-KR" u="sng" dirty="0">
                <a:solidFill>
                  <a:schemeClr val="hlink"/>
                </a:solidFill>
                <a:ea typeface="맑은 고딕"/>
                <a:hlinkClick r:id="rId2"/>
              </a:rPr>
              <a:t>https://cses.fi/problemset</a:t>
            </a:r>
            <a:endParaRPr lang="en-US" altLang="ko-KR" u="sng" dirty="0">
              <a:solidFill>
                <a:schemeClr val="hlink"/>
              </a:solidFill>
              <a:ea typeface="맑은 고딕"/>
            </a:endParaRPr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r>
              <a:rPr lang="ko-KR" altLang="en-US" dirty="0"/>
              <a:t>지금 바로 가입 바랍니다</a:t>
            </a:r>
            <a:endParaRPr lang="en-US" altLang="ko-KR" dirty="0"/>
          </a:p>
          <a:p>
            <a:pPr marL="914400" lvl="1" indent="-317500">
              <a:spcBef>
                <a:spcPts val="0"/>
              </a:spcBef>
              <a:buSzPts val="1400"/>
              <a:buFont typeface="Malgun Gothic"/>
              <a:buChar char="○"/>
            </a:pPr>
            <a:endParaRPr lang="ko-KR" altLang="en-US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ko-KR" dirty="0" err="1">
                <a:ea typeface="맑은 고딕"/>
              </a:rPr>
              <a:t>Baekjoon</a:t>
            </a:r>
            <a:r>
              <a:rPr lang="en-US" altLang="ko-KR" dirty="0">
                <a:ea typeface="맑은 고딕"/>
              </a:rPr>
              <a:t> Online Judge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EB80DC3A-B2C5-42F0-93A5-6DDDFE11B1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416" y="2019692"/>
            <a:ext cx="2907084" cy="3509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6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 + 정렬</a:t>
            </a:r>
            <a:br>
              <a:rPr lang="en-US" altLang="ko-KR" sz="2800"/>
            </a:br>
            <a:r>
              <a:rPr lang="ko-KR" altLang="en-US" sz="3600" err="1">
                <a:ea typeface="맑은 고딕"/>
              </a:rPr>
              <a:t>Task</a:t>
            </a:r>
            <a:r>
              <a:rPr lang="ko-KR" altLang="en-US" sz="3600">
                <a:ea typeface="맑은 고딕"/>
              </a:rPr>
              <a:t> and </a:t>
            </a:r>
            <a:r>
              <a:rPr lang="ko-KR" altLang="en-US" sz="3600" err="1">
                <a:ea typeface="맑은 고딕"/>
              </a:rPr>
              <a:t>DeadLine</a:t>
            </a:r>
            <a:r>
              <a:rPr lang="ko-KR" altLang="en-US" sz="2800">
                <a:ea typeface="맑은 고딕"/>
              </a:rPr>
              <a:t> (</a:t>
            </a:r>
            <a:r>
              <a:rPr lang="ko-KR" sz="2400">
                <a:ea typeface="+mj-lt"/>
                <a:cs typeface="+mj-lt"/>
                <a:hlinkClick r:id="rId2"/>
              </a:rPr>
              <a:t>https://cses.fi/problemset/result/261451</a:t>
            </a:r>
            <a:r>
              <a:rPr lang="en-US" altLang="ko-KR" sz="2400">
                <a:ea typeface="+mj-lt"/>
                <a:cs typeface="+mj-lt"/>
                <a:hlinkClick r:id="rId2"/>
              </a:rPr>
              <a:t>/</a:t>
            </a:r>
            <a:r>
              <a:rPr lang="en-US" altLang="en-US" sz="2800">
                <a:ea typeface="+mj-lt"/>
                <a:cs typeface="+mj-lt"/>
              </a:rPr>
              <a:t>)</a:t>
            </a:r>
            <a:endParaRPr lang="ko-KR" altLang="en-US" sz="28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094" y="1824318"/>
            <a:ext cx="6152306" cy="4267514"/>
          </a:xfrm>
        </p:spPr>
        <p:txBody>
          <a:bodyPr/>
          <a:lstStyle/>
          <a:p>
            <a:pPr marL="608965" indent="-456565"/>
            <a:r>
              <a:rPr lang="ko-KR">
                <a:latin typeface="Malgun Gothic"/>
                <a:ea typeface="Malgun Gothic"/>
              </a:rPr>
              <a:t>Task B는 Task A보다 소요시간이 크다.</a:t>
            </a:r>
            <a:endParaRPr lang="ko-KR" altLang="en-US">
              <a:ea typeface="맑은 고딕"/>
            </a:endParaRPr>
          </a:p>
          <a:p>
            <a:pPr marL="608965" indent="-456565"/>
            <a:r>
              <a:rPr lang="ko-KR" altLang="en-US">
                <a:ea typeface="맑은 고딕"/>
              </a:rPr>
              <a:t>Task A와 Task B의 순서를 바꿈으로써 점수를 더 얻을 수 있다.</a:t>
            </a:r>
          </a:p>
          <a:p>
            <a:pPr marL="608965" indent="-456565"/>
            <a:r>
              <a:rPr lang="ko-KR" altLang="en-US">
                <a:ea typeface="맑은 고딕"/>
              </a:rPr>
              <a:t>즉, 소요시간이 작은 작업부터 스케줄링 해야 한다.</a:t>
            </a:r>
          </a:p>
          <a:p>
            <a:pPr marL="608965" indent="-456565"/>
            <a:r>
              <a:rPr lang="ko-KR" altLang="en-US">
                <a:ea typeface="맑은 고딕"/>
              </a:rPr>
              <a:t>시간을 오름차순 정렬한다.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DDCF62-E622-4C10-BB86-8B777AE111AC}"/>
              </a:ext>
            </a:extLst>
          </p:cNvPr>
          <p:cNvSpPr/>
          <p:nvPr/>
        </p:nvSpPr>
        <p:spPr>
          <a:xfrm>
            <a:off x="1344705" y="2066366"/>
            <a:ext cx="2483222" cy="4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2A59A-E992-4256-8F5A-E039C81BCB69}"/>
              </a:ext>
            </a:extLst>
          </p:cNvPr>
          <p:cNvSpPr/>
          <p:nvPr/>
        </p:nvSpPr>
        <p:spPr>
          <a:xfrm>
            <a:off x="3827928" y="2066366"/>
            <a:ext cx="1335740" cy="439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endParaRPr lang="ko-KR" err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1B2E7-71B7-4977-9CA7-49CDD827191F}"/>
              </a:ext>
            </a:extLst>
          </p:cNvPr>
          <p:cNvSpPr/>
          <p:nvPr/>
        </p:nvSpPr>
        <p:spPr>
          <a:xfrm>
            <a:off x="1344704" y="3572436"/>
            <a:ext cx="1335740" cy="439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endParaRPr lang="ko-KR" err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CF482E-B75F-4015-A05E-AD89345AEDB6}"/>
              </a:ext>
            </a:extLst>
          </p:cNvPr>
          <p:cNvSpPr/>
          <p:nvPr/>
        </p:nvSpPr>
        <p:spPr>
          <a:xfrm>
            <a:off x="2680446" y="3572436"/>
            <a:ext cx="2483222" cy="439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Task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2893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err="1">
                <a:ea typeface="맑은 고딕"/>
              </a:rPr>
              <a:t>그리디</a:t>
            </a:r>
            <a:r>
              <a:rPr lang="ko-KR" altLang="en-US" sz="2800">
                <a:ea typeface="맑은 고딕"/>
              </a:rPr>
              <a:t> 알고리즘</a:t>
            </a:r>
            <a:br>
              <a:rPr lang="en-US" altLang="ko-KR" sz="2800"/>
            </a:br>
            <a:r>
              <a:rPr lang="ko-KR" altLang="en-US" sz="3600" err="1">
                <a:ea typeface="맑은 고딕"/>
              </a:rPr>
              <a:t>Task</a:t>
            </a:r>
            <a:r>
              <a:rPr lang="ko-KR" altLang="en-US" sz="3600">
                <a:ea typeface="맑은 고딕"/>
              </a:rPr>
              <a:t> and </a:t>
            </a:r>
            <a:r>
              <a:rPr lang="ko-KR" altLang="en-US" sz="3600" err="1">
                <a:ea typeface="맑은 고딕"/>
              </a:rPr>
              <a:t>DeadLine</a:t>
            </a:r>
            <a:r>
              <a:rPr lang="ko-KR" altLang="en-US" sz="2800">
                <a:ea typeface="맑은 고딕"/>
              </a:rPr>
              <a:t> (</a:t>
            </a:r>
            <a:r>
              <a:rPr lang="ko-KR" sz="2400">
                <a:ea typeface="+mj-lt"/>
                <a:cs typeface="+mj-lt"/>
                <a:hlinkClick r:id="rId2"/>
              </a:rPr>
              <a:t>https</a:t>
            </a:r>
            <a:r>
              <a:rPr lang="en-US" altLang="ko-KR" sz="2400">
                <a:ea typeface="+mj-lt"/>
                <a:cs typeface="+mj-lt"/>
                <a:hlinkClick r:id="rId2"/>
              </a:rPr>
              <a:t>:/</a:t>
            </a:r>
            <a:endParaRPr lang="en-US" altLang="ko-KR" sz="2800">
              <a:ea typeface="맑은 고딕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8164" y="183776"/>
            <a:ext cx="5408236" cy="5908056"/>
          </a:xfrm>
        </p:spPr>
        <p:txBody>
          <a:bodyPr/>
          <a:lstStyle/>
          <a:p>
            <a:pPr marL="608965" indent="-456565"/>
            <a:r>
              <a:rPr lang="ko-KR" altLang="en-US">
                <a:ea typeface="맑은 고딕"/>
              </a:rPr>
              <a:t>짧은 </a:t>
            </a:r>
            <a:r>
              <a:rPr lang="ko-KR" altLang="en-US" err="1">
                <a:ea typeface="맑은 고딕"/>
              </a:rPr>
              <a:t>Task를</a:t>
            </a:r>
            <a:r>
              <a:rPr lang="ko-KR" altLang="en-US">
                <a:ea typeface="맑은 고딕"/>
              </a:rPr>
              <a:t> 기준으로 정렬</a:t>
            </a:r>
          </a:p>
          <a:p>
            <a:pPr marL="608965" indent="-456565"/>
            <a:r>
              <a:rPr lang="ko-KR" altLang="en-US">
                <a:ea typeface="맑은 고딕"/>
              </a:rPr>
              <a:t>현재시간 = 현재시간 + </a:t>
            </a:r>
            <a:r>
              <a:rPr lang="ko-KR" altLang="en-US" err="1">
                <a:ea typeface="맑은 고딕"/>
              </a:rPr>
              <a:t>Task경과시간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6" descr="검은색, 앉아있는, 테이블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9AA5C61B-D637-4CDF-9D9C-C8DEA446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91064"/>
            <a:ext cx="6015317" cy="67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3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7EAA-20C6-4991-98A5-2B0EC194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6"/>
            <a:ext cx="11360800" cy="1114409"/>
          </a:xfrm>
        </p:spPr>
        <p:txBody>
          <a:bodyPr/>
          <a:lstStyle/>
          <a:p>
            <a:r>
              <a:rPr lang="ko-KR" altLang="en-US" sz="2800" dirty="0">
                <a:ea typeface="맑은 고딕"/>
              </a:rPr>
              <a:t>더 </a:t>
            </a:r>
            <a:r>
              <a:rPr lang="ko-KR" altLang="en-US" sz="2800" dirty="0" err="1">
                <a:ea typeface="맑은 고딕"/>
              </a:rPr>
              <a:t>풀어보기</a:t>
            </a:r>
            <a:r>
              <a:rPr lang="ko-KR" altLang="en-US" sz="2800" dirty="0">
                <a:ea typeface="맑은 고딕"/>
              </a:rPr>
              <a:t> (시간 남으면) </a:t>
            </a:r>
            <a:br>
              <a:rPr lang="en-US" altLang="ko-KR" sz="2800" dirty="0"/>
            </a:br>
            <a:r>
              <a:rPr lang="ko-KR" altLang="en-US" sz="4000" dirty="0" err="1">
                <a:ea typeface="맑은 고딕"/>
              </a:rPr>
              <a:t>싸지방에</a:t>
            </a:r>
            <a:r>
              <a:rPr lang="ko-KR" altLang="en-US" sz="4000" dirty="0">
                <a:ea typeface="맑은 고딕"/>
              </a:rPr>
              <a:t> 간 준하 : BOJ 12764번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74FD4-8A3C-47B5-AC75-BEBADBA8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9823"/>
            <a:ext cx="11360800" cy="4142009"/>
          </a:xfrm>
        </p:spPr>
        <p:txBody>
          <a:bodyPr/>
          <a:lstStyle/>
          <a:p>
            <a:pPr marL="608965" indent="-456565"/>
            <a:r>
              <a:rPr lang="ko-KR" altLang="en-US" dirty="0">
                <a:ea typeface="맑은 고딕"/>
              </a:rPr>
              <a:t>회의실문제의 심화버전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스케줄링 하되 여러가지 회의가 동시에 진행되도록 하기</a:t>
            </a:r>
          </a:p>
          <a:p>
            <a:pPr marL="608965" indent="-456565"/>
            <a:r>
              <a:rPr lang="ko-KR" altLang="en-US" dirty="0">
                <a:ea typeface="맑은 고딕"/>
              </a:rPr>
              <a:t>우선순위 큐(</a:t>
            </a:r>
            <a:r>
              <a:rPr lang="ko-KR" altLang="en-US" i="1" dirty="0" err="1">
                <a:ea typeface="맑은 고딕"/>
              </a:rPr>
              <a:t>priority_queue</a:t>
            </a:r>
            <a:r>
              <a:rPr lang="ko-KR" altLang="en-US" dirty="0">
                <a:ea typeface="맑은 고딕"/>
              </a:rPr>
              <a:t>) 와 이진 트리 기반인 셋(</a:t>
            </a:r>
            <a:r>
              <a:rPr lang="ko-KR" altLang="en-US" i="1" dirty="0" err="1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>
                <a:ea typeface="맑은 고딕"/>
              </a:rPr>
              <a:t> 구현</a:t>
            </a:r>
          </a:p>
          <a:p>
            <a:pPr marL="608965" indent="-456565"/>
            <a:endParaRPr lang="ko-KR" altLang="en-US">
              <a:ea typeface="맑은 고딕"/>
            </a:endParaRPr>
          </a:p>
          <a:p>
            <a:pPr marL="15240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08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9482-C5F1-4D1D-ADF6-40E9564F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87E61-2213-491C-BF92-7746E6C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들어가기에 앞서</a:t>
            </a:r>
            <a:r>
              <a:rPr lang="en-US" altLang="ko-KR"/>
              <a:t>… (</a:t>
            </a:r>
            <a:r>
              <a:rPr lang="ko-KR" altLang="en-US"/>
              <a:t>입출력 관련 안내</a:t>
            </a:r>
            <a:r>
              <a:rPr lang="en-US" altLang="ko-KR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프로그래밍 기법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재귀적 알고리즘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부분집합</a:t>
            </a:r>
            <a:r>
              <a:rPr lang="en-US" altLang="ko-KR"/>
              <a:t>(Subset)</a:t>
            </a:r>
            <a:r>
              <a:rPr lang="ko-KR" altLang="en-US"/>
              <a:t> 생성하기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>
                <a:ea typeface="맑은 고딕"/>
              </a:rPr>
              <a:t>순열</a:t>
            </a:r>
            <a:r>
              <a:rPr lang="en-US" altLang="ko-KR">
                <a:ea typeface="맑은 고딕"/>
              </a:rPr>
              <a:t>(Permutation) </a:t>
            </a:r>
            <a:r>
              <a:rPr lang="ko-KR" altLang="en-US">
                <a:ea typeface="맑은 고딕"/>
              </a:rPr>
              <a:t>생성하기</a:t>
            </a:r>
            <a:endParaRPr lang="en-US" altLang="ko-KR">
              <a:ea typeface="맑은 고딕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백트래킹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r>
              <a:rPr lang="ko-KR" altLang="en-US"/>
              <a:t>시간 복잡도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기본적인 개념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예시 </a:t>
            </a:r>
            <a:r>
              <a:rPr lang="en-US" altLang="ko-KR"/>
              <a:t>: </a:t>
            </a:r>
            <a:r>
              <a:rPr lang="ko-KR" altLang="en-US"/>
              <a:t>최대 부분 배열 합</a:t>
            </a:r>
            <a:r>
              <a:rPr lang="en-US" altLang="ko-KR"/>
              <a:t>, </a:t>
            </a:r>
            <a:r>
              <a:rPr lang="ko-KR" altLang="en-US"/>
              <a:t>두 퀸 문제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정렬과 탐색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이벤트 스케줄림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작업과 데드라인</a:t>
            </a:r>
            <a:endParaRPr lang="en-US" altLang="ko-KR"/>
          </a:p>
          <a:p>
            <a:pPr marL="1428750" lvl="2" indent="-514350">
              <a:buFont typeface="+mj-lt"/>
              <a:buAutoNum type="arabicPeriod"/>
            </a:pPr>
            <a:r>
              <a:rPr lang="ko-KR" altLang="en-US"/>
              <a:t>이진탐색</a:t>
            </a: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endParaRPr lang="en-US" altLang="ko-KR"/>
          </a:p>
          <a:p>
            <a:pPr marL="971550" lvl="1" indent="-514350">
              <a:buFont typeface="+mj-lt"/>
              <a:buAutoNum type="arabicPeriod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64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/>
              <a:t>들어가기에 앞서… (1)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/>
            <a:r>
              <a:rPr lang="ko"/>
              <a:t>알고리즘 문제 풀이 시 이용되는 </a:t>
            </a:r>
            <a:r>
              <a:rPr lang="ko" b="1"/>
              <a:t>입출력 관련 안내</a:t>
            </a:r>
            <a:endParaRPr lang="ko-KR" altLang="en-US" b="1">
              <a:ea typeface="맑은 고딕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800" b="1"/>
          </a:p>
          <a:p>
            <a:pPr marL="608965" indent="-456565"/>
            <a:r>
              <a:rPr lang="ko" u="sng">
                <a:solidFill>
                  <a:schemeClr val="hlink"/>
                </a:solidFill>
                <a:ea typeface="맑은 고딕"/>
                <a:hlinkClick r:id="rId3"/>
              </a:rPr>
              <a:t>입력 속도 비교</a:t>
            </a:r>
            <a:r>
              <a:rPr lang="ko">
                <a:ea typeface="맑은 고딕"/>
              </a:rPr>
              <a:t> , </a:t>
            </a:r>
            <a:r>
              <a:rPr lang="ko" u="sng">
                <a:solidFill>
                  <a:schemeClr val="hlink"/>
                </a:solidFill>
                <a:ea typeface="맑은 고딕"/>
                <a:hlinkClick r:id="rId4"/>
              </a:rPr>
              <a:t>출력 속도 비교</a:t>
            </a:r>
            <a:endParaRPr lang="ko-KR" altLang="en-US">
              <a:solidFill>
                <a:schemeClr val="hlink"/>
              </a:solidFill>
              <a:ea typeface="맑은 고딕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 i="1"/>
              <a:t>ios::sync_with_stdio(0);</a:t>
            </a:r>
            <a:endParaRPr lang="ko-KR" altLang="en-US" i="1"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 i="1">
                <a:ea typeface="맑은 고딕"/>
              </a:rPr>
              <a:t>cin.tie(0);</a:t>
            </a:r>
            <a:endParaRPr lang="ko-KR" altLang="en-US" i="1">
              <a:ea typeface="맑은 고딕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>
                <a:ea typeface="맑은 고딕"/>
              </a:rPr>
              <a:t>위 2개가 일반적임, </a:t>
            </a:r>
            <a:r>
              <a:rPr lang="ko" b="1">
                <a:ea typeface="맑은 고딕"/>
              </a:rPr>
              <a:t>그러나 </a:t>
            </a:r>
            <a:r>
              <a:rPr lang="ko" b="1" err="1">
                <a:ea typeface="맑은 고딕"/>
              </a:rPr>
              <a:t>scanf</a:t>
            </a:r>
            <a:r>
              <a:rPr lang="ko" b="1">
                <a:ea typeface="맑은 고딕"/>
              </a:rPr>
              <a:t> 사용 불가함에 유의</a:t>
            </a:r>
            <a:endParaRPr lang="en-US" altLang="ko" b="1">
              <a:ea typeface="맑은 고딕"/>
            </a:endParaRPr>
          </a:p>
          <a:p>
            <a:pPr marL="1218565" lvl="1" indent="-422910">
              <a:spcBef>
                <a:spcPts val="0"/>
              </a:spcBef>
            </a:pPr>
            <a:endParaRPr lang="ko-KR" altLang="en-US" b="1">
              <a:ea typeface="맑은 고딕" panose="020F0502020204030204"/>
            </a:endParaRPr>
          </a:p>
          <a:p>
            <a:pPr marL="608965" indent="-456565"/>
            <a:r>
              <a:rPr lang="ko"/>
              <a:t>개행 문자는 “\n”이 endl 보다 훨씬 빠름</a:t>
            </a:r>
            <a:endParaRPr lang="ko-KR" altLang="en-US"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/>
              <a:t> endl은 명시적 flush(버퍼 비우기) 발생</a:t>
            </a:r>
            <a:endParaRPr lang="ko-KR" altLang="en-US">
              <a:ea typeface="맑은 고딕" panose="020F0502020204030204"/>
            </a:endParaRPr>
          </a:p>
          <a:p>
            <a:pPr marL="608965" indent="0">
              <a:lnSpc>
                <a:spcPct val="100000"/>
              </a:lnSpc>
              <a:spcBef>
                <a:spcPts val="2133"/>
              </a:spcBef>
              <a:buNone/>
            </a:pPr>
            <a:endParaRPr lang="ko-KR" altLang="en-US">
              <a:ea typeface="맑은 고딕" panose="020F0502020204030204"/>
            </a:endParaRPr>
          </a:p>
          <a:p>
            <a:pPr marL="608965" indent="-456565"/>
            <a:r>
              <a:rPr lang="ko"/>
              <a:t>결론적으로 입출력은 위 두 문장을 사용하며, endl 사용 지양 </a:t>
            </a:r>
            <a:endParaRPr lang="ko-KR" altLang="en-US">
              <a:ea typeface="맑은 고딕" panose="020F0502020204030204"/>
            </a:endParaRPr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"/>
              <a:t>들어가기에 앞서… (2)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456565"/>
            <a:r>
              <a:rPr lang="ko"/>
              <a:t>입력과 관련된 유용한 내용</a:t>
            </a:r>
            <a:endParaRPr lang="en-US" altLang="ko"/>
          </a:p>
          <a:p>
            <a:pPr marL="608965" indent="-456565"/>
            <a:endParaRPr>
              <a:ea typeface="맑은 고딕" panose="020F0502020204030204"/>
            </a:endParaRPr>
          </a:p>
          <a:p>
            <a:pPr marL="608965" indent="-456565"/>
            <a:r>
              <a:rPr lang="ko"/>
              <a:t>공백과 상관없이 행 단위 입력을 받을 경우</a:t>
            </a:r>
            <a:endParaRPr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 i="1">
                <a:ea typeface="맑은 고딕"/>
              </a:rPr>
              <a:t>getline</a:t>
            </a:r>
            <a:r>
              <a:rPr lang="ko">
                <a:ea typeface="맑은 고딕"/>
              </a:rPr>
              <a:t>(cin, string) 함수 이용</a:t>
            </a:r>
            <a:endParaRPr>
              <a:ea typeface="맑은 고딕"/>
            </a:endParaRPr>
          </a:p>
          <a:p>
            <a:pPr marL="1218565" lvl="1" indent="-422910">
              <a:lnSpc>
                <a:spcPct val="114000"/>
              </a:lnSpc>
              <a:spcBef>
                <a:spcPts val="0"/>
              </a:spcBef>
            </a:pPr>
            <a:r>
              <a:rPr lang="ko">
                <a:ea typeface="맑은 고딕"/>
              </a:rPr>
              <a:t>또는 </a:t>
            </a:r>
            <a:r>
              <a:rPr lang="ko" i="1">
                <a:ea typeface="맑은 고딕"/>
              </a:rPr>
              <a:t>cin.getline</a:t>
            </a:r>
            <a:r>
              <a:rPr lang="ko">
                <a:ea typeface="맑은 고딕"/>
              </a:rPr>
              <a:t>(string)도 가능</a:t>
            </a:r>
            <a:endParaRPr>
              <a:ea typeface="맑은 고딕"/>
            </a:endParaRPr>
          </a:p>
          <a:p>
            <a:pPr marL="1218565" indent="0">
              <a:lnSpc>
                <a:spcPct val="114000"/>
              </a:lnSpc>
              <a:buNone/>
            </a:pPr>
            <a:endParaRPr>
              <a:ea typeface="맑은 고딕"/>
            </a:endParaRPr>
          </a:p>
          <a:p>
            <a:pPr marL="608965" indent="-456565"/>
            <a:r>
              <a:rPr lang="ko"/>
              <a:t>EOF까지 입력 또는 입력 종료에 대한 언급이 없는 경우</a:t>
            </a:r>
            <a:endParaRPr>
              <a:ea typeface="맑은 고딕" panose="020F0502020204030204"/>
            </a:endParaRPr>
          </a:p>
          <a:p>
            <a:pPr marL="1218565" lvl="1" indent="-422910">
              <a:spcBef>
                <a:spcPts val="0"/>
              </a:spcBef>
            </a:pPr>
            <a:r>
              <a:rPr lang="ko"/>
              <a:t>while (cin &gt;&gt; x) {...}</a:t>
            </a:r>
            <a:endParaRPr>
              <a:ea typeface="맑은 고딕" panose="020F0502020204030204"/>
            </a:endParaRPr>
          </a:p>
          <a:p>
            <a:pPr marL="608965" indent="-456565"/>
            <a:endParaRPr>
              <a:ea typeface="맑은 고딕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53C84-C852-478B-8237-ADFD1091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/>
          <a:lstStyle/>
          <a:p>
            <a:r>
              <a:rPr lang="ko-KR" altLang="en-US" sz="2800"/>
              <a:t>재귀적 알고리즘</a:t>
            </a:r>
            <a:br>
              <a:rPr lang="en-US" altLang="ko-KR"/>
            </a:br>
            <a:r>
              <a:rPr lang="ko-KR" altLang="en-US"/>
              <a:t>부분집합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042E9-426C-491E-81C2-2EF00DCF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9" y="2365230"/>
            <a:ext cx="5070841" cy="2691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B4C346-DADC-407A-ABEC-0D7BB253A3D3}"/>
              </a:ext>
            </a:extLst>
          </p:cNvPr>
          <p:cNvSpPr txBox="1"/>
          <p:nvPr/>
        </p:nvSpPr>
        <p:spPr>
          <a:xfrm>
            <a:off x="6096000" y="3526403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search(1)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75BA1-B63E-4492-99E6-37E0BAAFFA1A}"/>
              </a:ext>
            </a:extLst>
          </p:cNvPr>
          <p:cNvSpPr txBox="1"/>
          <p:nvPr/>
        </p:nvSpPr>
        <p:spPr>
          <a:xfrm>
            <a:off x="7703126" y="2657589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search(2)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AFF05-5CF9-4566-B9F7-8CB8EDDF52D4}"/>
              </a:ext>
            </a:extLst>
          </p:cNvPr>
          <p:cNvSpPr txBox="1"/>
          <p:nvPr/>
        </p:nvSpPr>
        <p:spPr>
          <a:xfrm>
            <a:off x="7703125" y="4563254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search(2)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689154-829D-47B8-BFAE-72E5DB40DE8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211947" y="2842255"/>
            <a:ext cx="491179" cy="8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CE8169-E48F-4999-9841-F3EDBDA4465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211947" y="3711069"/>
            <a:ext cx="491178" cy="103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560067-F8B8-4D0D-86A0-F45A5830A7A2}"/>
              </a:ext>
            </a:extLst>
          </p:cNvPr>
          <p:cNvSpPr txBox="1"/>
          <p:nvPr/>
        </p:nvSpPr>
        <p:spPr>
          <a:xfrm>
            <a:off x="9185563" y="1995898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search(3)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B185B-3411-4985-8F86-C4EFC7E9DB34}"/>
              </a:ext>
            </a:extLst>
          </p:cNvPr>
          <p:cNvSpPr txBox="1"/>
          <p:nvPr/>
        </p:nvSpPr>
        <p:spPr>
          <a:xfrm>
            <a:off x="9185563" y="3118499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search(3)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D29C9-017C-4630-B610-339E524CF713}"/>
              </a:ext>
            </a:extLst>
          </p:cNvPr>
          <p:cNvSpPr txBox="1"/>
          <p:nvPr/>
        </p:nvSpPr>
        <p:spPr>
          <a:xfrm>
            <a:off x="9185561" y="4098042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search(3)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CA921-6DF3-44A4-8FCA-C8B21660CFA7}"/>
              </a:ext>
            </a:extLst>
          </p:cNvPr>
          <p:cNvSpPr txBox="1"/>
          <p:nvPr/>
        </p:nvSpPr>
        <p:spPr>
          <a:xfrm>
            <a:off x="9185561" y="5293264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search(3)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359585-BF07-4C4D-B68B-0D7FB5294994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8819073" y="2180564"/>
            <a:ext cx="366490" cy="6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984779A-BCBC-4DC4-BDE3-DD8D2C52C0E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8819073" y="2842255"/>
            <a:ext cx="366490" cy="4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D205A9-D85A-4310-9862-2663B0A4CC72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8819072" y="4282708"/>
            <a:ext cx="366489" cy="46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AAD9A6-6C88-4E16-AC63-373A32FD878B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8819072" y="4747920"/>
            <a:ext cx="366489" cy="73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C062B7-BF13-419B-A12D-A111F9DAB23D}"/>
              </a:ext>
            </a:extLst>
          </p:cNvPr>
          <p:cNvSpPr txBox="1"/>
          <p:nvPr/>
        </p:nvSpPr>
        <p:spPr>
          <a:xfrm>
            <a:off x="10667999" y="178381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{1, 2, 3}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BCE091-8BF5-4349-A427-8DF2C7817496}"/>
              </a:ext>
            </a:extLst>
          </p:cNvPr>
          <p:cNvSpPr txBox="1"/>
          <p:nvPr/>
        </p:nvSpPr>
        <p:spPr>
          <a:xfrm>
            <a:off x="10667999" y="22195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{1, 2}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B3D1F-5E48-45BC-B465-0F70BF456F8C}"/>
              </a:ext>
            </a:extLst>
          </p:cNvPr>
          <p:cNvSpPr txBox="1"/>
          <p:nvPr/>
        </p:nvSpPr>
        <p:spPr>
          <a:xfrm>
            <a:off x="10667997" y="293757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{1, 3}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3A726-C225-4E2A-93B5-238A5E08DD46}"/>
              </a:ext>
            </a:extLst>
          </p:cNvPr>
          <p:cNvSpPr txBox="1"/>
          <p:nvPr/>
        </p:nvSpPr>
        <p:spPr>
          <a:xfrm>
            <a:off x="10667997" y="333937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{1}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E217B3-CC4D-4D6F-AC20-4F822FD2B9ED}"/>
              </a:ext>
            </a:extLst>
          </p:cNvPr>
          <p:cNvSpPr txBox="1"/>
          <p:nvPr/>
        </p:nvSpPr>
        <p:spPr>
          <a:xfrm>
            <a:off x="10667997" y="388971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{2, 3}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4CFA1-5A2E-4AAA-A377-43A78CC453F9}"/>
              </a:ext>
            </a:extLst>
          </p:cNvPr>
          <p:cNvSpPr txBox="1"/>
          <p:nvPr/>
        </p:nvSpPr>
        <p:spPr>
          <a:xfrm>
            <a:off x="10667997" y="430869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{2}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6E61BA-117C-4AFE-B897-B6A1ED65EB37}"/>
              </a:ext>
            </a:extLst>
          </p:cNvPr>
          <p:cNvSpPr txBox="1"/>
          <p:nvPr/>
        </p:nvSpPr>
        <p:spPr>
          <a:xfrm>
            <a:off x="10668887" y="502898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{3}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C4FF69-673E-4029-AAB6-AB3EEE8EA15E}"/>
                  </a:ext>
                </a:extLst>
              </p:cNvPr>
              <p:cNvSpPr txBox="1"/>
              <p:nvPr/>
            </p:nvSpPr>
            <p:spPr>
              <a:xfrm>
                <a:off x="10681337" y="5565501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C4FF69-673E-4029-AAB6-AB3EEE8E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37" y="5565501"/>
                <a:ext cx="410689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E2E22EE-FA14-4358-AF08-94B65122A1DE}"/>
              </a:ext>
            </a:extLst>
          </p:cNvPr>
          <p:cNvCxnSpPr>
            <a:stCxn id="15" idx="3"/>
            <a:endCxn id="30" idx="1"/>
          </p:cNvCxnSpPr>
          <p:nvPr/>
        </p:nvCxnSpPr>
        <p:spPr>
          <a:xfrm flipV="1">
            <a:off x="10301510" y="1968485"/>
            <a:ext cx="366489" cy="21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6D7BB22-D999-4E20-8702-43AD9B43A99F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>
            <a:off x="10301510" y="2180564"/>
            <a:ext cx="366489" cy="22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E33DC24-A4DA-4211-BC92-C607E03D904D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 flipV="1">
            <a:off x="10301510" y="3122245"/>
            <a:ext cx="366487" cy="18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489C7D-4D12-47B9-A4AE-A278E2F35408}"/>
              </a:ext>
            </a:extLst>
          </p:cNvPr>
          <p:cNvCxnSpPr>
            <a:stCxn id="16" idx="3"/>
            <a:endCxn id="33" idx="1"/>
          </p:cNvCxnSpPr>
          <p:nvPr/>
        </p:nvCxnSpPr>
        <p:spPr>
          <a:xfrm>
            <a:off x="10301510" y="3303165"/>
            <a:ext cx="366487" cy="220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99CD435-A604-48FB-BE14-0DDCAE5566D6}"/>
              </a:ext>
            </a:extLst>
          </p:cNvPr>
          <p:cNvCxnSpPr>
            <a:stCxn id="17" idx="3"/>
            <a:endCxn id="38" idx="1"/>
          </p:cNvCxnSpPr>
          <p:nvPr/>
        </p:nvCxnSpPr>
        <p:spPr>
          <a:xfrm flipV="1">
            <a:off x="10301508" y="4074382"/>
            <a:ext cx="366489" cy="20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9DBF9E8-0A9C-4731-8577-B91D918B05D3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>
            <a:off x="10301508" y="4282708"/>
            <a:ext cx="366489" cy="21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7067BF5-A53E-4EFF-85F2-504D3BDC2FDF}"/>
              </a:ext>
            </a:extLst>
          </p:cNvPr>
          <p:cNvCxnSpPr>
            <a:stCxn id="18" idx="3"/>
            <a:endCxn id="40" idx="1"/>
          </p:cNvCxnSpPr>
          <p:nvPr/>
        </p:nvCxnSpPr>
        <p:spPr>
          <a:xfrm flipV="1">
            <a:off x="10301508" y="5213649"/>
            <a:ext cx="367379" cy="2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91A44AA-2248-4A84-AD93-76360038C9B4}"/>
              </a:ext>
            </a:extLst>
          </p:cNvPr>
          <p:cNvCxnSpPr>
            <a:stCxn id="18" idx="3"/>
            <a:endCxn id="41" idx="1"/>
          </p:cNvCxnSpPr>
          <p:nvPr/>
        </p:nvCxnSpPr>
        <p:spPr>
          <a:xfrm>
            <a:off x="10301508" y="5477930"/>
            <a:ext cx="379829" cy="27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7F00646-8BB3-4A09-9DF7-898D9C15139A}"/>
              </a:ext>
            </a:extLst>
          </p:cNvPr>
          <p:cNvSpPr/>
          <p:nvPr/>
        </p:nvSpPr>
        <p:spPr>
          <a:xfrm>
            <a:off x="2231471" y="4178545"/>
            <a:ext cx="2290194" cy="40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22610A6-03EC-4943-9272-487D2DAB8319}"/>
              </a:ext>
            </a:extLst>
          </p:cNvPr>
          <p:cNvSpPr/>
          <p:nvPr/>
        </p:nvSpPr>
        <p:spPr>
          <a:xfrm>
            <a:off x="2231471" y="3492262"/>
            <a:ext cx="2290194" cy="40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D971-F567-42EF-A4BD-3CA4E8A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재귀적 알고리즘</a:t>
            </a:r>
            <a:br>
              <a:rPr lang="en-US" altLang="ko-KR"/>
            </a:br>
            <a:r>
              <a:rPr lang="ko-KR" altLang="en-US"/>
              <a:t>순열 생성하기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5280CF0-1EF3-4610-88DE-FFACD6C353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891553"/>
                <a:ext cx="11360800" cy="4200280"/>
              </a:xfrm>
            </p:spPr>
            <p:txBody>
              <a:bodyPr/>
              <a:lstStyle/>
              <a:p>
                <a:r>
                  <a:rPr lang="ko-KR" altLang="en-US"/>
                  <a:t>서로 다른 </a:t>
                </a:r>
                <a:r>
                  <a:rPr lang="en-US" altLang="ko-KR"/>
                  <a:t>n</a:t>
                </a:r>
                <a:r>
                  <a:rPr lang="ko-KR" altLang="en-US"/>
                  <a:t>개에서 </a:t>
                </a:r>
                <a:r>
                  <a:rPr lang="en-US" altLang="ko-KR"/>
                  <a:t>r</a:t>
                </a:r>
                <a:r>
                  <a:rPr lang="ko-KR" altLang="en-US"/>
                  <a:t>개를 순서대로 선택 </a:t>
                </a:r>
                <a:r>
                  <a:rPr lang="en-US" altLang="ko-KR"/>
                  <a:t>(</a:t>
                </a:r>
                <a14:m>
                  <m:oMath xmlns:m="http://schemas.openxmlformats.org/officeDocument/2006/math">
                    <m:r>
                      <a:rPr lang="en-US" altLang="ko-KR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/>
                  <a:t>)</a:t>
                </a:r>
              </a:p>
              <a:p>
                <a:endParaRPr lang="en-US" altLang="ko-KR"/>
              </a:p>
              <a:p>
                <a:r>
                  <a:rPr lang="en-US" altLang="ko-KR"/>
                  <a:t>{1, 2, 3}</a:t>
                </a:r>
                <a:r>
                  <a:rPr lang="ko-KR" altLang="en-US"/>
                  <a:t>의 순열은 </a:t>
                </a:r>
                <a:r>
                  <a:rPr lang="en-US" altLang="ko-KR"/>
                  <a:t>(1,2,3), (1,3,2), (2,1,3), (2,3,1), (3,1,2), (3,2,1)</a:t>
                </a:r>
              </a:p>
              <a:p>
                <a:endParaRPr lang="en-US" altLang="ko-KR"/>
              </a:p>
              <a:p>
                <a:r>
                  <a:rPr lang="ko-KR" altLang="en-US"/>
                  <a:t>대표적인 순열 문제로 “</a:t>
                </a:r>
                <a:r>
                  <a:rPr lang="en-US" altLang="ko-KR"/>
                  <a:t>N</a:t>
                </a:r>
                <a:r>
                  <a:rPr lang="ko-KR" altLang="en-US"/>
                  <a:t>과 </a:t>
                </a:r>
                <a:r>
                  <a:rPr lang="en-US" altLang="ko-KR"/>
                  <a:t>M”</a:t>
                </a:r>
              </a:p>
              <a:p>
                <a:pPr lvl="1"/>
                <a:r>
                  <a:rPr lang="en-US" altLang="ko-KR">
                    <a:hlinkClick r:id="rId2"/>
                  </a:rPr>
                  <a:t>https://bit.ly/33nG6Vk</a:t>
                </a:r>
                <a:endParaRPr lang="en-US" altLang="ko-KR"/>
              </a:p>
              <a:p>
                <a:endParaRPr lang="en-US" altLang="ko-KR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5280CF0-1EF3-4610-88DE-FFACD6C35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891553"/>
                <a:ext cx="11360800" cy="4200280"/>
              </a:xfrm>
              <a:blipFill>
                <a:blip r:embed="rId3"/>
                <a:stretch>
                  <a:fillRect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B2F45-9071-4674-B2D0-B7A630A3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>
                <a:ea typeface="맑은 고딕"/>
              </a:rPr>
              <a:t>순열 생성하기</a:t>
            </a:r>
            <a:br>
              <a:rPr lang="en-US" altLang="ko-KR"/>
            </a:br>
            <a:r>
              <a:rPr lang="en-US" altLang="ko-KR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과 </a:t>
            </a:r>
            <a:r>
              <a:rPr lang="en-US" altLang="ko-KR">
                <a:ea typeface="맑은 고딕"/>
              </a:rPr>
              <a:t>M(1) : BOJ 15649번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812F7-1F46-4BE2-A73E-093CA10D1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45341"/>
            <a:ext cx="11360800" cy="4146492"/>
          </a:xfrm>
        </p:spPr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분간 풀어보겠습니다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힌트 </a:t>
            </a:r>
            <a:r>
              <a:rPr lang="en-US" altLang="ko-KR"/>
              <a:t>: “</a:t>
            </a:r>
            <a:r>
              <a:rPr lang="ko-KR" altLang="en-US"/>
              <a:t>부분집합 생성하기</a:t>
            </a:r>
            <a:r>
              <a:rPr lang="en-US" altLang="ko-KR"/>
              <a:t>”</a:t>
            </a:r>
            <a:r>
              <a:rPr lang="ko-KR" altLang="en-US"/>
              <a:t> 코드와 비슷합니다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재귀를 이용합니다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EFE8B-D3F3-46ED-B50A-C86820EA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095294"/>
          </a:xfrm>
        </p:spPr>
        <p:txBody>
          <a:bodyPr/>
          <a:lstStyle/>
          <a:p>
            <a:r>
              <a:rPr lang="ko-KR" altLang="en-US" sz="2800">
                <a:ea typeface="맑은 고딕"/>
              </a:rPr>
              <a:t>순열 생성하기</a:t>
            </a:r>
            <a:br>
              <a:rPr lang="en-US" altLang="ko-KR" sz="2800"/>
            </a:br>
            <a:r>
              <a:rPr lang="ko-KR" altLang="en-US">
                <a:ea typeface="맑은 고딕"/>
              </a:rPr>
              <a:t>모든 순열 </a:t>
            </a:r>
            <a:r>
              <a:rPr lang="en-US" altLang="ko-KR">
                <a:ea typeface="맑은 고딕"/>
              </a:rPr>
              <a:t>: BOJ 10974번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681C8-0955-414C-92F5-E9465206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36375"/>
            <a:ext cx="11360800" cy="4155457"/>
          </a:xfrm>
        </p:spPr>
        <p:txBody>
          <a:bodyPr/>
          <a:lstStyle/>
          <a:p>
            <a:pPr marL="608965" indent="-456565"/>
            <a:r>
              <a:rPr lang="en-US" altLang="ko-KR">
                <a:ea typeface="맑은 고딕"/>
              </a:rPr>
              <a:t>STL의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 b="1" i="1" err="1">
                <a:ea typeface="맑은 고딕"/>
              </a:rPr>
              <a:t>next_permutation</a:t>
            </a:r>
            <a:r>
              <a:rPr lang="en-US" altLang="ko-KR" b="1" i="1">
                <a:ea typeface="맑은 고딕"/>
              </a:rPr>
              <a:t>()</a:t>
            </a:r>
            <a:r>
              <a:rPr lang="ko-KR" altLang="en-US">
                <a:ea typeface="맑은 고딕"/>
              </a:rPr>
              <a:t>을 사용하면 쉽게 순열 구현 가능</a:t>
            </a:r>
            <a:endParaRPr lang="en-US" altLang="ko-KR">
              <a:ea typeface="맑은 고딕"/>
            </a:endParaRPr>
          </a:p>
          <a:p>
            <a:pPr marL="608965" indent="-456565"/>
            <a:endParaRPr lang="en-US" altLang="ko-KR"/>
          </a:p>
          <a:p>
            <a:pPr marL="608965" indent="-456565"/>
            <a:r>
              <a:rPr lang="ko-KR" altLang="en-US"/>
              <a:t>직접 문제를 풀어봅시다</a:t>
            </a:r>
            <a:r>
              <a:rPr lang="en-US" altLang="ko-KR"/>
              <a:t>.</a:t>
            </a:r>
          </a:p>
          <a:p>
            <a:pPr marL="608965" indent="-456565"/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C5953-9D76-41E0-9A9C-E9D2D245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58" y="3565866"/>
            <a:ext cx="8044613" cy="19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779</Words>
  <Application>Microsoft Office PowerPoint</Application>
  <PresentationFormat>와이드스크린</PresentationFormat>
  <Paragraphs>219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맑은 고딕</vt:lpstr>
      <vt:lpstr>Arial</vt:lpstr>
      <vt:lpstr>Cambria Math</vt:lpstr>
      <vt:lpstr>Office 테마</vt:lpstr>
      <vt:lpstr>Algorithm Study</vt:lpstr>
      <vt:lpstr>스터디 진행 안내</vt:lpstr>
      <vt:lpstr>목차</vt:lpstr>
      <vt:lpstr>들어가기에 앞서… (1)</vt:lpstr>
      <vt:lpstr>들어가기에 앞서… (2)</vt:lpstr>
      <vt:lpstr>재귀적 알고리즘 부분집합 생성하기</vt:lpstr>
      <vt:lpstr>재귀적 알고리즘 순열 생성하기</vt:lpstr>
      <vt:lpstr>순열 생성하기 N과 M(1) : BOJ 15649번</vt:lpstr>
      <vt:lpstr>순열 생성하기 모든 순열 : BOJ 10974번 </vt:lpstr>
      <vt:lpstr>최대 부분 배열 합 https://cses.fi/problemset/task/1643</vt:lpstr>
      <vt:lpstr>최대 부분 배열 합 https://cses.fi/problemset/task/1643</vt:lpstr>
      <vt:lpstr>최대 부분 배열 합 https://cses.fi/problemset/task/1643</vt:lpstr>
      <vt:lpstr>재귀적 알고리즘 백트래킹</vt:lpstr>
      <vt:lpstr>재귀적 알고리즘 N-Queen : BOJ 9663번 </vt:lpstr>
      <vt:lpstr>재귀적 알고리즘 N-Queen : BOJ 9663 </vt:lpstr>
      <vt:lpstr>그리디 알고리즘 + 정렬 - 스케줄링 문제 회의실 배정 : BOJ 1931번</vt:lpstr>
      <vt:lpstr>그리디 알고리즘 + 정렬 - 스케줄링 문제 회의실 배정 : BOJ 1931번</vt:lpstr>
      <vt:lpstr>그리디 알고리즘 스케줄링 문제</vt:lpstr>
      <vt:lpstr>그리디 알고리즘 + 정렬 Task and DeadLine (https://cses.fi/problemset/result/261451/)</vt:lpstr>
      <vt:lpstr>그리디 알고리즘 + 정렬 Task and DeadLine (https://cses.fi/problemset/result/261451/)</vt:lpstr>
      <vt:lpstr>그리디 알고리즘 Task and DeadLine (https:/</vt:lpstr>
      <vt:lpstr>더 풀어보기 (시간 남으면)  싸지방에 간 준하 : BOJ 12764번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Study</dc:title>
  <dc:creator>정 종범</dc:creator>
  <cp:lastModifiedBy>정 종범</cp:lastModifiedBy>
  <cp:revision>63</cp:revision>
  <dcterms:created xsi:type="dcterms:W3CDTF">2019-11-05T16:21:13Z</dcterms:created>
  <dcterms:modified xsi:type="dcterms:W3CDTF">2019-11-07T10:04:19Z</dcterms:modified>
</cp:coreProperties>
</file>