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8" r:id="rId5"/>
    <p:sldId id="329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30" r:id="rId16"/>
    <p:sldId id="326" r:id="rId17"/>
    <p:sldId id="327" r:id="rId18"/>
    <p:sldId id="328" r:id="rId19"/>
    <p:sldId id="331" r:id="rId20"/>
    <p:sldId id="332" r:id="rId21"/>
    <p:sldId id="334" r:id="rId22"/>
    <p:sldId id="335" r:id="rId23"/>
    <p:sldId id="336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592"/>
    <a:srgbClr val="952637"/>
    <a:srgbClr val="212E53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12" y="-68"/>
      </p:cViewPr>
      <p:guideLst>
        <p:guide orient="horz" pos="2160"/>
        <p:guide pos="28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64AE3-DFF4-46E7-B32E-209FED48899E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endParaRPr lang="en-US" altLang="ko-KR" sz="1200" b="1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1988840"/>
            <a:ext cx="61926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 smtClean="0">
                <a:solidFill>
                  <a:schemeClr val="bg1"/>
                </a:solidFill>
              </a:rPr>
              <a:t>pg_stack </a:t>
            </a:r>
            <a:r>
              <a:rPr lang="ko-KR" altLang="en-US" sz="3600" b="1" spc="-150" dirty="0" smtClean="0">
                <a:solidFill>
                  <a:schemeClr val="bg1"/>
                </a:solidFill>
              </a:rPr>
              <a:t>알고리즘 및 실행</a:t>
            </a:r>
            <a:endParaRPr lang="ko-KR" altLang="en-US" sz="3600" b="1" spc="-15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4653136"/>
            <a:ext cx="5040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컴퓨터공학부</a:t>
            </a:r>
            <a:endParaRPr lang="ko-KR" altLang="en-US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201610674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이 영 훈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sym typeface="+mn-ea"/>
              </a:rPr>
              <a:t>pg1_stack </a:t>
            </a:r>
            <a:r>
              <a:rPr lang="ko-KR" altLang="en-US" sz="2000" b="1" dirty="0">
                <a:solidFill>
                  <a:schemeClr val="tx2"/>
                </a:solidFill>
                <a:sym typeface="+mn-ea"/>
              </a:rPr>
              <a:t>코드</a:t>
            </a:r>
            <a:endParaRPr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1273810"/>
            <a:ext cx="2421890" cy="4921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5275" y="2635250"/>
            <a:ext cx="8663940" cy="2576195"/>
            <a:chOff x="574" y="4526"/>
            <a:chExt cx="13644" cy="40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" y="4571"/>
              <a:ext cx="13471" cy="4012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2307" y="4526"/>
              <a:ext cx="306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읽었던 파일 닫기</a:t>
              </a:r>
              <a:endParaRPr lang="ko-KR" alt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9752" y="4844"/>
              <a:ext cx="4269" cy="1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읽은 파일 결과 출력</a:t>
              </a:r>
              <a:endParaRPr lang="ko-KR" altLang="en-US"/>
            </a:p>
            <a:p>
              <a:r>
                <a:rPr lang="ko-KR" altLang="en-US"/>
                <a:t>스택이 비어있지 않으면</a:t>
              </a:r>
              <a:endParaRPr lang="ko-KR" altLang="en-US"/>
            </a:p>
            <a:p>
              <a:r>
                <a:rPr lang="ko-KR" altLang="en-US"/>
                <a:t>에러와 해당 줄과 문자수</a:t>
              </a:r>
              <a:endParaRPr lang="ko-KR" altLang="en-US"/>
            </a:p>
            <a:p>
              <a:r>
                <a:rPr lang="en-US" altLang="ko-KR"/>
                <a:t>	</a:t>
              </a:r>
              <a:r>
                <a:rPr lang="ko-KR" altLang="en-US"/>
                <a:t>출력</a:t>
              </a:r>
              <a:endParaRPr lang="ko-KR" alt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9950" y="7116"/>
              <a:ext cx="4269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비어 있으면 정상 메시지</a:t>
              </a:r>
              <a:endParaRPr lang="ko-KR" altLang="en-US"/>
            </a:p>
            <a:p>
              <a:r>
                <a:rPr lang="en-US" altLang="ko-KR"/>
                <a:t>		</a:t>
              </a:r>
              <a:r>
                <a:rPr lang="ko-KR" altLang="en-US"/>
                <a:t>출력</a:t>
              </a: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pg1_stack </a:t>
            </a:r>
            <a:r>
              <a:rPr lang="ko-KR" altLang="en-US" sz="2000" b="1" dirty="0">
                <a:solidFill>
                  <a:schemeClr val="tx2"/>
                </a:solidFill>
              </a:rPr>
              <a:t>실행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88035" y="3547110"/>
            <a:ext cx="70300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 sz="2400">
                <a:solidFill>
                  <a:schemeClr val="bg1"/>
                </a:solidFill>
              </a:rPr>
              <a:t>세 개의 파일을 괄호검사  프로그램에 검사한 결과</a:t>
            </a:r>
            <a:endParaRPr lang="ko-KR" altLang="en-US" sz="240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2510" y="1462405"/>
            <a:ext cx="2222500" cy="19869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983105"/>
            <a:ext cx="4893945" cy="14662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4164330"/>
            <a:ext cx="5407660" cy="2118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</a:t>
            </a:r>
            <a:r>
              <a:rPr lang="en-US" sz="4400" b="1" spc="-300" dirty="0" smtClean="0">
                <a:solidFill>
                  <a:schemeClr val="bg1"/>
                </a:solidFill>
              </a:rPr>
              <a:t>2</a:t>
            </a:r>
            <a:endParaRPr 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pg2_stack </a:t>
            </a:r>
            <a:r>
              <a:rPr lang="ko-KR" altLang="en-US" sz="2000" b="1" dirty="0">
                <a:solidFill>
                  <a:schemeClr val="tx2"/>
                </a:solidFill>
              </a:rPr>
              <a:t>알고리즘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69265" y="2312035"/>
            <a:ext cx="82054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pg2. </a:t>
            </a:r>
            <a:r>
              <a:rPr>
                <a:solidFill>
                  <a:schemeClr val="bg1"/>
                </a:solidFill>
              </a:rPr>
              <a:t>중위 수식을 파일로 입력받아 계산 결과를 출력하는 프로그램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 </a:t>
            </a:r>
            <a:endParaRPr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알고리즘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중위 수식을 파일로 입력 받은 후 후위 수식으로 변환시킨다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그 후위 수식을 새로운 파일에 저장 후 후위 수식 계산 함수를 통해 입력 받고 계산하여 결과를 출력한다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</a:t>
            </a:r>
            <a:r>
              <a:rPr lang="en-US" sz="4400" b="1" spc="-300" dirty="0" smtClean="0">
                <a:solidFill>
                  <a:schemeClr val="bg1"/>
                </a:solidFill>
              </a:rPr>
              <a:t>2</a:t>
            </a:r>
            <a:endParaRPr 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pg2_stack </a:t>
            </a:r>
            <a:r>
              <a:rPr lang="ko-KR" altLang="en-US" sz="2000" b="1" dirty="0">
                <a:solidFill>
                  <a:schemeClr val="tx2"/>
                </a:solidFill>
              </a:rPr>
              <a:t>코드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" y="1242695"/>
            <a:ext cx="2751455" cy="5549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813810" y="1237615"/>
            <a:ext cx="47726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>
                <a:solidFill>
                  <a:schemeClr val="bg1"/>
                </a:solidFill>
              </a:rPr>
              <a:t>pg1</a:t>
            </a:r>
            <a:r>
              <a:rPr lang="ko-KR" altLang="en-US">
                <a:solidFill>
                  <a:schemeClr val="bg1"/>
                </a:solidFill>
              </a:rPr>
              <a:t>의 </a:t>
            </a:r>
            <a:r>
              <a:rPr lang="en-US" altLang="ko-KR">
                <a:solidFill>
                  <a:schemeClr val="bg1"/>
                </a:solidFill>
              </a:rPr>
              <a:t>ArrayStack.h</a:t>
            </a:r>
            <a:r>
              <a:rPr lang="ko-KR" altLang="en-US">
                <a:solidFill>
                  <a:schemeClr val="bg1"/>
                </a:solidFill>
              </a:rPr>
              <a:t>에 후위 계산 수식을 위해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피연산자 </a:t>
            </a:r>
            <a:r>
              <a:rPr lang="en-US" altLang="ko-KR">
                <a:solidFill>
                  <a:schemeClr val="bg1"/>
                </a:solidFill>
              </a:rPr>
              <a:t>OperandStack </a:t>
            </a:r>
            <a:r>
              <a:rPr lang="ko-KR" altLang="en-US">
                <a:solidFill>
                  <a:schemeClr val="bg1"/>
                </a:solidFill>
              </a:rPr>
              <a:t>클래스를 추가 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37235" y="2055495"/>
            <a:ext cx="6713220" cy="4592320"/>
            <a:chOff x="1161" y="3237"/>
            <a:chExt cx="10572" cy="72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1" y="3237"/>
              <a:ext cx="10573" cy="723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7316" y="3996"/>
              <a:ext cx="4201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ArrayStack</a:t>
              </a:r>
              <a:r>
                <a:rPr lang="ko-KR" altLang="en-US"/>
                <a:t>과의 차이는</a:t>
              </a:r>
              <a:endParaRPr lang="ko-KR" altLang="en-US"/>
            </a:p>
            <a:p>
              <a:r>
                <a:rPr lang="ko-KR" altLang="en-US"/>
                <a:t>스택의 자료형이 </a:t>
              </a:r>
              <a:r>
                <a:rPr lang="en-US" altLang="ko-KR"/>
                <a:t>double</a:t>
              </a:r>
              <a:endParaRPr lang="en-US" altLang="ko-K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</a:t>
            </a:r>
            <a:r>
              <a:rPr lang="en-US" sz="4400" b="1" spc="-300" dirty="0" smtClean="0">
                <a:solidFill>
                  <a:schemeClr val="bg1"/>
                </a:solidFill>
              </a:rPr>
              <a:t>2</a:t>
            </a:r>
            <a:endParaRPr 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sym typeface="+mn-ea"/>
              </a:rPr>
              <a:t>pg2_stack </a:t>
            </a:r>
            <a:r>
              <a:rPr lang="ko-KR" altLang="en-US" sz="2000" b="1" dirty="0">
                <a:solidFill>
                  <a:schemeClr val="tx2"/>
                </a:solidFill>
                <a:sym typeface="+mn-ea"/>
              </a:rPr>
              <a:t>코드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1035" y="2348865"/>
            <a:ext cx="7239000" cy="3464560"/>
            <a:chOff x="1041" y="3699"/>
            <a:chExt cx="11400" cy="545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41" y="3699"/>
              <a:ext cx="11401" cy="5456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8787" y="5454"/>
              <a:ext cx="3655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우선순위를 결정하는</a:t>
              </a:r>
              <a:endParaRPr lang="ko-KR" altLang="en-US"/>
            </a:p>
            <a:p>
              <a:r>
                <a:rPr lang="ko-KR" altLang="en-US"/>
                <a:t>함수를 </a:t>
              </a:r>
              <a:r>
                <a:rPr lang="en-US" altLang="ko-KR"/>
                <a:t>inline</a:t>
              </a:r>
              <a:r>
                <a:rPr lang="ko-KR" altLang="en-US"/>
                <a:t>으로</a:t>
              </a:r>
              <a:endParaRPr lang="ko-KR" altLang="en-US"/>
            </a:p>
            <a:p>
              <a:r>
                <a:rPr lang="ko-KR" altLang="en-US"/>
                <a:t>정의했다</a:t>
              </a:r>
              <a:r>
                <a:rPr lang="en-US" altLang="ko-KR"/>
                <a:t>.</a:t>
              </a:r>
              <a:endParaRPr lang="en-US" altLang="ko-KR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" y="1242695"/>
            <a:ext cx="2671445" cy="605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</a:t>
            </a:r>
            <a:r>
              <a:rPr lang="en-US" sz="4400" b="1" spc="-300" dirty="0" smtClean="0">
                <a:solidFill>
                  <a:schemeClr val="bg1"/>
                </a:solidFill>
              </a:rPr>
              <a:t>2</a:t>
            </a:r>
            <a:endParaRPr 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sym typeface="+mn-ea"/>
              </a:rPr>
              <a:t>pg2_stack </a:t>
            </a:r>
            <a:r>
              <a:rPr lang="ko-KR" altLang="en-US" sz="2000" b="1" dirty="0">
                <a:solidFill>
                  <a:schemeClr val="tx2"/>
                </a:solidFill>
                <a:sym typeface="+mn-ea"/>
              </a:rPr>
              <a:t>코드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9280" y="2041525"/>
            <a:ext cx="7186930" cy="4610735"/>
            <a:chOff x="928" y="3328"/>
            <a:chExt cx="11318" cy="726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41" y="3328"/>
              <a:ext cx="10681" cy="7261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5953" y="3933"/>
              <a:ext cx="50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output.txt</a:t>
              </a:r>
              <a:r>
                <a:rPr lang="ko-KR" altLang="en-US"/>
                <a:t>를 쓰기모드로 연다</a:t>
              </a:r>
              <a:endParaRPr lang="ko-KR" alt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7487" y="5273"/>
              <a:ext cx="4269" cy="1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실수 값을 받아내기 위해</a:t>
              </a:r>
              <a:endParaRPr lang="ko-KR" altLang="en-US"/>
            </a:p>
            <a:p>
              <a:r>
                <a:rPr lang="en-US" altLang="ko-KR"/>
                <a:t>ungetc</a:t>
              </a:r>
              <a:r>
                <a:rPr lang="ko-KR" altLang="en-US"/>
                <a:t>함수로 </a:t>
              </a:r>
              <a:r>
                <a:rPr lang="en-US" altLang="ko-KR"/>
                <a:t>val</a:t>
              </a:r>
              <a:r>
                <a:rPr lang="ko-KR" altLang="en-US"/>
                <a:t>변수에</a:t>
              </a:r>
              <a:endParaRPr lang="ko-KR" altLang="en-US"/>
            </a:p>
            <a:p>
              <a:r>
                <a:rPr lang="ko-KR" altLang="en-US"/>
                <a:t>저장하여 출력하고</a:t>
              </a:r>
              <a:endParaRPr lang="ko-KR" altLang="en-US"/>
            </a:p>
            <a:p>
              <a:r>
                <a:rPr lang="en-US" altLang="ko-KR"/>
                <a:t>outfp</a:t>
              </a:r>
              <a:r>
                <a:rPr lang="ko-KR" altLang="en-US"/>
                <a:t>에 저장한다</a:t>
              </a:r>
              <a:endParaRPr lang="en-US" altLang="ko-KR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7419" y="7288"/>
              <a:ext cx="433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여는 괄호는 스택에 </a:t>
              </a:r>
              <a:r>
                <a:rPr lang="en-US" altLang="ko-KR"/>
                <a:t>push</a:t>
              </a:r>
              <a:endParaRPr lang="en-US" altLang="ko-KR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928" y="9461"/>
              <a:ext cx="1131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닫는 괄호가 나오면</a:t>
              </a:r>
              <a:r>
                <a:rPr lang="ko-KR" altLang="en-US"/>
                <a:t> 스택에서 </a:t>
              </a:r>
              <a:r>
                <a:rPr lang="en-US" altLang="ko-KR"/>
                <a:t>pop</a:t>
              </a:r>
              <a:r>
                <a:rPr lang="ko-KR" altLang="en-US"/>
                <a:t>하여 </a:t>
              </a:r>
              <a:r>
                <a:rPr lang="en-US" altLang="ko-KR"/>
                <a:t>op</a:t>
              </a:r>
              <a:r>
                <a:rPr lang="ko-KR" altLang="en-US"/>
                <a:t>변수에 넣고</a:t>
              </a:r>
              <a:endParaRPr lang="ko-KR" altLang="en-US"/>
            </a:p>
            <a:p>
              <a:r>
                <a:rPr lang="ko-KR" altLang="en-US"/>
                <a:t>여는 괄호인지 확인 후 맞으면 </a:t>
              </a:r>
              <a:r>
                <a:rPr lang="en-US" altLang="ko-KR"/>
                <a:t>break, </a:t>
              </a:r>
              <a:r>
                <a:rPr lang="ko-KR" altLang="en-US"/>
                <a:t>아니면 스택 속 값을 계속 </a:t>
              </a:r>
              <a:r>
                <a:rPr lang="ko-KR" altLang="en-US">
                  <a:solidFill>
                    <a:srgbClr val="FF0000"/>
                  </a:solidFill>
                </a:rPr>
                <a:t>출력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3670300" y="1550035"/>
            <a:ext cx="4472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>
                <a:solidFill>
                  <a:schemeClr val="bg1"/>
                </a:solidFill>
              </a:rPr>
              <a:t>중위 수식을 후위 수식으로 변환하는 함수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" y="1242695"/>
            <a:ext cx="2671445" cy="605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</a:t>
            </a:r>
            <a:r>
              <a:rPr lang="en-US" sz="4400" b="1" spc="-300" dirty="0" smtClean="0">
                <a:solidFill>
                  <a:schemeClr val="bg1"/>
                </a:solidFill>
              </a:rPr>
              <a:t>2</a:t>
            </a:r>
            <a:endParaRPr 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sym typeface="+mn-ea"/>
              </a:rPr>
              <a:t>pg2_stack </a:t>
            </a:r>
            <a:r>
              <a:rPr lang="ko-KR" altLang="en-US" sz="2000" b="1" dirty="0">
                <a:solidFill>
                  <a:schemeClr val="tx2"/>
                </a:solidFill>
                <a:sym typeface="+mn-ea"/>
              </a:rPr>
              <a:t>코드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56235" y="1917065"/>
            <a:ext cx="8277225" cy="4885690"/>
            <a:chOff x="561" y="3019"/>
            <a:chExt cx="13035" cy="769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61" y="3019"/>
              <a:ext cx="12792" cy="7695"/>
            </a:xfrm>
            <a:prstGeom prst="rect">
              <a:avLst/>
            </a:prstGeom>
          </p:spPr>
        </p:pic>
        <p:sp>
          <p:nvSpPr>
            <p:cNvPr id="7" name="Text Box 6"/>
            <p:cNvSpPr txBox="1"/>
            <p:nvPr/>
          </p:nvSpPr>
          <p:spPr>
            <a:xfrm>
              <a:off x="4344" y="5110"/>
              <a:ext cx="9253" cy="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파일 속 단어가 연산자 인경우</a:t>
              </a:r>
              <a:endParaRPr lang="ko-KR" altLang="en-US"/>
            </a:p>
            <a:p>
              <a:r>
                <a:rPr lang="ko-KR" altLang="en-US"/>
                <a:t>스택 속 연산자의 우선순위 비교를 하고</a:t>
              </a:r>
              <a:endParaRPr lang="ko-KR" altLang="en-US"/>
            </a:p>
            <a:p>
              <a:r>
                <a:rPr lang="ko-KR" altLang="en-US"/>
                <a:t>스택 탑에 있는 연산자</a:t>
              </a:r>
              <a:r>
                <a:rPr lang="en-US" altLang="ko-KR"/>
                <a:t>(op)</a:t>
              </a:r>
              <a:r>
                <a:rPr lang="ko-KR" altLang="en-US"/>
                <a:t>가</a:t>
              </a:r>
              <a:r>
                <a:rPr lang="ko-KR" altLang="en-US"/>
                <a:t> </a:t>
              </a:r>
              <a:endParaRPr lang="ko-KR" altLang="en-US"/>
            </a:p>
            <a:p>
              <a:r>
                <a:rPr lang="ko-KR" altLang="en-US"/>
                <a:t>현재 연산자</a:t>
              </a:r>
              <a:r>
                <a:rPr lang="en-US" altLang="ko-KR"/>
                <a:t>(c)</a:t>
              </a:r>
              <a:r>
                <a:rPr lang="ko-KR" altLang="en-US"/>
                <a:t>의 우선순위보다 높거나 같으면</a:t>
              </a:r>
              <a:endParaRPr lang="ko-KR" altLang="en-US"/>
            </a:p>
            <a:p>
              <a:r>
                <a:rPr lang="en-US" altLang="ko-KR"/>
                <a:t>op</a:t>
              </a:r>
              <a:r>
                <a:rPr lang="ko-KR" altLang="en-US"/>
                <a:t>를 출력하고 파일에 저장한다</a:t>
              </a:r>
              <a:r>
                <a:rPr lang="en-US" altLang="ko-KR"/>
                <a:t>. </a:t>
              </a:r>
              <a:r>
                <a:rPr lang="ko-KR" altLang="en-US"/>
                <a:t>그후 스택에 </a:t>
              </a:r>
              <a:r>
                <a:rPr lang="en-US" altLang="ko-KR"/>
                <a:t>c</a:t>
              </a:r>
              <a:r>
                <a:rPr lang="ko-KR" altLang="en-US"/>
                <a:t>를 </a:t>
              </a:r>
              <a:r>
                <a:rPr lang="en-US" altLang="ko-KR"/>
                <a:t>push</a:t>
              </a:r>
              <a:r>
                <a:rPr lang="ko-KR" altLang="en-US"/>
                <a:t> </a:t>
              </a:r>
              <a:endParaRPr lang="ko-KR" altLang="en-US"/>
            </a:p>
          </p:txBody>
        </p:sp>
      </p:grpSp>
      <p:sp>
        <p:nvSpPr>
          <p:cNvPr id="15" name="Text Box 14"/>
          <p:cNvSpPr txBox="1"/>
          <p:nvPr/>
        </p:nvSpPr>
        <p:spPr>
          <a:xfrm>
            <a:off x="2366645" y="6330315"/>
            <a:ext cx="2192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outfp</a:t>
            </a:r>
            <a:r>
              <a:rPr lang="ko-KR" altLang="en-US"/>
              <a:t>파일을 닫는다</a:t>
            </a:r>
            <a:endParaRPr lang="ko-KR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3246755" y="4920615"/>
            <a:ext cx="43116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/>
              <a:t>스택의 </a:t>
            </a:r>
            <a:r>
              <a:rPr lang="en-US" altLang="ko-KR"/>
              <a:t>top</a:t>
            </a:r>
            <a:r>
              <a:rPr lang="ko-KR" altLang="en-US"/>
              <a:t>이 </a:t>
            </a:r>
            <a:r>
              <a:rPr lang="en-US" altLang="ko-KR"/>
              <a:t>-1</a:t>
            </a:r>
            <a:r>
              <a:rPr lang="ko-KR" altLang="en-US"/>
              <a:t>이 될 때까지 </a:t>
            </a:r>
            <a:r>
              <a:rPr lang="en-US" altLang="ko-KR"/>
              <a:t>pop</a:t>
            </a:r>
            <a:r>
              <a:rPr lang="ko-KR" altLang="en-US"/>
              <a:t>하면서</a:t>
            </a:r>
            <a:endParaRPr lang="ko-KR" altLang="en-US"/>
          </a:p>
          <a:p>
            <a:r>
              <a:rPr lang="ko-KR" altLang="en-US"/>
              <a:t>출력과 파일에 저장을 반복한다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" y="1242695"/>
            <a:ext cx="2671445" cy="605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</a:t>
            </a:r>
            <a:r>
              <a:rPr lang="en-US" sz="4400" b="1" spc="-300" dirty="0" smtClean="0">
                <a:solidFill>
                  <a:schemeClr val="bg1"/>
                </a:solidFill>
              </a:rPr>
              <a:t>2</a:t>
            </a:r>
            <a:endParaRPr 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sym typeface="+mn-ea"/>
              </a:rPr>
              <a:t>pg2_stack </a:t>
            </a:r>
            <a:r>
              <a:rPr lang="ko-KR" altLang="en-US" sz="2000" b="1" dirty="0">
                <a:solidFill>
                  <a:schemeClr val="tx2"/>
                </a:solidFill>
                <a:sym typeface="+mn-ea"/>
              </a:rPr>
              <a:t>코드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30625" y="1500505"/>
            <a:ext cx="2939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>
                <a:solidFill>
                  <a:schemeClr val="bg1"/>
                </a:solidFill>
              </a:rPr>
              <a:t>후위 수식을 계산하는 함수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61035" y="1939925"/>
            <a:ext cx="8305165" cy="4748530"/>
            <a:chOff x="1041" y="3055"/>
            <a:chExt cx="13079" cy="747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41" y="3055"/>
              <a:ext cx="8901" cy="7478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0016" y="4514"/>
              <a:ext cx="4104" cy="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>
                  <a:solidFill>
                    <a:schemeClr val="bg1"/>
                  </a:solidFill>
                </a:rPr>
                <a:t>연산자를 만나면</a:t>
              </a:r>
              <a:endParaRPr lang="ko-KR" altLang="en-US">
                <a:solidFill>
                  <a:schemeClr val="bg1"/>
                </a:solidFill>
              </a:endParaRPr>
            </a:p>
            <a:p>
              <a:r>
                <a:rPr lang="ko-KR" altLang="en-US">
                  <a:solidFill>
                    <a:schemeClr val="bg1"/>
                  </a:solidFill>
                </a:rPr>
                <a:t>늦게 들어온 숫자를</a:t>
              </a:r>
              <a:endParaRPr lang="ko-KR" altLang="en-US">
                <a:solidFill>
                  <a:schemeClr val="bg1"/>
                </a:solidFill>
              </a:endParaRPr>
            </a:p>
            <a:p>
              <a:r>
                <a:rPr lang="en-US" altLang="ko-KR">
                  <a:solidFill>
                    <a:schemeClr val="bg1"/>
                  </a:solidFill>
                </a:rPr>
                <a:t>val2 </a:t>
              </a:r>
              <a:r>
                <a:rPr lang="ko-KR" altLang="en-US">
                  <a:solidFill>
                    <a:schemeClr val="bg1"/>
                  </a:solidFill>
                </a:rPr>
                <a:t>그다음에 숫자를</a:t>
              </a:r>
              <a:endParaRPr lang="ko-KR" altLang="en-US">
                <a:solidFill>
                  <a:schemeClr val="bg1"/>
                </a:solidFill>
              </a:endParaRPr>
            </a:p>
            <a:p>
              <a:r>
                <a:rPr lang="en-US" altLang="ko-KR">
                  <a:solidFill>
                    <a:schemeClr val="bg1"/>
                  </a:solidFill>
                </a:rPr>
                <a:t>val1</a:t>
              </a:r>
              <a:r>
                <a:rPr lang="ko-KR" altLang="en-US">
                  <a:solidFill>
                    <a:schemeClr val="bg1"/>
                  </a:solidFill>
                </a:rPr>
                <a:t>에 </a:t>
              </a:r>
              <a:r>
                <a:rPr lang="en-US" altLang="ko-KR">
                  <a:solidFill>
                    <a:schemeClr val="bg1"/>
                  </a:solidFill>
                </a:rPr>
                <a:t>pop</a:t>
              </a:r>
              <a:r>
                <a:rPr lang="ko-KR" altLang="en-US">
                  <a:solidFill>
                    <a:schemeClr val="bg1"/>
                  </a:solidFill>
                </a:rPr>
                <a:t>후</a:t>
              </a:r>
              <a:endParaRPr lang="ko-KR" altLang="en-US">
                <a:solidFill>
                  <a:schemeClr val="bg1"/>
                </a:solidFill>
              </a:endParaRPr>
            </a:p>
            <a:p>
              <a:r>
                <a:rPr lang="ko-KR" altLang="en-US">
                  <a:solidFill>
                    <a:schemeClr val="bg1"/>
                  </a:solidFill>
                </a:rPr>
                <a:t>두 변수를 연산 후 </a:t>
              </a:r>
              <a:r>
                <a:rPr lang="en-US" altLang="ko-KR">
                  <a:solidFill>
                    <a:schemeClr val="bg1"/>
                  </a:solidFill>
                </a:rPr>
                <a:t>push</a:t>
              </a:r>
              <a:endParaRPr lang="en-US" altLang="ko-KR">
                <a:solidFill>
                  <a:schemeClr val="bg1"/>
                </a:solidFill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10154" y="7733"/>
              <a:ext cx="2575" cy="1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>
                  <a:solidFill>
                    <a:schemeClr val="bg1"/>
                  </a:solidFill>
                </a:rPr>
                <a:t>숫자를 만나면</a:t>
              </a:r>
              <a:endParaRPr lang="ko-KR" altLang="en-US">
                <a:solidFill>
                  <a:schemeClr val="bg1"/>
                </a:solidFill>
              </a:endParaRPr>
            </a:p>
            <a:p>
              <a:r>
                <a:rPr lang="ko-KR" altLang="en-US">
                  <a:solidFill>
                    <a:schemeClr val="bg1"/>
                  </a:solidFill>
                </a:rPr>
                <a:t>실수형으로</a:t>
              </a:r>
              <a:endParaRPr lang="ko-KR" altLang="en-US">
                <a:solidFill>
                  <a:schemeClr val="bg1"/>
                </a:solidFill>
              </a:endParaRPr>
            </a:p>
            <a:p>
              <a:r>
                <a:rPr lang="ko-KR" altLang="en-US">
                  <a:solidFill>
                    <a:schemeClr val="bg1"/>
                  </a:solidFill>
                </a:rPr>
                <a:t>스택에</a:t>
              </a:r>
              <a:endParaRPr lang="ko-KR" altLang="en-US">
                <a:solidFill>
                  <a:schemeClr val="bg1"/>
                </a:solidFill>
              </a:endParaRPr>
            </a:p>
            <a:p>
              <a:r>
                <a:rPr lang="en-US" altLang="ko-KR">
                  <a:solidFill>
                    <a:schemeClr val="bg1"/>
                  </a:solidFill>
                </a:rPr>
                <a:t>push</a:t>
              </a:r>
              <a:r>
                <a:rPr lang="ko-KR" altLang="en-US">
                  <a:solidFill>
                    <a:schemeClr val="bg1"/>
                  </a:solidFill>
                </a:rPr>
                <a:t>해준다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4292" y="9953"/>
              <a:ext cx="576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연산이 끝난 결과값을 </a:t>
              </a:r>
              <a:r>
                <a:rPr lang="en-US" altLang="ko-KR"/>
                <a:t>pop</a:t>
              </a:r>
              <a:r>
                <a:rPr lang="ko-KR" altLang="en-US"/>
                <a:t>후 반환</a:t>
              </a:r>
              <a:endParaRPr lang="ko-KR" alt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" y="1242695"/>
            <a:ext cx="2671445" cy="605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</a:t>
            </a:r>
            <a:r>
              <a:rPr lang="en-US" sz="4400" b="1" spc="-300" dirty="0" smtClean="0">
                <a:solidFill>
                  <a:schemeClr val="bg1"/>
                </a:solidFill>
              </a:rPr>
              <a:t>2</a:t>
            </a:r>
            <a:endParaRPr 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pg2_stack </a:t>
            </a:r>
            <a:r>
              <a:rPr lang="ko-KR" altLang="en-US" sz="2000" b="1" dirty="0">
                <a:solidFill>
                  <a:schemeClr val="tx2"/>
                </a:solidFill>
              </a:rPr>
              <a:t>실행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85" y="1466215"/>
            <a:ext cx="4414520" cy="2980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30" y="1466215"/>
            <a:ext cx="3772535" cy="1165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55" y="5268595"/>
            <a:ext cx="3858895" cy="9671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725" y="5267960"/>
            <a:ext cx="2968625" cy="99631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487295" y="4601845"/>
            <a:ext cx="4287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 sz="3200">
                <a:solidFill>
                  <a:schemeClr val="bg1"/>
                </a:solidFill>
              </a:rPr>
              <a:t>실행 후 </a:t>
            </a:r>
            <a:r>
              <a:rPr lang="en-US" altLang="ko-KR" sz="3200">
                <a:solidFill>
                  <a:schemeClr val="bg1"/>
                </a:solidFill>
              </a:rPr>
              <a:t>output</a:t>
            </a:r>
            <a:r>
              <a:rPr lang="ko-KR" altLang="en-US" sz="3200">
                <a:solidFill>
                  <a:schemeClr val="bg1"/>
                </a:solidFill>
              </a:rPr>
              <a:t>과 결과</a:t>
            </a:r>
            <a:endParaRPr lang="ko-KR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</a:t>
            </a:r>
            <a:r>
              <a:rPr lang="en-US" sz="4400" b="1" spc="-300" dirty="0" smtClean="0">
                <a:solidFill>
                  <a:schemeClr val="bg1"/>
                </a:solidFill>
              </a:rPr>
              <a:t>3</a:t>
            </a:r>
            <a:endParaRPr 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pg3_stack </a:t>
            </a:r>
            <a:r>
              <a:rPr lang="ko-KR" altLang="en-US" sz="2000" b="1" dirty="0">
                <a:solidFill>
                  <a:schemeClr val="tx2"/>
                </a:solidFill>
              </a:rPr>
              <a:t>알고리즘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84835" y="2533015"/>
            <a:ext cx="77222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>
                <a:solidFill>
                  <a:schemeClr val="bg1"/>
                </a:solidFill>
              </a:rPr>
              <a:t>pg3. 프로그램 pg2를 STL stack을 이용해서 구현한 프로그램  </a:t>
            </a:r>
            <a:endParaRPr>
              <a:solidFill>
                <a:schemeClr val="bg1"/>
              </a:solidFill>
            </a:endParaRPr>
          </a:p>
          <a:p>
            <a:pPr algn="l"/>
            <a:endParaRPr lang="ko-KR" altLang="en-US">
              <a:solidFill>
                <a:schemeClr val="bg1"/>
              </a:solidFill>
            </a:endParaRPr>
          </a:p>
          <a:p>
            <a:pPr algn="l"/>
            <a:r>
              <a:rPr lang="en-US" altLang="ko-KR">
                <a:solidFill>
                  <a:schemeClr val="bg1"/>
                </a:solidFill>
              </a:rPr>
              <a:t>pg2</a:t>
            </a:r>
            <a:r>
              <a:rPr lang="ko-KR" altLang="en-US">
                <a:solidFill>
                  <a:schemeClr val="bg1"/>
                </a:solidFill>
              </a:rPr>
              <a:t>의 코드에서 </a:t>
            </a:r>
            <a:r>
              <a:rPr lang="en-US" altLang="ko-KR">
                <a:solidFill>
                  <a:schemeClr val="bg1"/>
                </a:solidFill>
              </a:rPr>
              <a:t>“ArrayStack2.h”</a:t>
            </a:r>
            <a:r>
              <a:rPr lang="ko-KR" altLang="en-US">
                <a:solidFill>
                  <a:schemeClr val="bg1"/>
                </a:solidFill>
              </a:rPr>
              <a:t>을 제하고 </a:t>
            </a:r>
            <a:r>
              <a:rPr lang="en-US" altLang="ko-KR">
                <a:solidFill>
                  <a:schemeClr val="bg1"/>
                </a:solidFill>
              </a:rPr>
              <a:t>STL stack</a:t>
            </a:r>
            <a:r>
              <a:rPr lang="ko-KR" altLang="en-US">
                <a:solidFill>
                  <a:schemeClr val="bg1"/>
                </a:solidFill>
              </a:rPr>
              <a:t>을 이용하여 구현한다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pg1_stack </a:t>
            </a:r>
            <a:r>
              <a:rPr lang="ko-KR" altLang="en-US" sz="2000" b="1" dirty="0">
                <a:solidFill>
                  <a:schemeClr val="tx2"/>
                </a:solidFill>
              </a:rPr>
              <a:t>알고리즘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84835" y="2533015"/>
            <a:ext cx="783272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>
                <a:solidFill>
                  <a:schemeClr val="bg1"/>
                </a:solidFill>
              </a:rPr>
              <a:t>pg1. </a:t>
            </a:r>
            <a:r>
              <a:rPr lang="ko-KR" altLang="en-US">
                <a:solidFill>
                  <a:schemeClr val="bg1"/>
                </a:solidFill>
              </a:rPr>
              <a:t>괄호 검사 프로그램을 확장시켜라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알고리즘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각각 작은 따옴표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백슬래시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큰 따옴표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주석기호에 대해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bool</a:t>
            </a:r>
            <a:r>
              <a:rPr lang="ko-KR" altLang="en-US">
                <a:solidFill>
                  <a:schemeClr val="bg1"/>
                </a:solidFill>
              </a:rPr>
              <a:t>함수로 </a:t>
            </a:r>
            <a:r>
              <a:rPr lang="en-US" altLang="ko-KR">
                <a:solidFill>
                  <a:schemeClr val="bg1"/>
                </a:solidFill>
              </a:rPr>
              <a:t>check</a:t>
            </a:r>
            <a:r>
              <a:rPr lang="ko-KR" altLang="en-US">
                <a:solidFill>
                  <a:schemeClr val="bg1"/>
                </a:solidFill>
              </a:rPr>
              <a:t>를 하여 </a:t>
            </a:r>
            <a:r>
              <a:rPr lang="en-US" altLang="ko-KR">
                <a:solidFill>
                  <a:schemeClr val="bg1"/>
                </a:solidFill>
              </a:rPr>
              <a:t>true</a:t>
            </a:r>
            <a:r>
              <a:rPr lang="ko-KR" altLang="en-US">
                <a:solidFill>
                  <a:schemeClr val="bg1"/>
                </a:solidFill>
              </a:rPr>
              <a:t>인 경우 해당 문자들을 무시하게 코딩하였다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</a:t>
            </a:r>
            <a:r>
              <a:rPr lang="en-US" sz="4400" b="1" spc="-300" dirty="0" smtClean="0">
                <a:solidFill>
                  <a:schemeClr val="bg1"/>
                </a:solidFill>
              </a:rPr>
              <a:t>3</a:t>
            </a:r>
            <a:endParaRPr 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pg3_stack </a:t>
            </a:r>
            <a:r>
              <a:rPr lang="ko-KR" altLang="en-US" sz="2000" b="1" dirty="0">
                <a:solidFill>
                  <a:schemeClr val="tx2"/>
                </a:solidFill>
              </a:rPr>
              <a:t>코드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090" y="1342390"/>
            <a:ext cx="2736850" cy="4635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29075" y="1327150"/>
            <a:ext cx="417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>
                <a:solidFill>
                  <a:schemeClr val="bg1"/>
                </a:solidFill>
              </a:rPr>
              <a:t>pg2_stack.cpp</a:t>
            </a:r>
            <a:r>
              <a:rPr lang="ko-KR" altLang="en-US">
                <a:solidFill>
                  <a:schemeClr val="bg1"/>
                </a:solidFill>
              </a:rPr>
              <a:t>와 다른 부분만 짚어보자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431540" y="2223135"/>
            <a:ext cx="4437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ArrayStack2.h </a:t>
            </a:r>
            <a:r>
              <a:rPr lang="ko-KR" altLang="en-US">
                <a:solidFill>
                  <a:schemeClr val="bg1"/>
                </a:solidFill>
              </a:rPr>
              <a:t>대신</a:t>
            </a:r>
            <a:r>
              <a:rPr lang="en-US" altLang="ko-KR">
                <a:solidFill>
                  <a:schemeClr val="bg1"/>
                </a:solidFill>
              </a:rPr>
              <a:t>stack</a:t>
            </a:r>
            <a:r>
              <a:rPr lang="ko-KR" altLang="en-US">
                <a:solidFill>
                  <a:schemeClr val="bg1"/>
                </a:solidFill>
              </a:rPr>
              <a:t>을 사용했다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char </a:t>
            </a:r>
            <a:r>
              <a:rPr lang="ko-KR" altLang="en-US">
                <a:solidFill>
                  <a:schemeClr val="bg1"/>
                </a:solidFill>
              </a:rPr>
              <a:t>자료형 스택을 사용했다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567305"/>
            <a:ext cx="2385060" cy="3009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2308860"/>
            <a:ext cx="2315210" cy="2584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70" y="3518535"/>
            <a:ext cx="2846070" cy="523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70" y="5062220"/>
            <a:ext cx="3483610" cy="6305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8555" y="5062220"/>
            <a:ext cx="3423285" cy="6311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8555" y="3167380"/>
            <a:ext cx="3645535" cy="100266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4069080" y="3780155"/>
            <a:ext cx="684005" cy="0"/>
          </a:xfrm>
          <a:prstGeom prst="straightConnector1">
            <a:avLst/>
          </a:prstGeom>
          <a:ln>
            <a:solidFill>
              <a:schemeClr val="bg1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0800" y="4140200"/>
            <a:ext cx="88252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>
                <a:solidFill>
                  <a:schemeClr val="bg1"/>
                </a:solidFill>
              </a:rPr>
              <a:t>배열로 만든 스택을 이용할 때는 </a:t>
            </a:r>
            <a:r>
              <a:rPr lang="en-US" altLang="ko-KR">
                <a:solidFill>
                  <a:schemeClr val="bg1"/>
                </a:solidFill>
              </a:rPr>
              <a:t>pop</a:t>
            </a:r>
            <a:r>
              <a:rPr lang="ko-KR" altLang="en-US">
                <a:solidFill>
                  <a:schemeClr val="bg1"/>
                </a:solidFill>
              </a:rPr>
              <a:t>함수가 </a:t>
            </a:r>
            <a:r>
              <a:rPr lang="en-US" altLang="ko-KR">
                <a:solidFill>
                  <a:schemeClr val="bg1"/>
                </a:solidFill>
              </a:rPr>
              <a:t>int</a:t>
            </a:r>
            <a:r>
              <a:rPr lang="ko-KR" altLang="en-US">
                <a:solidFill>
                  <a:schemeClr val="bg1"/>
                </a:solidFill>
              </a:rPr>
              <a:t>형과 </a:t>
            </a:r>
            <a:r>
              <a:rPr lang="en-US" altLang="ko-KR">
                <a:solidFill>
                  <a:schemeClr val="bg1"/>
                </a:solidFill>
              </a:rPr>
              <a:t>double</a:t>
            </a:r>
            <a:r>
              <a:rPr lang="ko-KR" altLang="en-US">
                <a:solidFill>
                  <a:schemeClr val="bg1"/>
                </a:solidFill>
              </a:rPr>
              <a:t>형이였지만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STL stack</a:t>
            </a:r>
            <a:r>
              <a:rPr lang="ko-KR" altLang="en-US">
                <a:solidFill>
                  <a:schemeClr val="bg1"/>
                </a:solidFill>
              </a:rPr>
              <a:t>에서의 </a:t>
            </a:r>
            <a:r>
              <a:rPr lang="en-US" altLang="ko-KR">
                <a:solidFill>
                  <a:schemeClr val="bg1"/>
                </a:solidFill>
              </a:rPr>
              <a:t>pop</a:t>
            </a:r>
            <a:r>
              <a:rPr lang="ko-KR" altLang="en-US">
                <a:solidFill>
                  <a:schemeClr val="bg1"/>
                </a:solidFill>
              </a:rPr>
              <a:t>함수는 </a:t>
            </a:r>
            <a:r>
              <a:rPr lang="en-US" altLang="ko-KR">
                <a:solidFill>
                  <a:schemeClr val="bg1"/>
                </a:solidFill>
              </a:rPr>
              <a:t>void</a:t>
            </a:r>
            <a:r>
              <a:rPr lang="ko-KR" altLang="en-US">
                <a:solidFill>
                  <a:schemeClr val="bg1"/>
                </a:solidFill>
              </a:rPr>
              <a:t>형으로 </a:t>
            </a:r>
            <a:r>
              <a:rPr lang="en-US" altLang="ko-KR">
                <a:solidFill>
                  <a:schemeClr val="bg1"/>
                </a:solidFill>
              </a:rPr>
              <a:t>top</a:t>
            </a:r>
            <a:r>
              <a:rPr lang="ko-KR" altLang="en-US">
                <a:solidFill>
                  <a:schemeClr val="bg1"/>
                </a:solidFill>
              </a:rPr>
              <a:t>의 내용만 버리고 </a:t>
            </a:r>
            <a:r>
              <a:rPr lang="en-US" altLang="ko-KR">
                <a:solidFill>
                  <a:schemeClr val="bg1"/>
                </a:solidFill>
              </a:rPr>
              <a:t>top</a:t>
            </a:r>
            <a:r>
              <a:rPr lang="ko-KR" altLang="en-US">
                <a:solidFill>
                  <a:schemeClr val="bg1"/>
                </a:solidFill>
              </a:rPr>
              <a:t>값을 바꾸기 때문에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스택의 </a:t>
            </a:r>
            <a:r>
              <a:rPr lang="en-US" altLang="ko-KR">
                <a:solidFill>
                  <a:schemeClr val="bg1"/>
                </a:solidFill>
              </a:rPr>
              <a:t>top</a:t>
            </a:r>
            <a:r>
              <a:rPr lang="ko-KR" altLang="en-US">
                <a:solidFill>
                  <a:schemeClr val="bg1"/>
                </a:solidFill>
              </a:rPr>
              <a:t>의 내용을 따로 저장해주어야한다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172585" y="5377180"/>
            <a:ext cx="684005" cy="0"/>
          </a:xfrm>
          <a:prstGeom prst="straightConnector1">
            <a:avLst/>
          </a:prstGeom>
          <a:ln>
            <a:solidFill>
              <a:schemeClr val="bg1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22250" y="6041390"/>
            <a:ext cx="8657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>
                <a:solidFill>
                  <a:schemeClr val="bg1"/>
                </a:solidFill>
              </a:rPr>
              <a:t>이와 유사하게 </a:t>
            </a:r>
            <a:r>
              <a:rPr lang="en-US" altLang="ko-KR">
                <a:solidFill>
                  <a:schemeClr val="bg1"/>
                </a:solidFill>
              </a:rPr>
              <a:t>STL stack </a:t>
            </a:r>
            <a:r>
              <a:rPr lang="ko-KR" altLang="en-US">
                <a:solidFill>
                  <a:schemeClr val="bg1"/>
                </a:solidFill>
              </a:rPr>
              <a:t>에서는 </a:t>
            </a:r>
            <a:r>
              <a:rPr lang="en-US" altLang="ko-KR">
                <a:solidFill>
                  <a:schemeClr val="bg1"/>
                </a:solidFill>
              </a:rPr>
              <a:t>peek</a:t>
            </a:r>
            <a:r>
              <a:rPr lang="ko-KR" altLang="en-US">
                <a:solidFill>
                  <a:schemeClr val="bg1"/>
                </a:solidFill>
              </a:rPr>
              <a:t>함수와 같은 기능인 </a:t>
            </a:r>
            <a:r>
              <a:rPr lang="en-US" altLang="ko-KR">
                <a:solidFill>
                  <a:schemeClr val="bg1"/>
                </a:solidFill>
              </a:rPr>
              <a:t>top</a:t>
            </a:r>
            <a:r>
              <a:rPr lang="ko-KR" altLang="en-US">
                <a:solidFill>
                  <a:schemeClr val="bg1"/>
                </a:solidFill>
              </a:rPr>
              <a:t>함수를 사용해야한다 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</a:t>
            </a:r>
            <a:r>
              <a:rPr lang="en-US" sz="4400" b="1" spc="-300" dirty="0" smtClean="0">
                <a:solidFill>
                  <a:schemeClr val="bg1"/>
                </a:solidFill>
              </a:rPr>
              <a:t>3</a:t>
            </a:r>
            <a:endParaRPr 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pg3_stack </a:t>
            </a:r>
            <a:r>
              <a:rPr lang="ko-KR" altLang="en-US" sz="2000" b="1" dirty="0">
                <a:solidFill>
                  <a:schemeClr val="tx2"/>
                </a:solidFill>
              </a:rPr>
              <a:t>실행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85" y="1466215"/>
            <a:ext cx="4414520" cy="2980055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2487295" y="4601845"/>
            <a:ext cx="4287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 sz="3200">
                <a:solidFill>
                  <a:schemeClr val="bg1"/>
                </a:solidFill>
              </a:rPr>
              <a:t>실행 후 </a:t>
            </a:r>
            <a:r>
              <a:rPr lang="en-US" altLang="ko-KR" sz="3200">
                <a:solidFill>
                  <a:schemeClr val="bg1"/>
                </a:solidFill>
              </a:rPr>
              <a:t>output</a:t>
            </a:r>
            <a:r>
              <a:rPr lang="ko-KR" altLang="en-US" sz="3200">
                <a:solidFill>
                  <a:schemeClr val="bg1"/>
                </a:solidFill>
              </a:rPr>
              <a:t>과 결과</a:t>
            </a:r>
            <a:endParaRPr lang="ko-KR" altLang="en-US" sz="320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" y="5267960"/>
            <a:ext cx="3633470" cy="9963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725" y="5267960"/>
            <a:ext cx="2841625" cy="10229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230" y="1466215"/>
            <a:ext cx="3742690" cy="109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pg1_stack </a:t>
            </a:r>
            <a:r>
              <a:rPr lang="ko-KR" altLang="en-US" sz="2000" b="1" dirty="0">
                <a:solidFill>
                  <a:schemeClr val="tx2"/>
                </a:solidFill>
              </a:rPr>
              <a:t>코드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610" y="1364615"/>
            <a:ext cx="1859915" cy="50736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05485" y="2228215"/>
            <a:ext cx="6252845" cy="2669540"/>
            <a:chOff x="1111" y="3509"/>
            <a:chExt cx="9847" cy="42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1" y="3509"/>
              <a:ext cx="9847" cy="4205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/>
          </p:nvSpPr>
          <p:spPr>
            <a:xfrm>
              <a:off x="4103" y="3509"/>
              <a:ext cx="678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헤더파일이므로 한번만 컴파일되게 명령</a:t>
              </a:r>
              <a:endParaRPr lang="ko-KR" alt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472" y="7005"/>
              <a:ext cx="948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inline</a:t>
              </a:r>
              <a:r>
                <a:rPr lang="ko-KR" altLang="en-US"/>
                <a:t>함수로 오류가 났을때 오류메시지 출력 후 빠져나옴</a:t>
              </a: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pg1_stack </a:t>
            </a:r>
            <a:r>
              <a:rPr lang="ko-KR" altLang="en-US" sz="2000" b="1" dirty="0">
                <a:solidFill>
                  <a:schemeClr val="tx2"/>
                </a:solidFill>
                <a:sym typeface="+mn-ea"/>
              </a:rPr>
              <a:t>코드</a:t>
            </a:r>
            <a:endParaRPr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610" y="1364615"/>
            <a:ext cx="1859915" cy="50736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89610" y="2397760"/>
            <a:ext cx="6868160" cy="4237990"/>
            <a:chOff x="1086" y="3776"/>
            <a:chExt cx="10816" cy="66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" y="3776"/>
              <a:ext cx="10722" cy="6675"/>
            </a:xfrm>
            <a:prstGeom prst="rect">
              <a:avLst/>
            </a:prstGeom>
          </p:spPr>
        </p:pic>
        <p:sp>
          <p:nvSpPr>
            <p:cNvPr id="7" name="Text Box 6"/>
            <p:cNvSpPr txBox="1"/>
            <p:nvPr/>
          </p:nvSpPr>
          <p:spPr>
            <a:xfrm>
              <a:off x="7112" y="3776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스택사이즈</a:t>
              </a:r>
              <a:endParaRPr lang="ko-KR" alt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4673" y="4551"/>
              <a:ext cx="221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스택 클래스</a:t>
              </a:r>
              <a:endParaRPr lang="ko-KR" alt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3702" y="5784"/>
              <a:ext cx="73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top</a:t>
              </a:r>
              <a:r>
                <a:rPr lang="ko-KR" altLang="en-US"/>
                <a:t>을 </a:t>
              </a:r>
              <a:r>
                <a:rPr lang="en-US" altLang="ko-KR"/>
                <a:t>-1</a:t>
              </a:r>
              <a:r>
                <a:rPr lang="ko-KR" altLang="en-US"/>
                <a:t>으로 초기화 </a:t>
              </a:r>
              <a:r>
                <a:rPr lang="en-US" altLang="ko-KR"/>
                <a:t>(top</a:t>
              </a:r>
              <a:r>
                <a:rPr lang="ko-KR" altLang="en-US"/>
                <a:t>이 </a:t>
              </a:r>
              <a:r>
                <a:rPr lang="en-US" altLang="ko-KR"/>
                <a:t>-1</a:t>
              </a:r>
              <a:r>
                <a:rPr lang="ko-KR" altLang="en-US"/>
                <a:t>일때 빈 스택</a:t>
              </a:r>
              <a:r>
                <a:rPr lang="en-US" altLang="ko-KR"/>
                <a:t>)</a:t>
              </a:r>
              <a:endParaRPr lang="en-US" altLang="ko-KR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6507" y="6824"/>
              <a:ext cx="443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스택이 비었으면 </a:t>
              </a:r>
              <a:r>
                <a:rPr lang="en-US" altLang="ko-KR"/>
                <a:t>true</a:t>
              </a:r>
              <a:r>
                <a:rPr lang="ko-KR" altLang="en-US"/>
                <a:t>리턴</a:t>
              </a:r>
              <a:endParaRPr lang="ko-KR" alt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3702" y="7899"/>
              <a:ext cx="820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스택이 꽉차서 </a:t>
              </a:r>
              <a:r>
                <a:rPr lang="en-US" altLang="ko-KR"/>
                <a:t>MAX_STACK_SIZE-1 </a:t>
              </a:r>
              <a:r>
                <a:rPr lang="ko-KR" altLang="en-US"/>
                <a:t>이면 </a:t>
              </a:r>
              <a:r>
                <a:rPr lang="en-US" altLang="ko-KR"/>
                <a:t>true</a:t>
              </a:r>
              <a:r>
                <a:rPr lang="ko-KR" altLang="en-US"/>
                <a:t>리턴</a:t>
              </a:r>
              <a:endParaRPr lang="ko-KR" altLang="en-US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990" y="9678"/>
              <a:ext cx="991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스택에 </a:t>
              </a:r>
              <a:r>
                <a:rPr lang="en-US" altLang="ko-KR"/>
                <a:t>push</a:t>
              </a:r>
              <a:r>
                <a:rPr lang="ko-KR" altLang="en-US"/>
                <a:t>전에 자리가 있나 확인 후 </a:t>
              </a:r>
              <a:r>
                <a:rPr lang="en-US" altLang="ko-KR"/>
                <a:t>push</a:t>
              </a:r>
              <a:r>
                <a:rPr lang="ko-KR" altLang="en-US"/>
                <a:t>하고 </a:t>
              </a:r>
              <a:r>
                <a:rPr lang="en-US" altLang="ko-KR"/>
                <a:t>top</a:t>
              </a:r>
              <a:r>
                <a:rPr lang="ko-KR" altLang="en-US"/>
                <a:t>값 </a:t>
              </a:r>
              <a:r>
                <a:rPr lang="ko-KR" altLang="en-US">
                  <a:solidFill>
                    <a:schemeClr val="tx1"/>
                  </a:solidFill>
                </a:rPr>
                <a:t>증가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sym typeface="+mn-ea"/>
              </a:rPr>
              <a:t>pg1_stack </a:t>
            </a:r>
            <a:r>
              <a:rPr lang="ko-KR" altLang="en-US" sz="2000" b="1" dirty="0">
                <a:solidFill>
                  <a:schemeClr val="tx2"/>
                </a:solidFill>
                <a:sym typeface="+mn-ea"/>
              </a:rPr>
              <a:t>코드</a:t>
            </a:r>
            <a:endParaRPr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610" y="1364615"/>
            <a:ext cx="1859915" cy="50736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89610" y="2240280"/>
            <a:ext cx="6465570" cy="4390390"/>
            <a:chOff x="1086" y="3528"/>
            <a:chExt cx="10182" cy="69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" y="3528"/>
              <a:ext cx="10181" cy="6847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/>
          </p:nvSpPr>
          <p:spPr>
            <a:xfrm>
              <a:off x="1508" y="4859"/>
              <a:ext cx="976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값을 </a:t>
              </a:r>
              <a:r>
                <a:rPr lang="en-US" altLang="ko-KR"/>
                <a:t>pop </a:t>
              </a:r>
              <a:r>
                <a:rPr lang="ko-KR" altLang="en-US"/>
                <a:t>하기전에 비어있나 확인 후 </a:t>
              </a:r>
              <a:r>
                <a:rPr lang="en-US" altLang="ko-KR"/>
                <a:t>pop</a:t>
              </a:r>
              <a:r>
                <a:rPr lang="ko-KR" altLang="en-US"/>
                <a:t>하고 </a:t>
              </a:r>
              <a:r>
                <a:rPr lang="en-US" altLang="ko-KR"/>
                <a:t>top</a:t>
              </a:r>
              <a:r>
                <a:rPr lang="ko-KR" altLang="en-US"/>
                <a:t>값 감소</a:t>
              </a:r>
              <a:r>
                <a:rPr lang="ko-KR" altLang="en-US"/>
                <a:t> </a:t>
              </a:r>
              <a:endParaRPr lang="ko-KR" alt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674" y="6856"/>
              <a:ext cx="755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peek </a:t>
              </a:r>
              <a:r>
                <a:rPr lang="ko-KR" altLang="en-US"/>
                <a:t>전에 비어있나 확인 후 스택 </a:t>
              </a:r>
              <a:r>
                <a:rPr lang="en-US" altLang="ko-KR"/>
                <a:t>top</a:t>
              </a:r>
              <a:r>
                <a:rPr lang="ko-KR" altLang="en-US"/>
                <a:t>값 리턴</a:t>
              </a:r>
              <a:endParaRPr lang="ko-KR" alt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4840" y="9426"/>
              <a:ext cx="4036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스택속 항목 수 출력 후</a:t>
              </a:r>
              <a:endParaRPr lang="ko-KR" altLang="en-US"/>
            </a:p>
            <a:p>
              <a:r>
                <a:rPr lang="ko-KR" altLang="en-US"/>
                <a:t>각각 항목 값 출력</a:t>
              </a: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sym typeface="+mn-ea"/>
              </a:rPr>
              <a:t>pg1_stack </a:t>
            </a:r>
            <a:r>
              <a:rPr lang="ko-KR" altLang="en-US" sz="2000" b="1" dirty="0">
                <a:solidFill>
                  <a:schemeClr val="tx2"/>
                </a:solidFill>
                <a:sym typeface="+mn-ea"/>
              </a:rPr>
              <a:t>코드</a:t>
            </a:r>
            <a:endParaRPr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1273810"/>
            <a:ext cx="2421890" cy="49212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00405" y="2052955"/>
            <a:ext cx="7661910" cy="4568190"/>
            <a:chOff x="1103" y="3233"/>
            <a:chExt cx="12066" cy="719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" y="3346"/>
              <a:ext cx="12067" cy="7007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5780" y="3233"/>
              <a:ext cx="450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배열로 만든 스택헤더파일</a:t>
              </a:r>
              <a:endParaRPr lang="ko-KR" alt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8242" y="4348"/>
              <a:ext cx="3782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파일로 받아 </a:t>
              </a:r>
              <a:r>
                <a:rPr lang="ko-KR" altLang="en-US"/>
                <a:t>괄호검사</a:t>
              </a:r>
              <a:endParaRPr lang="ko-KR" altLang="en-US"/>
            </a:p>
            <a:p>
              <a:r>
                <a:rPr lang="ko-KR" altLang="en-US"/>
                <a:t>하는 </a:t>
              </a:r>
              <a:r>
                <a:rPr lang="ko-KR" altLang="en-US"/>
                <a:t>함수</a:t>
              </a:r>
              <a:endParaRPr lang="ko-KR" alt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4811" y="6019"/>
              <a:ext cx="136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라인수</a:t>
              </a:r>
              <a:endParaRPr lang="ko-KR" altLang="en-US"/>
            </a:p>
            <a:p>
              <a:r>
                <a:rPr lang="ko-KR" altLang="en-US"/>
                <a:t>문자수</a:t>
              </a:r>
              <a:endParaRPr lang="ko-KR" alt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3654" y="7341"/>
              <a:ext cx="306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파일의 현재 글자</a:t>
              </a:r>
              <a:endParaRPr lang="ko-KR" altLang="en-US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4917" y="7820"/>
              <a:ext cx="185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이전 글자</a:t>
              </a:r>
              <a:endParaRPr lang="ko-KR" alt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8398" y="8103"/>
              <a:ext cx="4756" cy="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작은 따옴표 시작 체크 변수</a:t>
              </a:r>
              <a:endParaRPr lang="ko-KR" altLang="en-US"/>
            </a:p>
            <a:p>
              <a:r>
                <a:rPr lang="ko-KR" altLang="en-US"/>
                <a:t>큰 따옴표 시작 체크 변수</a:t>
              </a:r>
              <a:endParaRPr lang="ko-KR" altLang="en-US"/>
            </a:p>
            <a:p>
              <a:r>
                <a:rPr lang="ko-KR" altLang="en-US"/>
                <a:t>역슬래시 시작 체크 변수</a:t>
              </a:r>
              <a:endParaRPr lang="ko-KR" altLang="en-US"/>
            </a:p>
            <a:p>
              <a:r>
                <a:rPr lang="en-US" altLang="ko-KR"/>
                <a:t>/* </a:t>
              </a:r>
              <a:r>
                <a:rPr lang="ko-KR" altLang="en-US"/>
                <a:t>주석 시작 체크 변수</a:t>
              </a:r>
              <a:endParaRPr lang="ko-KR" altLang="en-US"/>
            </a:p>
            <a:p>
              <a:r>
                <a:rPr lang="en-US" altLang="ko-KR"/>
                <a:t>// </a:t>
              </a:r>
              <a:r>
                <a:rPr lang="ko-KR" altLang="en-US"/>
                <a:t>주석 시작 체크 변수</a:t>
              </a:r>
              <a:r>
                <a:rPr lang="ko-KR" altLang="en-US"/>
                <a:t> </a:t>
              </a: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sym typeface="+mn-ea"/>
              </a:rPr>
              <a:t>pg1_stack </a:t>
            </a:r>
            <a:r>
              <a:rPr lang="ko-KR" altLang="en-US" sz="2000" b="1" dirty="0">
                <a:solidFill>
                  <a:schemeClr val="tx2"/>
                </a:solidFill>
                <a:sym typeface="+mn-ea"/>
              </a:rPr>
              <a:t>코드</a:t>
            </a:r>
            <a:endParaRPr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1273810"/>
            <a:ext cx="2421890" cy="49212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700405" y="1894840"/>
            <a:ext cx="6756400" cy="4796790"/>
            <a:chOff x="1103" y="2984"/>
            <a:chExt cx="10640" cy="755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" y="3052"/>
              <a:ext cx="9538" cy="7487"/>
            </a:xfrm>
            <a:prstGeom prst="rect">
              <a:avLst/>
            </a:prstGeom>
          </p:spPr>
        </p:pic>
        <p:sp>
          <p:nvSpPr>
            <p:cNvPr id="4" name="Text Box 3"/>
            <p:cNvSpPr txBox="1"/>
            <p:nvPr/>
          </p:nvSpPr>
          <p:spPr>
            <a:xfrm>
              <a:off x="6329" y="2984"/>
              <a:ext cx="4396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파일의 값이 없을때 까지 </a:t>
              </a:r>
              <a:endParaRPr lang="ko-KR" altLang="en-US"/>
            </a:p>
            <a:p>
              <a:r>
                <a:rPr lang="ko-KR" altLang="en-US"/>
                <a:t>반복</a:t>
              </a:r>
              <a:endParaRPr lang="ko-KR" alt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4041" y="3642"/>
              <a:ext cx="221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라인수 증가</a:t>
              </a:r>
              <a:endParaRPr lang="ko-KR" alt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3326" y="4326"/>
              <a:ext cx="23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문자 수 증가</a:t>
              </a:r>
              <a:endParaRPr lang="ko-KR" alt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2134" y="5455"/>
              <a:ext cx="804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ko-KR"/>
                <a:t>check</a:t>
              </a:r>
              <a:r>
                <a:rPr lang="ko-KR" altLang="en-US"/>
                <a:t>가 </a:t>
              </a:r>
              <a:r>
                <a:rPr lang="en-US" altLang="ko-KR"/>
                <a:t>false</a:t>
              </a:r>
              <a:r>
                <a:rPr lang="ko-KR" altLang="en-US"/>
                <a:t>면서 </a:t>
              </a:r>
              <a:r>
                <a:rPr lang="ko-KR" altLang="en-US"/>
                <a:t>큰 따옴표 만나면 </a:t>
              </a:r>
              <a:r>
                <a:rPr lang="en-US" altLang="ko-KR"/>
                <a:t>true</a:t>
              </a:r>
              <a:r>
                <a:rPr lang="ko-KR" altLang="en-US"/>
                <a:t>로 설정</a:t>
              </a:r>
              <a:endParaRPr lang="ko-KR" alt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2150" y="6505"/>
              <a:ext cx="804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ko-KR"/>
                <a:t>check</a:t>
              </a:r>
              <a:r>
                <a:rPr lang="ko-KR" altLang="en-US"/>
                <a:t>가 </a:t>
              </a:r>
              <a:r>
                <a:rPr lang="en-US" altLang="ko-KR"/>
                <a:t>true</a:t>
              </a:r>
              <a:r>
                <a:rPr lang="ko-KR" altLang="en-US"/>
                <a:t>면서 큰 따옴표 만나면 </a:t>
              </a:r>
              <a:r>
                <a:rPr lang="en-US" altLang="ko-KR"/>
                <a:t>false</a:t>
              </a:r>
              <a:r>
                <a:rPr lang="ko-KR" altLang="en-US"/>
                <a:t>로 설정</a:t>
              </a:r>
              <a:endParaRPr lang="ko-KR" alt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2244" y="7602"/>
              <a:ext cx="840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ko-KR"/>
                <a:t>check</a:t>
              </a:r>
              <a:r>
                <a:rPr lang="ko-KR" altLang="en-US"/>
                <a:t>가 </a:t>
              </a:r>
              <a:r>
                <a:rPr lang="en-US" altLang="ko-KR"/>
                <a:t>false</a:t>
              </a:r>
              <a:r>
                <a:rPr lang="ko-KR" altLang="en-US"/>
                <a:t>면서 작은</a:t>
              </a:r>
              <a:r>
                <a:rPr lang="ko-KR" altLang="en-US"/>
                <a:t> 따옴표 만나면 </a:t>
              </a:r>
              <a:r>
                <a:rPr lang="en-US" altLang="ko-KR"/>
                <a:t>true</a:t>
              </a:r>
              <a:r>
                <a:rPr lang="ko-KR" altLang="en-US"/>
                <a:t>로 설정</a:t>
              </a:r>
              <a:endParaRPr lang="ko-KR" alt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2150" y="8700"/>
              <a:ext cx="840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ko-KR"/>
                <a:t>check</a:t>
              </a:r>
              <a:r>
                <a:rPr lang="ko-KR" altLang="en-US"/>
                <a:t>가 </a:t>
              </a:r>
              <a:r>
                <a:rPr lang="en-US" altLang="ko-KR"/>
                <a:t>true</a:t>
              </a:r>
              <a:r>
                <a:rPr lang="ko-KR" altLang="en-US"/>
                <a:t>면서 작은 따옴표 만나면 </a:t>
              </a:r>
              <a:r>
                <a:rPr lang="en-US" altLang="ko-KR"/>
                <a:t>false</a:t>
              </a:r>
              <a:r>
                <a:rPr lang="ko-KR" altLang="en-US"/>
                <a:t>로 설정</a:t>
              </a:r>
              <a:endParaRPr lang="ko-KR" alt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7583" y="9280"/>
              <a:ext cx="4161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역슬래시를 </a:t>
              </a:r>
              <a:endParaRPr lang="ko-KR" altLang="en-US"/>
            </a:p>
            <a:p>
              <a:r>
                <a:rPr lang="ko-KR" altLang="en-US"/>
                <a:t>만났었으면 </a:t>
              </a:r>
              <a:r>
                <a:rPr lang="en-US" altLang="ko-KR"/>
                <a:t>false</a:t>
              </a:r>
              <a:r>
                <a:rPr lang="ko-KR" altLang="en-US"/>
                <a:t>로 </a:t>
              </a:r>
              <a:r>
                <a:rPr lang="ko-KR" altLang="en-US">
                  <a:solidFill>
                    <a:schemeClr val="bg1"/>
                  </a:solidFill>
                </a:rPr>
                <a:t>설정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sym typeface="+mn-ea"/>
              </a:rPr>
              <a:t>pg1_stack </a:t>
            </a:r>
            <a:r>
              <a:rPr lang="ko-KR" altLang="en-US" sz="2000" b="1" dirty="0">
                <a:solidFill>
                  <a:schemeClr val="tx2"/>
                </a:solidFill>
                <a:sym typeface="+mn-ea"/>
              </a:rPr>
              <a:t>코드</a:t>
            </a:r>
            <a:endParaRPr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1273810"/>
            <a:ext cx="2421890" cy="49212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00405" y="1958975"/>
            <a:ext cx="8338820" cy="4729480"/>
            <a:chOff x="1103" y="3085"/>
            <a:chExt cx="13132" cy="744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" y="3085"/>
              <a:ext cx="13111" cy="7403"/>
            </a:xfrm>
            <a:prstGeom prst="rect">
              <a:avLst/>
            </a:prstGeom>
          </p:spPr>
        </p:pic>
        <p:sp>
          <p:nvSpPr>
            <p:cNvPr id="11" name="Text Box 10"/>
            <p:cNvSpPr txBox="1"/>
            <p:nvPr/>
          </p:nvSpPr>
          <p:spPr>
            <a:xfrm>
              <a:off x="2542" y="9953"/>
              <a:ext cx="619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현재 문자를 이전 문자변수에 넣어줌</a:t>
              </a:r>
              <a:endParaRPr lang="ko-KR" alt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7370" y="3109"/>
              <a:ext cx="4764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역슬래시를 만났을때</a:t>
              </a:r>
              <a:endParaRPr lang="ko-KR" altLang="en-US"/>
            </a:p>
            <a:p>
              <a:r>
                <a:rPr lang="ko-KR" altLang="en-US"/>
                <a:t>작은따옴표가 열려있으면</a:t>
              </a:r>
              <a:endParaRPr lang="ko-KR" altLang="en-US"/>
            </a:p>
            <a:p>
              <a:r>
                <a:rPr lang="ko-KR" altLang="en-US"/>
                <a:t>역슬래시 </a:t>
              </a:r>
              <a:r>
                <a:rPr lang="en-US" altLang="ko-KR"/>
                <a:t>check true</a:t>
              </a:r>
              <a:r>
                <a:rPr lang="ko-KR" altLang="en-US"/>
                <a:t>로 설정</a:t>
              </a:r>
              <a:endParaRPr lang="ko-KR" alt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8399" y="5774"/>
              <a:ext cx="5836" cy="3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이전 문자와 현재 문자가 슬래시</a:t>
              </a:r>
              <a:r>
                <a:rPr lang="ko-KR" altLang="en-US"/>
                <a:t>면</a:t>
              </a:r>
              <a:endParaRPr lang="ko-KR" altLang="en-US"/>
            </a:p>
            <a:p>
              <a:r>
                <a:rPr lang="ko-KR" altLang="en-US"/>
                <a:t>한줄 주석 </a:t>
              </a:r>
              <a:r>
                <a:rPr lang="en-US" altLang="ko-KR"/>
                <a:t>true</a:t>
              </a:r>
              <a:r>
                <a:rPr lang="ko-KR" altLang="en-US"/>
                <a:t>로 설정</a:t>
              </a:r>
              <a:endParaRPr lang="ko-KR" altLang="en-US"/>
            </a:p>
            <a:p>
              <a:r>
                <a:rPr lang="ko-KR" altLang="en-US"/>
                <a:t>한줄 주석 </a:t>
              </a:r>
              <a:r>
                <a:rPr lang="en-US" altLang="ko-KR"/>
                <a:t>true</a:t>
              </a:r>
              <a:r>
                <a:rPr lang="ko-KR" altLang="en-US"/>
                <a:t>일때 개행문자</a:t>
              </a:r>
              <a:endParaRPr lang="ko-KR" altLang="en-US"/>
            </a:p>
            <a:p>
              <a:r>
                <a:rPr lang="ko-KR" altLang="en-US"/>
                <a:t>만나면 </a:t>
              </a:r>
              <a:r>
                <a:rPr lang="en-US" altLang="ko-KR"/>
                <a:t>false</a:t>
              </a:r>
              <a:r>
                <a:rPr lang="ko-KR" altLang="en-US"/>
                <a:t>로 설정</a:t>
              </a:r>
              <a:endParaRPr lang="ko-KR" altLang="en-US"/>
            </a:p>
            <a:p>
              <a:r>
                <a:rPr lang="ko-KR" altLang="en-US"/>
                <a:t>이전 문자가 슬래시</a:t>
              </a:r>
              <a:r>
                <a:rPr lang="en-US" altLang="ko-KR"/>
                <a:t> ,</a:t>
              </a:r>
              <a:r>
                <a:rPr lang="en-US" altLang="ko-KR"/>
                <a:t> </a:t>
              </a:r>
              <a:r>
                <a:rPr lang="ko-KR" altLang="en-US"/>
                <a:t>현재 문자가</a:t>
              </a:r>
              <a:endParaRPr lang="ko-KR" altLang="en-US"/>
            </a:p>
            <a:p>
              <a:r>
                <a:rPr lang="en-US" altLang="ko-KR"/>
                <a:t>*</a:t>
              </a:r>
              <a:r>
                <a:rPr lang="ko-KR" altLang="en-US"/>
                <a:t>이면 여러줄 주석 </a:t>
              </a:r>
              <a:r>
                <a:rPr lang="en-US" altLang="ko-KR"/>
                <a:t>true</a:t>
              </a:r>
              <a:r>
                <a:rPr lang="ko-KR" altLang="en-US"/>
                <a:t>로 설정</a:t>
              </a:r>
              <a:endParaRPr lang="ko-KR" altLang="en-US"/>
            </a:p>
            <a:p>
              <a:r>
                <a:rPr lang="ko-KR" altLang="en-US"/>
                <a:t>다시 이전 문자가 </a:t>
              </a:r>
              <a:r>
                <a:rPr lang="en-US" altLang="ko-KR"/>
                <a:t>*, </a:t>
              </a:r>
              <a:r>
                <a:rPr lang="ko-KR" altLang="en-US"/>
                <a:t>현재 문자가</a:t>
              </a:r>
              <a:endParaRPr lang="ko-KR" altLang="en-US"/>
            </a:p>
            <a:p>
              <a:r>
                <a:rPr lang="en-US" altLang="ko-KR"/>
                <a:t>/</a:t>
              </a:r>
              <a:r>
                <a:rPr lang="ko-KR" altLang="en-US"/>
                <a:t>이면 여러줄 주석 </a:t>
              </a:r>
              <a:r>
                <a:rPr lang="en-US" altLang="ko-KR"/>
                <a:t>false</a:t>
              </a:r>
              <a:r>
                <a:rPr lang="ko-KR" altLang="en-US"/>
                <a:t>로 설정</a:t>
              </a: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sym typeface="+mn-ea"/>
              </a:rPr>
              <a:t>pg1_stack </a:t>
            </a:r>
            <a:r>
              <a:rPr lang="ko-KR" altLang="en-US" sz="2000" b="1" dirty="0">
                <a:solidFill>
                  <a:schemeClr val="tx2"/>
                </a:solidFill>
                <a:sym typeface="+mn-ea"/>
              </a:rPr>
              <a:t>코드</a:t>
            </a:r>
            <a:endParaRPr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1273810"/>
            <a:ext cx="2421890" cy="49212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0170" y="2712720"/>
            <a:ext cx="8809990" cy="2405380"/>
            <a:chOff x="142" y="3395"/>
            <a:chExt cx="13874" cy="378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" y="3395"/>
              <a:ext cx="13875" cy="3789"/>
            </a:xfrm>
            <a:prstGeom prst="rect">
              <a:avLst/>
            </a:prstGeom>
          </p:spPr>
        </p:pic>
        <p:sp>
          <p:nvSpPr>
            <p:cNvPr id="4" name="Text Box 3"/>
            <p:cNvSpPr txBox="1"/>
            <p:nvPr/>
          </p:nvSpPr>
          <p:spPr>
            <a:xfrm>
              <a:off x="6147" y="3689"/>
              <a:ext cx="6683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ko-KR" altLang="en-US"/>
                <a:t>모든 체크가 </a:t>
              </a:r>
              <a:r>
                <a:rPr lang="en-US" altLang="ko-KR"/>
                <a:t>false</a:t>
              </a:r>
              <a:r>
                <a:rPr lang="ko-KR" altLang="en-US"/>
                <a:t>일 때</a:t>
              </a:r>
              <a:endParaRPr lang="ko-KR" altLang="en-US"/>
            </a:p>
            <a:p>
              <a:r>
                <a:rPr lang="ko-KR" altLang="en-US"/>
                <a:t>괄호를 만나게 되면 스택에 </a:t>
              </a:r>
              <a:r>
                <a:rPr lang="en-US" altLang="ko-KR"/>
                <a:t>push</a:t>
              </a:r>
              <a:r>
                <a:rPr lang="ko-KR" altLang="en-US"/>
                <a:t>하고</a:t>
              </a:r>
              <a:endParaRPr lang="ko-KR" altLang="en-US"/>
            </a:p>
            <a:p>
              <a:r>
                <a:rPr lang="ko-KR" altLang="en-US"/>
                <a:t>다시 닫는 괄호가 나올시에 이전 문자와</a:t>
              </a:r>
              <a:endParaRPr lang="ko-KR" altLang="en-US"/>
            </a:p>
            <a:p>
              <a:r>
                <a:rPr lang="ko-KR" altLang="en-US"/>
                <a:t>현재 문자를 비교하여 짝이 맞지 않으면</a:t>
              </a:r>
              <a:endParaRPr lang="ko-KR" altLang="en-US"/>
            </a:p>
            <a:p>
              <a:r>
                <a:rPr lang="ko-KR" altLang="en-US"/>
                <a:t>스택에 남아 있는 채로 </a:t>
              </a:r>
              <a:r>
                <a:rPr lang="en-US" altLang="ko-KR"/>
                <a:t>break</a:t>
              </a:r>
              <a:endParaRPr lang="en-US" altLang="ko-KR"/>
            </a:p>
            <a:p>
              <a:r>
                <a:rPr lang="ko-KR" altLang="en-US"/>
                <a:t>짝이 맞으면 계속 진행</a:t>
              </a: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2476</Words>
  <Application>WPS Presentation</Application>
  <PresentationFormat>화면 슬라이드 쇼(4:3)</PresentationFormat>
  <Paragraphs>262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Tahoma</vt:lpstr>
      <vt:lpstr>Wingdings</vt:lpstr>
      <vt:lpstr>맑은 고딕</vt:lpstr>
      <vt:lpstr>Microsoft YaHei</vt:lpstr>
      <vt:lpstr/>
      <vt:lpstr>Arial Unicode MS</vt:lpstr>
      <vt:lpstr>바탕체</vt:lpstr>
      <vt:lpstr>Segoe Print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이영훈</cp:lastModifiedBy>
  <cp:revision>20</cp:revision>
  <dcterms:created xsi:type="dcterms:W3CDTF">2017-03-28T04:45:00Z</dcterms:created>
  <dcterms:modified xsi:type="dcterms:W3CDTF">2019-10-06T08:58:28Z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