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30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9B67-7FC9-43D1-8B59-A20F80315D34}" type="datetimeFigureOut">
              <a:rPr lang="pt-BR" smtClean="0"/>
              <a:t>06/09/2025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47E5-D2C2-4E32-A69E-FC53A019B8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14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 </a:t>
            </a:r>
            <a:r>
              <a:rPr lang="pt-BR" dirty="0" err="1"/>
              <a:t>guys</a:t>
            </a:r>
            <a:r>
              <a:rPr lang="pt-BR" dirty="0"/>
              <a:t> </a:t>
            </a:r>
            <a:r>
              <a:rPr lang="pt-BR" dirty="0" err="1"/>
              <a:t>today</a:t>
            </a:r>
            <a:r>
              <a:rPr lang="pt-BR" dirty="0"/>
              <a:t> I </a:t>
            </a:r>
            <a:r>
              <a:rPr lang="pt-BR" dirty="0" err="1"/>
              <a:t>will</a:t>
            </a:r>
            <a:r>
              <a:rPr lang="pt-BR" dirty="0"/>
              <a:t> start </a:t>
            </a:r>
            <a:r>
              <a:rPr lang="pt-BR" dirty="0" err="1"/>
              <a:t>with</a:t>
            </a:r>
            <a:r>
              <a:rPr lang="pt-BR" dirty="0"/>
              <a:t> a </a:t>
            </a:r>
            <a:r>
              <a:rPr lang="pt-BR" dirty="0" err="1"/>
              <a:t>question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.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result</a:t>
            </a:r>
            <a:r>
              <a:rPr lang="pt-BR" dirty="0"/>
              <a:t>  </a:t>
            </a:r>
            <a:r>
              <a:rPr lang="pt-BR" dirty="0" err="1"/>
              <a:t>of</a:t>
            </a:r>
            <a:r>
              <a:rPr lang="pt-BR" dirty="0"/>
              <a:t>  Apple plus open </a:t>
            </a:r>
            <a:r>
              <a:rPr lang="pt-BR" dirty="0" err="1"/>
              <a:t>source</a:t>
            </a:r>
            <a:r>
              <a:rPr lang="pt-BR" dirty="0"/>
              <a:t>? The </a:t>
            </a:r>
            <a:r>
              <a:rPr lang="pt-BR" dirty="0" err="1"/>
              <a:t>ansewr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Pkl</a:t>
            </a:r>
            <a:r>
              <a:rPr lang="pt-BR" dirty="0"/>
              <a:t>. </a:t>
            </a:r>
            <a:r>
              <a:rPr lang="pt-BR" dirty="0" err="1"/>
              <a:t>Pkl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open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51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Pkl</a:t>
            </a:r>
            <a:r>
              <a:rPr lang="pt-BR" dirty="0"/>
              <a:t>. </a:t>
            </a:r>
            <a:r>
              <a:rPr lang="pt-BR" dirty="0" err="1"/>
              <a:t>How</a:t>
            </a:r>
            <a:r>
              <a:rPr lang="pt-BR" dirty="0"/>
              <a:t> I </a:t>
            </a:r>
            <a:r>
              <a:rPr lang="pt-BR" dirty="0" err="1"/>
              <a:t>said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open-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for </a:t>
            </a:r>
            <a:r>
              <a:rPr lang="pt-BR" dirty="0" err="1"/>
              <a:t>configuraiton</a:t>
            </a:r>
            <a:r>
              <a:rPr lang="pt-BR" dirty="0"/>
              <a:t> </a:t>
            </a:r>
            <a:r>
              <a:rPr lang="pt-BR" dirty="0" err="1"/>
              <a:t>developed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Apple</a:t>
            </a:r>
          </a:p>
          <a:p>
            <a:r>
              <a:rPr lang="pt-BR" dirty="0" err="1"/>
              <a:t>Designed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safe, </a:t>
            </a:r>
            <a:r>
              <a:rPr lang="pt-BR" dirty="0" err="1"/>
              <a:t>scalable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high-performance in </a:t>
            </a:r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validating</a:t>
            </a:r>
            <a:r>
              <a:rPr lang="pt-BR" dirty="0"/>
              <a:t> </a:t>
            </a:r>
            <a:r>
              <a:rPr lang="pt-BR" dirty="0" err="1"/>
              <a:t>configurations</a:t>
            </a:r>
            <a:endParaRPr lang="pt-BR" dirty="0"/>
          </a:p>
          <a:p>
            <a:r>
              <a:rPr lang="pt-BR" dirty="0" err="1"/>
              <a:t>Allows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configurations</a:t>
            </a:r>
            <a:r>
              <a:rPr lang="pt-BR" dirty="0"/>
              <a:t> </a:t>
            </a:r>
            <a:r>
              <a:rPr lang="pt-BR" dirty="0" err="1"/>
              <a:t>programmatically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2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Apple </a:t>
            </a:r>
            <a:r>
              <a:rPr lang="pt-BR" dirty="0" err="1"/>
              <a:t>motivation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that</a:t>
            </a:r>
            <a:r>
              <a:rPr lang="pt-BR" dirty="0"/>
              <a:t>?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configuration</a:t>
            </a:r>
            <a:r>
              <a:rPr lang="pt-BR" dirty="0"/>
              <a:t> files like XML, JSON </a:t>
            </a:r>
            <a:r>
              <a:rPr lang="pt-BR" dirty="0" err="1"/>
              <a:t>and</a:t>
            </a:r>
            <a:r>
              <a:rPr lang="pt-BR" dirty="0"/>
              <a:t> YAML. Its </a:t>
            </a:r>
            <a:r>
              <a:rPr lang="pt-BR" dirty="0" err="1"/>
              <a:t>have</a:t>
            </a:r>
            <a:r>
              <a:rPr lang="pt-BR" dirty="0"/>
              <a:t>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fit</a:t>
            </a:r>
            <a:r>
              <a:rPr lang="pt-BR" dirty="0"/>
              <a:t> for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configuration</a:t>
            </a:r>
            <a:r>
              <a:rPr lang="pt-BR" dirty="0"/>
              <a:t> like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 in XML, JSON, YAML.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23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whe</a:t>
            </a:r>
            <a:r>
              <a:rPr lang="pt-BR" dirty="0"/>
              <a:t> </a:t>
            </a:r>
            <a:r>
              <a:rPr lang="pt-BR" dirty="0" err="1"/>
              <a:t>configurations</a:t>
            </a:r>
            <a:r>
              <a:rPr lang="pt-BR" dirty="0"/>
              <a:t> </a:t>
            </a:r>
            <a:r>
              <a:rPr lang="pt-BR" dirty="0" err="1"/>
              <a:t>grows</a:t>
            </a:r>
            <a:r>
              <a:rPr lang="pt-BR" dirty="0"/>
              <a:t> in </a:t>
            </a:r>
            <a:r>
              <a:rPr lang="pt-BR" dirty="0" err="1"/>
              <a:t>complexity</a:t>
            </a:r>
            <a:r>
              <a:rPr lang="pt-BR" dirty="0"/>
              <a:t>, like </a:t>
            </a:r>
            <a:r>
              <a:rPr lang="pt-BR" dirty="0" err="1"/>
              <a:t>here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more </a:t>
            </a:r>
            <a:r>
              <a:rPr lang="pt-BR" dirty="0" err="1"/>
              <a:t>verbose</a:t>
            </a:r>
            <a:r>
              <a:rPr lang="pt-BR" dirty="0"/>
              <a:t>, </a:t>
            </a:r>
            <a:r>
              <a:rPr lang="pt-BR" dirty="0" err="1"/>
              <a:t>repeatable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make </a:t>
            </a:r>
            <a:r>
              <a:rPr lang="pt-BR" dirty="0" err="1"/>
              <a:t>errors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55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Here</a:t>
            </a:r>
            <a:r>
              <a:rPr lang="pt-BR" dirty="0"/>
              <a:t> some </a:t>
            </a:r>
            <a:r>
              <a:rPr lang="pt-BR" dirty="0" err="1"/>
              <a:t>Pkl</a:t>
            </a:r>
            <a:r>
              <a:rPr lang="pt-BR" dirty="0"/>
              <a:t> features, like </a:t>
            </a:r>
            <a:r>
              <a:rPr lang="pt-BR" dirty="0" err="1"/>
              <a:t>Safety</a:t>
            </a:r>
            <a:r>
              <a:rPr lang="pt-BR" dirty="0"/>
              <a:t>: </a:t>
            </a:r>
            <a:r>
              <a:rPr lang="pt-BR" dirty="0" err="1"/>
              <a:t>pkl</a:t>
            </a:r>
            <a:r>
              <a:rPr lang="pt-BR" dirty="0"/>
              <a:t> runs in </a:t>
            </a:r>
            <a:r>
              <a:rPr lang="pt-BR" dirty="0" err="1"/>
              <a:t>sandbox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,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malicious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in </a:t>
            </a:r>
            <a:r>
              <a:rPr lang="pt-BR" dirty="0" err="1"/>
              <a:t>worst</a:t>
            </a:r>
            <a:r>
              <a:rPr lang="pt-BR" dirty="0"/>
              <a:t> case consume CPU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 </a:t>
            </a:r>
            <a:r>
              <a:rPr lang="pt-BR" dirty="0" err="1"/>
              <a:t>resources</a:t>
            </a:r>
            <a:endParaRPr lang="pt-BR" dirty="0"/>
          </a:p>
          <a:p>
            <a:r>
              <a:rPr lang="pt-BR" dirty="0"/>
              <a:t>Strong </a:t>
            </a:r>
            <a:r>
              <a:rPr lang="pt-BR" dirty="0" err="1"/>
              <a:t>Types</a:t>
            </a:r>
            <a:r>
              <a:rPr lang="pt-BR" dirty="0"/>
              <a:t>, </a:t>
            </a:r>
            <a:r>
              <a:rPr lang="pt-BR" dirty="0" err="1"/>
              <a:t>pkl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type-cheking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some </a:t>
            </a:r>
            <a:r>
              <a:rPr lang="pt-BR" dirty="0" err="1"/>
              <a:t>incorrect</a:t>
            </a:r>
            <a:r>
              <a:rPr lang="pt-BR" dirty="0"/>
              <a:t> </a:t>
            </a:r>
            <a:r>
              <a:rPr lang="pt-BR" dirty="0" err="1"/>
              <a:t>configurations</a:t>
            </a:r>
            <a:endParaRPr lang="pt-BR" dirty="0"/>
          </a:p>
          <a:p>
            <a:r>
              <a:rPr lang="pt-BR" dirty="0" err="1"/>
              <a:t>Reusability</a:t>
            </a:r>
            <a:r>
              <a:rPr lang="pt-BR" dirty="0"/>
              <a:t>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Modules and classes allow for the creation of reusable configuration components</a:t>
            </a:r>
          </a:p>
          <a:p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Validation: Define constraints and invariants to ensure your configurations are always correct</a:t>
            </a:r>
          </a:p>
          <a:p>
            <a:r>
              <a:rPr lang="pt-BR" sz="12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Programmatic</a:t>
            </a:r>
            <a:r>
              <a:rPr lang="pt-BR" sz="1200" b="1" i="0" u="none" strike="noStrike" dirty="0">
                <a:solidFill>
                  <a:schemeClr val="tx1"/>
                </a:solidFill>
                <a:effectLst/>
                <a:latin typeface="Google Sans Text"/>
              </a:rPr>
              <a:t>: 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Use conditional logic, loops, and functions to generate configurations dynamically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0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8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XML: </a:t>
            </a:r>
            <a:r>
              <a:rPr lang="pt-BR" dirty="0" err="1"/>
              <a:t>Validation</a:t>
            </a:r>
            <a:r>
              <a:rPr lang="pt-BR" dirty="0"/>
              <a:t>: </a:t>
            </a: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Definition</a:t>
            </a:r>
            <a:r>
              <a:rPr lang="pt-BR" dirty="0"/>
              <a:t> (DTD) </a:t>
            </a:r>
            <a:r>
              <a:rPr lang="pt-BR" dirty="0" err="1"/>
              <a:t>and</a:t>
            </a:r>
            <a:r>
              <a:rPr lang="pt-BR" dirty="0"/>
              <a:t> XML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Definition</a:t>
            </a:r>
            <a:r>
              <a:rPr lang="pt-BR" dirty="0"/>
              <a:t> (XSD) </a:t>
            </a:r>
            <a:r>
              <a:rPr lang="pt-BR" dirty="0" err="1"/>
              <a:t>ensuring</a:t>
            </a:r>
            <a:r>
              <a:rPr lang="pt-BR" dirty="0"/>
              <a:t> data </a:t>
            </a:r>
            <a:r>
              <a:rPr lang="pt-BR" dirty="0" err="1"/>
              <a:t>integrity</a:t>
            </a:r>
            <a:endParaRPr lang="pt-BR" dirty="0"/>
          </a:p>
          <a:p>
            <a:r>
              <a:rPr lang="pt-BR" dirty="0" err="1"/>
              <a:t>Extensibility</a:t>
            </a:r>
            <a:r>
              <a:rPr lang="pt-BR" dirty="0"/>
              <a:t>: </a:t>
            </a:r>
            <a:r>
              <a:rPr lang="en-US" dirty="0"/>
              <a:t>developers to define their own custom tags and structure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5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647E5-D2C2-4E32-A69E-FC53A019B88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74B62-F787-8210-4D38-AC3AB28D3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1437" y="2807167"/>
            <a:ext cx="1410930" cy="781425"/>
          </a:xfrm>
        </p:spPr>
        <p:txBody>
          <a:bodyPr/>
          <a:lstStyle/>
          <a:p>
            <a:pPr algn="ctr"/>
            <a:r>
              <a:rPr lang="pt-BR" dirty="0" err="1">
                <a:solidFill>
                  <a:srgbClr val="6B9543"/>
                </a:solidFill>
              </a:rPr>
              <a:t>Pkl</a:t>
            </a:r>
            <a:endParaRPr lang="pt-BR" dirty="0">
              <a:solidFill>
                <a:srgbClr val="6B9543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961A6-36A5-7C30-7BF7-5DF18F223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431" y="4366307"/>
            <a:ext cx="7766936" cy="575732"/>
          </a:xfrm>
        </p:spPr>
        <p:txBody>
          <a:bodyPr/>
          <a:lstStyle/>
          <a:p>
            <a:pPr algn="l"/>
            <a:r>
              <a:rPr lang="pt-BR" dirty="0"/>
              <a:t>Apple </a:t>
            </a:r>
            <a:r>
              <a:rPr lang="pt-BR" dirty="0" err="1"/>
              <a:t>Pkl</a:t>
            </a:r>
            <a:r>
              <a:rPr lang="pt-BR" dirty="0"/>
              <a:t>: </a:t>
            </a:r>
            <a:r>
              <a:rPr lang="pt-BR" dirty="0" err="1"/>
              <a:t>Programming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for </a:t>
            </a:r>
            <a:r>
              <a:rPr lang="pt-BR" dirty="0" err="1"/>
              <a:t>Configuration</a:t>
            </a:r>
            <a:endParaRPr lang="pt-BR" dirty="0"/>
          </a:p>
        </p:txBody>
      </p:sp>
      <p:pic>
        <p:nvPicPr>
          <p:cNvPr id="5" name="Imagem 4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E2F430F3-92DE-A70C-0E55-363D886A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61" y="1307638"/>
            <a:ext cx="7453223" cy="166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1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05"/>
    </mc:Choice>
    <mc:Fallback>
      <p:transition spd="slow" advTm="161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What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Pkl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13D2289-EA05-5D63-D0B4-23D3B41C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01436" cy="388077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oogle Sans Text"/>
              </a:rPr>
              <a:t>I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s an open-source programming language for configuration, developed by Apple.</a:t>
            </a:r>
          </a:p>
          <a:p>
            <a:r>
              <a:rPr lang="en-US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 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Designed to be safe, scalable, and high-performance in defining and validating configurations.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Allows you to create configurations programmatically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" name="Imagem 11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0F25AFEB-6317-C847-1782-56A0E977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08" y="2160589"/>
            <a:ext cx="2648320" cy="19147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701A4C-E641-4CD4-97FE-19AE182109B6}"/>
              </a:ext>
            </a:extLst>
          </p:cNvPr>
          <p:cNvSpPr txBox="1"/>
          <p:nvPr/>
        </p:nvSpPr>
        <p:spPr>
          <a:xfrm>
            <a:off x="8583283" y="1831595"/>
            <a:ext cx="101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Pkl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1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4"/>
    </mc:Choice>
    <mc:Fallback>
      <p:transition spd="slow" advTm="267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Why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Pkl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was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created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13D2289-EA05-5D63-D0B4-23D3B41C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5" y="1578634"/>
            <a:ext cx="6301436" cy="10484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oogle Sans Text"/>
              </a:rPr>
              <a:t>Static configuration like (XML, JSON, YAML)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1AC58DA-1445-85C2-3483-CE60C368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45" y="3105190"/>
            <a:ext cx="2850117" cy="1820493"/>
          </a:xfrm>
          <a:prstGeom prst="rect">
            <a:avLst/>
          </a:prstGeom>
        </p:spPr>
      </p:pic>
      <p:pic>
        <p:nvPicPr>
          <p:cNvPr id="5" name="Imagem 4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679E847D-335C-F6DB-7CF3-CF40C91AD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021" y="3105190"/>
            <a:ext cx="1880999" cy="1363293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AE9B70A-496B-3B4E-0DCE-13FC99389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16" y="3105190"/>
            <a:ext cx="2083821" cy="1820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A551E8-2090-6852-3D41-DC1807DF0189}"/>
              </a:ext>
            </a:extLst>
          </p:cNvPr>
          <p:cNvSpPr txBox="1"/>
          <p:nvPr/>
        </p:nvSpPr>
        <p:spPr>
          <a:xfrm>
            <a:off x="1400472" y="2734123"/>
            <a:ext cx="9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472A66-D2BE-92CF-C842-3E21A5479E58}"/>
              </a:ext>
            </a:extLst>
          </p:cNvPr>
          <p:cNvSpPr txBox="1"/>
          <p:nvPr/>
        </p:nvSpPr>
        <p:spPr>
          <a:xfrm>
            <a:off x="4186244" y="2712140"/>
            <a:ext cx="72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06F34F-0B60-6218-596B-F86B91367B04}"/>
              </a:ext>
            </a:extLst>
          </p:cNvPr>
          <p:cNvSpPr txBox="1"/>
          <p:nvPr/>
        </p:nvSpPr>
        <p:spPr>
          <a:xfrm>
            <a:off x="6426679" y="2730677"/>
            <a:ext cx="72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247353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88"/>
    </mc:Choice>
    <mc:Fallback>
      <p:transition spd="slow" advTm="298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Why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Pkl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was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created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13D2289-EA05-5D63-D0B4-23D3B41C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5" y="1578634"/>
            <a:ext cx="6301436" cy="10484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oogle Sans Text"/>
              </a:rPr>
              <a:t>Static configuration like (XML, JSON, YAML)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No Validation, no reuse, difficult to maintain for complex configuration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1AC58DA-1445-85C2-3483-CE60C368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45" y="3105190"/>
            <a:ext cx="2850117" cy="1820493"/>
          </a:xfrm>
          <a:prstGeom prst="rect">
            <a:avLst/>
          </a:prstGeom>
        </p:spPr>
      </p:pic>
      <p:pic>
        <p:nvPicPr>
          <p:cNvPr id="5" name="Imagem 4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679E847D-335C-F6DB-7CF3-CF40C91AD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021" y="3105190"/>
            <a:ext cx="1880999" cy="1363293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AE9B70A-496B-3B4E-0DCE-13FC99389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916" y="3105190"/>
            <a:ext cx="2083821" cy="1820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A551E8-2090-6852-3D41-DC1807DF0189}"/>
              </a:ext>
            </a:extLst>
          </p:cNvPr>
          <p:cNvSpPr txBox="1"/>
          <p:nvPr/>
        </p:nvSpPr>
        <p:spPr>
          <a:xfrm>
            <a:off x="1400472" y="2734123"/>
            <a:ext cx="9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472A66-D2BE-92CF-C842-3E21A5479E58}"/>
              </a:ext>
            </a:extLst>
          </p:cNvPr>
          <p:cNvSpPr txBox="1"/>
          <p:nvPr/>
        </p:nvSpPr>
        <p:spPr>
          <a:xfrm>
            <a:off x="4186244" y="2712140"/>
            <a:ext cx="72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06F34F-0B60-6218-596B-F86B91367B04}"/>
              </a:ext>
            </a:extLst>
          </p:cNvPr>
          <p:cNvSpPr txBox="1"/>
          <p:nvPr/>
        </p:nvSpPr>
        <p:spPr>
          <a:xfrm>
            <a:off x="6426679" y="2730677"/>
            <a:ext cx="72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YAML</a:t>
            </a: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9BE494E7-7F44-7965-737D-5530B23B8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307" y="2102852"/>
            <a:ext cx="3145608" cy="35728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A34CEE-50EE-160E-D291-0EB0AE261E8C}"/>
              </a:ext>
            </a:extLst>
          </p:cNvPr>
          <p:cNvSpPr txBox="1"/>
          <p:nvPr/>
        </p:nvSpPr>
        <p:spPr>
          <a:xfrm>
            <a:off x="9284305" y="1747277"/>
            <a:ext cx="19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YAML - </a:t>
            </a:r>
            <a:r>
              <a:rPr lang="pt-BR" dirty="0" err="1"/>
              <a:t>complex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61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94"/>
    </mc:Choice>
    <mc:Fallback>
      <p:transition spd="slow" advTm="253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Pkl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Features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13D2289-EA05-5D63-D0B4-23D3B41C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272"/>
            <a:ext cx="6301436" cy="3379599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Google Sans Text"/>
              </a:rPr>
              <a:t>Safety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: sandboxing features to prevent malicious or incorrect configurations</a:t>
            </a:r>
          </a:p>
          <a:p>
            <a:r>
              <a:rPr lang="en-US" b="1" dirty="0">
                <a:solidFill>
                  <a:schemeClr val="tx1"/>
                </a:solidFill>
                <a:latin typeface="Google Sans Text"/>
              </a:rPr>
              <a:t>Strong Types</a:t>
            </a:r>
            <a:endParaRPr lang="en-US" sz="1800" b="1" i="0" u="none" strike="noStrike" dirty="0">
              <a:solidFill>
                <a:schemeClr val="tx1"/>
              </a:solidFill>
              <a:effectLst/>
              <a:latin typeface="Google Sans Text"/>
            </a:endParaRPr>
          </a:p>
          <a:p>
            <a:r>
              <a:rPr lang="pt-BR" sz="18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Reusability</a:t>
            </a:r>
            <a:r>
              <a:rPr lang="pt-BR" dirty="0">
                <a:solidFill>
                  <a:schemeClr val="tx1"/>
                </a:solidFill>
                <a:latin typeface="Google Sans Text"/>
              </a:rPr>
              <a:t>: Modular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Google Sans Text"/>
            </a:endParaRPr>
          </a:p>
          <a:p>
            <a:r>
              <a:rPr lang="pt-BR" sz="18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Validation</a:t>
            </a:r>
            <a:r>
              <a:rPr lang="pt-BR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oogle Sans Text"/>
              </a:rPr>
              <a:t>Define constraints and invariants</a:t>
            </a:r>
          </a:p>
          <a:p>
            <a:r>
              <a:rPr lang="pt-BR" sz="18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Programmatic</a:t>
            </a:r>
            <a:r>
              <a:rPr lang="pt-BR" sz="1800" b="1" i="0" u="none" strike="noStrike" dirty="0">
                <a:solidFill>
                  <a:schemeClr val="tx1"/>
                </a:solidFill>
                <a:effectLst/>
                <a:latin typeface="Google Sans Text"/>
              </a:rPr>
              <a:t>: </a:t>
            </a:r>
            <a:r>
              <a:rPr lang="pt-BR" sz="1800" i="0" u="none" strike="noStrike" dirty="0">
                <a:solidFill>
                  <a:schemeClr val="tx1"/>
                </a:solidFill>
                <a:effectLst/>
                <a:latin typeface="Google Sans Text"/>
              </a:rPr>
              <a:t>use </a:t>
            </a:r>
            <a:r>
              <a:rPr lang="pt-BR" sz="1800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power</a:t>
            </a:r>
            <a:r>
              <a:rPr lang="pt-BR" sz="1800" i="0" u="none" strike="noStrike" dirty="0"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lang="pt-BR" sz="1800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lang="pt-BR" sz="1800" i="0" u="none" strike="noStrike" dirty="0"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lang="pt-BR" sz="1800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programming</a:t>
            </a:r>
            <a:r>
              <a:rPr lang="pt-BR" sz="1800" i="0" u="none" strike="noStrike" dirty="0"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lang="pt-BR" sz="1800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languages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 descr="Desenho técnico, Site&#10;&#10;O conteúdo gerado por IA pode estar incorreto.">
            <a:extLst>
              <a:ext uri="{FF2B5EF4-FFF2-40B4-BE49-F238E27FC236}">
                <a16:creationId xmlns:a16="http://schemas.microsoft.com/office/drawing/2014/main" id="{05D82552-C845-4A96-3572-D308045E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76" y="1772272"/>
            <a:ext cx="3047013" cy="3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4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83"/>
    </mc:Choice>
    <mc:Fallback>
      <p:transition spd="slow" advTm="572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Demo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13D2289-EA05-5D63-D0B4-23D3B41C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272"/>
            <a:ext cx="6301436" cy="3379599"/>
          </a:xfrm>
        </p:spPr>
        <p:txBody>
          <a:bodyPr/>
          <a:lstStyle/>
          <a:p>
            <a:r>
              <a:rPr lang="pt-BR" sz="18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Let</a:t>
            </a:r>
            <a:r>
              <a:rPr lang="pt-BR" b="1" dirty="0" err="1">
                <a:solidFill>
                  <a:schemeClr val="tx1"/>
                </a:solidFill>
                <a:latin typeface="Google Sans Text"/>
              </a:rPr>
              <a:t>´s</a:t>
            </a:r>
            <a:r>
              <a:rPr lang="pt-BR" b="1" dirty="0">
                <a:solidFill>
                  <a:schemeClr val="tx1"/>
                </a:solidFill>
                <a:latin typeface="Google Sans Text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Google Sans Text"/>
              </a:rPr>
              <a:t>see</a:t>
            </a:r>
            <a:r>
              <a:rPr lang="pt-BR" b="1" dirty="0">
                <a:solidFill>
                  <a:schemeClr val="tx1"/>
                </a:solidFill>
                <a:latin typeface="Google Sans Text"/>
              </a:rPr>
              <a:t> some </a:t>
            </a:r>
            <a:r>
              <a:rPr lang="pt-BR" b="1" dirty="0" err="1">
                <a:solidFill>
                  <a:schemeClr val="tx1"/>
                </a:solidFill>
                <a:latin typeface="Google Sans Text"/>
              </a:rPr>
              <a:t>code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4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61"/>
    </mc:Choice>
    <mc:Fallback>
      <p:transition spd="slow" advTm="28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Pros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and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3B3F6FA-AFC4-148F-96C5-A3A902D54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116992"/>
              </p:ext>
            </p:extLst>
          </p:nvPr>
        </p:nvGraphicFramePr>
        <p:xfrm>
          <a:off x="677862" y="2160587"/>
          <a:ext cx="11241611" cy="339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82">
                  <a:extLst>
                    <a:ext uri="{9D8B030D-6E8A-4147-A177-3AD203B41FA5}">
                      <a16:colId xmlns:a16="http://schemas.microsoft.com/office/drawing/2014/main" val="1408644951"/>
                    </a:ext>
                  </a:extLst>
                </a:gridCol>
                <a:gridCol w="2506531">
                  <a:extLst>
                    <a:ext uri="{9D8B030D-6E8A-4147-A177-3AD203B41FA5}">
                      <a16:colId xmlns:a16="http://schemas.microsoft.com/office/drawing/2014/main" val="847467544"/>
                    </a:ext>
                  </a:extLst>
                </a:gridCol>
                <a:gridCol w="2130014">
                  <a:extLst>
                    <a:ext uri="{9D8B030D-6E8A-4147-A177-3AD203B41FA5}">
                      <a16:colId xmlns:a16="http://schemas.microsoft.com/office/drawing/2014/main" val="248725931"/>
                    </a:ext>
                  </a:extLst>
                </a:gridCol>
                <a:gridCol w="2807746">
                  <a:extLst>
                    <a:ext uri="{9D8B030D-6E8A-4147-A177-3AD203B41FA5}">
                      <a16:colId xmlns:a16="http://schemas.microsoft.com/office/drawing/2014/main" val="2387790948"/>
                    </a:ext>
                  </a:extLst>
                </a:gridCol>
                <a:gridCol w="2936838">
                  <a:extLst>
                    <a:ext uri="{9D8B030D-6E8A-4147-A177-3AD203B41FA5}">
                      <a16:colId xmlns:a16="http://schemas.microsoft.com/office/drawing/2014/main" val="2056385395"/>
                    </a:ext>
                  </a:extLst>
                </a:gridCol>
              </a:tblGrid>
              <a:tr h="46427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PKL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2519"/>
                  </a:ext>
                </a:extLst>
              </a:tr>
              <a:tr h="1284312">
                <a:tc>
                  <a:txBody>
                    <a:bodyPr/>
                    <a:lstStyle/>
                    <a:p>
                      <a:r>
                        <a:rPr lang="pt-BR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Validation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Extensibility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Widely used in enterprise and legacy systems.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Simple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Easy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read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write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Widely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support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More </a:t>
                      </a:r>
                      <a:r>
                        <a:rPr lang="pt-BR" dirty="0" err="1"/>
                        <a:t>expressive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than</a:t>
                      </a:r>
                      <a:r>
                        <a:rPr lang="pt-BR" dirty="0"/>
                        <a:t>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Supports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type-checking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More </a:t>
                      </a:r>
                      <a:r>
                        <a:rPr lang="pt-BR" dirty="0" err="1"/>
                        <a:t>expressive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than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others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Can</a:t>
                      </a:r>
                      <a:r>
                        <a:rPr lang="pt-BR" dirty="0"/>
                        <a:t> include </a:t>
                      </a:r>
                      <a:r>
                        <a:rPr lang="pt-BR" dirty="0" err="1"/>
                        <a:t>logic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Supports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type-cheking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validation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82405"/>
                  </a:ext>
                </a:extLst>
              </a:tr>
              <a:tr h="1284312">
                <a:tc>
                  <a:txBody>
                    <a:bodyPr/>
                    <a:lstStyle/>
                    <a:p>
                      <a:r>
                        <a:rPr lang="pt-BR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Verbose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Parsing</a:t>
                      </a:r>
                      <a:r>
                        <a:rPr lang="pt-BR" dirty="0"/>
                        <a:t>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Very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limited</a:t>
                      </a:r>
                      <a:r>
                        <a:rPr lang="pt-BR" dirty="0"/>
                        <a:t> data </a:t>
                      </a:r>
                      <a:r>
                        <a:rPr lang="pt-BR" dirty="0" err="1"/>
                        <a:t>types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expressive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Not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support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type-checking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More </a:t>
                      </a:r>
                      <a:r>
                        <a:rPr lang="pt-BR" dirty="0" err="1"/>
                        <a:t>dificult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read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write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than</a:t>
                      </a:r>
                      <a:r>
                        <a:rPr lang="pt-BR" dirty="0"/>
                        <a:t>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Not</a:t>
                      </a:r>
                      <a:r>
                        <a:rPr lang="pt-BR" dirty="0"/>
                        <a:t> as </a:t>
                      </a:r>
                      <a:r>
                        <a:rPr lang="pt-BR" dirty="0" err="1"/>
                        <a:t>widely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supported</a:t>
                      </a:r>
                      <a:r>
                        <a:rPr lang="pt-BR" dirty="0"/>
                        <a:t> as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More </a:t>
                      </a:r>
                      <a:r>
                        <a:rPr lang="pt-BR" dirty="0" err="1"/>
                        <a:t>complex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than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others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Not</a:t>
                      </a:r>
                      <a:r>
                        <a:rPr lang="pt-BR" dirty="0"/>
                        <a:t> as </a:t>
                      </a:r>
                      <a:r>
                        <a:rPr lang="pt-BR" dirty="0" err="1"/>
                        <a:t>widely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supported</a:t>
                      </a:r>
                      <a:r>
                        <a:rPr lang="pt-BR" dirty="0"/>
                        <a:t> as </a:t>
                      </a:r>
                      <a:r>
                        <a:rPr lang="pt-BR" dirty="0" err="1"/>
                        <a:t>others</a:t>
                      </a:r>
                      <a:endParaRPr lang="pt-B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 err="1"/>
                        <a:t>Very</a:t>
                      </a:r>
                      <a:r>
                        <a:rPr lang="pt-BR" dirty="0"/>
                        <a:t> 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4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7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341"/>
    </mc:Choice>
    <mc:Fallback>
      <p:transition spd="slow" advTm="1333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225980A-00A7-2999-3D5A-ED9E4185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03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That's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all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for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today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13D2289-EA05-5D63-D0B4-23D3B41C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045" y="2181064"/>
            <a:ext cx="2108629" cy="9690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Thank</a:t>
            </a:r>
            <a:r>
              <a:rPr lang="pt-BR" sz="3600" b="1" i="0" u="none" strike="noStrike" dirty="0"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lang="pt-BR" sz="3600" b="1" i="0" u="none" strike="noStrike" dirty="0" err="1">
                <a:solidFill>
                  <a:schemeClr val="tx1"/>
                </a:solidFill>
                <a:effectLst/>
                <a:latin typeface="Google Sans Text"/>
              </a:rPr>
              <a:t>you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12" name="Imagem 11" descr="Uma imagem contendo texto, luz&#10;&#10;O conteúdo gerado por IA pode estar incorreto.">
            <a:extLst>
              <a:ext uri="{FF2B5EF4-FFF2-40B4-BE49-F238E27FC236}">
                <a16:creationId xmlns:a16="http://schemas.microsoft.com/office/drawing/2014/main" id="{19AC020D-F89B-5FD9-401B-9FC83E7E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68" y="3429000"/>
            <a:ext cx="3002578" cy="30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61"/>
    </mc:Choice>
    <mc:Fallback>
      <p:transition spd="slow" advTm="28361"/>
    </mc:Fallback>
  </mc:AlternateContent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1463</TotalTime>
  <Words>473</Words>
  <Application>Microsoft Office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Google Sans Text</vt:lpstr>
      <vt:lpstr>Trebuchet MS</vt:lpstr>
      <vt:lpstr>Wingdings 3</vt:lpstr>
      <vt:lpstr>Facetado</vt:lpstr>
      <vt:lpstr>Pkl</vt:lpstr>
      <vt:lpstr>What is Pkl</vt:lpstr>
      <vt:lpstr>Why Pkl was created?</vt:lpstr>
      <vt:lpstr>Why Pkl was created?</vt:lpstr>
      <vt:lpstr>Pkl Features</vt:lpstr>
      <vt:lpstr>Demo</vt:lpstr>
      <vt:lpstr>Pros and Cons</vt:lpstr>
      <vt:lpstr>That's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2025-09-05T22:59:34Z</dcterms:created>
  <dcterms:modified xsi:type="dcterms:W3CDTF">2025-09-06T23:23:28Z</dcterms:modified>
</cp:coreProperties>
</file>