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33" r:id="rId2"/>
    <p:sldMasterId id="2147484010" r:id="rId3"/>
  </p:sldMasterIdLst>
  <p:notesMasterIdLst>
    <p:notesMasterId r:id="rId20"/>
  </p:notesMasterIdLst>
  <p:handoutMasterIdLst>
    <p:handoutMasterId r:id="rId21"/>
  </p:handoutMasterIdLst>
  <p:sldIdLst>
    <p:sldId id="256" r:id="rId4"/>
    <p:sldId id="257" r:id="rId5"/>
    <p:sldId id="282" r:id="rId6"/>
    <p:sldId id="270" r:id="rId7"/>
    <p:sldId id="286" r:id="rId8"/>
    <p:sldId id="298" r:id="rId9"/>
    <p:sldId id="299" r:id="rId10"/>
    <p:sldId id="300" r:id="rId11"/>
    <p:sldId id="268" r:id="rId12"/>
    <p:sldId id="281" r:id="rId13"/>
    <p:sldId id="294" r:id="rId14"/>
    <p:sldId id="295" r:id="rId15"/>
    <p:sldId id="296" r:id="rId16"/>
    <p:sldId id="297" r:id="rId17"/>
    <p:sldId id="302" r:id="rId18"/>
    <p:sldId id="301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77" autoAdjust="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208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DA5E8-D1EA-4FCC-BFEB-3BD458FC368B}" type="datetimeFigureOut">
              <a:rPr lang="zh-CN" altLang="en-US" smtClean="0"/>
              <a:pPr/>
              <a:t>2021/9/16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41440-A063-486D-9BC9-AA7963B4CA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942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8E920-C0D9-4485-A0AA-C2225052CEF4}" type="datetimeFigureOut">
              <a:rPr lang="zh-CN" altLang="en-US" smtClean="0"/>
              <a:pPr/>
              <a:t>2021/9/16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928FE-529D-480C-8067-56C354108C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928FE-529D-480C-8067-56C354108CE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753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928FE-529D-480C-8067-56C354108CE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7B91-66C6-43D6-91EE-5A0E8E61168F}" type="datetimeFigureOut">
              <a:rPr lang="zh-CN" altLang="en-US" smtClean="0"/>
              <a:pPr/>
              <a:t>2021/9/16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00F4-5069-4246-87D3-AB2FD963C2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044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7B91-66C6-43D6-91EE-5A0E8E61168F}" type="datetimeFigureOut">
              <a:rPr lang="zh-CN" altLang="en-US" smtClean="0"/>
              <a:pPr/>
              <a:t>2021/9/16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00F4-5069-4246-87D3-AB2FD963C2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645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7B91-66C6-43D6-91EE-5A0E8E61168F}" type="datetimeFigureOut">
              <a:rPr lang="zh-CN" altLang="en-US" smtClean="0"/>
              <a:pPr/>
              <a:t>2021/9/16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00F4-5069-4246-87D3-AB2FD963C2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305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7B91-66C6-43D6-91EE-5A0E8E61168F}" type="datetimeFigureOut">
              <a:rPr lang="zh-CN" altLang="en-US" smtClean="0"/>
              <a:pPr/>
              <a:t>2021/9/16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00F4-5069-4246-87D3-AB2FD963C2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378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5121-4F22-4D7A-91F9-C1D9F627C227}" type="datetimeFigureOut">
              <a:rPr lang="zh-CN" altLang="en-US" smtClean="0"/>
              <a:pPr/>
              <a:t>2021/9/16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3EE5-1764-45DE-A06A-0ECE58629B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89085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5121-4F22-4D7A-91F9-C1D9F627C227}" type="datetimeFigureOut">
              <a:rPr lang="zh-CN" altLang="en-US" smtClean="0"/>
              <a:pPr/>
              <a:t>2021/9/16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3EE5-1764-45DE-A06A-0ECE58629B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109666"/>
      </p:ext>
    </p:extLst>
  </p:cSld>
  <p:clrMapOvr>
    <a:masterClrMapping/>
  </p:clrMapOvr>
  <p:transition spd="slow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5121-4F22-4D7A-91F9-C1D9F627C227}" type="datetimeFigureOut">
              <a:rPr lang="zh-CN" altLang="en-US" smtClean="0"/>
              <a:pPr/>
              <a:t>2021/9/16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3EE5-1764-45DE-A06A-0ECE58629B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0693"/>
      </p:ext>
    </p:extLst>
  </p:cSld>
  <p:clrMapOvr>
    <a:masterClrMapping/>
  </p:clrMapOvr>
  <p:transition spd="slow"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5121-4F22-4D7A-91F9-C1D9F627C227}" type="datetimeFigureOut">
              <a:rPr lang="zh-CN" altLang="en-US" smtClean="0"/>
              <a:pPr/>
              <a:t>2021/9/16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3EE5-1764-45DE-A06A-0ECE58629B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514961"/>
      </p:ext>
    </p:extLst>
  </p:cSld>
  <p:clrMapOvr>
    <a:masterClrMapping/>
  </p:clrMapOvr>
  <p:transition spd="slow">
    <p:randomBa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5121-4F22-4D7A-91F9-C1D9F627C227}" type="datetimeFigureOut">
              <a:rPr lang="zh-CN" altLang="en-US" smtClean="0"/>
              <a:pPr/>
              <a:t>2021/9/16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3EE5-1764-45DE-A06A-0ECE58629B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085148"/>
      </p:ext>
    </p:extLst>
  </p:cSld>
  <p:clrMapOvr>
    <a:masterClrMapping/>
  </p:clrMapOvr>
  <p:transition spd="slow">
    <p:randomBar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5121-4F22-4D7A-91F9-C1D9F627C227}" type="datetimeFigureOut">
              <a:rPr lang="zh-CN" altLang="en-US" smtClean="0"/>
              <a:pPr/>
              <a:t>2021/9/16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3EE5-1764-45DE-A06A-0ECE58629B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718617"/>
      </p:ext>
    </p:extLst>
  </p:cSld>
  <p:clrMapOvr>
    <a:masterClrMapping/>
  </p:clrMapOvr>
  <p:transition spd="slow">
    <p:randomBar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5121-4F22-4D7A-91F9-C1D9F627C227}" type="datetimeFigureOut">
              <a:rPr lang="zh-CN" altLang="en-US" smtClean="0"/>
              <a:pPr/>
              <a:t>2021/9/16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3EE5-1764-45DE-A06A-0ECE58629B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784348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7B91-66C6-43D6-91EE-5A0E8E61168F}" type="datetimeFigureOut">
              <a:rPr lang="zh-CN" altLang="en-US" smtClean="0"/>
              <a:pPr/>
              <a:t>2021/9/16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00F4-5069-4246-87D3-AB2FD963C2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0465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5121-4F22-4D7A-91F9-C1D9F627C227}" type="datetimeFigureOut">
              <a:rPr lang="zh-CN" altLang="en-US" smtClean="0"/>
              <a:pPr/>
              <a:t>2021/9/16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3EE5-1764-45DE-A06A-0ECE58629B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37650"/>
      </p:ext>
    </p:extLst>
  </p:cSld>
  <p:clrMapOvr>
    <a:masterClrMapping/>
  </p:clrMapOvr>
  <p:transition spd="slow">
    <p:randomBar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5121-4F22-4D7A-91F9-C1D9F627C227}" type="datetimeFigureOut">
              <a:rPr lang="zh-CN" altLang="en-US" smtClean="0"/>
              <a:pPr/>
              <a:t>2021/9/16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3EE5-1764-45DE-A06A-0ECE58629B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403684"/>
      </p:ext>
    </p:extLst>
  </p:cSld>
  <p:clrMapOvr>
    <a:masterClrMapping/>
  </p:clrMapOvr>
  <p:transition spd="slow">
    <p:randomBar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5121-4F22-4D7A-91F9-C1D9F627C227}" type="datetimeFigureOut">
              <a:rPr lang="zh-CN" altLang="en-US" smtClean="0"/>
              <a:pPr/>
              <a:t>2021/9/16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3EE5-1764-45DE-A06A-0ECE58629B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295938"/>
      </p:ext>
    </p:extLst>
  </p:cSld>
  <p:clrMapOvr>
    <a:masterClrMapping/>
  </p:clrMapOvr>
  <p:transition spd="slow">
    <p:randomBar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5121-4F22-4D7A-91F9-C1D9F627C227}" type="datetimeFigureOut">
              <a:rPr lang="zh-CN" altLang="en-US" smtClean="0"/>
              <a:pPr/>
              <a:t>2021/9/16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3EE5-1764-45DE-A06A-0ECE58629B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337278"/>
      </p:ext>
    </p:extLst>
  </p:cSld>
  <p:clrMapOvr>
    <a:masterClrMapping/>
  </p:clrMapOvr>
  <p:transition spd="slow">
    <p:randomBar dir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4E5E-C7CB-4500-92C4-84F33D48D559}" type="datetimeFigureOut">
              <a:rPr lang="zh-CN" altLang="en-US" smtClean="0"/>
              <a:pPr/>
              <a:t>2021/9/16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B3E9-2C7D-4BA9-B98C-BD752D7E50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988840"/>
            <a:ext cx="8424935" cy="3744417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</a:defRPr>
            </a:lvl1pPr>
            <a:lvl2pPr>
              <a:defRPr sz="2400" b="1">
                <a:solidFill>
                  <a:schemeClr val="tx1"/>
                </a:solidFill>
              </a:defRPr>
            </a:lvl2pPr>
            <a:lvl3pPr>
              <a:defRPr sz="2400" b="1">
                <a:solidFill>
                  <a:schemeClr val="tx1"/>
                </a:solidFill>
              </a:defRPr>
            </a:lvl3pPr>
            <a:lvl4pPr>
              <a:defRPr sz="2000" b="1">
                <a:solidFill>
                  <a:schemeClr val="tx1"/>
                </a:solidFill>
              </a:defRPr>
            </a:lvl4pPr>
            <a:lvl5pPr>
              <a:defRPr sz="20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4E5E-C7CB-4500-92C4-84F33D48D559}" type="datetimeFigureOut">
              <a:rPr lang="zh-CN" altLang="en-US" smtClean="0"/>
              <a:pPr/>
              <a:t>2021/9/16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309320"/>
            <a:ext cx="1858082" cy="365125"/>
          </a:xfrm>
        </p:spPr>
        <p:txBody>
          <a:bodyPr/>
          <a:lstStyle>
            <a:lvl1pPr>
              <a:defRPr sz="1800" b="1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dirty="0" smtClean="0"/>
              <a:t>电子科技大学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B3E9-2C7D-4BA9-B98C-BD752D7E50E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714093"/>
            <a:ext cx="1996083" cy="1123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4E5E-C7CB-4500-92C4-84F33D48D559}" type="datetimeFigureOut">
              <a:rPr lang="zh-CN" altLang="en-US" smtClean="0"/>
              <a:pPr/>
              <a:t>2021/9/16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B3E9-2C7D-4BA9-B98C-BD752D7E50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4E5E-C7CB-4500-92C4-84F33D48D559}" type="datetimeFigureOut">
              <a:rPr lang="zh-CN" altLang="en-US" smtClean="0"/>
              <a:pPr/>
              <a:t>2021/9/16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B3E9-2C7D-4BA9-B98C-BD752D7E50E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4E5E-C7CB-4500-92C4-84F33D48D559}" type="datetimeFigureOut">
              <a:rPr lang="zh-CN" altLang="en-US" smtClean="0"/>
              <a:pPr/>
              <a:t>2021/9/16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B3E9-2C7D-4BA9-B98C-BD752D7E50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4E5E-C7CB-4500-92C4-84F33D48D559}" type="datetimeFigureOut">
              <a:rPr lang="zh-CN" altLang="en-US" smtClean="0"/>
              <a:pPr/>
              <a:t>2021/9/16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B3E9-2C7D-4BA9-B98C-BD752D7E50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7B91-66C6-43D6-91EE-5A0E8E61168F}" type="datetimeFigureOut">
              <a:rPr lang="zh-CN" altLang="en-US" smtClean="0"/>
              <a:pPr/>
              <a:t>2021/9/16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00F4-5069-4246-87D3-AB2FD963C2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3500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4E5E-C7CB-4500-92C4-84F33D48D559}" type="datetimeFigureOut">
              <a:rPr lang="zh-CN" altLang="en-US" smtClean="0"/>
              <a:pPr/>
              <a:t>2021/9/16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B3E9-2C7D-4BA9-B98C-BD752D7E50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4E5E-C7CB-4500-92C4-84F33D48D559}" type="datetimeFigureOut">
              <a:rPr lang="zh-CN" altLang="en-US" smtClean="0"/>
              <a:pPr/>
              <a:t>2021/9/16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B3E9-2C7D-4BA9-B98C-BD752D7E50E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4E5E-C7CB-4500-92C4-84F33D48D559}" type="datetimeFigureOut">
              <a:rPr lang="zh-CN" altLang="en-US" smtClean="0"/>
              <a:pPr/>
              <a:t>2021/9/16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B3E9-2C7D-4BA9-B98C-BD752D7E50E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4E5E-C7CB-4500-92C4-84F33D48D559}" type="datetimeFigureOut">
              <a:rPr lang="zh-CN" altLang="en-US" smtClean="0"/>
              <a:pPr/>
              <a:t>2021/9/16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B3E9-2C7D-4BA9-B98C-BD752D7E50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4E5E-C7CB-4500-92C4-84F33D48D559}" type="datetimeFigureOut">
              <a:rPr lang="zh-CN" altLang="en-US" smtClean="0"/>
              <a:pPr/>
              <a:t>2021/9/16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B3E9-2C7D-4BA9-B98C-BD752D7E50E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4E5E-C7CB-4500-92C4-84F33D48D559}" type="datetimeFigureOut">
              <a:rPr lang="zh-CN" altLang="en-US" smtClean="0"/>
              <a:pPr/>
              <a:t>2021/9/16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B3E9-2C7D-4BA9-B98C-BD752D7E50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478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7B91-66C6-43D6-91EE-5A0E8E61168F}" type="datetimeFigureOut">
              <a:rPr lang="zh-CN" altLang="en-US" smtClean="0"/>
              <a:pPr/>
              <a:t>2021/9/16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00F4-5069-4246-87D3-AB2FD963C2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126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7B91-66C6-43D6-91EE-5A0E8E61168F}" type="datetimeFigureOut">
              <a:rPr lang="zh-CN" altLang="en-US" smtClean="0"/>
              <a:pPr/>
              <a:t>2021/9/16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00F4-5069-4246-87D3-AB2FD963C2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229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7B91-66C6-43D6-91EE-5A0E8E61168F}" type="datetimeFigureOut">
              <a:rPr lang="zh-CN" altLang="en-US" smtClean="0"/>
              <a:pPr/>
              <a:t>2021/9/16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00F4-5069-4246-87D3-AB2FD963C2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86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7B91-66C6-43D6-91EE-5A0E8E61168F}" type="datetimeFigureOut">
              <a:rPr lang="zh-CN" altLang="en-US" smtClean="0"/>
              <a:pPr/>
              <a:t>2021/9/16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00F4-5069-4246-87D3-AB2FD963C2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150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7B91-66C6-43D6-91EE-5A0E8E61168F}" type="datetimeFigureOut">
              <a:rPr lang="zh-CN" altLang="en-US" smtClean="0"/>
              <a:pPr/>
              <a:t>2021/9/16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00F4-5069-4246-87D3-AB2FD963C2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68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7B91-66C6-43D6-91EE-5A0E8E61168F}" type="datetimeFigureOut">
              <a:rPr lang="zh-CN" altLang="en-US" smtClean="0"/>
              <a:pPr/>
              <a:t>2021/9/16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00F4-5069-4246-87D3-AB2FD963C2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319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D7B91-66C6-43D6-91EE-5A0E8E61168F}" type="datetimeFigureOut">
              <a:rPr lang="zh-CN" altLang="en-US" smtClean="0"/>
              <a:pPr/>
              <a:t>2021/9/16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000F4-5069-4246-87D3-AB2FD963C2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34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5008755"/>
            <a:ext cx="2310801" cy="1300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6347048" cy="3989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D5121-4F22-4D7A-91F9-C1D9F627C227}" type="datetimeFigureOut">
              <a:rPr lang="zh-CN" altLang="en-US" smtClean="0"/>
              <a:pPr/>
              <a:t>2021/9/16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D3EE5-1764-45DE-A06A-0ECE58629B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67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ransition spd="slow">
    <p:randomBar dir="vert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19D7B91-66C6-43D6-91EE-5A0E8E61168F}" type="datetimeFigureOut">
              <a:rPr lang="zh-CN" altLang="en-US" smtClean="0"/>
              <a:pPr/>
              <a:t>2021/9/16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69000F4-5069-4246-87D3-AB2FD963C23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  <p:sldLayoutId id="214748374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6.png"/><Relationship Id="rId4" Type="http://schemas.openxmlformats.org/officeDocument/2006/relationships/image" Target="../media/image3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3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4.png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image" Target="../media/image8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png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12.png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7.wmf"/><Relationship Id="rId18" Type="http://schemas.openxmlformats.org/officeDocument/2006/relationships/image" Target="../media/image18.wmf"/><Relationship Id="rId3" Type="http://schemas.openxmlformats.org/officeDocument/2006/relationships/oleObject" Target="../embeddings/oleObject9.bin"/><Relationship Id="rId7" Type="http://schemas.openxmlformats.org/officeDocument/2006/relationships/image" Target="../media/image19.png"/><Relationship Id="rId12" Type="http://schemas.openxmlformats.org/officeDocument/2006/relationships/oleObject" Target="../embeddings/oleObject13.bin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22.png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11" Type="http://schemas.openxmlformats.org/officeDocument/2006/relationships/image" Target="../media/image16.wmf"/><Relationship Id="rId5" Type="http://schemas.openxmlformats.org/officeDocument/2006/relationships/oleObject" Target="../embeddings/oleObject10.bin"/><Relationship Id="rId15" Type="http://schemas.openxmlformats.org/officeDocument/2006/relationships/image" Target="../media/image21.png"/><Relationship Id="rId10" Type="http://schemas.openxmlformats.org/officeDocument/2006/relationships/oleObject" Target="../embeddings/oleObject12.bin"/><Relationship Id="rId19" Type="http://schemas.openxmlformats.org/officeDocument/2006/relationships/image" Target="../media/image23.emf"/><Relationship Id="rId4" Type="http://schemas.openxmlformats.org/officeDocument/2006/relationships/image" Target="../media/image13.wmf"/><Relationship Id="rId9" Type="http://schemas.openxmlformats.org/officeDocument/2006/relationships/image" Target="../media/image15.wmf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image" Target="../media/image23.emf"/><Relationship Id="rId7" Type="http://schemas.openxmlformats.org/officeDocument/2006/relationships/image" Target="../media/image25.wmf"/><Relationship Id="rId12" Type="http://schemas.openxmlformats.org/officeDocument/2006/relationships/image" Target="../media/image22.png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1.png"/><Relationship Id="rId5" Type="http://schemas.openxmlformats.org/officeDocument/2006/relationships/image" Target="../media/image24.wmf"/><Relationship Id="rId10" Type="http://schemas.openxmlformats.org/officeDocument/2006/relationships/image" Target="../media/image19.png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7" Type="http://schemas.openxmlformats.org/officeDocument/2006/relationships/image" Target="../media/image23.emf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3.emf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0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7584" y="1844824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b="1" dirty="0" err="1" smtClean="0">
                <a:latin typeface="+mj-ea"/>
              </a:rPr>
              <a:t>Multisim</a:t>
            </a:r>
            <a:r>
              <a:rPr lang="zh-CN" altLang="en-US" b="1" dirty="0" smtClean="0">
                <a:latin typeface="+mj-ea"/>
              </a:rPr>
              <a:t>与电路仿真设计</a:t>
            </a:r>
            <a:endParaRPr lang="zh-CN" altLang="en-US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2944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1" y="654744"/>
            <a:ext cx="8108405" cy="2386159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、测试电路静态工作点，完成表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、测试输入和输出电压波形，测试输入电阻、输出电阻和电压放大倍数，完成表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、利用参数扫描仿真分析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变化对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CEQ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和放大倍数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影响。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问题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：解释该电路稳定静态工作点的原理。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问题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增大时，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CEQ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如何变化，解释原因。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895223"/>
              </p:ext>
            </p:extLst>
          </p:nvPr>
        </p:nvGraphicFramePr>
        <p:xfrm>
          <a:off x="2827442" y="3272607"/>
          <a:ext cx="3102119" cy="840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6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66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009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BQ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CQ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CEQ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BEQ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058890" y="4080207"/>
            <a:ext cx="3034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表</a:t>
            </a:r>
            <a:r>
              <a:rPr lang="en-US" altLang="zh-CN" dirty="0" smtClean="0"/>
              <a:t>2 </a:t>
            </a:r>
            <a:r>
              <a:rPr lang="zh-CN" altLang="en-US" dirty="0" smtClean="0"/>
              <a:t>静态工作点测试数据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320066"/>
              </p:ext>
            </p:extLst>
          </p:nvPr>
        </p:nvGraphicFramePr>
        <p:xfrm>
          <a:off x="899591" y="4485749"/>
          <a:ext cx="7748365" cy="1835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0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56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76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8715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1800" i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1800" i="1" baseline="-250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测试数据</a:t>
                      </a:r>
                      <a:endParaRPr lang="zh-CN" altLang="en-US" sz="18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1800" i="1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测试数据</a:t>
                      </a:r>
                      <a:endParaRPr lang="zh-CN" altLang="en-US" sz="18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i="1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测试数据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8085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输入电压（无取样电阻）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输入电压（取样电阻为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2kΩ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）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输入电阻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输出电压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输出电压（负载开路）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输出电阻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放大倍数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199"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071802" y="6357958"/>
            <a:ext cx="3034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表</a:t>
            </a:r>
            <a:r>
              <a:rPr lang="en-US" altLang="zh-CN" dirty="0" smtClean="0"/>
              <a:t>3 </a:t>
            </a:r>
            <a:r>
              <a:rPr lang="zh-CN" altLang="en-US" dirty="0" smtClean="0"/>
              <a:t>动态参数测试数据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060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4725144"/>
            <a:ext cx="5321875" cy="208823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990683"/>
            <a:ext cx="4342438" cy="2951759"/>
          </a:xfrm>
          <a:prstGeom prst="rect">
            <a:avLst/>
          </a:prstGeom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852007" y="1196752"/>
            <a:ext cx="3500456" cy="544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u"/>
            </a:pPr>
            <a:r>
              <a:rPr kumimoji="1" lang="zh-CN" altLang="en-US" sz="2800" b="1" dirty="0" smtClean="0">
                <a:solidFill>
                  <a:schemeClr val="bg1"/>
                </a:solidFill>
                <a:latin typeface="Times New Roman" pitchFamily="18" charset="0"/>
              </a:rPr>
              <a:t>静态</a:t>
            </a:r>
            <a:r>
              <a:rPr kumimoji="1" lang="zh-CN" altLang="en-US" sz="2800" b="1" dirty="0">
                <a:solidFill>
                  <a:schemeClr val="bg1"/>
                </a:solidFill>
                <a:latin typeface="Times New Roman" pitchFamily="18" charset="0"/>
              </a:rPr>
              <a:t>工作点测量</a:t>
            </a: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168934" y="1718557"/>
            <a:ext cx="4540017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 smtClean="0">
                <a:latin typeface="+mn-ea"/>
              </a:rPr>
              <a:t>可以用万用表测量静态工作点；</a:t>
            </a:r>
            <a:endParaRPr kumimoji="1" lang="en-US" altLang="zh-CN" sz="2400" b="1" dirty="0" smtClean="0">
              <a:latin typeface="+mn-ea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 smtClean="0">
                <a:latin typeface="+mn-ea"/>
              </a:rPr>
              <a:t>可以用“直流工作点”分析方法测量静态工作点。</a:t>
            </a:r>
            <a:endParaRPr kumimoji="1" lang="zh-CN" altLang="en-US" sz="2400" b="1" dirty="0">
              <a:latin typeface="+mn-ea"/>
            </a:endParaRPr>
          </a:p>
        </p:txBody>
      </p:sp>
      <p:sp>
        <p:nvSpPr>
          <p:cNvPr id="10" name="标题 2"/>
          <p:cNvSpPr>
            <a:spLocks noGrp="1"/>
          </p:cNvSpPr>
          <p:nvPr>
            <p:ph type="title"/>
          </p:nvPr>
        </p:nvSpPr>
        <p:spPr>
          <a:xfrm>
            <a:off x="399998" y="216150"/>
            <a:ext cx="8229600" cy="1252728"/>
          </a:xfrm>
        </p:spPr>
        <p:txBody>
          <a:bodyPr/>
          <a:lstStyle/>
          <a:p>
            <a:r>
              <a:rPr lang="zh-CN" altLang="en-US" dirty="0" smtClean="0"/>
              <a:t>四、仿真方法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3076423"/>
            <a:ext cx="3890856" cy="3783691"/>
          </a:xfrm>
          <a:prstGeom prst="rect">
            <a:avLst/>
          </a:prstGeom>
        </p:spPr>
      </p:pic>
      <p:sp>
        <p:nvSpPr>
          <p:cNvPr id="16" name="椭圆 15"/>
          <p:cNvSpPr/>
          <p:nvPr/>
        </p:nvSpPr>
        <p:spPr>
          <a:xfrm>
            <a:off x="6631905" y="4942442"/>
            <a:ext cx="648073" cy="276931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7279978" y="4221088"/>
            <a:ext cx="316358" cy="79208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0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827584" y="548680"/>
            <a:ext cx="3103562" cy="544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u"/>
            </a:pPr>
            <a:r>
              <a:rPr kumimoji="1" lang="zh-CN" altLang="en-US" sz="2800" b="1" dirty="0" smtClean="0">
                <a:solidFill>
                  <a:schemeClr val="bg1"/>
                </a:solidFill>
                <a:latin typeface="Times New Roman" pitchFamily="18" charset="0"/>
              </a:rPr>
              <a:t>输入电阻测量</a:t>
            </a:r>
            <a:endParaRPr kumimoji="1" lang="zh-CN" altLang="en-US" sz="28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1" name="矩形 3"/>
          <p:cNvSpPr>
            <a:spLocks noChangeArrowheads="1"/>
          </p:cNvSpPr>
          <p:nvPr/>
        </p:nvSpPr>
        <p:spPr bwMode="auto">
          <a:xfrm>
            <a:off x="4996259" y="1599172"/>
            <a:ext cx="369296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/>
              <a:t>整个放大电路可以看作为信号源的负载电阻，与输入端的</a:t>
            </a:r>
            <a:r>
              <a:rPr lang="zh-CN" altLang="en-US" sz="2400" b="1" dirty="0">
                <a:solidFill>
                  <a:srgbClr val="FF0000"/>
                </a:solidFill>
              </a:rPr>
              <a:t>取样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电阻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R1</a:t>
            </a:r>
            <a:r>
              <a:rPr lang="zh-CN" altLang="en-US" sz="2400" b="1" dirty="0" smtClean="0"/>
              <a:t>串联</a:t>
            </a:r>
            <a:r>
              <a:rPr lang="zh-CN" altLang="en-US" sz="2400" b="1" dirty="0"/>
              <a:t>，利用</a:t>
            </a:r>
            <a:r>
              <a:rPr lang="zh-CN" altLang="en-US" sz="2400" b="1" dirty="0">
                <a:solidFill>
                  <a:srgbClr val="00B0F0"/>
                </a:solidFill>
              </a:rPr>
              <a:t>分压公式</a:t>
            </a:r>
            <a:r>
              <a:rPr lang="zh-CN" altLang="en-US" sz="2400" b="1" dirty="0"/>
              <a:t>可以求</a:t>
            </a:r>
            <a:r>
              <a:rPr kumimoji="1" lang="en-US" altLang="zh-CN" sz="2400" b="1" i="1" dirty="0" err="1"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i="1" baseline="-25000" dirty="0" err="1">
                <a:latin typeface="Times New Roman" pitchFamily="18" charset="0"/>
                <a:ea typeface="楷体_GB2312" pitchFamily="49" charset="-122"/>
              </a:rPr>
              <a:t>i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Object 7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712539769"/>
              </p:ext>
            </p:extLst>
          </p:nvPr>
        </p:nvGraphicFramePr>
        <p:xfrm>
          <a:off x="5229882" y="3717032"/>
          <a:ext cx="3225716" cy="1538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6" name="Equation" r:id="rId3" imgW="1803240" imgH="863280" progId="Equation.DSMT4">
                  <p:embed/>
                </p:oleObj>
              </mc:Choice>
              <mc:Fallback>
                <p:oleObj name="Equation" r:id="rId3" imgW="1803240" imgH="863280" progId="Equation.DSMT4">
                  <p:embed/>
                  <p:pic>
                    <p:nvPicPr>
                      <p:cNvPr id="0" name="Picture 3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9882" y="3717032"/>
                        <a:ext cx="3225716" cy="153884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844825"/>
            <a:ext cx="3821074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60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302" y="3059486"/>
            <a:ext cx="2066925" cy="17907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8989" y="3059486"/>
            <a:ext cx="2066925" cy="17907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166" y="2607524"/>
            <a:ext cx="4088578" cy="3269748"/>
          </a:xfrm>
          <a:prstGeom prst="rect">
            <a:avLst/>
          </a:prstGeom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827584" y="476672"/>
            <a:ext cx="3103562" cy="544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u"/>
            </a:pPr>
            <a:r>
              <a:rPr kumimoji="1" lang="zh-CN" altLang="en-US" sz="2800" b="1" dirty="0" smtClean="0">
                <a:solidFill>
                  <a:schemeClr val="bg1"/>
                </a:solidFill>
                <a:latin typeface="Times New Roman" pitchFamily="18" charset="0"/>
              </a:rPr>
              <a:t>输出电阻测量</a:t>
            </a:r>
            <a:endParaRPr kumimoji="1" lang="zh-CN" altLang="en-US" sz="28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9" name="矩形 4"/>
          <p:cNvSpPr>
            <a:spLocks noChangeArrowheads="1"/>
          </p:cNvSpPr>
          <p:nvPr/>
        </p:nvSpPr>
        <p:spPr bwMode="auto">
          <a:xfrm>
            <a:off x="324494" y="1407195"/>
            <a:ext cx="835196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        整个放大电路看作有内阻的电压源，这个内阻就是放大器的输出电阻。先测量负载开路时的电压源的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开路电压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，再将负载接入，测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得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带载电压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，利用分压公式可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求输出电阻。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4751264" y="4778735"/>
            <a:ext cx="16446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10000"/>
              </a:lnSpc>
            </a:pPr>
            <a:r>
              <a:rPr kumimoji="1" lang="zh-CN" altLang="en-US" sz="2400" b="1">
                <a:latin typeface="Times New Roman" pitchFamily="18" charset="0"/>
              </a:rPr>
              <a:t>开路电压</a:t>
            </a:r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6964239" y="4753335"/>
            <a:ext cx="16446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10000"/>
              </a:lnSpc>
            </a:pPr>
            <a:r>
              <a:rPr kumimoji="1" lang="zh-CN" altLang="en-US" sz="2400" b="1">
                <a:latin typeface="Times New Roman" pitchFamily="18" charset="0"/>
              </a:rPr>
              <a:t>带载电压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609" y="3059486"/>
            <a:ext cx="409883" cy="30540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716" y="3083219"/>
            <a:ext cx="288032" cy="240027"/>
          </a:xfrm>
          <a:prstGeom prst="rect">
            <a:avLst/>
          </a:prstGeom>
        </p:spPr>
      </p:pic>
      <p:graphicFrame>
        <p:nvGraphicFramePr>
          <p:cNvPr id="14" name="Object 3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333005060"/>
              </p:ext>
            </p:extLst>
          </p:nvPr>
        </p:nvGraphicFramePr>
        <p:xfrm>
          <a:off x="3105150" y="5654675"/>
          <a:ext cx="561657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3" name="Equation" r:id="rId8" imgW="3136680" imgH="482400" progId="Equation.DSMT4">
                  <p:embed/>
                </p:oleObj>
              </mc:Choice>
              <mc:Fallback>
                <p:oleObj name="Equation" r:id="rId8" imgW="3136680" imgH="482400" progId="Equation.DSMT4">
                  <p:embed/>
                  <p:pic>
                    <p:nvPicPr>
                      <p:cNvPr id="0" name="Picture 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5150" y="5654675"/>
                        <a:ext cx="5616575" cy="860425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865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699290" y="486707"/>
            <a:ext cx="3103562" cy="544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u"/>
            </a:pPr>
            <a:r>
              <a:rPr kumimoji="1" lang="zh-CN" altLang="en-US" sz="2800" b="1" dirty="0" smtClean="0">
                <a:solidFill>
                  <a:schemeClr val="bg1"/>
                </a:solidFill>
                <a:latin typeface="Times New Roman" pitchFamily="18" charset="0"/>
              </a:rPr>
              <a:t>放大倍数测量</a:t>
            </a:r>
            <a:endParaRPr kumimoji="1" lang="zh-CN" altLang="en-US" sz="28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539552" y="1089412"/>
            <a:ext cx="8271962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+mn-ea"/>
              </a:rPr>
              <a:t>可以用万用表测量</a:t>
            </a:r>
            <a:r>
              <a:rPr kumimoji="1" lang="zh-CN" altLang="en-US" sz="2400" b="1" dirty="0" smtClean="0">
                <a:latin typeface="+mn-ea"/>
              </a:rPr>
              <a:t>输出电压</a:t>
            </a:r>
            <a:r>
              <a:rPr kumimoji="1" lang="zh-CN" altLang="en-US" sz="2400" b="1" dirty="0">
                <a:latin typeface="+mn-ea"/>
              </a:rPr>
              <a:t>与</a:t>
            </a:r>
            <a:r>
              <a:rPr kumimoji="1" lang="zh-CN" altLang="en-US" sz="2400" b="1" dirty="0" smtClean="0">
                <a:latin typeface="+mn-ea"/>
              </a:rPr>
              <a:t>输入电压有效值，</a:t>
            </a:r>
            <a:r>
              <a:rPr kumimoji="1" lang="zh-CN" altLang="en-US" sz="2400" b="1" dirty="0">
                <a:latin typeface="+mn-ea"/>
              </a:rPr>
              <a:t>求</a:t>
            </a:r>
            <a:r>
              <a:rPr kumimoji="1" lang="zh-CN" altLang="en-US" sz="2400" b="1" dirty="0" smtClean="0">
                <a:latin typeface="+mn-ea"/>
              </a:rPr>
              <a:t>比值；</a:t>
            </a:r>
            <a:endParaRPr kumimoji="1" lang="zh-CN" altLang="en-US" sz="2400" b="1" dirty="0">
              <a:latin typeface="+mn-ea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 smtClean="0">
                <a:latin typeface="+mn-ea"/>
              </a:rPr>
              <a:t>可以用示波器测量输出波形与输入波形，求峰峰值比值；</a:t>
            </a:r>
            <a:endParaRPr kumimoji="1" lang="en-US" altLang="zh-CN" sz="2400" b="1" dirty="0" smtClean="0">
              <a:latin typeface="+mn-ea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b="1" dirty="0" smtClean="0">
                <a:latin typeface="+mn-ea"/>
              </a:rPr>
              <a:t>也可以用“单频交流分析”。</a:t>
            </a:r>
            <a:endParaRPr kumimoji="1" lang="en-US" altLang="zh-CN" sz="2400" b="1" dirty="0" smtClean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90" y="2400540"/>
            <a:ext cx="3385838" cy="25741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279779"/>
            <a:ext cx="1703833" cy="146042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984" y="3766344"/>
            <a:ext cx="4572616" cy="3046179"/>
          </a:xfrm>
          <a:prstGeom prst="rect">
            <a:avLst/>
          </a:prstGeom>
        </p:spPr>
      </p:pic>
      <p:graphicFrame>
        <p:nvGraphicFramePr>
          <p:cNvPr id="13" name="Object 4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23593919"/>
              </p:ext>
            </p:extLst>
          </p:nvPr>
        </p:nvGraphicFramePr>
        <p:xfrm>
          <a:off x="6516216" y="5712166"/>
          <a:ext cx="2211387" cy="461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6" name="Equation" r:id="rId6" imgW="1447560" imgH="393480" progId="Equation.DSMT4">
                  <p:embed/>
                </p:oleObj>
              </mc:Choice>
              <mc:Fallback>
                <p:oleObj name="Equation" r:id="rId6" imgW="1447560" imgH="393480" progId="Equation.DSMT4">
                  <p:embed/>
                  <p:pic>
                    <p:nvPicPr>
                      <p:cNvPr id="0" name="Picture 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216" y="5712166"/>
                        <a:ext cx="2211387" cy="46174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61" y="4962376"/>
            <a:ext cx="4010842" cy="149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97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4" y="2365851"/>
            <a:ext cx="3942742" cy="257531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087" y="2204864"/>
            <a:ext cx="3246338" cy="3240360"/>
          </a:xfrm>
          <a:prstGeom prst="rect">
            <a:avLst/>
          </a:prstGeom>
        </p:spPr>
      </p:pic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545352" y="1007454"/>
            <a:ext cx="7627047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u"/>
            </a:pPr>
            <a:r>
              <a:rPr kumimoji="1" lang="zh-CN" altLang="en-US" sz="2800" b="1" dirty="0" smtClean="0">
                <a:latin typeface="Times New Roman" pitchFamily="18" charset="0"/>
              </a:rPr>
              <a:t>“参数扫描”分析</a:t>
            </a:r>
            <a:r>
              <a:rPr kumimoji="1" lang="en-US" altLang="zh-CN" sz="2800" b="1" dirty="0" smtClean="0">
                <a:latin typeface="Times New Roman" pitchFamily="18" charset="0"/>
              </a:rPr>
              <a:t>Re</a:t>
            </a: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</a:rPr>
              <a:t>对静态参数</a:t>
            </a:r>
            <a:r>
              <a:rPr kumimoji="1" lang="en-US" altLang="zh-CN" sz="2800" b="1" dirty="0" smtClean="0">
                <a:latin typeface="Times New Roman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 dirty="0" smtClean="0">
                <a:latin typeface="Times New Roman" pitchFamily="18" charset="0"/>
                <a:ea typeface="楷体_GB2312" pitchFamily="49" charset="-122"/>
              </a:rPr>
              <a:t>CEQ</a:t>
            </a:r>
            <a:r>
              <a:rPr kumimoji="1" lang="zh-CN" altLang="en-US" sz="2800" b="1" dirty="0" smtClean="0">
                <a:latin typeface="Times New Roman" pitchFamily="18" charset="0"/>
              </a:rPr>
              <a:t>的影响</a:t>
            </a:r>
            <a:endParaRPr kumimoji="1" lang="zh-CN" altLang="en-US" sz="2800" b="1" dirty="0">
              <a:latin typeface="Times New Roman" pitchFamily="18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901971" y="4365104"/>
            <a:ext cx="1152128" cy="288032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863632" y="2700914"/>
            <a:ext cx="576064" cy="664734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1" y="2365851"/>
            <a:ext cx="3195056" cy="3079373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7823378" y="2818039"/>
            <a:ext cx="576064" cy="455868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7247314" y="3895895"/>
            <a:ext cx="709062" cy="181177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857721" y="4115334"/>
            <a:ext cx="12186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6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直流工作点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1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99" y="2698017"/>
            <a:ext cx="8738289" cy="4159983"/>
          </a:xfrm>
          <a:prstGeom prst="rect">
            <a:avLst/>
          </a:prstGeom>
        </p:spPr>
      </p:pic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384089" y="977896"/>
            <a:ext cx="4248472" cy="1040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u"/>
            </a:pPr>
            <a:r>
              <a:rPr kumimoji="1" lang="zh-CN" altLang="en-US" sz="2800" b="1" dirty="0">
                <a:latin typeface="Times New Roman" pitchFamily="18" charset="0"/>
              </a:rPr>
              <a:t>“参数扫描”分析</a:t>
            </a:r>
            <a:r>
              <a:rPr kumimoji="1" lang="en-US" altLang="zh-CN" sz="2800" b="1" dirty="0" smtClean="0">
                <a:latin typeface="Times New Roman" pitchFamily="18" charset="0"/>
              </a:rPr>
              <a:t>Re</a:t>
            </a:r>
            <a:r>
              <a:rPr kumimoji="1" lang="zh-CN" altLang="en-US" sz="2800" b="1" dirty="0" smtClean="0">
                <a:latin typeface="Times New Roman" pitchFamily="18" charset="0"/>
                <a:ea typeface="楷体_GB2312" pitchFamily="49" charset="-122"/>
              </a:rPr>
              <a:t>对动态参数</a:t>
            </a:r>
            <a:r>
              <a:rPr kumimoji="1" lang="en-US" altLang="zh-CN" sz="2800" b="1" dirty="0" smtClean="0">
                <a:latin typeface="Times New Roman" pitchFamily="18" charset="0"/>
                <a:ea typeface="楷体_GB2312" pitchFamily="49" charset="-122"/>
              </a:rPr>
              <a:t>Au</a:t>
            </a:r>
            <a:r>
              <a:rPr kumimoji="1" lang="zh-CN" altLang="en-US" sz="2800" b="1" dirty="0" smtClean="0">
                <a:latin typeface="Times New Roman" pitchFamily="18" charset="0"/>
              </a:rPr>
              <a:t>的影响</a:t>
            </a:r>
            <a:endParaRPr kumimoji="1" lang="zh-CN" altLang="en-US" sz="2800" b="1" dirty="0">
              <a:latin typeface="Times New Roman" pitchFamily="18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419872" y="5458900"/>
            <a:ext cx="1367704" cy="288032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220071" y="5470001"/>
            <a:ext cx="648073" cy="276931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5868144" y="5637843"/>
            <a:ext cx="288032" cy="0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188" y="786500"/>
            <a:ext cx="3784400" cy="3277355"/>
          </a:xfrm>
          <a:prstGeom prst="rect">
            <a:avLst/>
          </a:prstGeom>
        </p:spPr>
      </p:pic>
      <p:sp>
        <p:nvSpPr>
          <p:cNvPr id="10" name="椭圆 9"/>
          <p:cNvSpPr/>
          <p:nvPr/>
        </p:nvSpPr>
        <p:spPr>
          <a:xfrm>
            <a:off x="7452320" y="4536842"/>
            <a:ext cx="648073" cy="276931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283331" y="5300195"/>
            <a:ext cx="799317" cy="317409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352761" y="5201883"/>
            <a:ext cx="14253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6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单频交流分析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84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564904"/>
            <a:ext cx="8147248" cy="36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1" dirty="0" smtClean="0">
                <a:solidFill>
                  <a:schemeClr val="tx1"/>
                </a:solidFill>
                <a:latin typeface="+mn-ea"/>
              </a:rPr>
              <a:t>一</a:t>
            </a:r>
            <a:r>
              <a:rPr lang="zh-CN" altLang="zh-CN" sz="2800" b="1" dirty="0" smtClean="0">
                <a:solidFill>
                  <a:schemeClr val="tx1"/>
                </a:solidFill>
                <a:latin typeface="+mn-ea"/>
              </a:rPr>
              <a:t>、</a:t>
            </a:r>
            <a:r>
              <a:rPr lang="zh-CN" altLang="zh-CN" sz="2800" b="1" dirty="0">
                <a:solidFill>
                  <a:schemeClr val="tx1"/>
                </a:solidFill>
                <a:latin typeface="+mn-ea"/>
              </a:rPr>
              <a:t>实验目的与任务</a:t>
            </a:r>
          </a:p>
          <a:p>
            <a:pPr marL="0" indent="0">
              <a:buNone/>
            </a:pPr>
            <a:r>
              <a:rPr lang="zh-CN" altLang="zh-CN" sz="2400" dirty="0"/>
              <a:t>掌握小信号放大电路</a:t>
            </a:r>
            <a:r>
              <a:rPr lang="zh-CN" altLang="zh-CN" sz="2400" dirty="0" smtClean="0"/>
              <a:t>的</a:t>
            </a:r>
            <a:r>
              <a:rPr lang="zh-CN" altLang="en-US" sz="2400" dirty="0" smtClean="0"/>
              <a:t>设计与</a:t>
            </a:r>
            <a:r>
              <a:rPr lang="zh-CN" altLang="zh-CN" sz="2400" dirty="0" smtClean="0"/>
              <a:t>仿真</a:t>
            </a:r>
            <a:r>
              <a:rPr lang="zh-CN" altLang="en-US" sz="2400" dirty="0" smtClean="0"/>
              <a:t>方法</a:t>
            </a:r>
            <a:r>
              <a:rPr lang="zh-CN" altLang="zh-CN" sz="2400" dirty="0" smtClean="0"/>
              <a:t>，</a:t>
            </a:r>
            <a:r>
              <a:rPr lang="zh-CN" altLang="zh-CN" sz="2400" dirty="0"/>
              <a:t>学习</a:t>
            </a:r>
            <a:r>
              <a:rPr lang="en-US" altLang="zh-CN" sz="2400" dirty="0" err="1"/>
              <a:t>Multisim</a:t>
            </a:r>
            <a:r>
              <a:rPr lang="zh-CN" altLang="zh-CN" sz="2400" dirty="0"/>
              <a:t>的直流、交流分析等分析方法以及</a:t>
            </a:r>
            <a:r>
              <a:rPr lang="en-US" altLang="zh-CN" sz="2400" dirty="0"/>
              <a:t>IV</a:t>
            </a:r>
            <a:r>
              <a:rPr lang="zh-CN" altLang="zh-CN" sz="2400" dirty="0"/>
              <a:t>分析仪等虚拟仪器的使用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endParaRPr lang="zh-CN" altLang="zh-CN" sz="2800" b="1" dirty="0">
              <a:solidFill>
                <a:schemeClr val="tx1"/>
              </a:solidFill>
              <a:latin typeface="+mn-ea"/>
            </a:endParaRPr>
          </a:p>
          <a:p>
            <a:pPr marL="0" lvl="0" indent="0">
              <a:buNone/>
            </a:pPr>
            <a:r>
              <a:rPr lang="zh-CN" altLang="en-US" sz="2800" b="1" dirty="0" smtClean="0">
                <a:solidFill>
                  <a:schemeClr val="tx1"/>
                </a:solidFill>
                <a:latin typeface="+mn-ea"/>
              </a:rPr>
              <a:t>二、</a:t>
            </a:r>
            <a:r>
              <a:rPr lang="zh-CN" altLang="zh-CN" sz="2800" b="1" dirty="0" smtClean="0">
                <a:solidFill>
                  <a:schemeClr val="tx1"/>
                </a:solidFill>
                <a:latin typeface="+mn-ea"/>
              </a:rPr>
              <a:t>实验</a:t>
            </a:r>
            <a:r>
              <a:rPr lang="zh-CN" altLang="en-US" sz="2800" b="1" dirty="0" smtClean="0">
                <a:solidFill>
                  <a:schemeClr val="tx1"/>
                </a:solidFill>
                <a:latin typeface="+mn-ea"/>
              </a:rPr>
              <a:t>原理</a:t>
            </a:r>
            <a:r>
              <a:rPr lang="en-US" altLang="zh-CN" sz="2400" b="1" dirty="0" smtClean="0">
                <a:solidFill>
                  <a:schemeClr val="tx1"/>
                </a:solidFill>
                <a:latin typeface="+mn-ea"/>
              </a:rPr>
              <a:t>   </a:t>
            </a:r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47248" cy="1210146"/>
          </a:xfrm>
        </p:spPr>
        <p:txBody>
          <a:bodyPr>
            <a:noAutofit/>
          </a:bodyPr>
          <a:lstStyle/>
          <a:p>
            <a:r>
              <a:rPr lang="zh-CN" altLang="zh-CN" sz="4000" b="1" smtClean="0">
                <a:latin typeface="+mj-ea"/>
              </a:rPr>
              <a:t>实验</a:t>
            </a:r>
            <a:r>
              <a:rPr lang="zh-CN" altLang="en-US" b="1" smtClean="0">
                <a:latin typeface="+mj-ea"/>
              </a:rPr>
              <a:t>三</a:t>
            </a:r>
            <a:r>
              <a:rPr lang="en-US" altLang="zh-CN" sz="4000" b="1" dirty="0" smtClean="0">
                <a:latin typeface="+mj-ea"/>
              </a:rPr>
              <a:t/>
            </a:r>
            <a:br>
              <a:rPr lang="en-US" altLang="zh-CN" sz="4000" b="1" dirty="0" smtClean="0">
                <a:latin typeface="+mj-ea"/>
              </a:rPr>
            </a:br>
            <a:r>
              <a:rPr lang="zh-CN" altLang="en-US" sz="4000" b="1" dirty="0" smtClean="0">
                <a:latin typeface="+mj-ea"/>
              </a:rPr>
              <a:t>基本放大电路设计与分析</a:t>
            </a:r>
            <a:endParaRPr lang="zh-CN" altLang="en-US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5022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、三极管的工作状态</a:t>
            </a:r>
            <a:endParaRPr lang="zh-CN" altLang="en-US" sz="2800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0761475"/>
              </p:ext>
            </p:extLst>
          </p:nvPr>
        </p:nvGraphicFramePr>
        <p:xfrm>
          <a:off x="3071802" y="4429132"/>
          <a:ext cx="2714644" cy="216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2" name="Photo Editor 照片" r:id="rId3" imgW="12123810" imgH="9685714" progId="">
                  <p:embed/>
                </p:oleObj>
              </mc:Choice>
              <mc:Fallback>
                <p:oleObj name="Photo Editor 照片" r:id="rId3" imgW="12123810" imgH="9685714" progId="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02" y="4429132"/>
                        <a:ext cx="2714644" cy="2168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Group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310741"/>
              </p:ext>
            </p:extLst>
          </p:nvPr>
        </p:nvGraphicFramePr>
        <p:xfrm>
          <a:off x="1259632" y="1484784"/>
          <a:ext cx="6019800" cy="158496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u</a:t>
                      </a:r>
                      <a:r>
                        <a:rPr kumimoji="0" lang="en-US" altLang="zh-CN" sz="20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BE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u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CE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截止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＜</a:t>
                      </a:r>
                      <a:r>
                        <a:rPr kumimoji="0" lang="en-US" altLang="zh-CN" sz="20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U</a:t>
                      </a:r>
                      <a:r>
                        <a:rPr kumimoji="0" lang="en-US" altLang="zh-CN" sz="20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on</a:t>
                      </a:r>
                      <a:endParaRPr kumimoji="0" lang="en-US" altLang="zh-CN" sz="20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CC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CEO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放大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≥ 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U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≥ </a:t>
                      </a:r>
                      <a:r>
                        <a:rPr kumimoji="0" lang="en-US" altLang="zh-CN" sz="20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u</a:t>
                      </a:r>
                      <a:r>
                        <a:rPr kumimoji="0" lang="en-US" altLang="zh-CN" sz="20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BE</a:t>
                      </a:r>
                      <a:endParaRPr kumimoji="0" lang="en-US" altLang="zh-CN" sz="20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βi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饱和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≥ 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U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   ≤ </a:t>
                      </a:r>
                      <a:r>
                        <a:rPr kumimoji="0" lang="en-US" altLang="zh-CN" sz="20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u</a:t>
                      </a:r>
                      <a:r>
                        <a:rPr kumimoji="0" lang="en-US" altLang="zh-CN" sz="20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BE</a:t>
                      </a:r>
                      <a:endParaRPr kumimoji="0" lang="en-US" altLang="zh-CN" sz="20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＜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β</a:t>
                      </a:r>
                      <a:r>
                        <a:rPr kumimoji="0" lang="en-US" altLang="zh-CN" sz="20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en-US" altLang="zh-CN" sz="20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20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74363"/>
              </p:ext>
            </p:extLst>
          </p:nvPr>
        </p:nvGraphicFramePr>
        <p:xfrm>
          <a:off x="285720" y="4643446"/>
          <a:ext cx="2708801" cy="171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3" name="Photo Editor 照片" r:id="rId5" imgW="13495238" imgH="8542857" progId="">
                  <p:embed/>
                </p:oleObj>
              </mc:Choice>
              <mc:Fallback>
                <p:oleObj name="Photo Editor 照片" r:id="rId5" imgW="13495238" imgH="8542857" progId="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4643446"/>
                        <a:ext cx="2708801" cy="171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2561740"/>
              </p:ext>
            </p:extLst>
          </p:nvPr>
        </p:nvGraphicFramePr>
        <p:xfrm>
          <a:off x="2428860" y="3357562"/>
          <a:ext cx="1079500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4" name="Equation" r:id="rId7" imgW="482391" imgH="431613" progId="Equation.DSMT4">
                  <p:embed/>
                </p:oleObj>
              </mc:Choice>
              <mc:Fallback>
                <p:oleObj name="Equation" r:id="rId7" imgW="482391" imgH="431613" progId="Equation.DSMT4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60" y="3357562"/>
                        <a:ext cx="1079500" cy="966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2"/>
          <p:cNvSpPr txBox="1">
            <a:spLocks noChangeArrowheads="1"/>
          </p:cNvSpPr>
          <p:nvPr/>
        </p:nvSpPr>
        <p:spPr bwMode="auto">
          <a:xfrm>
            <a:off x="785786" y="3571876"/>
            <a:ext cx="1201737" cy="70788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000" b="0" dirty="0">
                <a:latin typeface="Times New Roman" pitchFamily="18" charset="0"/>
              </a:rPr>
              <a:t>共射电流放大系数</a:t>
            </a:r>
            <a:endParaRPr lang="zh-CN" altLang="en-US" sz="2000" b="0" dirty="0"/>
          </a:p>
        </p:txBody>
      </p:sp>
      <p:graphicFrame>
        <p:nvGraphicFramePr>
          <p:cNvPr id="16" name="Object 2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9764847"/>
              </p:ext>
            </p:extLst>
          </p:nvPr>
        </p:nvGraphicFramePr>
        <p:xfrm>
          <a:off x="4214810" y="3357562"/>
          <a:ext cx="1224136" cy="989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5" name="Equation" r:id="rId9" imgW="533169" imgH="431613" progId="Equation.DSMT4">
                  <p:embed/>
                </p:oleObj>
              </mc:Choice>
              <mc:Fallback>
                <p:oleObj name="Equation" r:id="rId9" imgW="533169" imgH="431613" progId="Equation.DSMT4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0" y="3357562"/>
                        <a:ext cx="1224136" cy="9897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6" name="Object 134"/>
          <p:cNvGraphicFramePr>
            <a:graphicFrameLocks noChangeAspect="1"/>
          </p:cNvGraphicFramePr>
          <p:nvPr/>
        </p:nvGraphicFramePr>
        <p:xfrm>
          <a:off x="6357950" y="3357562"/>
          <a:ext cx="1795342" cy="928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6" name="Equation" r:id="rId11" imgW="825480" imgH="431640" progId="Equation.DSMT4">
                  <p:embed/>
                </p:oleObj>
              </mc:Choice>
              <mc:Fallback>
                <p:oleObj name="Equation" r:id="rId11" imgW="825480" imgH="431640" progId="Equation.DSMT4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7950" y="3357562"/>
                        <a:ext cx="1795342" cy="9286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9" descr="Dz020313"/>
          <p:cNvPicPr>
            <a:picLocks noChangeAspect="1" noChangeArrowheads="1"/>
          </p:cNvPicPr>
          <p:nvPr/>
        </p:nvPicPr>
        <p:blipFill>
          <a:blip r:embed="rId13" cstate="print"/>
          <a:srcRect l="52055" t="51630" b="4564"/>
          <a:stretch>
            <a:fillRect/>
          </a:stretch>
        </p:blipFill>
        <p:spPr bwMode="auto">
          <a:xfrm>
            <a:off x="5857884" y="4286256"/>
            <a:ext cx="2743200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直接连接符 16"/>
          <p:cNvCxnSpPr/>
          <p:nvPr/>
        </p:nvCxnSpPr>
        <p:spPr>
          <a:xfrm>
            <a:off x="3357554" y="4786322"/>
            <a:ext cx="1928826" cy="157163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4143372" y="5429264"/>
            <a:ext cx="142876" cy="142876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23"/>
          <p:cNvSpPr>
            <a:spLocks noChangeAspect="1" noChangeArrowheads="1"/>
          </p:cNvSpPr>
          <p:nvPr/>
        </p:nvSpPr>
        <p:spPr bwMode="blackWhite">
          <a:xfrm>
            <a:off x="1439838" y="5319722"/>
            <a:ext cx="296862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000" b="1" dirty="0">
                <a:solidFill>
                  <a:srgbClr val="FF3300"/>
                </a:solidFill>
                <a:latin typeface="Times New Roman" pitchFamily="18" charset="0"/>
              </a:rPr>
              <a:t>e</a:t>
            </a:r>
            <a:endParaRPr kumimoji="1" lang="en-US" altLang="zh-CN" sz="2000" b="1" noProof="1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22" name="Rectangle 24"/>
          <p:cNvSpPr>
            <a:spLocks noChangeAspect="1" noChangeArrowheads="1"/>
          </p:cNvSpPr>
          <p:nvPr/>
        </p:nvSpPr>
        <p:spPr bwMode="blackWhite">
          <a:xfrm>
            <a:off x="1142976" y="4786322"/>
            <a:ext cx="325437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000" b="1" dirty="0">
                <a:solidFill>
                  <a:srgbClr val="FF3300"/>
                </a:solidFill>
                <a:latin typeface="Times New Roman" pitchFamily="18" charset="0"/>
              </a:rPr>
              <a:t>b</a:t>
            </a:r>
            <a:endParaRPr kumimoji="1" lang="en-US" altLang="zh-CN" sz="2000" b="1" noProof="1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23" name="Rectangle 25"/>
          <p:cNvSpPr>
            <a:spLocks noChangeAspect="1" noChangeArrowheads="1"/>
          </p:cNvSpPr>
          <p:nvPr/>
        </p:nvSpPr>
        <p:spPr bwMode="blackWhite">
          <a:xfrm>
            <a:off x="1701776" y="4564072"/>
            <a:ext cx="296862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000" b="1" dirty="0">
                <a:solidFill>
                  <a:srgbClr val="FF3300"/>
                </a:solidFill>
                <a:latin typeface="Times New Roman" pitchFamily="18" charset="0"/>
              </a:rPr>
              <a:t>c</a:t>
            </a:r>
            <a:endParaRPr kumimoji="1" lang="en-US" altLang="zh-CN" sz="2000" b="1" noProof="1">
              <a:solidFill>
                <a:srgbClr val="FF33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8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716" y="1904122"/>
            <a:ext cx="2957157" cy="2700498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、静态工作点计算</a:t>
            </a:r>
            <a:endParaRPr lang="zh-CN" altLang="en-US" sz="2800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0611811"/>
              </p:ext>
            </p:extLst>
          </p:nvPr>
        </p:nvGraphicFramePr>
        <p:xfrm>
          <a:off x="1571604" y="4857760"/>
          <a:ext cx="3313112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9" name="Equation" r:id="rId4" imgW="1663700" imgH="482600" progId="">
                  <p:embed/>
                </p:oleObj>
              </mc:Choice>
              <mc:Fallback>
                <p:oleObj name="Equation" r:id="rId4" imgW="1663700" imgH="482600" progId="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4" y="4857760"/>
                        <a:ext cx="3313112" cy="9588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-214345" y="1928806"/>
            <a:ext cx="1944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en-US" sz="2400" b="1" dirty="0">
              <a:latin typeface="Times New Roman" pitchFamily="18" charset="0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377407"/>
              </p:ext>
            </p:extLst>
          </p:nvPr>
        </p:nvGraphicFramePr>
        <p:xfrm>
          <a:off x="1571604" y="2428868"/>
          <a:ext cx="2527300" cy="229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0" name="公式" r:id="rId6" imgW="1269720" imgH="1155600" progId="">
                  <p:embed/>
                </p:oleObj>
              </mc:Choice>
              <mc:Fallback>
                <p:oleObj name="公式" r:id="rId6" imgW="1269720" imgH="1155600" progId="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4" y="2428868"/>
                        <a:ext cx="2527300" cy="22955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3"/>
          <p:cNvSpPr>
            <a:spLocks noChangeAspect="1" noChangeArrowheads="1"/>
          </p:cNvSpPr>
          <p:nvPr/>
        </p:nvSpPr>
        <p:spPr bwMode="blackWhite">
          <a:xfrm>
            <a:off x="6226184" y="3390896"/>
            <a:ext cx="296862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000" b="1" dirty="0">
                <a:solidFill>
                  <a:srgbClr val="FF3300"/>
                </a:solidFill>
                <a:latin typeface="Times New Roman" pitchFamily="18" charset="0"/>
              </a:rPr>
              <a:t>e</a:t>
            </a:r>
            <a:endParaRPr kumimoji="1" lang="en-US" altLang="zh-CN" sz="2000" b="1" noProof="1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12" name="Rectangle 24"/>
          <p:cNvSpPr>
            <a:spLocks noChangeAspect="1" noChangeArrowheads="1"/>
          </p:cNvSpPr>
          <p:nvPr/>
        </p:nvSpPr>
        <p:spPr bwMode="blackWhite">
          <a:xfrm>
            <a:off x="5929322" y="2857496"/>
            <a:ext cx="325437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000" b="1" dirty="0">
                <a:solidFill>
                  <a:srgbClr val="FF3300"/>
                </a:solidFill>
                <a:latin typeface="Times New Roman" pitchFamily="18" charset="0"/>
              </a:rPr>
              <a:t>b</a:t>
            </a:r>
            <a:endParaRPr kumimoji="1" lang="en-US" altLang="zh-CN" sz="2000" b="1" noProof="1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13" name="Rectangle 25"/>
          <p:cNvSpPr>
            <a:spLocks noChangeAspect="1" noChangeArrowheads="1"/>
          </p:cNvSpPr>
          <p:nvPr/>
        </p:nvSpPr>
        <p:spPr bwMode="blackWhite">
          <a:xfrm>
            <a:off x="6488122" y="2635246"/>
            <a:ext cx="296862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000" b="1" dirty="0">
                <a:solidFill>
                  <a:srgbClr val="FF3300"/>
                </a:solidFill>
                <a:latin typeface="Times New Roman" pitchFamily="18" charset="0"/>
              </a:rPr>
              <a:t>c</a:t>
            </a:r>
            <a:endParaRPr kumimoji="1" lang="en-US" altLang="zh-CN" sz="2000" b="1" noProof="1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902019" y="2857496"/>
            <a:ext cx="571504" cy="1571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715140" y="2357430"/>
            <a:ext cx="1214446" cy="2000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2"/>
          <p:cNvSpPr txBox="1">
            <a:spLocks noChangeArrowheads="1"/>
          </p:cNvSpPr>
          <p:nvPr/>
        </p:nvSpPr>
        <p:spPr bwMode="auto">
          <a:xfrm>
            <a:off x="5136949" y="4917686"/>
            <a:ext cx="2500330" cy="400110"/>
          </a:xfrm>
          <a:prstGeom prst="rect">
            <a:avLst/>
          </a:prstGeom>
          <a:solidFill>
            <a:srgbClr val="FFFFCC"/>
          </a:solidFill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kumimoji="1" lang="zh-CN" altLang="en-US" sz="2000" dirty="0" smtClean="0">
                <a:latin typeface="Times New Roman" pitchFamily="18" charset="0"/>
              </a:rPr>
              <a:t>稳定静态工作点电路</a:t>
            </a:r>
            <a:endParaRPr lang="zh-CN" altLang="en-US" sz="2000" b="0" dirty="0"/>
          </a:p>
        </p:txBody>
      </p:sp>
      <p:graphicFrame>
        <p:nvGraphicFramePr>
          <p:cNvPr id="22" name="Object 5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0943633"/>
              </p:ext>
            </p:extLst>
          </p:nvPr>
        </p:nvGraphicFramePr>
        <p:xfrm>
          <a:off x="1428717" y="1857364"/>
          <a:ext cx="28257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1" name="Equation" r:id="rId8" imgW="1422360" imgH="228600" progId="Equation.DSMT4">
                  <p:embed/>
                </p:oleObj>
              </mc:Choice>
              <mc:Fallback>
                <p:oleObj name="Equation" r:id="rId8" imgW="1422360" imgH="228600" progId="Equation.DSMT4">
                  <p:embed/>
                  <p:pic>
                    <p:nvPicPr>
                      <p:cNvPr id="16" name="Object 5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17" y="1857364"/>
                        <a:ext cx="2825750" cy="5048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252728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3</a:t>
            </a:r>
            <a:r>
              <a:rPr lang="zh-CN" altLang="en-US" sz="3200" dirty="0" smtClean="0"/>
              <a:t>、交流参数分析</a:t>
            </a:r>
            <a:endParaRPr lang="zh-CN" altLang="en-US" sz="3200" dirty="0"/>
          </a:p>
        </p:txBody>
      </p:sp>
      <p:grpSp>
        <p:nvGrpSpPr>
          <p:cNvPr id="13" name="Group 4"/>
          <p:cNvGrpSpPr>
            <a:grpSpLocks/>
          </p:cNvGrpSpPr>
          <p:nvPr/>
        </p:nvGrpSpPr>
        <p:grpSpPr bwMode="auto">
          <a:xfrm>
            <a:off x="4475774" y="1398746"/>
            <a:ext cx="3446462" cy="1882775"/>
            <a:chOff x="2877" y="604"/>
            <a:chExt cx="2171" cy="1186"/>
          </a:xfrm>
        </p:grpSpPr>
        <p:sp>
          <p:nvSpPr>
            <p:cNvPr id="14" name="Rectangle 5"/>
            <p:cNvSpPr>
              <a:spLocks noChangeAspect="1" noChangeArrowheads="1"/>
            </p:cNvSpPr>
            <p:nvPr/>
          </p:nvSpPr>
          <p:spPr bwMode="blackWhite">
            <a:xfrm>
              <a:off x="4425" y="981"/>
              <a:ext cx="292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2000" b="1" i="1">
                  <a:latin typeface="Times New Roman" pitchFamily="18" charset="0"/>
                </a:rPr>
                <a:t>R</a:t>
              </a:r>
              <a:r>
                <a:rPr kumimoji="1" lang="en-US" altLang="zh-CN" sz="2000" b="1" baseline="-25000">
                  <a:latin typeface="Times New Roman" pitchFamily="18" charset="0"/>
                </a:rPr>
                <a:t>L</a:t>
              </a:r>
              <a:endParaRPr kumimoji="1" lang="en-US" altLang="zh-CN" sz="2000" b="1" baseline="-25000" noProof="1">
                <a:latin typeface="Times New Roman" pitchFamily="18" charset="0"/>
              </a:endParaRPr>
            </a:p>
          </p:txBody>
        </p:sp>
        <p:sp>
          <p:nvSpPr>
            <p:cNvPr id="15" name="Line 6"/>
            <p:cNvSpPr>
              <a:spLocks noChangeAspect="1" noChangeShapeType="1"/>
            </p:cNvSpPr>
            <p:nvPr/>
          </p:nvSpPr>
          <p:spPr bwMode="blackWhite">
            <a:xfrm flipV="1">
              <a:off x="2971" y="1621"/>
              <a:ext cx="176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7"/>
            <p:cNvSpPr>
              <a:spLocks noChangeAspect="1" noChangeShapeType="1"/>
            </p:cNvSpPr>
            <p:nvPr/>
          </p:nvSpPr>
          <p:spPr bwMode="blackWhite">
            <a:xfrm>
              <a:off x="2971" y="1019"/>
              <a:ext cx="83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8"/>
            <p:cNvSpPr>
              <a:spLocks noChangeAspect="1" noChangeShapeType="1"/>
            </p:cNvSpPr>
            <p:nvPr/>
          </p:nvSpPr>
          <p:spPr bwMode="blackWhite">
            <a:xfrm>
              <a:off x="3918" y="1161"/>
              <a:ext cx="0" cy="62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9"/>
            <p:cNvSpPr>
              <a:spLocks noChangeAspect="1" noChangeShapeType="1"/>
            </p:cNvSpPr>
            <p:nvPr/>
          </p:nvSpPr>
          <p:spPr bwMode="blackWhite">
            <a:xfrm flipH="1">
              <a:off x="3545" y="1018"/>
              <a:ext cx="0" cy="6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Rectangle 10"/>
            <p:cNvSpPr>
              <a:spLocks noChangeAspect="1" noChangeArrowheads="1"/>
            </p:cNvSpPr>
            <p:nvPr/>
          </p:nvSpPr>
          <p:spPr bwMode="blackWhite">
            <a:xfrm>
              <a:off x="3505" y="1201"/>
              <a:ext cx="74" cy="2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1"/>
            <p:cNvSpPr>
              <a:spLocks noChangeAspect="1" noChangeShapeType="1"/>
            </p:cNvSpPr>
            <p:nvPr/>
          </p:nvSpPr>
          <p:spPr bwMode="blackWhite">
            <a:xfrm>
              <a:off x="3926" y="604"/>
              <a:ext cx="0" cy="2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2"/>
            <p:cNvSpPr>
              <a:spLocks noChangeAspect="1" noChangeShapeType="1"/>
            </p:cNvSpPr>
            <p:nvPr/>
          </p:nvSpPr>
          <p:spPr bwMode="blackWhite">
            <a:xfrm>
              <a:off x="3827" y="1790"/>
              <a:ext cx="17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Oval 13"/>
            <p:cNvSpPr>
              <a:spLocks noChangeAspect="1" noChangeArrowheads="1"/>
            </p:cNvSpPr>
            <p:nvPr/>
          </p:nvSpPr>
          <p:spPr bwMode="blackWhite">
            <a:xfrm>
              <a:off x="3899" y="1606"/>
              <a:ext cx="32" cy="32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3" name="Rectangle 14"/>
            <p:cNvSpPr>
              <a:spLocks noChangeAspect="1" noChangeArrowheads="1"/>
            </p:cNvSpPr>
            <p:nvPr/>
          </p:nvSpPr>
          <p:spPr bwMode="blackWhite">
            <a:xfrm>
              <a:off x="2882" y="1424"/>
              <a:ext cx="178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1400" b="1">
                  <a:latin typeface="Times New Roman" pitchFamily="18" charset="0"/>
                  <a:sym typeface="Symbol" pitchFamily="18" charset="2"/>
                </a:rPr>
                <a:t></a:t>
              </a:r>
            </a:p>
          </p:txBody>
        </p:sp>
        <p:sp>
          <p:nvSpPr>
            <p:cNvPr id="24" name="Rectangle 15"/>
            <p:cNvSpPr>
              <a:spLocks noChangeAspect="1" noChangeArrowheads="1"/>
            </p:cNvSpPr>
            <p:nvPr/>
          </p:nvSpPr>
          <p:spPr bwMode="blackWhite">
            <a:xfrm>
              <a:off x="4792" y="1379"/>
              <a:ext cx="178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1400" b="1">
                  <a:latin typeface="Times New Roman" pitchFamily="18" charset="0"/>
                  <a:sym typeface="Symbol" pitchFamily="18" charset="2"/>
                </a:rPr>
                <a:t></a:t>
              </a:r>
            </a:p>
          </p:txBody>
        </p:sp>
        <p:sp>
          <p:nvSpPr>
            <p:cNvPr id="25" name="Rectangle 16"/>
            <p:cNvSpPr>
              <a:spLocks noChangeAspect="1" noChangeArrowheads="1"/>
            </p:cNvSpPr>
            <p:nvPr/>
          </p:nvSpPr>
          <p:spPr bwMode="blackWhite">
            <a:xfrm>
              <a:off x="4785" y="649"/>
              <a:ext cx="207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latin typeface="Times New Roman" pitchFamily="18" charset="0"/>
                  <a:sym typeface="Symbol" pitchFamily="18" charset="2"/>
                </a:rPr>
                <a:t>+</a:t>
              </a:r>
            </a:p>
          </p:txBody>
        </p:sp>
        <p:sp>
          <p:nvSpPr>
            <p:cNvPr id="26" name="Text Box 17"/>
            <p:cNvSpPr txBox="1">
              <a:spLocks noChangeAspect="1" noChangeArrowheads="1"/>
            </p:cNvSpPr>
            <p:nvPr/>
          </p:nvSpPr>
          <p:spPr bwMode="blackWhite">
            <a:xfrm>
              <a:off x="4037" y="1003"/>
              <a:ext cx="306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 i="1">
                  <a:latin typeface="Times New Roman" pitchFamily="18" charset="0"/>
                </a:rPr>
                <a:t>R</a:t>
              </a:r>
              <a:r>
                <a:rPr kumimoji="1" lang="en-US" altLang="zh-CN" sz="2000" b="1" baseline="-25000">
                  <a:latin typeface="Times New Roman" pitchFamily="18" charset="0"/>
                </a:rPr>
                <a:t>C</a:t>
              </a:r>
              <a:endParaRPr kumimoji="1" lang="en-US" altLang="zh-CN" sz="2000" b="1">
                <a:latin typeface="Times New Roman" pitchFamily="18" charset="0"/>
              </a:endParaRPr>
            </a:p>
          </p:txBody>
        </p:sp>
        <p:sp>
          <p:nvSpPr>
            <p:cNvPr id="27" name="Line 18"/>
            <p:cNvSpPr>
              <a:spLocks noChangeAspect="1" noChangeShapeType="1"/>
            </p:cNvSpPr>
            <p:nvPr/>
          </p:nvSpPr>
          <p:spPr bwMode="blackWhite">
            <a:xfrm flipV="1">
              <a:off x="3933" y="610"/>
              <a:ext cx="80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19"/>
            <p:cNvSpPr>
              <a:spLocks noChangeAspect="1" noChangeShapeType="1"/>
            </p:cNvSpPr>
            <p:nvPr/>
          </p:nvSpPr>
          <p:spPr bwMode="blackWhite">
            <a:xfrm flipH="1">
              <a:off x="4335" y="615"/>
              <a:ext cx="0" cy="10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Rectangle 20"/>
            <p:cNvSpPr>
              <a:spLocks noChangeAspect="1" noChangeArrowheads="1"/>
            </p:cNvSpPr>
            <p:nvPr/>
          </p:nvSpPr>
          <p:spPr bwMode="blackWhite">
            <a:xfrm>
              <a:off x="4297" y="1023"/>
              <a:ext cx="74" cy="2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21"/>
            <p:cNvSpPr>
              <a:spLocks noChangeAspect="1" noChangeShapeType="1"/>
            </p:cNvSpPr>
            <p:nvPr/>
          </p:nvSpPr>
          <p:spPr bwMode="blackWhite">
            <a:xfrm flipH="1">
              <a:off x="4742" y="607"/>
              <a:ext cx="0" cy="10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Rectangle 22"/>
            <p:cNvSpPr>
              <a:spLocks noChangeAspect="1" noChangeArrowheads="1"/>
            </p:cNvSpPr>
            <p:nvPr/>
          </p:nvSpPr>
          <p:spPr bwMode="blackWhite">
            <a:xfrm>
              <a:off x="4707" y="1023"/>
              <a:ext cx="74" cy="2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Rectangle 23"/>
            <p:cNvSpPr>
              <a:spLocks noChangeAspect="1" noChangeArrowheads="1"/>
            </p:cNvSpPr>
            <p:nvPr/>
          </p:nvSpPr>
          <p:spPr bwMode="blackWhite">
            <a:xfrm>
              <a:off x="3736" y="1139"/>
              <a:ext cx="187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solidFill>
                    <a:srgbClr val="FF3300"/>
                  </a:solidFill>
                  <a:latin typeface="Times New Roman" pitchFamily="18" charset="0"/>
                </a:rPr>
                <a:t>e</a:t>
              </a:r>
              <a:endParaRPr kumimoji="1" lang="en-US" altLang="zh-CN" sz="2000" b="1" noProof="1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33" name="Rectangle 24"/>
            <p:cNvSpPr>
              <a:spLocks noChangeAspect="1" noChangeArrowheads="1"/>
            </p:cNvSpPr>
            <p:nvPr/>
          </p:nvSpPr>
          <p:spPr bwMode="blackWhite">
            <a:xfrm>
              <a:off x="3549" y="803"/>
              <a:ext cx="205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solidFill>
                    <a:srgbClr val="FF3300"/>
                  </a:solidFill>
                  <a:latin typeface="Times New Roman" pitchFamily="18" charset="0"/>
                </a:rPr>
                <a:t>b</a:t>
              </a:r>
              <a:endParaRPr kumimoji="1" lang="en-US" altLang="zh-CN" sz="2000" b="1" noProof="1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34" name="Rectangle 25"/>
            <p:cNvSpPr>
              <a:spLocks noChangeAspect="1" noChangeArrowheads="1"/>
            </p:cNvSpPr>
            <p:nvPr/>
          </p:nvSpPr>
          <p:spPr bwMode="blackWhite">
            <a:xfrm>
              <a:off x="3901" y="663"/>
              <a:ext cx="187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solidFill>
                    <a:srgbClr val="FF3300"/>
                  </a:solidFill>
                  <a:latin typeface="Times New Roman" pitchFamily="18" charset="0"/>
                </a:rPr>
                <a:t>c</a:t>
              </a:r>
              <a:endParaRPr kumimoji="1" lang="en-US" altLang="zh-CN" sz="2000" b="1" noProof="1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35" name="Line 26"/>
            <p:cNvSpPr>
              <a:spLocks noChangeShapeType="1"/>
            </p:cNvSpPr>
            <p:nvPr/>
          </p:nvSpPr>
          <p:spPr bwMode="blackWhite">
            <a:xfrm flipV="1">
              <a:off x="3810" y="926"/>
              <a:ext cx="0" cy="19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27"/>
            <p:cNvSpPr>
              <a:spLocks noChangeShapeType="1"/>
            </p:cNvSpPr>
            <p:nvPr/>
          </p:nvSpPr>
          <p:spPr bwMode="blackWhite">
            <a:xfrm>
              <a:off x="3810" y="1046"/>
              <a:ext cx="112" cy="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28"/>
            <p:cNvSpPr>
              <a:spLocks noChangeShapeType="1"/>
            </p:cNvSpPr>
            <p:nvPr/>
          </p:nvSpPr>
          <p:spPr bwMode="blackWhite">
            <a:xfrm flipV="1">
              <a:off x="3817" y="890"/>
              <a:ext cx="101" cy="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med" len="lg"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8" name="Object 345"/>
            <p:cNvGraphicFramePr>
              <a:graphicFrameLocks noChangeAspect="1"/>
            </p:cNvGraphicFramePr>
            <p:nvPr/>
          </p:nvGraphicFramePr>
          <p:xfrm>
            <a:off x="4862" y="1010"/>
            <a:ext cx="186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17" name="公式" r:id="rId3" imgW="203112" imgH="241195" progId="">
                    <p:embed/>
                  </p:oleObj>
                </mc:Choice>
                <mc:Fallback>
                  <p:oleObj name="公式" r:id="rId3" imgW="203112" imgH="241195" progId="">
                    <p:embed/>
                    <p:pic>
                      <p:nvPicPr>
                        <p:cNvPr id="0" name="Picture 1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2" y="1010"/>
                          <a:ext cx="186" cy="2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346"/>
            <p:cNvGraphicFramePr>
              <a:graphicFrameLocks noChangeAspect="1"/>
            </p:cNvGraphicFramePr>
            <p:nvPr/>
          </p:nvGraphicFramePr>
          <p:xfrm>
            <a:off x="2882" y="1253"/>
            <a:ext cx="157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18" name="公式" r:id="rId5" imgW="190417" imgH="241195" progId="">
                    <p:embed/>
                  </p:oleObj>
                </mc:Choice>
                <mc:Fallback>
                  <p:oleObj name="公式" r:id="rId5" imgW="190417" imgH="241195" progId="">
                    <p:embed/>
                    <p:pic>
                      <p:nvPicPr>
                        <p:cNvPr id="0" name="Picture 1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2" y="1253"/>
                          <a:ext cx="157" cy="1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Line 31"/>
            <p:cNvSpPr>
              <a:spLocks noChangeAspect="1" noChangeShapeType="1"/>
            </p:cNvSpPr>
            <p:nvPr/>
          </p:nvSpPr>
          <p:spPr bwMode="blackWhite">
            <a:xfrm flipH="1">
              <a:off x="3237" y="1009"/>
              <a:ext cx="0" cy="6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Rectangle 32"/>
            <p:cNvSpPr>
              <a:spLocks noChangeAspect="1" noChangeArrowheads="1"/>
            </p:cNvSpPr>
            <p:nvPr/>
          </p:nvSpPr>
          <p:spPr bwMode="blackWhite">
            <a:xfrm>
              <a:off x="3198" y="1204"/>
              <a:ext cx="74" cy="2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Rectangle 33"/>
            <p:cNvSpPr>
              <a:spLocks noChangeAspect="1" noChangeArrowheads="1"/>
            </p:cNvSpPr>
            <p:nvPr/>
          </p:nvSpPr>
          <p:spPr bwMode="blackWhite">
            <a:xfrm>
              <a:off x="2877" y="1003"/>
              <a:ext cx="207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latin typeface="Times New Roman" pitchFamily="18" charset="0"/>
                  <a:sym typeface="Symbol" pitchFamily="18" charset="2"/>
                </a:rPr>
                <a:t>+</a:t>
              </a:r>
            </a:p>
          </p:txBody>
        </p:sp>
        <p:sp>
          <p:nvSpPr>
            <p:cNvPr id="43" name="Rectangle 34"/>
            <p:cNvSpPr>
              <a:spLocks noChangeArrowheads="1"/>
            </p:cNvSpPr>
            <p:nvPr/>
          </p:nvSpPr>
          <p:spPr bwMode="auto">
            <a:xfrm>
              <a:off x="3545" y="1231"/>
              <a:ext cx="33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b="1" i="1" dirty="0">
                  <a:latin typeface="Times New Roman" pitchFamily="18" charset="0"/>
                </a:rPr>
                <a:t>R</a:t>
              </a:r>
              <a:r>
                <a:rPr kumimoji="1" lang="en-US" altLang="zh-CN" sz="2000" b="1" baseline="-25000" dirty="0">
                  <a:latin typeface="Times New Roman" pitchFamily="18" charset="0"/>
                </a:rPr>
                <a:t>b2</a:t>
              </a:r>
            </a:p>
          </p:txBody>
        </p:sp>
        <p:sp>
          <p:nvSpPr>
            <p:cNvPr id="44" name="Rectangle 35"/>
            <p:cNvSpPr>
              <a:spLocks noChangeArrowheads="1"/>
            </p:cNvSpPr>
            <p:nvPr/>
          </p:nvSpPr>
          <p:spPr bwMode="auto">
            <a:xfrm>
              <a:off x="3227" y="1343"/>
              <a:ext cx="33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b="1" i="1">
                  <a:latin typeface="Times New Roman" pitchFamily="18" charset="0"/>
                </a:rPr>
                <a:t>R</a:t>
              </a:r>
              <a:r>
                <a:rPr kumimoji="1" lang="en-US" altLang="zh-CN" sz="2000" b="1" baseline="-25000">
                  <a:latin typeface="Times New Roman" pitchFamily="18" charset="0"/>
                </a:rPr>
                <a:t>b1</a:t>
              </a:r>
            </a:p>
          </p:txBody>
        </p:sp>
      </p:grpSp>
      <p:pic>
        <p:nvPicPr>
          <p:cNvPr id="45" name="Picture 36" descr="Dz020404"/>
          <p:cNvPicPr>
            <a:picLocks noChangeAspect="1" noChangeArrowheads="1"/>
          </p:cNvPicPr>
          <p:nvPr/>
        </p:nvPicPr>
        <p:blipFill>
          <a:blip r:embed="rId7" cstate="print"/>
          <a:srcRect b="59172"/>
          <a:stretch>
            <a:fillRect/>
          </a:stretch>
        </p:blipFill>
        <p:spPr bwMode="auto">
          <a:xfrm>
            <a:off x="595053" y="3952364"/>
            <a:ext cx="4171233" cy="1575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6" name="Object 3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6674775"/>
              </p:ext>
            </p:extLst>
          </p:nvPr>
        </p:nvGraphicFramePr>
        <p:xfrm>
          <a:off x="5072066" y="3714752"/>
          <a:ext cx="20986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19" name="公式" r:id="rId8" imgW="1143000" imgH="457200" progId="">
                  <p:embed/>
                </p:oleObj>
              </mc:Choice>
              <mc:Fallback>
                <p:oleObj name="公式" r:id="rId8" imgW="1143000" imgH="457200" progId="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6" y="3714752"/>
                        <a:ext cx="2098675" cy="838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3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9362026"/>
              </p:ext>
            </p:extLst>
          </p:nvPr>
        </p:nvGraphicFramePr>
        <p:xfrm>
          <a:off x="5072066" y="4572008"/>
          <a:ext cx="23622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0" name="公式" r:id="rId10" imgW="1219200" imgH="228600" progId="">
                  <p:embed/>
                </p:oleObj>
              </mc:Choice>
              <mc:Fallback>
                <p:oleObj name="公式" r:id="rId10" imgW="1219200" imgH="228600" progId="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6" y="4572008"/>
                        <a:ext cx="2362200" cy="4413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3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391948"/>
              </p:ext>
            </p:extLst>
          </p:nvPr>
        </p:nvGraphicFramePr>
        <p:xfrm>
          <a:off x="5072066" y="5000636"/>
          <a:ext cx="91440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1" name="公式" r:id="rId12" imgW="495085" imgH="228501" progId="">
                  <p:embed/>
                </p:oleObj>
              </mc:Choice>
              <mc:Fallback>
                <p:oleObj name="公式" r:id="rId12" imgW="495085" imgH="228501" progId="">
                  <p:embed/>
                  <p:pic>
                    <p:nvPicPr>
                      <p:cNvPr id="0" name="Picture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6" y="5000636"/>
                        <a:ext cx="914400" cy="4238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ext Box 41"/>
          <p:cNvSpPr txBox="1">
            <a:spLocks noChangeArrowheads="1"/>
          </p:cNvSpPr>
          <p:nvPr/>
        </p:nvSpPr>
        <p:spPr bwMode="auto">
          <a:xfrm>
            <a:off x="5371124" y="3314642"/>
            <a:ext cx="202565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/>
              <a:t>交流通路</a:t>
            </a:r>
          </a:p>
        </p:txBody>
      </p:sp>
      <p:sp>
        <p:nvSpPr>
          <p:cNvPr id="50" name="Text Box 41"/>
          <p:cNvSpPr txBox="1">
            <a:spLocks noChangeArrowheads="1"/>
          </p:cNvSpPr>
          <p:nvPr/>
        </p:nvSpPr>
        <p:spPr bwMode="auto">
          <a:xfrm>
            <a:off x="584463" y="5621045"/>
            <a:ext cx="239365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/>
              <a:t>小信号</a:t>
            </a:r>
            <a:r>
              <a:rPr lang="zh-CN" altLang="en-US" sz="2000" b="1" dirty="0" smtClean="0"/>
              <a:t>等效电路</a:t>
            </a:r>
            <a:endParaRPr lang="zh-CN" altLang="en-US" sz="2000" b="1" dirty="0"/>
          </a:p>
        </p:txBody>
      </p:sp>
      <p:pic>
        <p:nvPicPr>
          <p:cNvPr id="51" name="Picture 20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663804" y="5440005"/>
            <a:ext cx="5304320" cy="795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490" name="Picture 178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3286116" y="4000504"/>
            <a:ext cx="239968" cy="1357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491" name="Picture 179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3433870" y="4964284"/>
            <a:ext cx="257173" cy="214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2" name="矩形 51"/>
          <p:cNvSpPr/>
          <p:nvPr/>
        </p:nvSpPr>
        <p:spPr>
          <a:xfrm>
            <a:off x="2005110" y="3892714"/>
            <a:ext cx="1500198" cy="1643074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5862762" y="1320946"/>
            <a:ext cx="500066" cy="1857388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492" name="Object 180"/>
          <p:cNvGraphicFramePr>
            <a:graphicFrameLocks noChangeAspect="1"/>
          </p:cNvGraphicFramePr>
          <p:nvPr/>
        </p:nvGraphicFramePr>
        <p:xfrm>
          <a:off x="7153497" y="3857628"/>
          <a:ext cx="1990503" cy="668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2" name="Equation" r:id="rId17" imgW="1625400" imgH="545760" progId="Equation.DSMT4">
                  <p:embed/>
                </p:oleObj>
              </mc:Choice>
              <mc:Fallback>
                <p:oleObj name="Equation" r:id="rId17" imgW="1625400" imgH="545760" progId="Equation.DSMT4">
                  <p:embed/>
                  <p:pic>
                    <p:nvPicPr>
                      <p:cNvPr id="0" name="Picture 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3497" y="3857628"/>
                        <a:ext cx="1990503" cy="6683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4" name="图片 5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7466" y="1206752"/>
            <a:ext cx="2779928" cy="254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21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084" y="2176153"/>
            <a:ext cx="3227294" cy="2949388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sz="2800" b="1" dirty="0" smtClean="0">
                <a:latin typeface="宋体" pitchFamily="2" charset="-122"/>
                <a:ea typeface="宋体" pitchFamily="2" charset="-122"/>
              </a:rPr>
              <a:t>、单管共射稳</a:t>
            </a:r>
            <a:r>
              <a:rPr lang="en-US" altLang="zh-CN" sz="2800" b="1" dirty="0" smtClean="0">
                <a:latin typeface="宋体" pitchFamily="2" charset="-122"/>
                <a:ea typeface="宋体" pitchFamily="2" charset="-122"/>
              </a:rPr>
              <a:t>Q</a:t>
            </a:r>
            <a:r>
              <a:rPr lang="zh-CN" altLang="en-US" sz="2800" b="1" dirty="0" smtClean="0">
                <a:latin typeface="宋体" pitchFamily="2" charset="-122"/>
                <a:ea typeface="宋体" pitchFamily="2" charset="-122"/>
              </a:rPr>
              <a:t>电路设计</a:t>
            </a:r>
            <a:endParaRPr lang="zh-CN" altLang="en-US" sz="28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500033" y="1714488"/>
            <a:ext cx="7692041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kumimoji="1" lang="zh-CN" altLang="en-US" sz="2400" b="1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kumimoji="1" lang="en-US" altLang="zh-CN" sz="2400" b="1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kumimoji="1" lang="zh-CN" altLang="en-US" sz="2400" b="1" dirty="0" smtClean="0">
                <a:latin typeface="宋体" pitchFamily="2" charset="-122"/>
                <a:ea typeface="宋体" pitchFamily="2" charset="-122"/>
              </a:rPr>
              <a:t>）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已知</a:t>
            </a:r>
            <a:r>
              <a:rPr kumimoji="1" lang="en-US" altLang="zh-CN" sz="2400" b="1" i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b="1" baseline="-25000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L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400" b="1" i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400" b="1" baseline="-25000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CC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400" b="1" dirty="0" smtClean="0">
                <a:latin typeface="宋体" pitchFamily="2" charset="-122"/>
                <a:ea typeface="宋体" pitchFamily="2" charset="-122"/>
              </a:rPr>
              <a:t>选定三极管，得到工作点附近的</a:t>
            </a: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614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3629351"/>
              </p:ext>
            </p:extLst>
          </p:nvPr>
        </p:nvGraphicFramePr>
        <p:xfrm>
          <a:off x="7731033" y="1642904"/>
          <a:ext cx="11652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6" name="Equation" r:id="rId4" imgW="507960" imgH="241200" progId="Equation.DSMT4">
                  <p:embed/>
                </p:oleObj>
              </mc:Choice>
              <mc:Fallback>
                <p:oleObj name="Equation" r:id="rId4" imgW="507960" imgH="241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033" y="1642904"/>
                        <a:ext cx="1165225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500034" y="2428868"/>
            <a:ext cx="5872166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kumimoji="1" lang="zh-CN" altLang="en-US" sz="2400" b="1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kumimoji="1" lang="en-US" altLang="zh-CN" sz="2400" b="1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kumimoji="1" lang="zh-CN" altLang="en-US" sz="2400" b="1" dirty="0" smtClean="0">
                <a:latin typeface="宋体" pitchFamily="2" charset="-122"/>
                <a:ea typeface="宋体" pitchFamily="2" charset="-122"/>
              </a:rPr>
              <a:t>）根据设计指标，确定</a:t>
            </a:r>
            <a:r>
              <a:rPr kumimoji="1" lang="en-US" altLang="zh-CN" sz="2400" b="1" dirty="0" smtClean="0">
                <a:latin typeface="宋体" pitchFamily="2" charset="-122"/>
                <a:ea typeface="宋体" pitchFamily="2" charset="-122"/>
              </a:rPr>
              <a:t>4</a:t>
            </a:r>
            <a:r>
              <a:rPr kumimoji="1" lang="zh-CN" altLang="en-US" sz="2400" b="1" dirty="0" smtClean="0">
                <a:latin typeface="宋体" pitchFamily="2" charset="-122"/>
                <a:ea typeface="宋体" pitchFamily="2" charset="-122"/>
              </a:rPr>
              <a:t>个电阻参数。</a:t>
            </a: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614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917580"/>
              </p:ext>
            </p:extLst>
          </p:nvPr>
        </p:nvGraphicFramePr>
        <p:xfrm>
          <a:off x="402616" y="3719778"/>
          <a:ext cx="4822825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7" name="Equation" r:id="rId6" imgW="2489040" imgH="482400" progId="Equation.DSMT4">
                  <p:embed/>
                </p:oleObj>
              </mc:Choice>
              <mc:Fallback>
                <p:oleObj name="Equation" r:id="rId6" imgW="2489040" imgH="4824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616" y="3719778"/>
                        <a:ext cx="4822825" cy="9255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396573"/>
              </p:ext>
            </p:extLst>
          </p:nvPr>
        </p:nvGraphicFramePr>
        <p:xfrm>
          <a:off x="402616" y="4797152"/>
          <a:ext cx="3690937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8" name="Equation" r:id="rId8" imgW="1904760" imgH="507960" progId="Equation.DSMT4">
                  <p:embed/>
                </p:oleObj>
              </mc:Choice>
              <mc:Fallback>
                <p:oleObj name="Equation" r:id="rId8" imgW="1904760" imgH="50796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616" y="4797152"/>
                        <a:ext cx="3690937" cy="9747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36" descr="Dz020404"/>
          <p:cNvPicPr>
            <a:picLocks noChangeAspect="1" noChangeArrowheads="1"/>
          </p:cNvPicPr>
          <p:nvPr/>
        </p:nvPicPr>
        <p:blipFill>
          <a:blip r:embed="rId10" cstate="print"/>
          <a:srcRect b="59172"/>
          <a:stretch>
            <a:fillRect/>
          </a:stretch>
        </p:blipFill>
        <p:spPr bwMode="auto">
          <a:xfrm>
            <a:off x="4891290" y="5185967"/>
            <a:ext cx="4114800" cy="15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1428728" y="3000372"/>
            <a:ext cx="3719336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设计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指标：</a:t>
            </a:r>
            <a:r>
              <a:rPr lang="en-US" altLang="zh-CN" sz="24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b="1" baseline="-250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400" b="1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CEQ</a:t>
            </a:r>
            <a:endParaRPr lang="zh-CN" altLang="en-US" sz="2400" b="1" baseline="-25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" name="Picture 178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506833" y="5229200"/>
            <a:ext cx="244127" cy="1350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179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683216" y="6093296"/>
            <a:ext cx="257173" cy="214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、单管共射稳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Q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电路设计</a:t>
            </a:r>
            <a:endParaRPr lang="zh-CN" altLang="en-US" sz="2800" dirty="0"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984404"/>
              </p:ext>
            </p:extLst>
          </p:nvPr>
        </p:nvGraphicFramePr>
        <p:xfrm>
          <a:off x="788284" y="4054469"/>
          <a:ext cx="447357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96" name="Equation" r:id="rId3" imgW="2247840" imgH="482400" progId="Equation.DSMT4">
                  <p:embed/>
                </p:oleObj>
              </mc:Choice>
              <mc:Fallback>
                <p:oleObj name="Equation" r:id="rId3" imgW="2247840" imgH="482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284" y="4054469"/>
                        <a:ext cx="4473575" cy="9588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571472" y="1714488"/>
            <a:ext cx="5572164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kumimoji="1" lang="zh-CN" altLang="en-US" sz="2400" b="1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kumimoji="1" lang="en-US" altLang="zh-CN" sz="2400" b="1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kumimoji="1" lang="zh-CN" altLang="en-US" sz="2400" b="1" dirty="0" smtClean="0">
                <a:latin typeface="宋体" pitchFamily="2" charset="-122"/>
                <a:ea typeface="宋体" pitchFamily="2" charset="-122"/>
              </a:rPr>
              <a:t>）根据设计指标，选定电路参数。</a:t>
            </a: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7292615"/>
              </p:ext>
            </p:extLst>
          </p:nvPr>
        </p:nvGraphicFramePr>
        <p:xfrm>
          <a:off x="767567" y="2924944"/>
          <a:ext cx="44005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97" name="Equation" r:id="rId5" imgW="2400120" imgH="469800" progId="Equation.DSMT4">
                  <p:embed/>
                </p:oleObj>
              </mc:Choice>
              <mc:Fallback>
                <p:oleObj name="Equation" r:id="rId5" imgW="2400120" imgH="469800" progId="Equation.DSMT4">
                  <p:embed/>
                  <p:pic>
                    <p:nvPicPr>
                      <p:cNvPr id="6144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567" y="2924944"/>
                        <a:ext cx="4400550" cy="863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0084" y="2176153"/>
            <a:ext cx="3227294" cy="29493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053" y="3891503"/>
            <a:ext cx="2912122" cy="266135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、单管共射稳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Q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电路设计</a:t>
            </a:r>
            <a:endParaRPr lang="zh-CN" altLang="en-US" sz="2800" dirty="0"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3445798"/>
              </p:ext>
            </p:extLst>
          </p:nvPr>
        </p:nvGraphicFramePr>
        <p:xfrm>
          <a:off x="865188" y="2571750"/>
          <a:ext cx="22256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25" name="Equation" r:id="rId4" imgW="1117440" imgH="241200" progId="Equation.DSMT4">
                  <p:embed/>
                </p:oleObj>
              </mc:Choice>
              <mc:Fallback>
                <p:oleObj name="Equation" r:id="rId4" imgW="1117440" imgH="241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188" y="2571750"/>
                        <a:ext cx="2225675" cy="4794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571472" y="1714488"/>
            <a:ext cx="5572164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kumimoji="1" lang="zh-CN" altLang="en-US" sz="2400" b="1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kumimoji="1" lang="en-US" altLang="zh-CN" sz="2400" b="1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kumimoji="1" lang="zh-CN" altLang="en-US" sz="2400" b="1" dirty="0" smtClean="0">
                <a:latin typeface="宋体" pitchFamily="2" charset="-122"/>
                <a:ea typeface="宋体" pitchFamily="2" charset="-122"/>
              </a:rPr>
              <a:t>）根据设计指标，选定电路参数。</a:t>
            </a: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6247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49288"/>
              </p:ext>
            </p:extLst>
          </p:nvPr>
        </p:nvGraphicFramePr>
        <p:xfrm>
          <a:off x="865188" y="4164768"/>
          <a:ext cx="4576763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26" name="Equation" r:id="rId6" imgW="2298600" imgH="266400" progId="Equation.DSMT4">
                  <p:embed/>
                </p:oleObj>
              </mc:Choice>
              <mc:Fallback>
                <p:oleObj name="Equation" r:id="rId6" imgW="2298600" imgH="2664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188" y="4164768"/>
                        <a:ext cx="4576763" cy="5286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2"/>
          <p:cNvSpPr txBox="1">
            <a:spLocks noChangeArrowheads="1"/>
          </p:cNvSpPr>
          <p:nvPr/>
        </p:nvSpPr>
        <p:spPr bwMode="auto">
          <a:xfrm>
            <a:off x="571472" y="5214950"/>
            <a:ext cx="5572164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kumimoji="1" lang="zh-CN" altLang="en-US" sz="2400" b="1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kumimoji="1" lang="en-US" altLang="zh-CN" sz="2400" b="1" dirty="0" smtClean="0">
                <a:latin typeface="宋体" pitchFamily="2" charset="-122"/>
                <a:ea typeface="宋体" pitchFamily="2" charset="-122"/>
              </a:rPr>
              <a:t>3</a:t>
            </a:r>
            <a:r>
              <a:rPr kumimoji="1" lang="zh-CN" altLang="en-US" sz="2400" b="1" dirty="0" smtClean="0">
                <a:latin typeface="宋体" pitchFamily="2" charset="-122"/>
                <a:ea typeface="宋体" pitchFamily="2" charset="-122"/>
              </a:rPr>
              <a:t>）根据初始值，仿真和调试电路。</a:t>
            </a: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11560" y="3348571"/>
                <a:ext cx="6160854" cy="4884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smtClean="0">
                          <a:latin typeface="Cambria Math" panose="02040503050406030204" pitchFamily="18" charset="0"/>
                        </a:rPr>
                        <m:t>由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sz="2400" i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≫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𝐵𝑄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一般取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倍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得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zh-CN" altLang="en-US" sz="24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sz="2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b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和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zh-CN" altLang="en-US" sz="24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sz="2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zh-CN" altLang="en-US" sz="2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348571"/>
                <a:ext cx="6160854" cy="488467"/>
              </a:xfrm>
              <a:prstGeom prst="rect">
                <a:avLst/>
              </a:prstGeom>
              <a:blipFill>
                <a:blip r:embed="rId8"/>
                <a:stretch>
                  <a:fillRect b="-13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7158" y="692696"/>
            <a:ext cx="8535322" cy="3686088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sz="3000" dirty="0"/>
              <a:t>三</a:t>
            </a:r>
            <a:r>
              <a:rPr lang="zh-CN" altLang="en-US" sz="3000" dirty="0" smtClean="0"/>
              <a:t>、实验内容：</a:t>
            </a:r>
            <a:endParaRPr lang="en-US" altLang="zh-CN" sz="3000" dirty="0" smtClean="0"/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zh-CN" altLang="en-US" sz="2400" dirty="0" smtClean="0"/>
              <a:t>        </a:t>
            </a:r>
            <a:r>
              <a:rPr lang="zh-CN" altLang="en-US" sz="2600" dirty="0" smtClean="0">
                <a:latin typeface="Times New Roman" pitchFamily="18" charset="0"/>
                <a:cs typeface="Times New Roman" pitchFamily="18" charset="0"/>
              </a:rPr>
              <a:t>采用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BJT</a:t>
            </a:r>
            <a:r>
              <a:rPr lang="zh-CN" altLang="en-US" sz="2600" dirty="0" smtClean="0">
                <a:latin typeface="Times New Roman" pitchFamily="18" charset="0"/>
                <a:cs typeface="Times New Roman" pitchFamily="18" charset="0"/>
              </a:rPr>
              <a:t>管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2N2222</a:t>
            </a:r>
            <a:r>
              <a:rPr lang="zh-CN" altLang="en-US" sz="2600" dirty="0" smtClean="0">
                <a:latin typeface="Times New Roman" pitchFamily="18" charset="0"/>
                <a:cs typeface="Times New Roman" pitchFamily="18" charset="0"/>
              </a:rPr>
              <a:t>设计一个如图所示的稳定静态工作点放大电路。</a:t>
            </a:r>
            <a:endParaRPr lang="en-US" altLang="zh-CN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zh-CN" altLang="en-US" sz="2600" dirty="0" smtClean="0">
                <a:latin typeface="Times New Roman" pitchFamily="18" charset="0"/>
                <a:cs typeface="Times New Roman" pitchFamily="18" charset="0"/>
              </a:rPr>
              <a:t>已知：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BJT</a:t>
            </a:r>
            <a:r>
              <a:rPr lang="zh-CN" altLang="en-US" sz="2600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3000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700" baseline="-25000" dirty="0" err="1" smtClean="0">
                <a:latin typeface="Times New Roman" pitchFamily="18" charset="0"/>
                <a:cs typeface="Times New Roman" pitchFamily="18" charset="0"/>
              </a:rPr>
              <a:t>bb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′ ≈ 0 </a:t>
            </a:r>
            <a:r>
              <a:rPr lang="zh-CN" altLang="en-US" sz="26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600" i="1" dirty="0" smtClean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≈ 140</a:t>
            </a:r>
            <a:r>
              <a:rPr lang="zh-CN" altLang="en-US" sz="26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3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700" baseline="-25000" dirty="0" err="1" smtClean="0"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≈8-10k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zh-CN" altLang="en-US" sz="26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6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600" i="1" baseline="-25000" dirty="0" smtClean="0">
                <a:latin typeface="Times New Roman" pitchFamily="18" charset="0"/>
                <a:cs typeface="Times New Roman" pitchFamily="18" charset="0"/>
              </a:rPr>
              <a:t>CQ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=1~2mA</a:t>
            </a:r>
            <a:r>
              <a:rPr lang="zh-CN" altLang="en-US" sz="2600" dirty="0" smtClean="0">
                <a:latin typeface="Times New Roman" pitchFamily="18" charset="0"/>
                <a:cs typeface="Times New Roman" pitchFamily="18" charset="0"/>
              </a:rPr>
              <a:t>时），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CC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=15V</a:t>
            </a:r>
            <a:r>
              <a:rPr lang="zh-CN" altLang="en-US" sz="26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=5kΩ</a:t>
            </a:r>
            <a:r>
              <a:rPr lang="zh-CN" altLang="en-US" sz="26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C1=C2=10uF</a:t>
            </a:r>
            <a:r>
              <a:rPr lang="zh-CN" altLang="en-US" sz="26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=100uF</a:t>
            </a:r>
            <a:r>
              <a:rPr lang="zh-CN" altLang="en-US" sz="26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=1kHz</a:t>
            </a:r>
            <a:r>
              <a:rPr lang="zh-CN" altLang="en-US" sz="2600" dirty="0" smtClean="0">
                <a:latin typeface="Times New Roman" pitchFamily="18" charset="0"/>
                <a:cs typeface="Times New Roman" pitchFamily="18" charset="0"/>
              </a:rPr>
              <a:t>，</a:t>
            </a:r>
            <a:endParaRPr lang="en-US" altLang="zh-CN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00" i="1" dirty="0" err="1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6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=1mV</a:t>
            </a:r>
            <a:r>
              <a:rPr lang="zh-CN" altLang="en-US" sz="2600" dirty="0" smtClean="0">
                <a:latin typeface="Times New Roman" pitchFamily="18" charset="0"/>
                <a:cs typeface="Times New Roman" pitchFamily="18" charset="0"/>
              </a:rPr>
              <a:t>有效值。</a:t>
            </a:r>
            <a:endParaRPr lang="en-US" altLang="zh-CN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zh-CN" altLang="en-US" sz="2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设计要求：</a:t>
            </a:r>
            <a:r>
              <a:rPr lang="en-US" sz="26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baseline="-250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≥2kΩ</a:t>
            </a:r>
            <a:r>
              <a:rPr lang="zh-CN" altLang="en-US" sz="2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sz="2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0≤|</a:t>
            </a:r>
            <a:r>
              <a:rPr lang="en-US" sz="26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|≤1</a:t>
            </a:r>
            <a:r>
              <a:rPr lang="en-US" altLang="zh-CN" sz="2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sz="26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600" baseline="-25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CEQ</a:t>
            </a:r>
            <a:r>
              <a:rPr lang="en-US" sz="2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=5V</a:t>
            </a:r>
            <a:r>
              <a:rPr lang="en-US" altLang="zh-CN" sz="2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±</a:t>
            </a:r>
            <a:r>
              <a:rPr lang="en-US" sz="2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0.3V</a:t>
            </a:r>
            <a:r>
              <a:rPr lang="zh-CN" altLang="en-US" sz="2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6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sz="2600" dirty="0" smtClean="0">
                <a:latin typeface="Times New Roman" pitchFamily="18" charset="0"/>
                <a:cs typeface="Times New Roman" pitchFamily="18" charset="0"/>
              </a:rPr>
              <a:t>       根据电路指标完成电路及元件初始参数计算，然后进行调试，完成表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600" dirty="0" smtClean="0">
                <a:latin typeface="Times New Roman" pitchFamily="18" charset="0"/>
                <a:cs typeface="Times New Roman" pitchFamily="18" charset="0"/>
              </a:rPr>
              <a:t>，并完成电路静态和动态参数测试。</a:t>
            </a:r>
            <a:endParaRPr lang="zh-CN" alt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373848"/>
              </p:ext>
            </p:extLst>
          </p:nvPr>
        </p:nvGraphicFramePr>
        <p:xfrm>
          <a:off x="357158" y="4407641"/>
          <a:ext cx="4643471" cy="1299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3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33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33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33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endParaRPr lang="zh-CN" altLang="en-US" sz="16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1600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BQ</a:t>
                      </a:r>
                      <a:endParaRPr lang="zh-CN" altLang="en-US" sz="16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i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1600" i="0" baseline="-250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600" i="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1600" i="0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1600" i="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1600" i="0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</a:t>
                      </a:r>
                      <a:endParaRPr lang="zh-CN" altLang="en-US" sz="1600" i="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1600" b="1" i="0" kern="1200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b2</a:t>
                      </a:r>
                      <a:endParaRPr lang="zh-CN" altLang="en-US" sz="1600" b="1" i="0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549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计算初始值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549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调试最终值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1115616" y="5736224"/>
            <a:ext cx="33575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表</a:t>
            </a:r>
            <a:r>
              <a:rPr lang="en-US" altLang="zh-CN" dirty="0" smtClean="0"/>
              <a:t>1 </a:t>
            </a:r>
            <a:r>
              <a:rPr lang="zh-CN" altLang="en-US" dirty="0" smtClean="0"/>
              <a:t>电路参数计算值和最终值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3726826"/>
            <a:ext cx="2912122" cy="266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60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奥斯汀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2680</TotalTime>
  <Words>671</Words>
  <Application>Microsoft Office PowerPoint</Application>
  <PresentationFormat>全屏显示(4:3)</PresentationFormat>
  <Paragraphs>114</Paragraphs>
  <Slides>16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34" baseType="lpstr">
      <vt:lpstr>华文楷体</vt:lpstr>
      <vt:lpstr>华文新魏</vt:lpstr>
      <vt:lpstr>楷体_GB2312</vt:lpstr>
      <vt:lpstr>隶书</vt:lpstr>
      <vt:lpstr>宋体</vt:lpstr>
      <vt:lpstr>Arial</vt:lpstr>
      <vt:lpstr>Calibri</vt:lpstr>
      <vt:lpstr>Cambria Math</vt:lpstr>
      <vt:lpstr>Candara</vt:lpstr>
      <vt:lpstr>Symbol</vt:lpstr>
      <vt:lpstr>Times New Roman</vt:lpstr>
      <vt:lpstr>Wingdings</vt:lpstr>
      <vt:lpstr>自定义设计方案</vt:lpstr>
      <vt:lpstr>1_自定义设计方案</vt:lpstr>
      <vt:lpstr>波形</vt:lpstr>
      <vt:lpstr>Photo Editor 照片</vt:lpstr>
      <vt:lpstr>Equation</vt:lpstr>
      <vt:lpstr>公式</vt:lpstr>
      <vt:lpstr>Multisim与电路仿真设计</vt:lpstr>
      <vt:lpstr>实验三 基本放大电路设计与分析</vt:lpstr>
      <vt:lpstr>1、三极管的工作状态</vt:lpstr>
      <vt:lpstr>2、静态工作点计算</vt:lpstr>
      <vt:lpstr>3、交流参数分析</vt:lpstr>
      <vt:lpstr>4、单管共射稳Q电路设计</vt:lpstr>
      <vt:lpstr>4、单管共射稳Q电路设计</vt:lpstr>
      <vt:lpstr>4、单管共射稳Q电路设计</vt:lpstr>
      <vt:lpstr>PowerPoint 演示文稿</vt:lpstr>
      <vt:lpstr>PowerPoint 演示文稿</vt:lpstr>
      <vt:lpstr>四、仿真方法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Multisim与电路仿真设计</dc:title>
  <dc:creator>user</dc:creator>
  <cp:lastModifiedBy>张 彪</cp:lastModifiedBy>
  <cp:revision>230</cp:revision>
  <dcterms:created xsi:type="dcterms:W3CDTF">2016-07-18T07:58:34Z</dcterms:created>
  <dcterms:modified xsi:type="dcterms:W3CDTF">2021-09-16T02:30:05Z</dcterms:modified>
</cp:coreProperties>
</file>