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38DDA-56E8-429E-8C88-85DC4E0C3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2F620E-26A5-44F2-97FA-981D2C308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57EBA-EF89-40A4-B511-5DEF62C7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D67A-3689-4C35-B56B-22050059263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C2154-1E67-4026-AAF6-03ED4D40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F890A-E4A9-4B45-8AA5-33B37510D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4814-3E60-4DFF-BB64-24506357C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0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2D451-3DFA-4C4D-8EEA-8B472542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275767-8B99-454E-ACE0-B17FFC31F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35942-2FDD-4B84-9B9A-2CDBCB76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D67A-3689-4C35-B56B-22050059263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3803C-ABB8-417D-B52C-9470B046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7E9B0-A4F4-410D-86EB-71D5BAB3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4814-3E60-4DFF-BB64-24506357C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34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553137-4D49-4994-90C9-259C46A01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B52B1-D508-458A-9832-7A2B7CBD9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47A1A-B52F-463B-B24B-33E7056E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D67A-3689-4C35-B56B-22050059263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C6D82-5451-4EF2-AA3C-8FCB440F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1606B-07C7-4A15-A648-A18D11D9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4814-3E60-4DFF-BB64-24506357C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4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ED24A-C372-4F6B-9F05-CFCA008E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C256C1-9B12-4C57-A03D-80771E0E1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5625C-8DE2-4ADC-9EB9-8F1C548C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D67A-3689-4C35-B56B-22050059263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EC478-24AC-4695-9623-5E9C1C13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0ED62-D84E-42F2-97C4-AE29369E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4814-3E60-4DFF-BB64-24506357C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0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D0F91-52F8-4F4A-90BA-7BEBDE38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0CBA1-5651-4F36-B289-7A734A15E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226D7-DACD-43AA-B0F8-A6056B49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D67A-3689-4C35-B56B-22050059263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0B088-2CCA-4357-9A17-2F86E410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7C49A-638A-420C-B3B2-C4F4748F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4814-3E60-4DFF-BB64-24506357C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6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C284A-0690-4EA2-8F0F-7A9B4FE5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B50EA-79F9-4E12-8072-5AD67B6CF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76A82-7A9F-4624-91C7-0B45BEDFF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7193D9-A47B-4D3D-8D5B-E440343A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D67A-3689-4C35-B56B-22050059263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016D58-879F-41BC-96BB-49E2F82C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21648C-2361-4758-8FB6-BD9BE1FC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4814-3E60-4DFF-BB64-24506357C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0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1C95D-0CB3-4143-8AF5-AF729DD3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29EFC-6E82-4A4A-BE3B-E486258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90E1AC-44FA-4C58-A5C1-87D23EB8E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242D4E-A220-4DEB-A3F3-8BA4C71AF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B6A0A8-3BA5-4E7F-8771-CCC0AF510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BC7638-F175-4B51-A725-7E9E12A2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D67A-3689-4C35-B56B-22050059263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CC8715-D34E-40A2-8A1A-75A56642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D84CC0-4B29-43B1-9872-8EFEC7B1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4814-3E60-4DFF-BB64-24506357C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6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42E4B-0DAF-4793-9FF1-6AB3ADDC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81968F-7C3F-4CE8-93CB-2C781B74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D67A-3689-4C35-B56B-22050059263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8B0662-9CE1-44E6-A7CC-EC0DC158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E5C62-0BA4-403F-8662-6B390C8D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4814-3E60-4DFF-BB64-24506357C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3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856662-8C88-4DA2-B17F-7CCCC465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D67A-3689-4C35-B56B-22050059263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DF9243-3D24-45B4-AAF9-8E158323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CB5D8E-02E7-430E-89C5-8A1DA4E3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4814-3E60-4DFF-BB64-24506357C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01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7C7BA-CC1C-40DB-871C-D6298C03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1B83D-4764-4D3B-AB01-627266EB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77EBF1-E1F4-4075-BA6C-2EDC14EF2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FA029-C7D1-4C1C-A697-92BD4C67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D67A-3689-4C35-B56B-22050059263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3F38A9-123B-471C-B54C-792FAD9D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45FCA-FF3E-4852-8C11-06AE8B62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4814-3E60-4DFF-BB64-24506357C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5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78469-1E0D-451B-AF14-B8EE62C6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E24839-C679-46EC-8562-8D415D61C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103A2A-5451-4ADB-908B-AD33DFD12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3CB46-0279-49CF-80F8-6A266374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D67A-3689-4C35-B56B-22050059263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1A26EC-05CB-4154-BD2F-48704A30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BFD51E-5F0B-407B-B973-EB43536E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A4814-3E60-4DFF-BB64-24506357C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3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959489-7D9B-4A7F-8B22-2AFA1C01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20B59F-D650-41EF-8234-BBAAAF13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17C623-6803-48C5-9FD6-DB339CBD7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D67A-3689-4C35-B56B-22050059263F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E0F6B-81FA-443E-A3FA-20685DCAA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B92F9-EFA6-47B1-8835-6936EEFAC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A4814-3E60-4DFF-BB64-24506357CA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8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wmf"/><Relationship Id="rId21" Type="http://schemas.openxmlformats.org/officeDocument/2006/relationships/oleObject" Target="../embeddings/oleObject11.bin"/><Relationship Id="rId7" Type="http://schemas.openxmlformats.org/officeDocument/2006/relationships/image" Target="../media/image3.png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8.png"/><Relationship Id="rId7" Type="http://schemas.openxmlformats.org/officeDocument/2006/relationships/image" Target="../media/image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14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24F0418-2675-4596-970A-30A0E3AB84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7250" y="571500"/>
            <a:ext cx="401478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CN" sz="3200" b="1" dirty="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 OTL</a:t>
            </a:r>
            <a:r>
              <a:rPr lang="zh-CN" altLang="en-US" sz="3200" b="1" dirty="0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功放电路</a:t>
            </a: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AF716EA2-C6DC-418B-8AD3-DFB3474E1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338" y="4914900"/>
          <a:ext cx="42957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393700" progId="Equation.DSMT4">
                  <p:embed/>
                </p:oleObj>
              </mc:Choice>
              <mc:Fallback>
                <p:oleObj name="Equation" r:id="rId2" imgW="2133600" imgH="393700" progId="Equation.DSMT4">
                  <p:embed/>
                  <p:pic>
                    <p:nvPicPr>
                      <p:cNvPr id="16390" name="Object 7">
                        <a:extLst>
                          <a:ext uri="{FF2B5EF4-FFF2-40B4-BE49-F238E27FC236}">
                            <a16:creationId xmlns:a16="http://schemas.microsoft.com/office/drawing/2014/main" id="{84F65366-9F3D-4E31-BF7C-225EB898FF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914900"/>
                        <a:ext cx="4295775" cy="7905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>
            <a:extLst>
              <a:ext uri="{FF2B5EF4-FFF2-40B4-BE49-F238E27FC236}">
                <a16:creationId xmlns:a16="http://schemas.microsoft.com/office/drawing/2014/main" id="{56B657C2-C6D5-40F1-851B-FF091E862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1643063"/>
            <a:ext cx="37401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输入电压的</a:t>
            </a: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正半周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＋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→T</a:t>
            </a:r>
            <a:r>
              <a:rPr kumimoji="1"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kumimoji="1" lang="zh-CN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，输出为正。    </a:t>
            </a:r>
            <a:r>
              <a:rPr kumimoji="1"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zh-CN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充电。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EAB0578-69EC-467F-A6D5-603524043F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1425" y="4719638"/>
          <a:ext cx="2763838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088" imgH="660113" progId="Equation.DSMT4">
                  <p:embed/>
                </p:oleObj>
              </mc:Choice>
              <mc:Fallback>
                <p:oleObj name="Equation" r:id="rId4" imgW="1409088" imgH="660113" progId="Equation.DSMT4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E5BD1054-CF37-4A9B-A300-873BE00A22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4719638"/>
                        <a:ext cx="2763838" cy="129381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4">
            <a:extLst>
              <a:ext uri="{FF2B5EF4-FFF2-40B4-BE49-F238E27FC236}">
                <a16:creationId xmlns:a16="http://schemas.microsoft.com/office/drawing/2014/main" id="{C4016A74-825E-48AB-B023-1CEBA9F36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5705475"/>
            <a:ext cx="43211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静态电流为零，工作在乙类。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08CDEADA-708B-4215-8698-C2F9FC0B0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3162300"/>
            <a:ext cx="40671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输入电压的</a:t>
            </a:r>
            <a:r>
              <a:rPr kumimoji="1"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负半周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kumimoji="1" lang="zh-CN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，输出为负。  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zh-CN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放电。</a:t>
            </a:r>
            <a:endParaRPr kumimoji="1" lang="zh-CN" altLang="en-US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5511242E-64E5-4411-8732-74A01B8CD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844675"/>
          <a:ext cx="3352800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6" imgW="10866667" imgH="8371429" progId="MSPhotoEd.3">
                  <p:embed/>
                </p:oleObj>
              </mc:Choice>
              <mc:Fallback>
                <p:oleObj name="Photo Editor 照片" r:id="rId6" imgW="10866667" imgH="8371429" progId="MSPhotoEd.3">
                  <p:embed/>
                  <p:pic>
                    <p:nvPicPr>
                      <p:cNvPr id="16387" name="Object 4">
                        <a:extLst>
                          <a:ext uri="{FF2B5EF4-FFF2-40B4-BE49-F238E27FC236}">
                            <a16:creationId xmlns:a16="http://schemas.microsoft.com/office/drawing/2014/main" id="{A467083D-95C2-4188-AF47-9DEE1E3E6D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222" t="-2884" r="-2222" b="-3847"/>
                      <a:stretch>
                        <a:fillRect/>
                      </a:stretch>
                    </p:blipFill>
                    <p:spPr bwMode="auto">
                      <a:xfrm>
                        <a:off x="533400" y="1844675"/>
                        <a:ext cx="3352800" cy="26400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reeform 12">
            <a:extLst>
              <a:ext uri="{FF2B5EF4-FFF2-40B4-BE49-F238E27FC236}">
                <a16:creationId xmlns:a16="http://schemas.microsoft.com/office/drawing/2014/main" id="{00C1B77D-17A7-4335-9BC1-0C0055882728}"/>
              </a:ext>
            </a:extLst>
          </p:cNvPr>
          <p:cNvSpPr>
            <a:spLocks/>
          </p:cNvSpPr>
          <p:nvPr/>
        </p:nvSpPr>
        <p:spPr bwMode="auto">
          <a:xfrm>
            <a:off x="2362200" y="2149475"/>
            <a:ext cx="1219200" cy="1828800"/>
          </a:xfrm>
          <a:custGeom>
            <a:avLst/>
            <a:gdLst>
              <a:gd name="T0" fmla="*/ 2147483646 w 864"/>
              <a:gd name="T1" fmla="*/ 0 h 1104"/>
              <a:gd name="T2" fmla="*/ 2147483646 w 864"/>
              <a:gd name="T3" fmla="*/ 2147483646 h 1104"/>
              <a:gd name="T4" fmla="*/ 2147483646 w 864"/>
              <a:gd name="T5" fmla="*/ 2147483646 h 1104"/>
              <a:gd name="T6" fmla="*/ 2147483646 w 864"/>
              <a:gd name="T7" fmla="*/ 2147483646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104"/>
              <a:gd name="T14" fmla="*/ 864 w 864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104">
                <a:moveTo>
                  <a:pt x="24" y="0"/>
                </a:moveTo>
                <a:cubicBezTo>
                  <a:pt x="12" y="196"/>
                  <a:pt x="0" y="392"/>
                  <a:pt x="120" y="480"/>
                </a:cubicBezTo>
                <a:cubicBezTo>
                  <a:pt x="240" y="568"/>
                  <a:pt x="624" y="424"/>
                  <a:pt x="744" y="528"/>
                </a:cubicBezTo>
                <a:cubicBezTo>
                  <a:pt x="864" y="632"/>
                  <a:pt x="824" y="1008"/>
                  <a:pt x="840" y="1104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DF3EE889-634E-4472-ADC5-983C8EB168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835275"/>
          <a:ext cx="2127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4814" imgH="177492" progId="Equation.3">
                  <p:embed/>
                </p:oleObj>
              </mc:Choice>
              <mc:Fallback>
                <p:oleObj name="公式" r:id="rId8" imgW="164814" imgH="177492" progId="Equation.3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4C449EAF-313F-4775-99E0-2856B71A0A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35275"/>
                        <a:ext cx="212725" cy="228600"/>
                      </a:xfrm>
                      <a:prstGeom prst="rect">
                        <a:avLst/>
                      </a:prstGeom>
                      <a:solidFill>
                        <a:srgbClr val="FF3300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313CE212-6D8E-49D7-85D8-223994F5D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368675"/>
          <a:ext cx="228600" cy="13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6670" imgH="76002" progId="Equation.3">
                  <p:embed/>
                </p:oleObj>
              </mc:Choice>
              <mc:Fallback>
                <p:oleObj name="公式" r:id="rId10" imgW="126670" imgH="76002" progId="Equation.3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D6FC3706-4429-46FC-8F86-93661F4AB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68675"/>
                        <a:ext cx="228600" cy="1349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reeform 13">
            <a:extLst>
              <a:ext uri="{FF2B5EF4-FFF2-40B4-BE49-F238E27FC236}">
                <a16:creationId xmlns:a16="http://schemas.microsoft.com/office/drawing/2014/main" id="{71A4A662-A698-4860-B21B-76D13674607C}"/>
              </a:ext>
            </a:extLst>
          </p:cNvPr>
          <p:cNvSpPr>
            <a:spLocks/>
          </p:cNvSpPr>
          <p:nvPr/>
        </p:nvSpPr>
        <p:spPr bwMode="auto">
          <a:xfrm>
            <a:off x="2320925" y="3254375"/>
            <a:ext cx="990600" cy="990600"/>
          </a:xfrm>
          <a:custGeom>
            <a:avLst/>
            <a:gdLst>
              <a:gd name="T0" fmla="*/ 2147483646 w 584"/>
              <a:gd name="T1" fmla="*/ 2147483646 h 648"/>
              <a:gd name="T2" fmla="*/ 2147483646 w 584"/>
              <a:gd name="T3" fmla="*/ 2147483646 h 648"/>
              <a:gd name="T4" fmla="*/ 2147483646 w 584"/>
              <a:gd name="T5" fmla="*/ 2147483646 h 648"/>
              <a:gd name="T6" fmla="*/ 2147483646 w 584"/>
              <a:gd name="T7" fmla="*/ 2147483646 h 648"/>
              <a:gd name="T8" fmla="*/ 2147483646 w 584"/>
              <a:gd name="T9" fmla="*/ 2147483646 h 648"/>
              <a:gd name="T10" fmla="*/ 2147483646 w 584"/>
              <a:gd name="T11" fmla="*/ 2147483646 h 6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84"/>
              <a:gd name="T19" fmla="*/ 0 h 648"/>
              <a:gd name="T20" fmla="*/ 584 w 584"/>
              <a:gd name="T21" fmla="*/ 648 h 6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84" h="648">
                <a:moveTo>
                  <a:pt x="176" y="40"/>
                </a:moveTo>
                <a:cubicBezTo>
                  <a:pt x="112" y="44"/>
                  <a:pt x="48" y="48"/>
                  <a:pt x="32" y="136"/>
                </a:cubicBezTo>
                <a:cubicBezTo>
                  <a:pt x="16" y="224"/>
                  <a:pt x="0" y="496"/>
                  <a:pt x="80" y="568"/>
                </a:cubicBezTo>
                <a:cubicBezTo>
                  <a:pt x="160" y="640"/>
                  <a:pt x="440" y="648"/>
                  <a:pt x="512" y="568"/>
                </a:cubicBezTo>
                <a:cubicBezTo>
                  <a:pt x="584" y="488"/>
                  <a:pt x="536" y="176"/>
                  <a:pt x="512" y="88"/>
                </a:cubicBezTo>
                <a:cubicBezTo>
                  <a:pt x="488" y="0"/>
                  <a:pt x="392" y="48"/>
                  <a:pt x="368" y="4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A0C0988F-848F-435B-9826-D3B9FB56C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1275" y="6172200"/>
          <a:ext cx="29130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85900" imgH="228600" progId="Equation.DSMT4">
                  <p:embed/>
                </p:oleObj>
              </mc:Choice>
              <mc:Fallback>
                <p:oleObj name="Equation" r:id="rId12" imgW="1485900" imgH="228600" progId="Equation.DSMT4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id="{040099AE-E9D4-417B-B838-9D3293D9EA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6172200"/>
                        <a:ext cx="2913063" cy="44767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EE1DCBA4-F7EE-4C1D-917C-FE53A848C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0913" y="2019300"/>
          <a:ext cx="17621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088136" imgH="934212" progId="Visio.Drawing.5">
                  <p:embed/>
                </p:oleObj>
              </mc:Choice>
              <mc:Fallback>
                <p:oleObj r:id="rId14" imgW="1088136" imgH="934212" progId="Visio.Drawing.5">
                  <p:embed/>
                  <p:pic>
                    <p:nvPicPr>
                      <p:cNvPr id="16398" name="Object 8">
                        <a:extLst>
                          <a:ext uri="{FF2B5EF4-FFF2-40B4-BE49-F238E27FC236}">
                            <a16:creationId xmlns:a16="http://schemas.microsoft.com/office/drawing/2014/main" id="{A2EED6E0-6611-4379-820E-33CC322D38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2019300"/>
                        <a:ext cx="176212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>
            <a:extLst>
              <a:ext uri="{FF2B5EF4-FFF2-40B4-BE49-F238E27FC236}">
                <a16:creationId xmlns:a16="http://schemas.microsoft.com/office/drawing/2014/main" id="{1CD411B9-7951-4ABC-95F5-CE2347A431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7250" y="571500"/>
            <a:ext cx="32575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CN" sz="3200" b="1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 OCL</a:t>
            </a:r>
            <a:r>
              <a:rPr lang="zh-CN" altLang="en-US" sz="3200" b="1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功放电路</a:t>
            </a:r>
          </a:p>
        </p:txBody>
      </p:sp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id="{AA95BA4D-CAF0-41E6-B1E7-B3E6FE0A16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163" y="1500188"/>
          <a:ext cx="34290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16" imgW="10866667" imgH="8466667" progId="MSPhotoEd.3">
                  <p:embed/>
                </p:oleObj>
              </mc:Choice>
              <mc:Fallback>
                <p:oleObj name="Photo Editor 照片" r:id="rId16" imgW="10866667" imgH="8466667" progId="MSPhotoEd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8DF2A048-38E8-449E-98E2-099C162394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325" t="-2985" r="-2325" b="-7463"/>
                      <a:stretch>
                        <a:fillRect/>
                      </a:stretch>
                    </p:blipFill>
                    <p:spPr bwMode="auto">
                      <a:xfrm>
                        <a:off x="284163" y="1500188"/>
                        <a:ext cx="3429000" cy="2819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">
            <a:extLst>
              <a:ext uri="{FF2B5EF4-FFF2-40B4-BE49-F238E27FC236}">
                <a16:creationId xmlns:a16="http://schemas.microsoft.com/office/drawing/2014/main" id="{40CE0F56-3071-40DC-88E4-A9F03882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1881188"/>
            <a:ext cx="44196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输入电压的</a:t>
            </a:r>
            <a:r>
              <a:rPr kumimoji="1"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正半周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＋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→T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kumimoji="1" lang="zh-CN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</a:t>
            </a:r>
            <a:endParaRPr kumimoji="1" lang="zh-CN" altLang="en-US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AA67B914-6AB8-452B-9256-895F2F5B0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2795588"/>
            <a:ext cx="43434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输入电压的</a:t>
            </a:r>
            <a:r>
              <a:rPr kumimoji="1"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负半周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Symbol" panose="05050102010706020507" pitchFamily="18" charset="2"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→ 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kumimoji="1" lang="zh-CN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CF9EFA08-E9A8-4CE8-9CC1-4B01971B97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905250"/>
          <a:ext cx="21415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91726" imgH="418918" progId="Equation.3">
                  <p:embed/>
                </p:oleObj>
              </mc:Choice>
              <mc:Fallback>
                <p:oleObj name="Equation" r:id="rId18" imgW="1091726" imgH="418918" progId="Equation.3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63222720-426C-41C2-8218-C09B88E317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905250"/>
                        <a:ext cx="2141537" cy="8207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>
            <a:extLst>
              <a:ext uri="{FF2B5EF4-FFF2-40B4-BE49-F238E27FC236}">
                <a16:creationId xmlns:a16="http://schemas.microsoft.com/office/drawing/2014/main" id="{747AEC57-1291-4844-BCD1-01173994B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163" y="2566988"/>
          <a:ext cx="2127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64814" imgH="177492" progId="Equation.3">
                  <p:embed/>
                </p:oleObj>
              </mc:Choice>
              <mc:Fallback>
                <p:oleObj name="公式" r:id="rId20" imgW="164814" imgH="177492" progId="Equation.3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1F19C1A9-24E4-4FB0-AB6F-BAD81B49D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566988"/>
                        <a:ext cx="212725" cy="228600"/>
                      </a:xfrm>
                      <a:prstGeom prst="rect">
                        <a:avLst/>
                      </a:prstGeom>
                      <a:solidFill>
                        <a:srgbClr val="FF33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Freeform 8">
            <a:extLst>
              <a:ext uri="{FF2B5EF4-FFF2-40B4-BE49-F238E27FC236}">
                <a16:creationId xmlns:a16="http://schemas.microsoft.com/office/drawing/2014/main" id="{38EA04A8-9C93-4B2D-9633-DE0B53E81D02}"/>
              </a:ext>
            </a:extLst>
          </p:cNvPr>
          <p:cNvSpPr>
            <a:spLocks/>
          </p:cNvSpPr>
          <p:nvPr/>
        </p:nvSpPr>
        <p:spPr bwMode="auto">
          <a:xfrm>
            <a:off x="2189163" y="1881188"/>
            <a:ext cx="1219200" cy="1905000"/>
          </a:xfrm>
          <a:custGeom>
            <a:avLst/>
            <a:gdLst>
              <a:gd name="T0" fmla="*/ 2147483646 w 864"/>
              <a:gd name="T1" fmla="*/ 0 h 1200"/>
              <a:gd name="T2" fmla="*/ 2147483646 w 864"/>
              <a:gd name="T3" fmla="*/ 2147483646 h 1200"/>
              <a:gd name="T4" fmla="*/ 2147483646 w 864"/>
              <a:gd name="T5" fmla="*/ 2147483646 h 1200"/>
              <a:gd name="T6" fmla="*/ 2147483646 w 864"/>
              <a:gd name="T7" fmla="*/ 2147483646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200"/>
              <a:gd name="T14" fmla="*/ 864 w 864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200">
                <a:moveTo>
                  <a:pt x="24" y="0"/>
                </a:moveTo>
                <a:cubicBezTo>
                  <a:pt x="12" y="216"/>
                  <a:pt x="0" y="432"/>
                  <a:pt x="120" y="528"/>
                </a:cubicBezTo>
                <a:cubicBezTo>
                  <a:pt x="240" y="624"/>
                  <a:pt x="624" y="464"/>
                  <a:pt x="744" y="576"/>
                </a:cubicBezTo>
                <a:cubicBezTo>
                  <a:pt x="864" y="688"/>
                  <a:pt x="824" y="1096"/>
                  <a:pt x="840" y="120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943443DA-D325-4020-B2CF-103E7B00213B}"/>
              </a:ext>
            </a:extLst>
          </p:cNvPr>
          <p:cNvSpPr>
            <a:spLocks/>
          </p:cNvSpPr>
          <p:nvPr/>
        </p:nvSpPr>
        <p:spPr bwMode="auto">
          <a:xfrm>
            <a:off x="2138363" y="2973388"/>
            <a:ext cx="965200" cy="889000"/>
          </a:xfrm>
          <a:custGeom>
            <a:avLst/>
            <a:gdLst>
              <a:gd name="T0" fmla="*/ 2147483646 w 608"/>
              <a:gd name="T1" fmla="*/ 2147483646 h 560"/>
              <a:gd name="T2" fmla="*/ 2147483646 w 608"/>
              <a:gd name="T3" fmla="*/ 2147483646 h 560"/>
              <a:gd name="T4" fmla="*/ 2147483646 w 608"/>
              <a:gd name="T5" fmla="*/ 2147483646 h 560"/>
              <a:gd name="T6" fmla="*/ 2147483646 w 608"/>
              <a:gd name="T7" fmla="*/ 2147483646 h 560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560"/>
              <a:gd name="T14" fmla="*/ 608 w 608"/>
              <a:gd name="T15" fmla="*/ 560 h 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560">
                <a:moveTo>
                  <a:pt x="608" y="512"/>
                </a:moveTo>
                <a:cubicBezTo>
                  <a:pt x="604" y="332"/>
                  <a:pt x="600" y="152"/>
                  <a:pt x="512" y="80"/>
                </a:cubicBezTo>
                <a:cubicBezTo>
                  <a:pt x="424" y="8"/>
                  <a:pt x="160" y="0"/>
                  <a:pt x="80" y="80"/>
                </a:cubicBezTo>
                <a:cubicBezTo>
                  <a:pt x="0" y="160"/>
                  <a:pt x="40" y="480"/>
                  <a:pt x="32" y="56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" name="Object 7">
            <a:extLst>
              <a:ext uri="{FF2B5EF4-FFF2-40B4-BE49-F238E27FC236}">
                <a16:creationId xmlns:a16="http://schemas.microsoft.com/office/drawing/2014/main" id="{6451052E-4631-4896-B74E-3DC26E363F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163" y="3024188"/>
          <a:ext cx="228600" cy="13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26670" imgH="76002" progId="Equation.3">
                  <p:embed/>
                </p:oleObj>
              </mc:Choice>
              <mc:Fallback>
                <p:oleObj name="公式" r:id="rId21" imgW="126670" imgH="76002" progId="Equation.3">
                  <p:embed/>
                  <p:pic>
                    <p:nvPicPr>
                      <p:cNvPr id="17" name="Object 7">
                        <a:extLst>
                          <a:ext uri="{FF2B5EF4-FFF2-40B4-BE49-F238E27FC236}">
                            <a16:creationId xmlns:a16="http://schemas.microsoft.com/office/drawing/2014/main" id="{9149C6AD-45B2-4628-9E72-7B8538F574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024188"/>
                        <a:ext cx="228600" cy="1349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1">
            <a:extLst>
              <a:ext uri="{FF2B5EF4-FFF2-40B4-BE49-F238E27FC236}">
                <a16:creationId xmlns:a16="http://schemas.microsoft.com/office/drawing/2014/main" id="{E6BE91D2-4D2A-4E97-BD38-977046B3F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1271588"/>
            <a:ext cx="4038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静态时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EQ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 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BQ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656F52F5-AF85-484C-A102-1F2B2AE05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313" y="1211263"/>
            <a:ext cx="19446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工作在乙类</a:t>
            </a:r>
            <a:endParaRPr kumimoji="1"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02DF523A-78F5-4330-A467-7A7CAC1EF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857750"/>
            <a:ext cx="7127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两只不同类型管子交替工作，两路电源交替供电，双向跟随，称为“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互补</a:t>
            </a: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”工作方式。</a:t>
            </a:r>
            <a:r>
              <a:rPr kumimoji="1" lang="zh-CN" altLang="en-US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计算增益可</a:t>
            </a:r>
            <a:r>
              <a:rPr kumimoji="1" lang="zh-CN" altLang="en-US" b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仅考虑一个放大管</a:t>
            </a:r>
            <a:r>
              <a:rPr kumimoji="1" lang="zh-CN" altLang="en-US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！</a:t>
            </a:r>
            <a:r>
              <a:rPr kumimoji="1" lang="zh-CN" altLang="en-US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kumimoji="1" lang="zh-CN" altLang="en-US" b="1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17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3" grpId="0" build="p" autoUpdateAnimBg="0"/>
      <p:bldP spid="23" grpId="0" build="p" autoUpdateAnimBg="0"/>
      <p:bldP spid="24" grpId="0" build="p" autoUpdateAnimBg="0"/>
      <p:bldP spid="31" grpId="0" build="p" autoUpdateAnimBg="0"/>
      <p:bldP spid="3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047F7BE9-080F-4BE0-A556-0637BABE576A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7250" y="571500"/>
            <a:ext cx="32575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CN" sz="3200" b="1">
                <a:solidFill>
                  <a:prstClr val="black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 OCL</a:t>
            </a:r>
            <a:r>
              <a:rPr lang="zh-CN" altLang="en-US" sz="3200" b="1">
                <a:solidFill>
                  <a:prstClr val="black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功放电路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99DA5494-7458-4012-A6B5-C92619F6A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163" y="1500188"/>
          <a:ext cx="34290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2" imgW="10866667" imgH="8466667" progId="MSPhotoEd.3">
                  <p:embed/>
                </p:oleObj>
              </mc:Choice>
              <mc:Fallback>
                <p:oleObj name="Photo Editor 照片" r:id="rId2" imgW="10866667" imgH="8466667" progId="MSPhotoEd.3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8DF2A048-38E8-449E-98E2-099C162394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325" t="-2985" r="-2325" b="-7463"/>
                      <a:stretch>
                        <a:fillRect/>
                      </a:stretch>
                    </p:blipFill>
                    <p:spPr bwMode="auto">
                      <a:xfrm>
                        <a:off x="284163" y="1500188"/>
                        <a:ext cx="3429000" cy="2819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>
            <a:extLst>
              <a:ext uri="{FF2B5EF4-FFF2-40B4-BE49-F238E27FC236}">
                <a16:creationId xmlns:a16="http://schemas.microsoft.com/office/drawing/2014/main" id="{B79B0AE1-A1A7-4ADA-8CFB-F1C3C5B3D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1881188"/>
            <a:ext cx="44196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输入电压的</a:t>
            </a:r>
            <a:r>
              <a:rPr kumimoji="1"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正半周</a:t>
            </a:r>
            <a:r>
              <a:rPr kumimoji="1" lang="zh-CN" altLang="en-US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＋</a:t>
            </a:r>
            <a:r>
              <a:rPr kumimoji="1" lang="en-US" altLang="zh-CN" b="1" i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="1" baseline="-25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→T</a:t>
            </a:r>
            <a:r>
              <a:rPr kumimoji="1" lang="en-US" altLang="zh-CN" b="1" baseline="-25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kumimoji="1" lang="en-US" altLang="zh-CN" b="1" i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="1" baseline="-25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kumimoji="1" lang="zh-CN" altLang="zh-CN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</a:t>
            </a:r>
            <a:endParaRPr kumimoji="1" lang="zh-CN" altLang="en-US" b="1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76BAF81B-0789-4FE0-9F7C-E9371E7E4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2795588"/>
            <a:ext cx="43434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输入电压的</a:t>
            </a:r>
            <a:r>
              <a:rPr kumimoji="1"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负半周</a:t>
            </a:r>
            <a:r>
              <a:rPr kumimoji="1" lang="zh-CN" altLang="en-US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</a:pPr>
            <a:r>
              <a:rPr kumimoji="1" lang="zh-CN" altLang="en-US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b="1" baseline="-25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→ </a:t>
            </a:r>
            <a:r>
              <a:rPr kumimoji="1" lang="zh-CN" altLang="en-US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b="1" i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="1" baseline="-25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kumimoji="1" lang="zh-CN" altLang="zh-CN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</a:t>
            </a:r>
            <a:r>
              <a:rPr kumimoji="1" lang="zh-CN" altLang="en-US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kumimoji="1" lang="en-US" altLang="zh-CN" b="1" i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="1" baseline="-25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DBDE3FC6-B104-4C88-910B-C7AE89FE4D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905250"/>
          <a:ext cx="21415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726" imgH="418918" progId="Equation.3">
                  <p:embed/>
                </p:oleObj>
              </mc:Choice>
              <mc:Fallback>
                <p:oleObj name="Equation" r:id="rId4" imgW="1091726" imgH="418918" progId="Equation.3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63222720-426C-41C2-8218-C09B88E317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905250"/>
                        <a:ext cx="2141537" cy="820738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12F3CC53-D453-49AB-8FFA-45E5EA7438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163" y="2566988"/>
          <a:ext cx="2127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4814" imgH="177492" progId="Equation.3">
                  <p:embed/>
                </p:oleObj>
              </mc:Choice>
              <mc:Fallback>
                <p:oleObj name="公式" r:id="rId6" imgW="164814" imgH="177492" progId="Equation.3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1F19C1A9-24E4-4FB0-AB6F-BAD81B49D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566988"/>
                        <a:ext cx="212725" cy="228600"/>
                      </a:xfrm>
                      <a:prstGeom prst="rect">
                        <a:avLst/>
                      </a:prstGeom>
                      <a:solidFill>
                        <a:srgbClr val="FF33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eform 8">
            <a:extLst>
              <a:ext uri="{FF2B5EF4-FFF2-40B4-BE49-F238E27FC236}">
                <a16:creationId xmlns:a16="http://schemas.microsoft.com/office/drawing/2014/main" id="{F8AD5F2B-C56A-43B4-9759-E29CFA7EBAAE}"/>
              </a:ext>
            </a:extLst>
          </p:cNvPr>
          <p:cNvSpPr>
            <a:spLocks/>
          </p:cNvSpPr>
          <p:nvPr/>
        </p:nvSpPr>
        <p:spPr bwMode="auto">
          <a:xfrm>
            <a:off x="2189163" y="1881188"/>
            <a:ext cx="1219200" cy="1905000"/>
          </a:xfrm>
          <a:custGeom>
            <a:avLst/>
            <a:gdLst>
              <a:gd name="T0" fmla="*/ 2147483646 w 864"/>
              <a:gd name="T1" fmla="*/ 0 h 1200"/>
              <a:gd name="T2" fmla="*/ 2147483646 w 864"/>
              <a:gd name="T3" fmla="*/ 2147483646 h 1200"/>
              <a:gd name="T4" fmla="*/ 2147483646 w 864"/>
              <a:gd name="T5" fmla="*/ 2147483646 h 1200"/>
              <a:gd name="T6" fmla="*/ 2147483646 w 864"/>
              <a:gd name="T7" fmla="*/ 2147483646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200"/>
              <a:gd name="T14" fmla="*/ 864 w 864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200">
                <a:moveTo>
                  <a:pt x="24" y="0"/>
                </a:moveTo>
                <a:cubicBezTo>
                  <a:pt x="12" y="216"/>
                  <a:pt x="0" y="432"/>
                  <a:pt x="120" y="528"/>
                </a:cubicBezTo>
                <a:cubicBezTo>
                  <a:pt x="240" y="624"/>
                  <a:pt x="624" y="464"/>
                  <a:pt x="744" y="576"/>
                </a:cubicBezTo>
                <a:cubicBezTo>
                  <a:pt x="864" y="688"/>
                  <a:pt x="824" y="1096"/>
                  <a:pt x="840" y="120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C03FC75-1F0D-423A-82E6-D9F63A975C98}"/>
              </a:ext>
            </a:extLst>
          </p:cNvPr>
          <p:cNvSpPr>
            <a:spLocks/>
          </p:cNvSpPr>
          <p:nvPr/>
        </p:nvSpPr>
        <p:spPr bwMode="auto">
          <a:xfrm>
            <a:off x="2138363" y="2973388"/>
            <a:ext cx="965200" cy="889000"/>
          </a:xfrm>
          <a:custGeom>
            <a:avLst/>
            <a:gdLst>
              <a:gd name="T0" fmla="*/ 2147483646 w 608"/>
              <a:gd name="T1" fmla="*/ 2147483646 h 560"/>
              <a:gd name="T2" fmla="*/ 2147483646 w 608"/>
              <a:gd name="T3" fmla="*/ 2147483646 h 560"/>
              <a:gd name="T4" fmla="*/ 2147483646 w 608"/>
              <a:gd name="T5" fmla="*/ 2147483646 h 560"/>
              <a:gd name="T6" fmla="*/ 2147483646 w 608"/>
              <a:gd name="T7" fmla="*/ 2147483646 h 560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560"/>
              <a:gd name="T14" fmla="*/ 608 w 608"/>
              <a:gd name="T15" fmla="*/ 560 h 5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560">
                <a:moveTo>
                  <a:pt x="608" y="512"/>
                </a:moveTo>
                <a:cubicBezTo>
                  <a:pt x="604" y="332"/>
                  <a:pt x="600" y="152"/>
                  <a:pt x="512" y="80"/>
                </a:cubicBezTo>
                <a:cubicBezTo>
                  <a:pt x="424" y="8"/>
                  <a:pt x="160" y="0"/>
                  <a:pt x="80" y="80"/>
                </a:cubicBezTo>
                <a:cubicBezTo>
                  <a:pt x="0" y="160"/>
                  <a:pt x="40" y="480"/>
                  <a:pt x="32" y="560"/>
                </a:cubicBezTo>
              </a:path>
            </a:pathLst>
          </a:custGeom>
          <a:noFill/>
          <a:ln w="28575">
            <a:solidFill>
              <a:srgbClr val="4584D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" name="Object 7">
            <a:extLst>
              <a:ext uri="{FF2B5EF4-FFF2-40B4-BE49-F238E27FC236}">
                <a16:creationId xmlns:a16="http://schemas.microsoft.com/office/drawing/2014/main" id="{E907F758-2C98-4524-9A0F-B3A33FD8F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163" y="3024188"/>
          <a:ext cx="228600" cy="13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6670" imgH="76002" progId="Equation.3">
                  <p:embed/>
                </p:oleObj>
              </mc:Choice>
              <mc:Fallback>
                <p:oleObj name="公式" r:id="rId8" imgW="126670" imgH="76002" progId="Equation.3">
                  <p:embed/>
                  <p:pic>
                    <p:nvPicPr>
                      <p:cNvPr id="17" name="Object 7">
                        <a:extLst>
                          <a:ext uri="{FF2B5EF4-FFF2-40B4-BE49-F238E27FC236}">
                            <a16:creationId xmlns:a16="http://schemas.microsoft.com/office/drawing/2014/main" id="{9149C6AD-45B2-4628-9E72-7B8538F574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024188"/>
                        <a:ext cx="228600" cy="1349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1">
            <a:extLst>
              <a:ext uri="{FF2B5EF4-FFF2-40B4-BE49-F238E27FC236}">
                <a16:creationId xmlns:a16="http://schemas.microsoft.com/office/drawing/2014/main" id="{E4829025-75D2-4B21-9A5D-5F628D65A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1271588"/>
            <a:ext cx="4038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静态时</a:t>
            </a:r>
            <a:r>
              <a:rPr kumimoji="1" lang="zh-CN" altLang="en-US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b="1" i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1" baseline="-25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EQ</a:t>
            </a:r>
            <a:r>
              <a:rPr kumimoji="1" lang="zh-CN" altLang="en-US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 </a:t>
            </a:r>
            <a:r>
              <a:rPr kumimoji="1" lang="en-US" altLang="zh-CN" b="1" i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1" baseline="-25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BQ</a:t>
            </a:r>
            <a:r>
              <a:rPr kumimoji="1" lang="zh-CN" altLang="en-US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kumimoji="1" lang="en-US" altLang="zh-CN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6EF72F1A-E756-4407-9855-21E41EB8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313" y="1211263"/>
            <a:ext cx="19446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工作在乙类</a:t>
            </a:r>
            <a:endParaRPr kumimoji="1"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EA2D9DF3-0240-49A1-A747-A939029BB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857750"/>
            <a:ext cx="71278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两只不同类型管子交替工作，两路电源交替供电，双向跟随，称为“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互补</a:t>
            </a:r>
            <a:r>
              <a:rPr kumimoji="1" lang="zh-CN" altLang="en-US" b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”工作方式。</a:t>
            </a:r>
            <a:r>
              <a:rPr kumimoji="1" lang="zh-CN" altLang="en-US" b="1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计算增益可</a:t>
            </a:r>
            <a:r>
              <a:rPr kumimoji="1" lang="zh-CN" altLang="en-US" b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仅考虑一个放大管</a:t>
            </a:r>
            <a:r>
              <a:rPr kumimoji="1" lang="zh-CN" altLang="en-US" b="1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！</a:t>
            </a:r>
            <a:r>
              <a:rPr kumimoji="1" lang="zh-CN" altLang="en-US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kumimoji="1" lang="zh-CN" altLang="en-US" b="1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72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17" grpId="0" build="p" autoUpdateAnimBg="0"/>
      <p:bldP spid="24" grpId="0" build="p" autoUpdateAnimBg="0"/>
      <p:bldP spid="2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DB31FE75-7C4B-4436-A364-7C70D6C326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238" y="1644650"/>
          <a:ext cx="29718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2" imgW="11228571" imgH="9933333" progId="MSPhotoEd.3">
                  <p:embed/>
                </p:oleObj>
              </mc:Choice>
              <mc:Fallback>
                <p:oleObj name="Photo Editor 照片" r:id="rId2" imgW="11228571" imgH="9933333" progId="MSPhotoEd.3">
                  <p:embed/>
                  <p:pic>
                    <p:nvPicPr>
                      <p:cNvPr id="18434" name="Object 2">
                        <a:extLst>
                          <a:ext uri="{FF2B5EF4-FFF2-40B4-BE49-F238E27FC236}">
                            <a16:creationId xmlns:a16="http://schemas.microsoft.com/office/drawing/2014/main" id="{7AA64FF5-B750-4670-B477-DB4E8725B7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644650"/>
                        <a:ext cx="29718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4" descr="Dz030316">
            <a:extLst>
              <a:ext uri="{FF2B5EF4-FFF2-40B4-BE49-F238E27FC236}">
                <a16:creationId xmlns:a16="http://schemas.microsoft.com/office/drawing/2014/main" id="{9F5A03AC-886C-4FE9-8BF3-59FA9832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7" t="13660" b="7114"/>
          <a:stretch>
            <a:fillRect/>
          </a:stretch>
        </p:blipFill>
        <p:spPr bwMode="auto">
          <a:xfrm>
            <a:off x="4286250" y="1428750"/>
            <a:ext cx="2687638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>
            <a:extLst>
              <a:ext uri="{FF2B5EF4-FFF2-40B4-BE49-F238E27FC236}">
                <a16:creationId xmlns:a16="http://schemas.microsoft.com/office/drawing/2014/main" id="{9FAF6D0E-AE5C-4DA2-88F8-D3897787F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713" y="4092575"/>
            <a:ext cx="3657600" cy="904875"/>
          </a:xfrm>
          <a:prstGeom prst="rect">
            <a:avLst/>
          </a:prstGeom>
          <a:solidFill>
            <a:srgbClr val="66FFFF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消除失真的方法：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设置合适的静态工作点。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80BF7ED8-DEB6-4E88-B068-2F4C8BF64F0B}"/>
              </a:ext>
            </a:extLst>
          </p:cNvPr>
          <p:cNvSpPr>
            <a:spLocks/>
          </p:cNvSpPr>
          <p:nvPr/>
        </p:nvSpPr>
        <p:spPr bwMode="auto">
          <a:xfrm>
            <a:off x="2433638" y="1873250"/>
            <a:ext cx="1025525" cy="1911350"/>
          </a:xfrm>
          <a:custGeom>
            <a:avLst/>
            <a:gdLst>
              <a:gd name="T0" fmla="*/ 2147483646 w 720"/>
              <a:gd name="T1" fmla="*/ 0 h 1296"/>
              <a:gd name="T2" fmla="*/ 2147483646 w 720"/>
              <a:gd name="T3" fmla="*/ 2147483646 h 1296"/>
              <a:gd name="T4" fmla="*/ 2147483646 w 720"/>
              <a:gd name="T5" fmla="*/ 2147483646 h 1296"/>
              <a:gd name="T6" fmla="*/ 2147483646 w 720"/>
              <a:gd name="T7" fmla="*/ 2147483646 h 1296"/>
              <a:gd name="T8" fmla="*/ 2147483646 w 720"/>
              <a:gd name="T9" fmla="*/ 2147483646 h 1296"/>
              <a:gd name="T10" fmla="*/ 2147483646 w 720"/>
              <a:gd name="T11" fmla="*/ 2147483646 h 12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20"/>
              <a:gd name="T19" fmla="*/ 0 h 1296"/>
              <a:gd name="T20" fmla="*/ 720 w 720"/>
              <a:gd name="T21" fmla="*/ 1296 h 12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20" h="1296">
                <a:moveTo>
                  <a:pt x="32" y="0"/>
                </a:moveTo>
                <a:cubicBezTo>
                  <a:pt x="16" y="188"/>
                  <a:pt x="0" y="376"/>
                  <a:pt x="32" y="480"/>
                </a:cubicBezTo>
                <a:cubicBezTo>
                  <a:pt x="64" y="584"/>
                  <a:pt x="128" y="600"/>
                  <a:pt x="224" y="624"/>
                </a:cubicBezTo>
                <a:cubicBezTo>
                  <a:pt x="320" y="648"/>
                  <a:pt x="528" y="592"/>
                  <a:pt x="608" y="624"/>
                </a:cubicBezTo>
                <a:cubicBezTo>
                  <a:pt x="688" y="656"/>
                  <a:pt x="688" y="704"/>
                  <a:pt x="704" y="816"/>
                </a:cubicBezTo>
                <a:cubicBezTo>
                  <a:pt x="720" y="928"/>
                  <a:pt x="704" y="1216"/>
                  <a:pt x="704" y="1296"/>
                </a:cubicBezTo>
              </a:path>
            </a:pathLst>
          </a:cu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CC814AD6-364C-4FC4-8DE1-AA8119B6921A}"/>
              </a:ext>
            </a:extLst>
          </p:cNvPr>
          <p:cNvSpPr>
            <a:spLocks/>
          </p:cNvSpPr>
          <p:nvPr/>
        </p:nvSpPr>
        <p:spPr bwMode="auto">
          <a:xfrm>
            <a:off x="2433638" y="3016250"/>
            <a:ext cx="615950" cy="884238"/>
          </a:xfrm>
          <a:custGeom>
            <a:avLst/>
            <a:gdLst>
              <a:gd name="T0" fmla="*/ 2147483646 w 400"/>
              <a:gd name="T1" fmla="*/ 2147483646 h 600"/>
              <a:gd name="T2" fmla="*/ 2147483646 w 400"/>
              <a:gd name="T3" fmla="*/ 2147483646 h 600"/>
              <a:gd name="T4" fmla="*/ 2147483646 w 400"/>
              <a:gd name="T5" fmla="*/ 2147483646 h 600"/>
              <a:gd name="T6" fmla="*/ 2147483646 w 400"/>
              <a:gd name="T7" fmla="*/ 2147483646 h 600"/>
              <a:gd name="T8" fmla="*/ 2147483646 w 400"/>
              <a:gd name="T9" fmla="*/ 2147483646 h 600"/>
              <a:gd name="T10" fmla="*/ 2147483646 w 400"/>
              <a:gd name="T11" fmla="*/ 2147483646 h 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0"/>
              <a:gd name="T19" fmla="*/ 0 h 600"/>
              <a:gd name="T20" fmla="*/ 400 w 400"/>
              <a:gd name="T21" fmla="*/ 600 h 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0" h="600">
                <a:moveTo>
                  <a:pt x="392" y="408"/>
                </a:moveTo>
                <a:cubicBezTo>
                  <a:pt x="396" y="296"/>
                  <a:pt x="400" y="184"/>
                  <a:pt x="392" y="120"/>
                </a:cubicBezTo>
                <a:cubicBezTo>
                  <a:pt x="384" y="56"/>
                  <a:pt x="400" y="40"/>
                  <a:pt x="344" y="24"/>
                </a:cubicBezTo>
                <a:cubicBezTo>
                  <a:pt x="288" y="8"/>
                  <a:pt x="112" y="0"/>
                  <a:pt x="56" y="24"/>
                </a:cubicBezTo>
                <a:cubicBezTo>
                  <a:pt x="0" y="48"/>
                  <a:pt x="16" y="72"/>
                  <a:pt x="8" y="168"/>
                </a:cubicBezTo>
                <a:cubicBezTo>
                  <a:pt x="0" y="264"/>
                  <a:pt x="8" y="528"/>
                  <a:pt x="8" y="600"/>
                </a:cubicBezTo>
              </a:path>
            </a:pathLst>
          </a:custGeom>
          <a:noFill/>
          <a:ln w="19050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5294D291-C5F8-416E-A020-434E59C158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2635250"/>
          <a:ext cx="220662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14" imgH="177492" progId="Equation.3">
                  <p:embed/>
                </p:oleObj>
              </mc:Choice>
              <mc:Fallback>
                <p:oleObj name="Equation" r:id="rId5" imgW="164814" imgH="177492" progId="Equation.3">
                  <p:embed/>
                  <p:pic>
                    <p:nvPicPr>
                      <p:cNvPr id="18440" name="Object 8">
                        <a:extLst>
                          <a:ext uri="{FF2B5EF4-FFF2-40B4-BE49-F238E27FC236}">
                            <a16:creationId xmlns:a16="http://schemas.microsoft.com/office/drawing/2014/main" id="{FEF38A28-11F4-4662-9EFE-D2BCE8F603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2635250"/>
                        <a:ext cx="220662" cy="236538"/>
                      </a:xfrm>
                      <a:prstGeom prst="rect">
                        <a:avLst/>
                      </a:prstGeom>
                      <a:solidFill>
                        <a:srgbClr val="FF66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015B4BAD-C598-45FB-8DF2-DAB3135185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5038" y="3006725"/>
          <a:ext cx="169862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26670" imgH="76002" progId="Equation.3">
                  <p:embed/>
                </p:oleObj>
              </mc:Choice>
              <mc:Fallback>
                <p:oleObj name="公式" r:id="rId7" imgW="126670" imgH="76002" progId="Equation.3">
                  <p:embed/>
                  <p:pic>
                    <p:nvPicPr>
                      <p:cNvPr id="18441" name="Object 9">
                        <a:extLst>
                          <a:ext uri="{FF2B5EF4-FFF2-40B4-BE49-F238E27FC236}">
                            <a16:creationId xmlns:a16="http://schemas.microsoft.com/office/drawing/2014/main" id="{6BE5D3BB-28EE-4B09-8FBD-83FF36A54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006725"/>
                        <a:ext cx="169862" cy="1016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10">
            <a:extLst>
              <a:ext uri="{FF2B5EF4-FFF2-40B4-BE49-F238E27FC236}">
                <a16:creationId xmlns:a16="http://schemas.microsoft.com/office/drawing/2014/main" id="{398F3477-A2D3-42EF-8BFD-5DD558526B1D}"/>
              </a:ext>
            </a:extLst>
          </p:cNvPr>
          <p:cNvSpPr>
            <a:spLocks/>
          </p:cNvSpPr>
          <p:nvPr/>
        </p:nvSpPr>
        <p:spPr bwMode="auto">
          <a:xfrm>
            <a:off x="6613525" y="2295525"/>
            <a:ext cx="2009775" cy="709613"/>
          </a:xfrm>
          <a:prstGeom prst="borderCallout1">
            <a:avLst>
              <a:gd name="adj1" fmla="val 16106"/>
              <a:gd name="adj2" fmla="val -3792"/>
              <a:gd name="adj3" fmla="val 149889"/>
              <a:gd name="adj4" fmla="val -67380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信号在零附近两只管子均截止</a:t>
            </a:r>
          </a:p>
        </p:txBody>
      </p:sp>
      <p:grpSp>
        <p:nvGrpSpPr>
          <p:cNvPr id="10" name="Group 11">
            <a:extLst>
              <a:ext uri="{FF2B5EF4-FFF2-40B4-BE49-F238E27FC236}">
                <a16:creationId xmlns:a16="http://schemas.microsoft.com/office/drawing/2014/main" id="{9EDB3D18-7A76-4881-BB73-D5E3A4752981}"/>
              </a:ext>
            </a:extLst>
          </p:cNvPr>
          <p:cNvGrpSpPr>
            <a:grpSpLocks/>
          </p:cNvGrpSpPr>
          <p:nvPr/>
        </p:nvGrpSpPr>
        <p:grpSpPr bwMode="auto">
          <a:xfrm>
            <a:off x="962025" y="4379913"/>
            <a:ext cx="2735263" cy="2041525"/>
            <a:chOff x="703" y="2659"/>
            <a:chExt cx="1723" cy="1286"/>
          </a:xfrm>
        </p:grpSpPr>
        <p:graphicFrame>
          <p:nvGraphicFramePr>
            <p:cNvPr id="11" name="Object 12">
              <a:extLst>
                <a:ext uri="{FF2B5EF4-FFF2-40B4-BE49-F238E27FC236}">
                  <a16:creationId xmlns:a16="http://schemas.microsoft.com/office/drawing/2014/main" id="{792E1077-0151-4323-B8E8-6BFB6C8F04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3" y="2659"/>
            <a:ext cx="1344" cy="1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9" imgW="10180952" imgH="9742857" progId="MSPhotoEd.3">
                    <p:embed/>
                  </p:oleObj>
                </mc:Choice>
                <mc:Fallback>
                  <p:oleObj name="Photo Editor 照片" r:id="rId9" imgW="10180952" imgH="9742857" progId="MSPhotoEd.3">
                    <p:embed/>
                    <p:pic>
                      <p:nvPicPr>
                        <p:cNvPr id="18445" name="Object 12">
                          <a:extLst>
                            <a:ext uri="{FF2B5EF4-FFF2-40B4-BE49-F238E27FC236}">
                              <a16:creationId xmlns:a16="http://schemas.microsoft.com/office/drawing/2014/main" id="{F6430C48-CA8B-4771-8D65-D504A0AAA1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659"/>
                          <a:ext cx="1344" cy="1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0041E70D-0B9E-4EDC-8948-39ECE66B0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9" y="3249"/>
              <a:ext cx="907" cy="272"/>
            </a:xfrm>
            <a:prstGeom prst="borderCallout1">
              <a:avLst>
                <a:gd name="adj1" fmla="val 15000"/>
                <a:gd name="adj2" fmla="val -8333"/>
                <a:gd name="adj3" fmla="val 212759"/>
                <a:gd name="adj4" fmla="val -25042"/>
              </a:avLst>
            </a:prstGeom>
            <a:solidFill>
              <a:srgbClr val="FFFFCC"/>
            </a:solidFill>
            <a:ln w="19050">
              <a:solidFill>
                <a:srgbClr val="FF33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开启电压</a:t>
              </a:r>
            </a:p>
          </p:txBody>
        </p:sp>
      </p:grpSp>
      <p:sp>
        <p:nvSpPr>
          <p:cNvPr id="13" name="Text Box 14">
            <a:extLst>
              <a:ext uri="{FF2B5EF4-FFF2-40B4-BE49-F238E27FC236}">
                <a16:creationId xmlns:a16="http://schemas.microsoft.com/office/drawing/2014/main" id="{61C987E6-4F89-4023-B142-5242C8237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213" y="5172075"/>
            <a:ext cx="4764087" cy="129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静态时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处于</a:t>
            </a:r>
            <a:r>
              <a:rPr kumimoji="1"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临界导通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状态，有信号时至少有一只导通；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偏置电路对动态性能影响要小。</a:t>
            </a:r>
          </a:p>
        </p:txBody>
      </p:sp>
    </p:spTree>
    <p:extLst>
      <p:ext uri="{BB962C8B-B14F-4D97-AF65-F5344CB8AC3E}">
        <p14:creationId xmlns:p14="http://schemas.microsoft.com/office/powerpoint/2010/main" val="86474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9" grpId="0" animBg="1" autoUpdateAnimBg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z030317">
            <a:extLst>
              <a:ext uri="{FF2B5EF4-FFF2-40B4-BE49-F238E27FC236}">
                <a16:creationId xmlns:a16="http://schemas.microsoft.com/office/drawing/2014/main" id="{C1E98655-B800-429E-B052-14859219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60" b="6714"/>
          <a:stretch>
            <a:fillRect/>
          </a:stretch>
        </p:blipFill>
        <p:spPr bwMode="auto">
          <a:xfrm>
            <a:off x="785813" y="2286000"/>
            <a:ext cx="310356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E1FF444E-DDEC-4F3A-8891-45CB2A1E52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852738"/>
          <a:ext cx="424815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73300" imgH="914400" progId="Equation.DSMT4">
                  <p:embed/>
                </p:oleObj>
              </mc:Choice>
              <mc:Fallback>
                <p:oleObj name="Equation" r:id="rId3" imgW="2273300" imgH="914400" progId="Equation.DSMT4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4B6F7822-45C9-4CE9-859B-5BA9116881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852738"/>
                        <a:ext cx="4248150" cy="1709737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">
            <a:extLst>
              <a:ext uri="{FF2B5EF4-FFF2-40B4-BE49-F238E27FC236}">
                <a16:creationId xmlns:a16="http://schemas.microsoft.com/office/drawing/2014/main" id="{7721942F-6F30-499F-9222-A95A19E2E87D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571750"/>
            <a:ext cx="914400" cy="2590800"/>
            <a:chOff x="1296" y="912"/>
            <a:chExt cx="576" cy="1632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14737FF3-55B6-446D-8B31-72127D557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912"/>
              <a:ext cx="57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7B0B95BE-29C2-4199-A8FD-8AD600F73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912"/>
              <a:ext cx="0" cy="163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7A5D5101-E1CC-400E-817D-3C7B09A60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544"/>
              <a:ext cx="52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Text Box 10">
            <a:extLst>
              <a:ext uri="{FF2B5EF4-FFF2-40B4-BE49-F238E27FC236}">
                <a16:creationId xmlns:a16="http://schemas.microsoft.com/office/drawing/2014/main" id="{5E378211-34EB-4320-A050-3329FEA20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661025"/>
            <a:ext cx="6216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功放管工作在甲乙类，可以消除交越失真。</a:t>
            </a:r>
          </a:p>
        </p:txBody>
      </p:sp>
    </p:spTree>
    <p:extLst>
      <p:ext uri="{BB962C8B-B14F-4D97-AF65-F5344CB8AC3E}">
        <p14:creationId xmlns:p14="http://schemas.microsoft.com/office/powerpoint/2010/main" val="134879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B8B4A11F-2BB1-4D05-898B-0D1683883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563813"/>
          <a:ext cx="4802188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900" imgH="889000" progId="Equation.3">
                  <p:embed/>
                </p:oleObj>
              </mc:Choice>
              <mc:Fallback>
                <p:oleObj name="Equation" r:id="rId2" imgW="2374900" imgH="889000" progId="Equation.3">
                  <p:embed/>
                  <p:pic>
                    <p:nvPicPr>
                      <p:cNvPr id="21507" name="Object 8">
                        <a:extLst>
                          <a:ext uri="{FF2B5EF4-FFF2-40B4-BE49-F238E27FC236}">
                            <a16:creationId xmlns:a16="http://schemas.microsoft.com/office/drawing/2014/main" id="{C6B62E28-436D-45D9-922F-A044E70472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63813"/>
                        <a:ext cx="4802188" cy="17986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DC359351-ACC5-4DD6-8F55-00EC9AFDA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1700213"/>
          <a:ext cx="3048000" cy="301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4" imgW="10402752" imgH="10278910" progId="MSPhotoEd.3">
                  <p:embed/>
                </p:oleObj>
              </mc:Choice>
              <mc:Fallback>
                <p:oleObj name="Photo Editor 照片" r:id="rId4" imgW="10402752" imgH="10278910" progId="MSPhotoEd.3">
                  <p:embed/>
                  <p:pic>
                    <p:nvPicPr>
                      <p:cNvPr id="21508" name="Object 9">
                        <a:extLst>
                          <a:ext uri="{FF2B5EF4-FFF2-40B4-BE49-F238E27FC236}">
                            <a16:creationId xmlns:a16="http://schemas.microsoft.com/office/drawing/2014/main" id="{A8F0FF4D-98C0-49B1-BBF7-EB58CECA46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700213"/>
                        <a:ext cx="3048000" cy="301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80759ED5-8384-4D11-9E1C-E431BDAFE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1413" y="1431925"/>
          <a:ext cx="358298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30400" imgH="457200" progId="Equation.3">
                  <p:embed/>
                </p:oleObj>
              </mc:Choice>
              <mc:Fallback>
                <p:oleObj name="公式" r:id="rId6" imgW="1930400" imgH="457200" progId="Equation.3">
                  <p:embed/>
                  <p:pic>
                    <p:nvPicPr>
                      <p:cNvPr id="21509" name="Object 10">
                        <a:extLst>
                          <a:ext uri="{FF2B5EF4-FFF2-40B4-BE49-F238E27FC236}">
                            <a16:creationId xmlns:a16="http://schemas.microsoft.com/office/drawing/2014/main" id="{76213837-4935-4CB6-A815-1CEDBA01EE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431925"/>
                        <a:ext cx="3582987" cy="849313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BE871AD6-4720-49C5-ADB1-9C87498CE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652963"/>
          <a:ext cx="45942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273300" imgH="444500" progId="Equation.3">
                  <p:embed/>
                </p:oleObj>
              </mc:Choice>
              <mc:Fallback>
                <p:oleObj name="公式" r:id="rId8" imgW="2273300" imgH="444500" progId="Equation.3">
                  <p:embed/>
                  <p:pic>
                    <p:nvPicPr>
                      <p:cNvPr id="21510" name="Object 11">
                        <a:extLst>
                          <a:ext uri="{FF2B5EF4-FFF2-40B4-BE49-F238E27FC236}">
                            <a16:creationId xmlns:a16="http://schemas.microsoft.com/office/drawing/2014/main" id="{97484043-3D35-45FF-B46E-F3ACEBABA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652963"/>
                        <a:ext cx="4594225" cy="89535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">
            <a:extLst>
              <a:ext uri="{FF2B5EF4-FFF2-40B4-BE49-F238E27FC236}">
                <a16:creationId xmlns:a16="http://schemas.microsoft.com/office/drawing/2014/main" id="{B1BDBDDD-DDA4-49DD-AD14-62868B6E2C14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429000"/>
            <a:ext cx="3889375" cy="1004888"/>
            <a:chOff x="1111" y="2341"/>
            <a:chExt cx="1952" cy="590"/>
          </a:xfrm>
        </p:grpSpPr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16732CBF-74FF-4CF7-A6E2-F263D277E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341"/>
              <a:ext cx="136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3D34A857-EF41-42A2-AE7C-69F334612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2432"/>
              <a:ext cx="637" cy="499"/>
            </a:xfrm>
            <a:prstGeom prst="borderCallout1">
              <a:avLst>
                <a:gd name="adj1" fmla="val 13690"/>
                <a:gd name="adj2" fmla="val -5875"/>
                <a:gd name="adj3" fmla="val -20722"/>
                <a:gd name="adj4" fmla="val -17014"/>
              </a:avLst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电源平均电流</a:t>
              </a:r>
            </a:p>
          </p:txBody>
        </p:sp>
      </p:grpSp>
      <p:sp>
        <p:nvSpPr>
          <p:cNvPr id="9" name="Text Box 10">
            <a:extLst>
              <a:ext uri="{FF2B5EF4-FFF2-40B4-BE49-F238E27FC236}">
                <a16:creationId xmlns:a16="http://schemas.microsoft.com/office/drawing/2014/main" id="{03B23058-2EFA-4B24-B712-9D3940696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732463"/>
            <a:ext cx="5113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最大效率为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78.5%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（忽略饱和压降）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27CACE1-4792-482D-AEA9-551DE22E73C9}"/>
              </a:ext>
            </a:extLst>
          </p:cNvPr>
          <p:cNvSpPr/>
          <p:nvPr/>
        </p:nvSpPr>
        <p:spPr>
          <a:xfrm>
            <a:off x="2771775" y="4508500"/>
            <a:ext cx="792163" cy="1152525"/>
          </a:xfrm>
          <a:prstGeom prst="ellipse">
            <a:avLst/>
          </a:prstGeom>
          <a:noFill/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2347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1496FDCB-A53F-45F1-9B8B-BE072C6C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6215063"/>
            <a:ext cx="495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图</a:t>
            </a:r>
            <a:r>
              <a:rPr lang="en-US" altLang="zh-CN" sz="1800">
                <a:solidFill>
                  <a:schemeClr val="tx1"/>
                </a:solidFill>
              </a:rPr>
              <a:t>1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6692C0E2-948C-4497-87DA-4191427A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6286500"/>
            <a:ext cx="522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图</a:t>
            </a:r>
            <a:r>
              <a:rPr lang="en-US" altLang="zh-CN" sz="1800">
                <a:solidFill>
                  <a:schemeClr val="tx1"/>
                </a:solidFill>
              </a:rPr>
              <a:t>2</a:t>
            </a:r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3BDA391-A638-4943-8518-748CD715D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71813"/>
            <a:ext cx="3140075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A018AB1A-1647-46EE-8EEE-C9164C7A9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3000375"/>
            <a:ext cx="35147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90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>
            <a:extLst>
              <a:ext uri="{FF2B5EF4-FFF2-40B4-BE49-F238E27FC236}">
                <a16:creationId xmlns:a16="http://schemas.microsoft.com/office/drawing/2014/main" id="{D03E20D6-DBC0-475E-BD80-4875BF4F8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8" y="6072188"/>
            <a:ext cx="522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图</a:t>
            </a:r>
            <a:r>
              <a:rPr lang="en-US" altLang="zh-CN" sz="1800">
                <a:solidFill>
                  <a:schemeClr val="tx1"/>
                </a:solidFill>
              </a:rPr>
              <a:t>2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矩形 15">
            <a:extLst>
              <a:ext uri="{FF2B5EF4-FFF2-40B4-BE49-F238E27FC236}">
                <a16:creationId xmlns:a16="http://schemas.microsoft.com/office/drawing/2014/main" id="{E57D3DA4-E08E-4161-A894-26995DF9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6051550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输出功率和效率实验数据</a:t>
            </a:r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41E91A2E-6D5F-4D82-8494-895DECF9C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88" y="3559175"/>
            <a:ext cx="3151187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08E307A-5CBD-4264-979C-40D3951E6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50184"/>
              </p:ext>
            </p:extLst>
          </p:nvPr>
        </p:nvGraphicFramePr>
        <p:xfrm>
          <a:off x="161925" y="4376738"/>
          <a:ext cx="5440364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30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</a:t>
                      </a:r>
                    </a:p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91439" marR="91439" marT="45753" marB="4575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+Vcc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91439" marR="91439" marT="45753" marB="4575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9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9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Vcc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53" marB="4575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53" marB="4575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mW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53" marB="4575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效率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zh-CN" alt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53" marB="4575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53" marB="4575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7.4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53" marB="4575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53" marB="4575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53" marB="4575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20.4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53" marB="4575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53" marB="4575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v1max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53" marB="4575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18.3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 marT="45753" marB="4575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18.2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53" marB="4575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438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53" marB="4575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235.5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53" marB="4575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53.7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53" marB="4575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4">
            <a:extLst>
              <a:ext uri="{FF2B5EF4-FFF2-40B4-BE49-F238E27FC236}">
                <a16:creationId xmlns:a16="http://schemas.microsoft.com/office/drawing/2014/main" id="{294BCC8D-8B09-4C41-8120-C2C1150CA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6357938"/>
            <a:ext cx="5229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图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5">
            <a:extLst>
              <a:ext uri="{FF2B5EF4-FFF2-40B4-BE49-F238E27FC236}">
                <a16:creationId xmlns:a16="http://schemas.microsoft.com/office/drawing/2014/main" id="{86F02109-CB2C-4AC6-A04B-8D0663B10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6442075"/>
            <a:ext cx="300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静态工作点实验数据</a:t>
            </a:r>
          </a:p>
        </p:txBody>
      </p:sp>
      <p:sp>
        <p:nvSpPr>
          <p:cNvPr id="3" name="矩形 4">
            <a:extLst>
              <a:ext uri="{FF2B5EF4-FFF2-40B4-BE49-F238E27FC236}">
                <a16:creationId xmlns:a16="http://schemas.microsoft.com/office/drawing/2014/main" id="{0562D7E5-0841-4F80-8064-E8B8838AD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8" y="6072188"/>
            <a:ext cx="522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图</a:t>
            </a:r>
            <a:r>
              <a:rPr lang="en-US" altLang="zh-CN" sz="1800">
                <a:solidFill>
                  <a:schemeClr val="tx1"/>
                </a:solidFill>
              </a:rPr>
              <a:t>2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400DE952-A02C-41FB-8C95-8A3FD14CF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632142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7EA5269-7942-49DD-80F3-BBEA28D7C9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6375" y="2449513"/>
          <a:ext cx="263048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330200" progId="Equation.DSMT4">
                  <p:embed/>
                </p:oleObj>
              </mc:Choice>
              <mc:Fallback>
                <p:oleObj name="Equation" r:id="rId2" imgW="1346200" imgH="330200" progId="Equation.DSMT4">
                  <p:embed/>
                  <p:pic>
                    <p:nvPicPr>
                      <p:cNvPr id="29702" name="Object 5">
                        <a:extLst>
                          <a:ext uri="{FF2B5EF4-FFF2-40B4-BE49-F238E27FC236}">
                            <a16:creationId xmlns:a16="http://schemas.microsoft.com/office/drawing/2014/main" id="{3011AD47-000B-4A43-9D38-44493A3DFC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2449513"/>
                        <a:ext cx="2630488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F668927-BC2F-4FBF-BD65-CFEE63623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564308"/>
              </p:ext>
            </p:extLst>
          </p:nvPr>
        </p:nvGraphicFramePr>
        <p:xfrm>
          <a:off x="239018" y="5274907"/>
          <a:ext cx="4751388" cy="123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91417" marR="91417" marT="45705" marB="4570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7" marR="91417" marT="45705" marB="4570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E1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(mA)</a:t>
                      </a:r>
                      <a:endParaRPr lang="zh-CN" alt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7" marR="91417" marT="45705" marB="4570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E2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</a:t>
                      </a: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7" marR="91417" marT="45705" marB="4570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B1B2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(V)</a:t>
                      </a:r>
                      <a:endParaRPr lang="zh-CN" alt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7" marR="91417" marT="45705" marB="4570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11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</a:t>
                      </a:r>
                      <a:endParaRPr lang="en-US" altLang="zh-CN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(mV)</a:t>
                      </a:r>
                      <a:endParaRPr lang="zh-CN" altLang="en-US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7" marR="91417" marT="45705" marB="4570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2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itchFamily="18" charset="0"/>
                          <a:cs typeface="Times New Roman" pitchFamily="18" charset="0"/>
                        </a:rPr>
                        <a:t>2.547</a:t>
                      </a:r>
                      <a:endParaRPr lang="zh-CN" alt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17" marR="91417" marT="45705" marB="4570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0.893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7" marR="91417" marT="45705" marB="4570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7" marR="91417" marT="45705" marB="4570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7" marR="91417" marT="45705" marB="4570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7" marR="91417" marT="45705" marB="4570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17" marR="91417" marT="45705" marB="4570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9">
            <a:extLst>
              <a:ext uri="{FF2B5EF4-FFF2-40B4-BE49-F238E27FC236}">
                <a16:creationId xmlns:a16="http://schemas.microsoft.com/office/drawing/2014/main" id="{120BFEBA-C4CC-4DF6-8550-5940FBD34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38" y="2976563"/>
            <a:ext cx="35147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>
            <a:extLst>
              <a:ext uri="{FF2B5EF4-FFF2-40B4-BE49-F238E27FC236}">
                <a16:creationId xmlns:a16="http://schemas.microsoft.com/office/drawing/2014/main" id="{A38199A5-A656-4CE3-8507-4C9CBBC18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44" y="2963069"/>
            <a:ext cx="3516313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06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2E8FF6D9-101E-4C95-AB4B-A3908AA8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2571750"/>
            <a:ext cx="4429125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56264DF-9609-4438-9111-46B1E6807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82226"/>
              </p:ext>
            </p:extLst>
          </p:nvPr>
        </p:nvGraphicFramePr>
        <p:xfrm>
          <a:off x="285750" y="3571875"/>
          <a:ext cx="3500438" cy="2011662"/>
        </p:xfrm>
        <a:graphic>
          <a:graphicData uri="http://schemas.openxmlformats.org/drawingml/2006/table">
            <a:tbl>
              <a:tblPr/>
              <a:tblGrid>
                <a:gridCol w="15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Po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W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91439" marR="91439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itchFamily="2" charset="-122"/>
                          <a:ea typeface="+mn-ea"/>
                          <a:cs typeface="Times New Roman" pitchFamily="18" charset="0"/>
                        </a:rPr>
                        <a:t>Ω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91439" marR="91439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15.6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20.5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22.5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%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91439" marR="91439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0.014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0.027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0.036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电压放大倍数</a:t>
                      </a:r>
                    </a:p>
                  </a:txBody>
                  <a:tcPr marL="91439" marR="91439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25.2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31.1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34.1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91439" marR="91439"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矩形 15">
            <a:extLst>
              <a:ext uri="{FF2B5EF4-FFF2-40B4-BE49-F238E27FC236}">
                <a16:creationId xmlns:a16="http://schemas.microsoft.com/office/drawing/2014/main" id="{54A49347-6654-446C-9D54-B0B71C6CC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572125"/>
            <a:ext cx="2786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音频功放测试数据</a:t>
            </a:r>
          </a:p>
        </p:txBody>
      </p:sp>
      <p:pic>
        <p:nvPicPr>
          <p:cNvPr id="5" name="Picture 33">
            <a:extLst>
              <a:ext uri="{FF2B5EF4-FFF2-40B4-BE49-F238E27FC236}">
                <a16:creationId xmlns:a16="http://schemas.microsoft.com/office/drawing/2014/main" id="{84235D75-6C03-4B64-B6FD-357DD8484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2867025"/>
            <a:ext cx="7715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4">
            <a:extLst>
              <a:ext uri="{FF2B5EF4-FFF2-40B4-BE49-F238E27FC236}">
                <a16:creationId xmlns:a16="http://schemas.microsoft.com/office/drawing/2014/main" id="{C8FFEB18-D55D-4405-924B-4C60EAC69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6357938"/>
            <a:ext cx="527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图</a:t>
            </a:r>
            <a:r>
              <a:rPr lang="en-US" altLang="zh-CN" sz="1800" dirty="0">
                <a:solidFill>
                  <a:schemeClr val="tx1"/>
                </a:solidFill>
              </a:rPr>
              <a:t>3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34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439</Words>
  <Application>Microsoft Office PowerPoint</Application>
  <PresentationFormat>宽屏</PresentationFormat>
  <Paragraphs>96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等线</vt:lpstr>
      <vt:lpstr>等线 Light</vt:lpstr>
      <vt:lpstr>宋体</vt:lpstr>
      <vt:lpstr>Arial</vt:lpstr>
      <vt:lpstr>Arial Black</vt:lpstr>
      <vt:lpstr>Calibri</vt:lpstr>
      <vt:lpstr>Candara</vt:lpstr>
      <vt:lpstr>Symbol</vt:lpstr>
      <vt:lpstr>Times New Roman</vt:lpstr>
      <vt:lpstr>Wingdings</vt:lpstr>
      <vt:lpstr>Office 主题​​</vt:lpstr>
      <vt:lpstr>Equation</vt:lpstr>
      <vt:lpstr>Photo Editor 照片</vt:lpstr>
      <vt:lpstr>公式</vt:lpstr>
      <vt:lpstr>Visio.Drawing.5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聪</dc:creator>
  <cp:lastModifiedBy>李 聪</cp:lastModifiedBy>
  <cp:revision>4</cp:revision>
  <dcterms:created xsi:type="dcterms:W3CDTF">2021-09-29T09:23:27Z</dcterms:created>
  <dcterms:modified xsi:type="dcterms:W3CDTF">2021-09-29T16:21:22Z</dcterms:modified>
</cp:coreProperties>
</file>