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3" r:id="rId2"/>
    <p:sldMasterId id="2147484010" r:id="rId3"/>
  </p:sldMasterIdLst>
  <p:notesMasterIdLst>
    <p:notesMasterId r:id="rId20"/>
  </p:notesMasterIdLst>
  <p:handoutMasterIdLst>
    <p:handoutMasterId r:id="rId21"/>
  </p:handoutMasterIdLst>
  <p:sldIdLst>
    <p:sldId id="256" r:id="rId4"/>
    <p:sldId id="257" r:id="rId5"/>
    <p:sldId id="279" r:id="rId6"/>
    <p:sldId id="286" r:id="rId7"/>
    <p:sldId id="271" r:id="rId8"/>
    <p:sldId id="272" r:id="rId9"/>
    <p:sldId id="280" r:id="rId10"/>
    <p:sldId id="281" r:id="rId11"/>
    <p:sldId id="287" r:id="rId12"/>
    <p:sldId id="283" r:id="rId13"/>
    <p:sldId id="284" r:id="rId14"/>
    <p:sldId id="285" r:id="rId15"/>
    <p:sldId id="276" r:id="rId16"/>
    <p:sldId id="269" r:id="rId17"/>
    <p:sldId id="282" r:id="rId18"/>
    <p:sldId id="262"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846" autoAdjust="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notesViewPr>
    <p:cSldViewPr>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png"/><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EB83EEFB-AA71-4510-89F0-588BCBB89490}" type="datetimeFigureOut">
              <a:rPr lang="zh-CN" altLang="en-US"/>
              <a:pPr>
                <a:defRPr/>
              </a:pPr>
              <a:t>2021/9/30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E735520-35BF-4B12-97CD-F724527AF2E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0D8303F-E0BB-482A-ABD4-CADC4A03F333}" type="datetimeFigureOut">
              <a:rPr lang="zh-CN" altLang="en-US"/>
              <a:pPr>
                <a:defRPr/>
              </a:pPr>
              <a:t>2021/9/30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78C221D6-29F9-41B3-9352-C230185E336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C221D6-29F9-41B3-9352-C230185E336E}" type="slidenum">
              <a:rPr lang="zh-CN" altLang="en-US" smtClean="0"/>
              <a:pPr>
                <a:defRPr/>
              </a:pPr>
              <a:t>4</a:t>
            </a:fld>
            <a:endParaRPr lang="zh-CN" altLang="en-US"/>
          </a:p>
        </p:txBody>
      </p:sp>
    </p:spTree>
    <p:extLst>
      <p:ext uri="{BB962C8B-B14F-4D97-AF65-F5344CB8AC3E}">
        <p14:creationId xmlns:p14="http://schemas.microsoft.com/office/powerpoint/2010/main" val="219669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D4022F0-41E2-431D-9E64-1FA066A77646}" type="datetimeFigureOut">
              <a:rPr lang="zh-CN" altLang="en-US"/>
              <a:pPr>
                <a:defRPr/>
              </a:pPr>
              <a:t>2021/9/30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D2FB7CD-6520-448D-B796-A39A6621F9FC}"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5B573E9-45C5-4201-9D28-A8FD6CC9CD6B}" type="datetimeFigureOut">
              <a:rPr lang="zh-CN" altLang="en-US"/>
              <a:pPr>
                <a:defRPr/>
              </a:pPr>
              <a:t>2021/9/30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88FC336-883B-4E21-B02E-FBE242CA0388}"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1B3639B-DBC6-45AA-BD2D-D2564CB88A19}" type="datetimeFigureOut">
              <a:rPr lang="zh-CN" altLang="en-US"/>
              <a:pPr>
                <a:defRPr/>
              </a:pPr>
              <a:t>2021/9/30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788DEB0-AEE1-4B18-8647-7EDA3C830FDC}"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1EEE502-D6DF-4199-8F61-7A63CD4413FB}" type="datetimeFigureOut">
              <a:rPr lang="zh-CN" altLang="en-US"/>
              <a:pPr>
                <a:defRPr/>
              </a:pPr>
              <a:t>2021/9/30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130C4FA-5F8C-4B19-84F4-364B32367EC0}"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6FAF7BD-944D-4E51-A434-4CD6815E968C}" type="datetimeFigureOut">
              <a:rPr lang="zh-CN" altLang="en-US"/>
              <a:pPr>
                <a:defRPr/>
              </a:pPr>
              <a:t>2021/9/30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604653-B439-4737-A0FB-7276655F7752}" type="slidenum">
              <a:rPr lang="zh-CN" altLang="en-US"/>
              <a:pPr>
                <a:defRPr/>
              </a:pPr>
              <a:t>‹#›</a:t>
            </a:fld>
            <a:endParaRPr lang="zh-CN" altLang="en-US"/>
          </a:p>
        </p:txBody>
      </p:sp>
    </p:spTree>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C4FE229-147B-48B4-B81C-CD9F8C9D3B65}" type="datetimeFigureOut">
              <a:rPr lang="zh-CN" altLang="en-US"/>
              <a:pPr>
                <a:defRPr/>
              </a:pPr>
              <a:t>2021/9/30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7C102A8-47D2-49CE-B544-A8FE16BAE590}" type="slidenum">
              <a:rPr lang="zh-CN" altLang="en-US"/>
              <a:pPr>
                <a:defRPr/>
              </a:pPr>
              <a:t>‹#›</a:t>
            </a:fld>
            <a:endParaRPr lang="zh-CN" altLang="en-US"/>
          </a:p>
        </p:txBody>
      </p:sp>
    </p:spTree>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FFDB5A4-5714-419C-8D53-9018A0F2779E}" type="datetimeFigureOut">
              <a:rPr lang="zh-CN" altLang="en-US"/>
              <a:pPr>
                <a:defRPr/>
              </a:pPr>
              <a:t>2021/9/30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E4FC75E-32AC-4190-A98E-12C88FDCF4A4}" type="slidenum">
              <a:rPr lang="zh-CN" altLang="en-US"/>
              <a:pPr>
                <a:defRPr/>
              </a:pPr>
              <a:t>‹#›</a:t>
            </a:fld>
            <a:endParaRPr lang="zh-CN" altLang="en-US"/>
          </a:p>
        </p:txBody>
      </p:sp>
    </p:spTree>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FF2C0AC-79E3-43CF-9D19-A8ACFCC610EA}" type="datetimeFigureOut">
              <a:rPr lang="zh-CN" altLang="en-US"/>
              <a:pPr>
                <a:defRPr/>
              </a:pPr>
              <a:t>2021/9/30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CCA16AE-F802-4D44-8510-46499ABD31A7}" type="slidenum">
              <a:rPr lang="zh-CN" altLang="en-US"/>
              <a:pPr>
                <a:defRPr/>
              </a:pPr>
              <a:t>‹#›</a:t>
            </a:fld>
            <a:endParaRPr lang="zh-CN" altLang="en-US"/>
          </a:p>
        </p:txBody>
      </p:sp>
    </p:spTree>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F614F85-4D10-48FC-BD81-7E625935E256}" type="datetimeFigureOut">
              <a:rPr lang="zh-CN" altLang="en-US"/>
              <a:pPr>
                <a:defRPr/>
              </a:pPr>
              <a:t>2021/9/30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2A7B11A-FE86-4EB5-8BE7-1672E04BDCE5}" type="slidenum">
              <a:rPr lang="zh-CN" altLang="en-US"/>
              <a:pPr>
                <a:defRPr/>
              </a:pPr>
              <a:t>‹#›</a:t>
            </a:fld>
            <a:endParaRPr lang="zh-CN" altLang="en-US"/>
          </a:p>
        </p:txBody>
      </p:sp>
    </p:spTree>
  </p:cSld>
  <p:clrMapOvr>
    <a:masterClrMapping/>
  </p:clrMapOvr>
  <p:transition spd="slow">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087FB46-1C42-4568-9F98-D816903B4C88}" type="datetimeFigureOut">
              <a:rPr lang="zh-CN" altLang="en-US"/>
              <a:pPr>
                <a:defRPr/>
              </a:pPr>
              <a:t>2021/9/30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AD34529-98F8-4426-964D-43801180A5A9}" type="slidenum">
              <a:rPr lang="zh-CN" altLang="en-US"/>
              <a:pPr>
                <a:defRPr/>
              </a:pPr>
              <a:t>‹#›</a:t>
            </a:fld>
            <a:endParaRPr lang="zh-CN" altLang="en-US"/>
          </a:p>
        </p:txBody>
      </p:sp>
    </p:spTree>
  </p:cSld>
  <p:clrMapOvr>
    <a:masterClrMapping/>
  </p:clrMapOvr>
  <p:transition spd="slow">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52B9825-20B5-4C5E-B143-3913DACA5ECD}" type="datetimeFigureOut">
              <a:rPr lang="zh-CN" altLang="en-US"/>
              <a:pPr>
                <a:defRPr/>
              </a:pPr>
              <a:t>2021/9/30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853A1DD-A0D4-4A90-94A8-A8FF55F807FE}" type="slidenum">
              <a:rPr lang="zh-CN" altLang="en-US"/>
              <a:pPr>
                <a:defRPr/>
              </a:pPr>
              <a:t>‹#›</a:t>
            </a:fld>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B3E810-B9E0-4A72-8205-ED54C2990199}" type="datetimeFigureOut">
              <a:rPr lang="zh-CN" altLang="en-US"/>
              <a:pPr>
                <a:defRPr/>
              </a:pPr>
              <a:t>2021/9/30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474D5D-0526-44A4-B67E-D4848DA46DF2}"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7031B2E-C6F2-4C1B-9F5A-5676BC977559}" type="datetimeFigureOut">
              <a:rPr lang="zh-CN" altLang="en-US"/>
              <a:pPr>
                <a:defRPr/>
              </a:pPr>
              <a:t>2021/9/30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76FCFD6-1F6A-4B9A-B505-F80E3792E4BC}" type="slidenum">
              <a:rPr lang="zh-CN" altLang="en-US"/>
              <a:pPr>
                <a:defRPr/>
              </a:pPr>
              <a:t>‹#›</a:t>
            </a:fld>
            <a:endParaRPr lang="zh-CN" altLang="en-US"/>
          </a:p>
        </p:txBody>
      </p:sp>
    </p:spTree>
  </p:cSld>
  <p:clrMapOvr>
    <a:masterClrMapping/>
  </p:clrMapOvr>
  <p:transition spd="slow">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9E42B5-4AAD-4FF1-B753-D086442780F9}" type="datetimeFigureOut">
              <a:rPr lang="zh-CN" altLang="en-US"/>
              <a:pPr>
                <a:defRPr/>
              </a:pPr>
              <a:t>2021/9/30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95580EC-50DA-4F38-911C-CE1BB9FF6BEB}" type="slidenum">
              <a:rPr lang="zh-CN" altLang="en-US"/>
              <a:pPr>
                <a:defRPr/>
              </a:pPr>
              <a:t>‹#›</a:t>
            </a:fld>
            <a:endParaRPr lang="zh-CN" altLang="en-US"/>
          </a:p>
        </p:txBody>
      </p:sp>
    </p:spTree>
  </p:cSld>
  <p:clrMapOvr>
    <a:masterClrMapping/>
  </p:clrMapOvr>
  <p:transition spd="slow">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4534D32-DE7B-422C-B017-D21A6F96A20C}" type="datetimeFigureOut">
              <a:rPr lang="zh-CN" altLang="en-US"/>
              <a:pPr>
                <a:defRPr/>
              </a:pPr>
              <a:t>2021/9/30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D7A2247-8C1D-43A0-9E24-7B7BCD16730A}" type="slidenum">
              <a:rPr lang="zh-CN" altLang="en-US"/>
              <a:pPr>
                <a:defRPr/>
              </a:pPr>
              <a:t>‹#›</a:t>
            </a:fld>
            <a:endParaRPr lang="zh-CN" altLang="en-US"/>
          </a:p>
        </p:txBody>
      </p:sp>
    </p:spTree>
  </p:cSld>
  <p:clrMapOvr>
    <a:masterClrMapping/>
  </p:clrMapOvr>
  <p:transition spd="slow">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21107C6-FF07-41FF-8252-F42FE083F9BB}" type="datetimeFigureOut">
              <a:rPr lang="zh-CN" altLang="en-US"/>
              <a:pPr>
                <a:defRPr/>
              </a:pPr>
              <a:t>2021/9/30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F6F0E7B-E2A0-466E-A022-CDD8028F9A18}" type="slidenum">
              <a:rPr lang="zh-CN" altLang="en-US"/>
              <a:pPr>
                <a:defRPr/>
              </a:pPr>
              <a:t>‹#›</a:t>
            </a:fld>
            <a:endParaRPr lang="zh-CN" altLang="en-US"/>
          </a:p>
        </p:txBody>
      </p:sp>
    </p:spTree>
  </p:cSld>
  <p:clrMapOvr>
    <a:masterClrMapping/>
  </p:clrMapOvr>
  <p:transition spd="slow">
    <p:randomBar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ounded Rectangle 15"/>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9"/>
          <p:cNvGrpSpPr>
            <a:grpSpLocks noChangeAspect="1"/>
          </p:cNvGrpSpPr>
          <p:nvPr/>
        </p:nvGrpSpPr>
        <p:grpSpPr bwMode="auto">
          <a:xfrm>
            <a:off x="211138" y="5354638"/>
            <a:ext cx="8723312" cy="1330325"/>
            <a:chOff x="-3905250" y="4294188"/>
            <a:chExt cx="13011150" cy="1892300"/>
          </a:xfrm>
        </p:grpSpPr>
        <p:sp>
          <p:nvSpPr>
            <p:cNvPr id="6"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7"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8"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a typeface="+mn-ea"/>
              </a:endParaRPr>
            </a:p>
          </p:txBody>
        </p:sp>
        <p:sp>
          <p:nvSpPr>
            <p:cNvPr id="9"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a typeface="+mn-ea"/>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a typeface="+mn-ea"/>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fld id="{46459081-2C71-414B-9569-E84998D322E6}" type="datetimeFigureOut">
              <a:rPr lang="zh-CN" altLang="en-US"/>
              <a:pPr>
                <a:defRPr/>
              </a:pPr>
              <a:t>2021/9/30</a:t>
            </a:fld>
            <a:endParaRPr lang="zh-CN" altLang="en-US"/>
          </a:p>
        </p:txBody>
      </p:sp>
      <p:sp>
        <p:nvSpPr>
          <p:cNvPr id="12" name="Footer Placeholder 4"/>
          <p:cNvSpPr>
            <a:spLocks noGrp="1"/>
          </p:cNvSpPr>
          <p:nvPr>
            <p:ph type="ftr" sz="quarter" idx="11"/>
          </p:nvPr>
        </p:nvSpPr>
        <p:spPr/>
        <p:txBody>
          <a:bodyPr/>
          <a:lstStyle>
            <a:lvl1pPr>
              <a:defRPr/>
            </a:lvl1pPr>
          </a:lstStyle>
          <a:p>
            <a:pPr>
              <a:defRPr/>
            </a:pPr>
            <a:endParaRPr lang="zh-CN" altLang="en-US"/>
          </a:p>
        </p:txBody>
      </p:sp>
      <p:sp>
        <p:nvSpPr>
          <p:cNvPr id="13" name="Slide Number Placeholder 5"/>
          <p:cNvSpPr>
            <a:spLocks noGrp="1"/>
          </p:cNvSpPr>
          <p:nvPr>
            <p:ph type="sldNum" sz="quarter" idx="12"/>
          </p:nvPr>
        </p:nvSpPr>
        <p:spPr/>
        <p:txBody>
          <a:bodyPr/>
          <a:lstStyle>
            <a:lvl1pPr>
              <a:defRPr/>
            </a:lvl1pPr>
          </a:lstStyle>
          <a:p>
            <a:pPr>
              <a:defRPr/>
            </a:pPr>
            <a:fld id="{0A8CC9BB-275E-4D0F-A947-A1F517F302E0}"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srcRect/>
          <a:stretch>
            <a:fillRect/>
          </a:stretch>
        </p:blipFill>
        <p:spPr bwMode="auto">
          <a:xfrm>
            <a:off x="7019925" y="5713413"/>
            <a:ext cx="1997075" cy="1123950"/>
          </a:xfrm>
          <a:prstGeom prst="rect">
            <a:avLst/>
          </a:prstGeom>
          <a:noFill/>
          <a:ln w="9525">
            <a:noFill/>
            <a:miter lim="800000"/>
            <a:headEnd/>
            <a:tailEnd/>
          </a:ln>
        </p:spPr>
      </p:pic>
      <p:sp>
        <p:nvSpPr>
          <p:cNvPr id="3" name="Content Placeholder 2"/>
          <p:cNvSpPr>
            <a:spLocks noGrp="1"/>
          </p:cNvSpPr>
          <p:nvPr>
            <p:ph idx="1"/>
          </p:nvPr>
        </p:nvSpPr>
        <p:spPr>
          <a:xfrm>
            <a:off x="395536" y="1988840"/>
            <a:ext cx="8424935" cy="3744417"/>
          </a:xfrm>
        </p:spPr>
        <p:txBody>
          <a:bodyPr/>
          <a:lstStyle>
            <a:lvl1pPr>
              <a:defRPr sz="2800" b="1">
                <a:solidFill>
                  <a:schemeClr val="tx1"/>
                </a:solidFill>
              </a:defRPr>
            </a:lvl1pPr>
            <a:lvl2pPr>
              <a:defRPr sz="2400" b="1">
                <a:solidFill>
                  <a:schemeClr val="tx1"/>
                </a:solidFill>
              </a:defRPr>
            </a:lvl2pPr>
            <a:lvl3pPr>
              <a:defRPr sz="2400" b="1">
                <a:solidFill>
                  <a:schemeClr val="tx1"/>
                </a:solidFill>
              </a:defRPr>
            </a:lvl3pPr>
            <a:lvl4pPr>
              <a:defRPr sz="2000" b="1">
                <a:solidFill>
                  <a:schemeClr val="tx1"/>
                </a:solidFill>
              </a:defRPr>
            </a:lvl4pPr>
            <a:lvl5pPr>
              <a:defRPr sz="2000" b="1">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Title 6"/>
          <p:cNvSpPr>
            <a:spLocks noGrp="1"/>
          </p:cNvSpPr>
          <p:nvPr>
            <p:ph type="title"/>
          </p:nvPr>
        </p:nvSpPr>
        <p:spPr/>
        <p:txBody>
          <a:bodyPr>
            <a:normAutofit/>
          </a:bodyPr>
          <a:lstStyle>
            <a:lvl1pPr>
              <a:defRPr sz="4000"/>
            </a:lvl1pPr>
          </a:lstStyle>
          <a:p>
            <a:r>
              <a:rPr lang="zh-CN" altLang="en-US" dirty="0" smtClean="0"/>
              <a:t>单击此处编辑母版标题样式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6DE25952-701B-46B0-ACA9-93A965631A96}" type="datetimeFigureOut">
              <a:rPr lang="zh-CN" altLang="en-US"/>
              <a:pPr>
                <a:defRPr/>
              </a:pPr>
              <a:t>2021/9/30</a:t>
            </a:fld>
            <a:endParaRPr lang="zh-CN" altLang="en-US"/>
          </a:p>
        </p:txBody>
      </p:sp>
      <p:sp>
        <p:nvSpPr>
          <p:cNvPr id="6" name="Footer Placeholder 4"/>
          <p:cNvSpPr>
            <a:spLocks noGrp="1"/>
          </p:cNvSpPr>
          <p:nvPr>
            <p:ph type="ftr" sz="quarter" idx="11"/>
          </p:nvPr>
        </p:nvSpPr>
        <p:spPr>
          <a:xfrm>
            <a:off x="468313" y="6308725"/>
            <a:ext cx="1857375" cy="365125"/>
          </a:xfrm>
        </p:spPr>
        <p:txBody>
          <a:bodyPr/>
          <a:lstStyle>
            <a:lvl1pPr>
              <a:defRPr sz="1800" b="1">
                <a:latin typeface="隶书" panose="02010509060101010101" pitchFamily="49" charset="-122"/>
                <a:ea typeface="隶书" panose="02010509060101010101" pitchFamily="49" charset="-122"/>
              </a:defRPr>
            </a:lvl1pPr>
          </a:lstStyle>
          <a:p>
            <a:pPr>
              <a:defRPr/>
            </a:pPr>
            <a:r>
              <a:rPr lang="zh-CN" altLang="en-US"/>
              <a:t>电子科技大学</a:t>
            </a:r>
          </a:p>
        </p:txBody>
      </p:sp>
      <p:sp>
        <p:nvSpPr>
          <p:cNvPr id="8" name="Slide Number Placeholder 5"/>
          <p:cNvSpPr>
            <a:spLocks noGrp="1"/>
          </p:cNvSpPr>
          <p:nvPr>
            <p:ph type="sldNum" sz="quarter" idx="12"/>
          </p:nvPr>
        </p:nvSpPr>
        <p:spPr/>
        <p:txBody>
          <a:bodyPr/>
          <a:lstStyle>
            <a:lvl1pPr>
              <a:defRPr/>
            </a:lvl1pPr>
          </a:lstStyle>
          <a:p>
            <a:pPr>
              <a:defRPr/>
            </a:pPr>
            <a:fld id="{C254DE37-AC73-4DAA-BBB2-09197D84C584}"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ounded Rectangle 13"/>
          <p:cNvSpPr/>
          <p:nvPr/>
        </p:nvSpPr>
        <p:spPr>
          <a:xfrm>
            <a:off x="228600" y="228600"/>
            <a:ext cx="8696325"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6" name="Freeform 18"/>
          <p:cNvSpPr>
            <a:spLocks/>
          </p:cNvSpPr>
          <p:nvPr/>
        </p:nvSpPr>
        <p:spPr bwMode="hidden">
          <a:xfrm>
            <a:off x="2619375" y="4075113"/>
            <a:ext cx="5545138" cy="85090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7" name="Freeform 22"/>
          <p:cNvSpPr>
            <a:spLocks/>
          </p:cNvSpPr>
          <p:nvPr/>
        </p:nvSpPr>
        <p:spPr bwMode="hidden">
          <a:xfrm>
            <a:off x="2828925" y="4087813"/>
            <a:ext cx="5467350" cy="77470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a typeface="+mn-ea"/>
            </a:endParaRPr>
          </a:p>
        </p:txBody>
      </p:sp>
      <p:sp>
        <p:nvSpPr>
          <p:cNvPr id="8" name="Freeform 26"/>
          <p:cNvSpPr>
            <a:spLocks/>
          </p:cNvSpPr>
          <p:nvPr/>
        </p:nvSpPr>
        <p:spPr bwMode="hidden">
          <a:xfrm>
            <a:off x="5610225" y="4073525"/>
            <a:ext cx="3306763" cy="652463"/>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a typeface="+mn-ea"/>
            </a:endParaRPr>
          </a:p>
        </p:txBody>
      </p:sp>
      <p:sp useBgFill="1">
        <p:nvSpPr>
          <p:cNvPr id="9" name="Freeform 10"/>
          <p:cNvSpPr>
            <a:spLocks/>
          </p:cNvSpPr>
          <p:nvPr/>
        </p:nvSpPr>
        <p:spPr bwMode="hidden">
          <a:xfrm>
            <a:off x="211138" y="4059238"/>
            <a:ext cx="8723312" cy="1328737"/>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a typeface="+mn-ea"/>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0" name="Date Placeholder 3"/>
          <p:cNvSpPr>
            <a:spLocks noGrp="1"/>
          </p:cNvSpPr>
          <p:nvPr>
            <p:ph type="dt" sz="half" idx="10"/>
          </p:nvPr>
        </p:nvSpPr>
        <p:spPr/>
        <p:txBody>
          <a:bodyPr/>
          <a:lstStyle>
            <a:lvl1pPr>
              <a:defRPr/>
            </a:lvl1pPr>
          </a:lstStyle>
          <a:p>
            <a:pPr>
              <a:defRPr/>
            </a:pPr>
            <a:fld id="{0556F0E6-B799-4F05-BC4D-8070CE79D60E}" type="datetimeFigureOut">
              <a:rPr lang="zh-CN" altLang="en-US"/>
              <a:pPr>
                <a:defRPr/>
              </a:pPr>
              <a:t>2021/9/30</a:t>
            </a:fld>
            <a:endParaRPr lang="zh-CN" altLang="en-US"/>
          </a:p>
        </p:txBody>
      </p:sp>
      <p:sp>
        <p:nvSpPr>
          <p:cNvPr id="11" name="Footer Placeholder 4"/>
          <p:cNvSpPr>
            <a:spLocks noGrp="1"/>
          </p:cNvSpPr>
          <p:nvPr>
            <p:ph type="ftr" sz="quarter" idx="11"/>
          </p:nvPr>
        </p:nvSpPr>
        <p:spPr/>
        <p:txBody>
          <a:bodyPr/>
          <a:lstStyle>
            <a:lvl1pPr>
              <a:defRPr/>
            </a:lvl1pPr>
          </a:lstStyle>
          <a:p>
            <a:pPr>
              <a:defRPr/>
            </a:pPr>
            <a:endParaRPr lang="zh-CN" altLang="en-US"/>
          </a:p>
        </p:txBody>
      </p:sp>
      <p:sp>
        <p:nvSpPr>
          <p:cNvPr id="12" name="Slide Number Placeholder 5"/>
          <p:cNvSpPr>
            <a:spLocks noGrp="1"/>
          </p:cNvSpPr>
          <p:nvPr>
            <p:ph type="sldNum" sz="quarter" idx="12"/>
          </p:nvPr>
        </p:nvSpPr>
        <p:spPr/>
        <p:txBody>
          <a:bodyPr/>
          <a:lstStyle>
            <a:lvl1pPr>
              <a:defRPr/>
            </a:lvl1pPr>
          </a:lstStyle>
          <a:p>
            <a:pPr>
              <a:defRPr/>
            </a:pPr>
            <a:fld id="{C46D3D32-B1DB-4ED7-8574-85580E8070CC}"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fld id="{2272105A-EE5F-4D4B-A43D-F7F84A7FA024}" type="datetimeFigureOut">
              <a:rPr lang="zh-CN" altLang="en-US"/>
              <a:pPr>
                <a:defRPr/>
              </a:pPr>
              <a:t>2021/9/30</a:t>
            </a:fld>
            <a:endParaRPr lang="zh-CN" altLang="en-US"/>
          </a:p>
        </p:txBody>
      </p:sp>
      <p:sp>
        <p:nvSpPr>
          <p:cNvPr id="6" name="Footer Placeholder 4"/>
          <p:cNvSpPr>
            <a:spLocks noGrp="1"/>
          </p:cNvSpPr>
          <p:nvPr>
            <p:ph type="ftr" sz="quarter" idx="16"/>
          </p:nvPr>
        </p:nvSpPr>
        <p:spPr/>
        <p:txBody>
          <a:bodyPr/>
          <a:lstStyle>
            <a:lvl1pPr>
              <a:defRPr/>
            </a:lvl1pPr>
          </a:lstStyle>
          <a:p>
            <a:pPr>
              <a:defRPr/>
            </a:pPr>
            <a:endParaRPr lang="zh-CN" altLang="en-US"/>
          </a:p>
        </p:txBody>
      </p:sp>
      <p:sp>
        <p:nvSpPr>
          <p:cNvPr id="7" name="Slide Number Placeholder 5"/>
          <p:cNvSpPr>
            <a:spLocks noGrp="1"/>
          </p:cNvSpPr>
          <p:nvPr>
            <p:ph type="sldNum" sz="quarter" idx="17"/>
          </p:nvPr>
        </p:nvSpPr>
        <p:spPr/>
        <p:txBody>
          <a:bodyPr/>
          <a:lstStyle>
            <a:lvl1pPr>
              <a:defRPr/>
            </a:lvl1pPr>
          </a:lstStyle>
          <a:p>
            <a:pPr>
              <a:defRPr/>
            </a:pPr>
            <a:fld id="{DC3A4028-4110-48E0-B211-63D8FB58349B}"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B148963A-0FF2-4113-80F4-0374DF67A9CD}" type="datetimeFigureOut">
              <a:rPr lang="zh-CN" altLang="en-US"/>
              <a:pPr>
                <a:defRPr/>
              </a:pPr>
              <a:t>2021/9/30</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27929E7E-93E6-4FDB-AD36-77E144299F5C}"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fld id="{0FCC09A1-49EF-4F2F-B012-7DA0D30D9E66}" type="datetimeFigureOut">
              <a:rPr lang="zh-CN" altLang="en-US"/>
              <a:pPr>
                <a:defRPr/>
              </a:pPr>
              <a:t>2021/9/30</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69258568-FEF8-40AD-A5D6-63B25B58B68A}"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73F2872-8599-497B-A54F-2562382D27DA}" type="datetimeFigureOut">
              <a:rPr lang="zh-CN" altLang="en-US"/>
              <a:pPr>
                <a:defRPr/>
              </a:pPr>
              <a:t>2021/9/30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4FF546E-9B3F-4B8D-8F2E-2DF20F41FCD1}"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ounded Rectangle 11"/>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5"/>
          <p:cNvGrpSpPr>
            <a:grpSpLocks noChangeAspect="1"/>
          </p:cNvGrpSpPr>
          <p:nvPr/>
        </p:nvGrpSpPr>
        <p:grpSpPr bwMode="auto">
          <a:xfrm>
            <a:off x="211138" y="714375"/>
            <a:ext cx="8723312" cy="1330325"/>
            <a:chOff x="-3905251" y="4294188"/>
            <a:chExt cx="13027839" cy="1892300"/>
          </a:xfrm>
        </p:grpSpPr>
        <p:sp>
          <p:nvSpPr>
            <p:cNvPr id="4"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5"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6"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a typeface="+mn-ea"/>
              </a:endParaRPr>
            </a:p>
          </p:txBody>
        </p:sp>
        <p:sp>
          <p:nvSpPr>
            <p:cNvPr id="7"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a typeface="+mn-ea"/>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a typeface="+mn-ea"/>
              </a:endParaRPr>
            </a:p>
          </p:txBody>
        </p:sp>
      </p:grpSp>
      <p:sp>
        <p:nvSpPr>
          <p:cNvPr id="9" name="Date Placeholder 1"/>
          <p:cNvSpPr>
            <a:spLocks noGrp="1"/>
          </p:cNvSpPr>
          <p:nvPr>
            <p:ph type="dt" sz="half" idx="10"/>
          </p:nvPr>
        </p:nvSpPr>
        <p:spPr/>
        <p:txBody>
          <a:bodyPr/>
          <a:lstStyle>
            <a:lvl1pPr>
              <a:defRPr/>
            </a:lvl1pPr>
          </a:lstStyle>
          <a:p>
            <a:pPr>
              <a:defRPr/>
            </a:pPr>
            <a:fld id="{49065F16-CA1B-44F5-AC28-3C2527DE0652}" type="datetimeFigureOut">
              <a:rPr lang="zh-CN" altLang="en-US"/>
              <a:pPr>
                <a:defRPr/>
              </a:pPr>
              <a:t>2021/9/30</a:t>
            </a:fld>
            <a:endParaRPr lang="zh-CN" altLang="en-US"/>
          </a:p>
        </p:txBody>
      </p:sp>
      <p:sp>
        <p:nvSpPr>
          <p:cNvPr id="10" name="Footer Placeholder 2"/>
          <p:cNvSpPr>
            <a:spLocks noGrp="1"/>
          </p:cNvSpPr>
          <p:nvPr>
            <p:ph type="ftr" sz="quarter" idx="11"/>
          </p:nvPr>
        </p:nvSpPr>
        <p:spPr/>
        <p:txBody>
          <a:bodyPr/>
          <a:lstStyle>
            <a:lvl1pPr>
              <a:defRPr/>
            </a:lvl1pPr>
          </a:lstStyle>
          <a:p>
            <a:pPr>
              <a:defRPr/>
            </a:pPr>
            <a:endParaRPr lang="zh-CN" altLang="en-US"/>
          </a:p>
        </p:txBody>
      </p:sp>
      <p:sp>
        <p:nvSpPr>
          <p:cNvPr id="11" name="Slide Number Placeholder 3"/>
          <p:cNvSpPr>
            <a:spLocks noGrp="1"/>
          </p:cNvSpPr>
          <p:nvPr>
            <p:ph type="sldNum" sz="quarter" idx="12"/>
          </p:nvPr>
        </p:nvSpPr>
        <p:spPr/>
        <p:txBody>
          <a:bodyPr/>
          <a:lstStyle>
            <a:lvl1pPr>
              <a:defRPr/>
            </a:lvl1pPr>
          </a:lstStyle>
          <a:p>
            <a:pPr>
              <a:defRPr/>
            </a:pPr>
            <a:fld id="{C9CC9B10-D3BB-406A-A1D2-17E28D6DF473}"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Rounded Rectangle 14"/>
          <p:cNvSpPr/>
          <p:nvPr/>
        </p:nvSpPr>
        <p:spPr>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23"/>
          <p:cNvGrpSpPr>
            <a:grpSpLocks noChangeAspect="1"/>
          </p:cNvGrpSpPr>
          <p:nvPr/>
        </p:nvGrpSpPr>
        <p:grpSpPr bwMode="auto">
          <a:xfrm>
            <a:off x="211138" y="714375"/>
            <a:ext cx="8723312" cy="1331913"/>
            <a:chOff x="-3905250" y="4294188"/>
            <a:chExt cx="13011150" cy="1892300"/>
          </a:xfrm>
        </p:grpSpPr>
        <p:sp>
          <p:nvSpPr>
            <p:cNvPr id="7"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8"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9"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a typeface="+mn-ea"/>
              </a:endParaRPr>
            </a:p>
          </p:txBody>
        </p:sp>
        <p:sp>
          <p:nvSpPr>
            <p:cNvPr id="10"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a typeface="+mn-ea"/>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a typeface="+mn-ea"/>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fld id="{8D443888-65FD-4B55-997C-9EA650536C2B}" type="datetimeFigureOut">
              <a:rPr lang="zh-CN" altLang="en-US"/>
              <a:pPr>
                <a:defRPr/>
              </a:pPr>
              <a:t>2021/9/30</a:t>
            </a:fld>
            <a:endParaRPr lang="zh-CN" altLang="en-US"/>
          </a:p>
        </p:txBody>
      </p:sp>
      <p:sp>
        <p:nvSpPr>
          <p:cNvPr id="13" name="Footer Placeholder 5"/>
          <p:cNvSpPr>
            <a:spLocks noGrp="1"/>
          </p:cNvSpPr>
          <p:nvPr>
            <p:ph type="ftr" sz="quarter" idx="11"/>
          </p:nvPr>
        </p:nvSpPr>
        <p:spPr/>
        <p:txBody>
          <a:bodyPr/>
          <a:lstStyle>
            <a:lvl1pPr>
              <a:defRPr/>
            </a:lvl1pPr>
          </a:lstStyle>
          <a:p>
            <a:pPr>
              <a:defRPr/>
            </a:pPr>
            <a:endParaRPr lang="zh-CN" altLang="en-US"/>
          </a:p>
        </p:txBody>
      </p:sp>
      <p:sp>
        <p:nvSpPr>
          <p:cNvPr id="14" name="Slide Number Placeholder 6"/>
          <p:cNvSpPr>
            <a:spLocks noGrp="1"/>
          </p:cNvSpPr>
          <p:nvPr>
            <p:ph type="sldNum" sz="quarter" idx="12"/>
          </p:nvPr>
        </p:nvSpPr>
        <p:spPr/>
        <p:txBody>
          <a:bodyPr/>
          <a:lstStyle>
            <a:lvl1pPr>
              <a:defRPr/>
            </a:lvl1pPr>
          </a:lstStyle>
          <a:p>
            <a:pPr>
              <a:defRPr/>
            </a:pPr>
            <a:fld id="{4D7289A6-9937-437B-B636-749EFE4A53A9}"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ounded Rectangle 14"/>
          <p:cNvSpPr/>
          <p:nvPr/>
        </p:nvSpPr>
        <p:spPr>
          <a:xfrm>
            <a:off x="228600" y="228600"/>
            <a:ext cx="8696325"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8"/>
          <p:cNvGrpSpPr>
            <a:grpSpLocks noChangeAspect="1"/>
          </p:cNvGrpSpPr>
          <p:nvPr/>
        </p:nvGrpSpPr>
        <p:grpSpPr bwMode="auto">
          <a:xfrm>
            <a:off x="211138" y="5354638"/>
            <a:ext cx="8723312" cy="1330325"/>
            <a:chOff x="-3905250" y="4294188"/>
            <a:chExt cx="13011150" cy="1892300"/>
          </a:xfrm>
        </p:grpSpPr>
        <p:sp>
          <p:nvSpPr>
            <p:cNvPr id="7" name="Freeform 14"/>
            <p:cNvSpPr>
              <a:spLocks/>
            </p:cNvSpPr>
            <p:nvPr/>
          </p:nvSpPr>
          <p:spPr bwMode="hidden">
            <a:xfrm>
              <a:off x="4810681" y="4499676"/>
              <a:ext cx="4295219"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8" name="Freeform 18"/>
            <p:cNvSpPr>
              <a:spLocks/>
            </p:cNvSpPr>
            <p:nvPr/>
          </p:nvSpPr>
          <p:spPr bwMode="hidden">
            <a:xfrm>
              <a:off x="-308538" y="4319027"/>
              <a:ext cx="8280254" cy="1208092"/>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9" name="Freeform 22"/>
            <p:cNvSpPr>
              <a:spLocks/>
            </p:cNvSpPr>
            <p:nvPr/>
          </p:nvSpPr>
          <p:spPr bwMode="hidden">
            <a:xfrm>
              <a:off x="4014" y="4334834"/>
              <a:ext cx="8164231"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a typeface="+mn-ea"/>
              </a:endParaRPr>
            </a:p>
          </p:txBody>
        </p:sp>
        <p:sp>
          <p:nvSpPr>
            <p:cNvPr id="10" name="Freeform 26"/>
            <p:cNvSpPr>
              <a:spLocks/>
            </p:cNvSpPr>
            <p:nvPr/>
          </p:nvSpPr>
          <p:spPr bwMode="hidden">
            <a:xfrm>
              <a:off x="4157164" y="4316769"/>
              <a:ext cx="4939265"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a typeface="+mn-ea"/>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a typeface="+mn-ea"/>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fld id="{F2945719-4D95-4692-B9CF-907BDB6777B0}" type="datetimeFigureOut">
              <a:rPr lang="zh-CN" altLang="en-US"/>
              <a:pPr>
                <a:defRPr/>
              </a:pPr>
              <a:t>2021/9/30</a:t>
            </a:fld>
            <a:endParaRPr lang="zh-CN" altLang="en-US"/>
          </a:p>
        </p:txBody>
      </p:sp>
      <p:sp>
        <p:nvSpPr>
          <p:cNvPr id="13" name="Footer Placeholder 5"/>
          <p:cNvSpPr>
            <a:spLocks noGrp="1"/>
          </p:cNvSpPr>
          <p:nvPr>
            <p:ph type="ftr" sz="quarter" idx="11"/>
          </p:nvPr>
        </p:nvSpPr>
        <p:spPr/>
        <p:txBody>
          <a:bodyPr/>
          <a:lstStyle>
            <a:lvl1pPr>
              <a:defRPr/>
            </a:lvl1pPr>
          </a:lstStyle>
          <a:p>
            <a:pPr>
              <a:defRPr/>
            </a:pPr>
            <a:endParaRPr lang="zh-CN" altLang="en-US"/>
          </a:p>
        </p:txBody>
      </p:sp>
      <p:sp>
        <p:nvSpPr>
          <p:cNvPr id="14" name="Slide Number Placeholder 6"/>
          <p:cNvSpPr>
            <a:spLocks noGrp="1"/>
          </p:cNvSpPr>
          <p:nvPr>
            <p:ph type="sldNum" sz="quarter" idx="12"/>
          </p:nvPr>
        </p:nvSpPr>
        <p:spPr/>
        <p:txBody>
          <a:bodyPr/>
          <a:lstStyle>
            <a:lvl1pPr>
              <a:defRPr/>
            </a:lvl1pPr>
          </a:lstStyle>
          <a:p>
            <a:pPr>
              <a:defRPr/>
            </a:pPr>
            <a:fld id="{4FDDCFB6-6C70-4D11-A1BE-407DE3FD5895}"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A0231EFE-C05A-47DF-A8D0-C3C5AB32502B}" type="datetimeFigureOut">
              <a:rPr lang="zh-CN" altLang="en-US"/>
              <a:pPr>
                <a:defRPr/>
              </a:pPr>
              <a:t>2021/9/30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8A72FB4-22FA-4350-9DFE-A34D16500D10}"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ounded Rectangle 20"/>
          <p:cNvSpPr/>
          <p:nvPr/>
        </p:nvSpPr>
        <p:spPr bwMode="hidden">
          <a:xfrm>
            <a:off x="228600" y="228600"/>
            <a:ext cx="8696325"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4"/>
          <p:cNvGrpSpPr>
            <a:grpSpLocks noChangeAspect="1"/>
          </p:cNvGrpSpPr>
          <p:nvPr/>
        </p:nvGrpSpPr>
        <p:grpSpPr bwMode="auto">
          <a:xfrm>
            <a:off x="211138" y="714375"/>
            <a:ext cx="8723312" cy="1331913"/>
            <a:chOff x="-3905250" y="4294188"/>
            <a:chExt cx="13011150" cy="1892300"/>
          </a:xfrm>
        </p:grpSpPr>
        <p:sp>
          <p:nvSpPr>
            <p:cNvPr id="6" name="Freeform 14"/>
            <p:cNvSpPr>
              <a:spLocks/>
            </p:cNvSpPr>
            <p:nvPr/>
          </p:nvSpPr>
          <p:spPr bwMode="hidden">
            <a:xfrm>
              <a:off x="4810681" y="4501687"/>
              <a:ext cx="4295219" cy="101494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7" name="Freeform 18"/>
            <p:cNvSpPr>
              <a:spLocks/>
            </p:cNvSpPr>
            <p:nvPr/>
          </p:nvSpPr>
          <p:spPr bwMode="hidden">
            <a:xfrm>
              <a:off x="-308538" y="4318998"/>
              <a:ext cx="8280254" cy="1208906"/>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8" name="Freeform 22"/>
            <p:cNvSpPr>
              <a:spLocks/>
            </p:cNvSpPr>
            <p:nvPr/>
          </p:nvSpPr>
          <p:spPr bwMode="hidden">
            <a:xfrm>
              <a:off x="4014" y="4334786"/>
              <a:ext cx="8164231" cy="110290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a typeface="+mn-ea"/>
              </a:endParaRPr>
            </a:p>
          </p:txBody>
        </p:sp>
        <p:sp>
          <p:nvSpPr>
            <p:cNvPr id="9" name="Freeform 26"/>
            <p:cNvSpPr>
              <a:spLocks/>
            </p:cNvSpPr>
            <p:nvPr/>
          </p:nvSpPr>
          <p:spPr bwMode="hidden">
            <a:xfrm>
              <a:off x="4157164" y="4316742"/>
              <a:ext cx="4939265" cy="92697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a typeface="+mn-ea"/>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a typeface="+mn-ea"/>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fld id="{BF9E8997-329F-4606-8263-F8BEDF45D9B0}" type="datetimeFigureOut">
              <a:rPr lang="zh-CN" altLang="en-US"/>
              <a:pPr>
                <a:defRPr/>
              </a:pPr>
              <a:t>2021/9/30</a:t>
            </a:fld>
            <a:endParaRPr lang="zh-CN" altLang="en-US"/>
          </a:p>
        </p:txBody>
      </p:sp>
      <p:sp>
        <p:nvSpPr>
          <p:cNvPr id="12" name="Footer Placeholder 4"/>
          <p:cNvSpPr>
            <a:spLocks noGrp="1"/>
          </p:cNvSpPr>
          <p:nvPr>
            <p:ph type="ftr" sz="quarter" idx="11"/>
          </p:nvPr>
        </p:nvSpPr>
        <p:spPr/>
        <p:txBody>
          <a:bodyPr/>
          <a:lstStyle>
            <a:lvl1pPr>
              <a:defRPr/>
            </a:lvl1pPr>
          </a:lstStyle>
          <a:p>
            <a:pPr>
              <a:defRPr/>
            </a:pPr>
            <a:endParaRPr lang="zh-CN" altLang="en-US"/>
          </a:p>
        </p:txBody>
      </p:sp>
      <p:sp>
        <p:nvSpPr>
          <p:cNvPr id="13" name="Slide Number Placeholder 5"/>
          <p:cNvSpPr>
            <a:spLocks noGrp="1"/>
          </p:cNvSpPr>
          <p:nvPr>
            <p:ph type="sldNum" sz="quarter" idx="12"/>
          </p:nvPr>
        </p:nvSpPr>
        <p:spPr/>
        <p:txBody>
          <a:bodyPr/>
          <a:lstStyle>
            <a:lvl1pPr>
              <a:defRPr/>
            </a:lvl1pPr>
          </a:lstStyle>
          <a:p>
            <a:pPr>
              <a:defRPr/>
            </a:pPr>
            <a:fld id="{2CE8B45F-0FF4-4F0C-B3D9-C5EC3D128874}" type="slidenum">
              <a:rPr lang="zh-CN" altLang="en-US"/>
              <a:pPr>
                <a:defRPr/>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p:cNvSpPr>
          <p:nvPr>
            <p:ph type="dt" sz="half" idx="10"/>
          </p:nvPr>
        </p:nvSpPr>
        <p:spPr/>
        <p:txBody>
          <a:bodyPr/>
          <a:lstStyle>
            <a:lvl1pPr>
              <a:defRPr/>
            </a:lvl1pPr>
          </a:lstStyle>
          <a:p>
            <a:pPr>
              <a:defRPr/>
            </a:pPr>
            <a:fld id="{5AB1F86F-5553-42DD-814F-63B5D610C4D5}" type="datetimeFigureOut">
              <a:rPr lang="zh-CN" altLang="en-US"/>
              <a:pPr>
                <a:defRPr/>
              </a:pPr>
              <a:t>2021/9/30</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14F99304-9038-4E98-8A3A-AC345505C5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40C0D95-0871-40BC-AF50-26BA53ECDC94}" type="datetimeFigureOut">
              <a:rPr lang="zh-CN" altLang="en-US"/>
              <a:pPr>
                <a:defRPr/>
              </a:pPr>
              <a:t>2021/9/30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9F3A42D-A423-4A09-A612-2332C088B7F7}"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8BBB59B-FE38-40C9-BD8E-8E986C44C21B}" type="datetimeFigureOut">
              <a:rPr lang="zh-CN" altLang="en-US"/>
              <a:pPr>
                <a:defRPr/>
              </a:pPr>
              <a:t>2021/9/30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2C2DB27-A8BB-4223-8315-0B58946AE7C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19C36CE-ADDA-4A3F-A00A-AA92CB040F63}" type="datetimeFigureOut">
              <a:rPr lang="zh-CN" altLang="en-US"/>
              <a:pPr>
                <a:defRPr/>
              </a:pPr>
              <a:t>2021/9/30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9881505-94F9-4FA4-9C4B-BF37606B1C46}"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4D2A704-455D-4455-9060-1E50D8C27A8F}" type="datetimeFigureOut">
              <a:rPr lang="zh-CN" altLang="en-US"/>
              <a:pPr>
                <a:defRPr/>
              </a:pPr>
              <a:t>2021/9/30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F0D3D4A-46A8-4D43-9AF1-372BC890BBB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A0354D2-7780-4251-93C9-E1E9B45FD429}" type="datetimeFigureOut">
              <a:rPr lang="zh-CN" altLang="en-US"/>
              <a:pPr>
                <a:defRPr/>
              </a:pPr>
              <a:t>2021/9/30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7A5DF08-A32A-4192-A2E9-74C8954802D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8DF39D3-0734-4FFF-8815-8BDF8D224370}" type="datetimeFigureOut">
              <a:rPr lang="zh-CN" altLang="en-US"/>
              <a:pPr>
                <a:defRPr/>
              </a:pPr>
              <a:t>2021/9/30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F5313EF-9F21-4ED4-8E1A-0DFE9B409D03}"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02"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03"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024ADA7B-BBF4-48D9-BB94-06F034F6F952}" type="datetimeFigureOut">
              <a:rPr lang="zh-CN" altLang="en-US"/>
              <a:pPr>
                <a:defRPr/>
              </a:pPr>
              <a:t>2021/9/30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9D54A852-26C0-4F89-A5E0-481088D9F41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29" r:id="rId1"/>
    <p:sldLayoutId id="2147484028" r:id="rId2"/>
    <p:sldLayoutId id="2147484027" r:id="rId3"/>
    <p:sldLayoutId id="2147484026" r:id="rId4"/>
    <p:sldLayoutId id="2147484025" r:id="rId5"/>
    <p:sldLayoutId id="2147484024" r:id="rId6"/>
    <p:sldLayoutId id="2147484023" r:id="rId7"/>
    <p:sldLayoutId id="2147484022" r:id="rId8"/>
    <p:sldLayoutId id="2147484021" r:id="rId9"/>
    <p:sldLayoutId id="2147484020" r:id="rId10"/>
    <p:sldLayoutId id="2147484019" r:id="rId11"/>
    <p:sldLayoutId id="2147484018"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2"/>
          </a:fgClr>
          <a:bgClr>
            <a:schemeClr val="bg1"/>
          </a:bgClr>
        </a:pattFill>
        <a:effectLst/>
      </p:bgPr>
    </p:bg>
    <p:spTree>
      <p:nvGrpSpPr>
        <p:cNvPr id="1" name=""/>
        <p:cNvGrpSpPr/>
        <p:nvPr/>
      </p:nvGrpSpPr>
      <p:grpSpPr>
        <a:xfrm>
          <a:off x="0" y="0"/>
          <a:ext cx="0" cy="0"/>
          <a:chOff x="0" y="0"/>
          <a:chExt cx="0" cy="0"/>
        </a:xfrm>
      </p:grpSpPr>
      <p:pic>
        <p:nvPicPr>
          <p:cNvPr id="14338" name="Picture 4"/>
          <p:cNvPicPr>
            <a:picLocks noChangeAspect="1" noChangeArrowheads="1"/>
          </p:cNvPicPr>
          <p:nvPr userDrawn="1"/>
        </p:nvPicPr>
        <p:blipFill>
          <a:blip r:embed="rId13"/>
          <a:srcRect/>
          <a:stretch>
            <a:fillRect/>
          </a:stretch>
        </p:blipFill>
        <p:spPr bwMode="auto">
          <a:xfrm>
            <a:off x="6732588" y="5008563"/>
            <a:ext cx="2309812" cy="1300162"/>
          </a:xfrm>
          <a:prstGeom prst="rect">
            <a:avLst/>
          </a:prstGeom>
          <a:noFill/>
          <a:ln w="9525">
            <a:noFill/>
            <a:miter lim="800000"/>
            <a:headEnd/>
            <a:tailEnd/>
          </a:ln>
        </p:spPr>
      </p:pic>
      <p:sp>
        <p:nvSpPr>
          <p:cNvPr id="14339"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4340" name="文本占位符 2"/>
          <p:cNvSpPr>
            <a:spLocks noGrp="1"/>
          </p:cNvSpPr>
          <p:nvPr>
            <p:ph type="body" idx="1"/>
          </p:nvPr>
        </p:nvSpPr>
        <p:spPr bwMode="auto">
          <a:xfrm>
            <a:off x="457200" y="1600200"/>
            <a:ext cx="6346825" cy="3989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F07ECED-C603-486B-AF3B-3D4BE5D77A4A}" type="datetimeFigureOut">
              <a:rPr lang="zh-CN" altLang="en-US"/>
              <a:pPr>
                <a:defRPr/>
              </a:pPr>
              <a:t>2021/9/30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339B150C-D757-4DFA-8699-B84A96ED88A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040" r:id="rId1"/>
    <p:sldLayoutId id="2147484039" r:id="rId2"/>
    <p:sldLayoutId id="2147484038" r:id="rId3"/>
    <p:sldLayoutId id="2147484037" r:id="rId4"/>
    <p:sldLayoutId id="2147484036" r:id="rId5"/>
    <p:sldLayoutId id="2147484035" r:id="rId6"/>
    <p:sldLayoutId id="2147484034" r:id="rId7"/>
    <p:sldLayoutId id="2147484033" r:id="rId8"/>
    <p:sldLayoutId id="2147484032" r:id="rId9"/>
    <p:sldLayoutId id="2147484031" r:id="rId10"/>
    <p:sldLayoutId id="2147484030" r:id="rId11"/>
  </p:sldLayoutIdLst>
  <p:transition spd="slow">
    <p:randomBar dir="ver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6325"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6627" name="Group 15"/>
          <p:cNvGrpSpPr>
            <a:grpSpLocks noChangeAspect="1"/>
          </p:cNvGrpSpPr>
          <p:nvPr/>
        </p:nvGrpSpPr>
        <p:grpSpPr bwMode="auto">
          <a:xfrm>
            <a:off x="211138" y="1679575"/>
            <a:ext cx="8723312" cy="1330325"/>
            <a:chOff x="-3905251" y="4294188"/>
            <a:chExt cx="13027839" cy="1892300"/>
          </a:xfrm>
        </p:grpSpPr>
        <p:sp>
          <p:nvSpPr>
            <p:cNvPr id="17" name="Freeform 14"/>
            <p:cNvSpPr>
              <a:spLocks/>
            </p:cNvSpPr>
            <p:nvPr/>
          </p:nvSpPr>
          <p:spPr bwMode="hidden">
            <a:xfrm>
              <a:off x="4810006" y="4499677"/>
              <a:ext cx="4295986" cy="101615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18" name="Freeform 18"/>
            <p:cNvSpPr>
              <a:spLocks/>
            </p:cNvSpPr>
            <p:nvPr/>
          </p:nvSpPr>
          <p:spPr bwMode="hidden">
            <a:xfrm>
              <a:off x="-308667" y="4319028"/>
              <a:ext cx="8279020" cy="1208091"/>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a:latin typeface="+mn-lt"/>
                <a:ea typeface="+mn-ea"/>
              </a:endParaRPr>
            </a:p>
          </p:txBody>
        </p:sp>
        <p:sp>
          <p:nvSpPr>
            <p:cNvPr id="19" name="Freeform 22"/>
            <p:cNvSpPr>
              <a:spLocks/>
            </p:cNvSpPr>
            <p:nvPr/>
          </p:nvSpPr>
          <p:spPr bwMode="hidden">
            <a:xfrm>
              <a:off x="4286" y="4334834"/>
              <a:ext cx="8165219" cy="110196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a typeface="+mn-ea"/>
              </a:endParaRPr>
            </a:p>
          </p:txBody>
        </p:sp>
        <p:sp>
          <p:nvSpPr>
            <p:cNvPr id="20" name="Freeform 26"/>
            <p:cNvSpPr>
              <a:spLocks/>
            </p:cNvSpPr>
            <p:nvPr/>
          </p:nvSpPr>
          <p:spPr bwMode="hidden">
            <a:xfrm>
              <a:off x="4155651" y="4316769"/>
              <a:ext cx="4940859" cy="92582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a:latin typeface="+mn-lt"/>
                <a:ea typeface="+mn-ea"/>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a:latin typeface="+mn-lt"/>
                <a:ea typeface="+mn-ea"/>
              </a:endParaRPr>
            </a:p>
          </p:txBody>
        </p:sp>
      </p:grpSp>
      <p:sp>
        <p:nvSpPr>
          <p:cNvPr id="26628" name="Title Placeholder 1"/>
          <p:cNvSpPr>
            <a:spLocks noGrp="1"/>
          </p:cNvSpPr>
          <p:nvPr>
            <p:ph type="title"/>
          </p:nvPr>
        </p:nvSpPr>
        <p:spPr bwMode="auto">
          <a:xfrm>
            <a:off x="457200" y="338138"/>
            <a:ext cx="8229600" cy="12525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5164138" y="6249988"/>
            <a:ext cx="3786187" cy="365125"/>
          </a:xfrm>
          <a:prstGeom prst="rect">
            <a:avLst/>
          </a:prstGeom>
        </p:spPr>
        <p:txBody>
          <a:bodyPr vert="horz" lIns="91440" tIns="45720" rIns="91440" bIns="45720" rtlCol="0" anchor="ctr"/>
          <a:lstStyle>
            <a:lvl1pPr algn="r" fontAlgn="auto">
              <a:spcBef>
                <a:spcPts val="0"/>
              </a:spcBef>
              <a:spcAft>
                <a:spcPts val="0"/>
              </a:spcAft>
              <a:defRPr sz="1000">
                <a:solidFill>
                  <a:schemeClr val="tx2"/>
                </a:solidFill>
                <a:latin typeface="+mn-lt"/>
                <a:ea typeface="+mn-ea"/>
              </a:defRPr>
            </a:lvl1pPr>
          </a:lstStyle>
          <a:p>
            <a:pPr>
              <a:defRPr/>
            </a:pPr>
            <a:fld id="{6737F332-0263-48E7-B210-8FE264A75EF9}" type="datetimeFigureOut">
              <a:rPr lang="zh-CN" altLang="en-US"/>
              <a:pPr>
                <a:defRPr/>
              </a:pPr>
              <a:t>2021/9/30</a:t>
            </a:fld>
            <a:endParaRPr lang="zh-CN" altLang="en-US"/>
          </a:p>
        </p:txBody>
      </p:sp>
      <p:sp>
        <p:nvSpPr>
          <p:cNvPr id="5" name="Footer Placeholder 4"/>
          <p:cNvSpPr>
            <a:spLocks noGrp="1"/>
          </p:cNvSpPr>
          <p:nvPr>
            <p:ph type="ftr" sz="quarter" idx="3"/>
          </p:nvPr>
        </p:nvSpPr>
        <p:spPr>
          <a:xfrm>
            <a:off x="193675" y="6249988"/>
            <a:ext cx="3786188" cy="365125"/>
          </a:xfrm>
          <a:prstGeom prst="rect">
            <a:avLst/>
          </a:prstGeom>
        </p:spPr>
        <p:txBody>
          <a:bodyPr vert="horz" lIns="91440" tIns="45720" rIns="91440" bIns="45720" rtlCol="0" anchor="ctr"/>
          <a:lstStyle>
            <a:lvl1pPr algn="l" fontAlgn="auto">
              <a:spcBef>
                <a:spcPts val="0"/>
              </a:spcBef>
              <a:spcAft>
                <a:spcPts val="0"/>
              </a:spcAft>
              <a:defRPr sz="1000">
                <a:solidFill>
                  <a:schemeClr val="tx2"/>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3990975" y="6249988"/>
            <a:ext cx="1162050" cy="365125"/>
          </a:xfrm>
          <a:prstGeom prst="rect">
            <a:avLst/>
          </a:prstGeom>
        </p:spPr>
        <p:txBody>
          <a:bodyPr vert="horz" lIns="91440" tIns="45720" rIns="91440" bIns="45720" rtlCol="0" anchor="ctr"/>
          <a:lstStyle>
            <a:lvl1pPr algn="ctr" fontAlgn="auto">
              <a:spcBef>
                <a:spcPts val="0"/>
              </a:spcBef>
              <a:spcAft>
                <a:spcPts val="0"/>
              </a:spcAft>
              <a:defRPr sz="1000">
                <a:solidFill>
                  <a:schemeClr val="tx2"/>
                </a:solidFill>
                <a:latin typeface="+mn-lt"/>
                <a:ea typeface="+mn-ea"/>
              </a:defRPr>
            </a:lvl1pPr>
          </a:lstStyle>
          <a:p>
            <a:pPr>
              <a:defRPr/>
            </a:pPr>
            <a:fld id="{D437383E-EAB3-40C8-902F-75338F1AB991}" type="slidenum">
              <a:rPr lang="zh-CN" altLang="en-US"/>
              <a:pPr>
                <a:defRPr/>
              </a:pPr>
              <a:t>‹#›</a:t>
            </a:fld>
            <a:endParaRPr lang="zh-CN" altLang="en-US"/>
          </a:p>
        </p:txBody>
      </p:sp>
      <p:sp>
        <p:nvSpPr>
          <p:cNvPr id="26632" name="Text Placeholder 2"/>
          <p:cNvSpPr>
            <a:spLocks noGrp="1"/>
          </p:cNvSpPr>
          <p:nvPr>
            <p:ph type="body" idx="1"/>
          </p:nvPr>
        </p:nvSpPr>
        <p:spPr bwMode="auto">
          <a:xfrm>
            <a:off x="871538" y="2674938"/>
            <a:ext cx="7408862" cy="345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Tree>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5" r:id="rId4"/>
    <p:sldLayoutId id="2147484044" r:id="rId5"/>
    <p:sldLayoutId id="2147484043" r:id="rId6"/>
    <p:sldLayoutId id="2147484049" r:id="rId7"/>
    <p:sldLayoutId id="2147484050" r:id="rId8"/>
    <p:sldLayoutId id="2147484051" r:id="rId9"/>
    <p:sldLayoutId id="2147484042" r:id="rId10"/>
    <p:sldLayoutId id="2147484052" r:id="rId11"/>
    <p:sldLayoutId id="2147484041" r:id="rId12"/>
  </p:sldLayoutIdLst>
  <p:txStyles>
    <p:titleStyle>
      <a:lvl1pPr algn="ctr" rtl="0" eaLnBrk="0" fontAlgn="base" hangingPunct="0">
        <a:spcBef>
          <a:spcPct val="0"/>
        </a:spcBef>
        <a:spcAft>
          <a:spcPct val="0"/>
        </a:spcAft>
        <a:defRPr sz="4400" kern="1200">
          <a:solidFill>
            <a:srgbClr val="FFFFFF"/>
          </a:solidFill>
          <a:latin typeface="+mj-lt"/>
          <a:ea typeface="+mj-ea"/>
          <a:cs typeface="华文新魏"/>
        </a:defRPr>
      </a:lvl1pPr>
      <a:lvl2pPr algn="ctr" rtl="0" eaLnBrk="0" fontAlgn="base" hangingPunct="0">
        <a:spcBef>
          <a:spcPct val="0"/>
        </a:spcBef>
        <a:spcAft>
          <a:spcPct val="0"/>
        </a:spcAft>
        <a:defRPr sz="4400">
          <a:solidFill>
            <a:srgbClr val="FFFFFF"/>
          </a:solidFill>
          <a:latin typeface="Candara" pitchFamily="34" charset="0"/>
          <a:ea typeface="华文新魏"/>
          <a:cs typeface="华文新魏"/>
        </a:defRPr>
      </a:lvl2pPr>
      <a:lvl3pPr algn="ctr" rtl="0" eaLnBrk="0" fontAlgn="base" hangingPunct="0">
        <a:spcBef>
          <a:spcPct val="0"/>
        </a:spcBef>
        <a:spcAft>
          <a:spcPct val="0"/>
        </a:spcAft>
        <a:defRPr sz="4400">
          <a:solidFill>
            <a:srgbClr val="FFFFFF"/>
          </a:solidFill>
          <a:latin typeface="Candara" pitchFamily="34" charset="0"/>
          <a:ea typeface="华文新魏"/>
          <a:cs typeface="华文新魏"/>
        </a:defRPr>
      </a:lvl3pPr>
      <a:lvl4pPr algn="ctr" rtl="0" eaLnBrk="0" fontAlgn="base" hangingPunct="0">
        <a:spcBef>
          <a:spcPct val="0"/>
        </a:spcBef>
        <a:spcAft>
          <a:spcPct val="0"/>
        </a:spcAft>
        <a:defRPr sz="4400">
          <a:solidFill>
            <a:srgbClr val="FFFFFF"/>
          </a:solidFill>
          <a:latin typeface="Candara" pitchFamily="34" charset="0"/>
          <a:ea typeface="华文新魏"/>
          <a:cs typeface="华文新魏"/>
        </a:defRPr>
      </a:lvl4pPr>
      <a:lvl5pPr algn="ctr" rtl="0" eaLnBrk="0" fontAlgn="base" hangingPunct="0">
        <a:spcBef>
          <a:spcPct val="0"/>
        </a:spcBef>
        <a:spcAft>
          <a:spcPct val="0"/>
        </a:spcAft>
        <a:defRPr sz="4400">
          <a:solidFill>
            <a:srgbClr val="FFFFFF"/>
          </a:solidFill>
          <a:latin typeface="Candara" pitchFamily="34" charset="0"/>
          <a:ea typeface="华文新魏"/>
          <a:cs typeface="华文新魏"/>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itchFamily="18" charset="2"/>
        <a:buChar char=""/>
        <a:defRPr sz="2400" kern="1200">
          <a:solidFill>
            <a:schemeClr val="tx2"/>
          </a:solidFill>
          <a:latin typeface="+mn-lt"/>
          <a:ea typeface="+mn-ea"/>
          <a:cs typeface="华文楷体"/>
        </a:defRPr>
      </a:lvl1pPr>
      <a:lvl2pPr marL="576263" indent="-273050" algn="l" rtl="0" eaLnBrk="0" fontAlgn="base" hangingPunct="0">
        <a:spcBef>
          <a:spcPct val="20000"/>
        </a:spcBef>
        <a:spcAft>
          <a:spcPct val="0"/>
        </a:spcAft>
        <a:buClr>
          <a:schemeClr val="accent1"/>
        </a:buClr>
        <a:buSzPct val="100000"/>
        <a:buFont typeface="Symbol" pitchFamily="18" charset="2"/>
        <a:buChar char=""/>
        <a:defRPr sz="2200" kern="1200">
          <a:solidFill>
            <a:schemeClr val="tx2"/>
          </a:solidFill>
          <a:latin typeface="+mn-lt"/>
          <a:ea typeface="+mn-ea"/>
          <a:cs typeface="华文楷体"/>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华文楷体"/>
        </a:defRPr>
      </a:lvl3pPr>
      <a:lvl4pPr marL="1143000" indent="-228600" algn="l" rtl="0" eaLnBrk="0" fontAlgn="base" hangingPunct="0">
        <a:spcBef>
          <a:spcPct val="20000"/>
        </a:spcBef>
        <a:spcAft>
          <a:spcPct val="0"/>
        </a:spcAft>
        <a:buClr>
          <a:schemeClr val="accent1"/>
        </a:buClr>
        <a:buSzPct val="100000"/>
        <a:buFont typeface="Symbol" pitchFamily="18" charset="2"/>
        <a:buChar char=""/>
        <a:defRPr sz="2000" kern="1200">
          <a:solidFill>
            <a:schemeClr val="tx2"/>
          </a:solidFill>
          <a:latin typeface="+mn-lt"/>
          <a:ea typeface="+mn-ea"/>
          <a:cs typeface="华文楷体"/>
        </a:defRPr>
      </a:lvl4pPr>
      <a:lvl5pPr marL="1462088"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华文楷体"/>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slideLayout" Target="../slideLayouts/slideLayout25.xml"/><Relationship Id="rId1" Type="http://schemas.openxmlformats.org/officeDocument/2006/relationships/vmlDrawing" Target="../drawings/vmlDrawing5.vml"/><Relationship Id="rId6" Type="http://schemas.openxmlformats.org/officeDocument/2006/relationships/image" Target="../media/image37.png"/><Relationship Id="rId5" Type="http://schemas.openxmlformats.org/officeDocument/2006/relationships/image" Target="../media/image35.wmf"/><Relationship Id="rId4"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0.xml"/><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2.png"/><Relationship Id="rId1" Type="http://schemas.openxmlformats.org/officeDocument/2006/relationships/slideLayout" Target="../slideLayouts/slideLayout30.xml"/><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0.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5.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5.wmf"/><Relationship Id="rId2" Type="http://schemas.openxmlformats.org/officeDocument/2006/relationships/slideLayout" Target="../slideLayouts/slideLayout25.xml"/><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4.wmf"/><Relationship Id="rId4" Type="http://schemas.openxmlformats.org/officeDocument/2006/relationships/image" Target="../media/image11.png"/><Relationship Id="rId9" Type="http://schemas.openxmlformats.org/officeDocument/2006/relationships/oleObject" Target="../embeddings/oleObject5.bin"/><Relationship Id="rId14" Type="http://schemas.openxmlformats.org/officeDocument/2006/relationships/image" Target="../media/image16.wmf"/></Relationships>
</file>

<file path=ppt/slides/_rels/slide7.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2.png"/><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21.wmf"/><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3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1.wmf"/><Relationship Id="rId3" Type="http://schemas.openxmlformats.org/officeDocument/2006/relationships/image" Target="../media/image32.png"/><Relationship Id="rId7" Type="http://schemas.openxmlformats.org/officeDocument/2006/relationships/image" Target="../media/image29.wmf"/><Relationship Id="rId12" Type="http://schemas.openxmlformats.org/officeDocument/2006/relationships/oleObject" Target="../embeddings/oleObject16.bin"/><Relationship Id="rId2" Type="http://schemas.openxmlformats.org/officeDocument/2006/relationships/slideLayout" Target="../slideLayouts/slideLayout25.xml"/><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34.png"/><Relationship Id="rId5" Type="http://schemas.openxmlformats.org/officeDocument/2006/relationships/image" Target="../media/image28.wmf"/><Relationship Id="rId10" Type="http://schemas.openxmlformats.org/officeDocument/2006/relationships/image" Target="../media/image30.wmf"/><Relationship Id="rId4" Type="http://schemas.openxmlformats.org/officeDocument/2006/relationships/oleObject" Target="../embeddings/oleObject13.bin"/><Relationship Id="rId9"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7088" y="1844675"/>
            <a:ext cx="7772400" cy="1470025"/>
          </a:xfrm>
        </p:spPr>
        <p:txBody>
          <a:bodyPr rtlCol="0"/>
          <a:lstStyle/>
          <a:p>
            <a:pPr eaLnBrk="1" fontAlgn="auto" hangingPunct="1">
              <a:spcAft>
                <a:spcPts val="0"/>
              </a:spcAft>
              <a:defRPr/>
            </a:pPr>
            <a:r>
              <a:rPr lang="en-US" altLang="zh-CN" b="1" dirty="0" err="1" smtClean="0">
                <a:latin typeface="+mj-ea"/>
                <a:cs typeface="+mj-cs"/>
              </a:rPr>
              <a:t>Multisim</a:t>
            </a:r>
            <a:r>
              <a:rPr lang="zh-CN" altLang="en-US" b="1" dirty="0" smtClean="0">
                <a:latin typeface="+mj-ea"/>
                <a:cs typeface="+mj-cs"/>
              </a:rPr>
              <a:t>与电路仿真设计</a:t>
            </a:r>
            <a:endParaRPr lang="zh-CN" altLang="en-US" b="1" dirty="0">
              <a:latin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3" name="Text Box 11"/>
          <p:cNvSpPr txBox="1">
            <a:spLocks noChangeArrowheads="1"/>
          </p:cNvSpPr>
          <p:nvPr/>
        </p:nvSpPr>
        <p:spPr bwMode="auto">
          <a:xfrm>
            <a:off x="642938" y="571500"/>
            <a:ext cx="6911975" cy="738664"/>
          </a:xfrm>
          <a:prstGeom prst="rect">
            <a:avLst/>
          </a:prstGeom>
          <a:noFill/>
          <a:ln w="9525">
            <a:noFill/>
            <a:miter lim="800000"/>
            <a:headEnd/>
            <a:tailEnd/>
          </a:ln>
        </p:spPr>
        <p:txBody>
          <a:bodyPr>
            <a:spAutoFit/>
          </a:bodyPr>
          <a:lstStyle/>
          <a:p>
            <a:pPr>
              <a:lnSpc>
                <a:spcPct val="150000"/>
              </a:lnSpc>
              <a:spcBef>
                <a:spcPct val="50000"/>
              </a:spcBef>
            </a:pPr>
            <a:r>
              <a:rPr lang="en-US" altLang="zh-CN" sz="2800" b="1" dirty="0" smtClean="0">
                <a:solidFill>
                  <a:schemeClr val="bg1"/>
                </a:solidFill>
                <a:latin typeface="楷体_GB2312" pitchFamily="49" charset="-122"/>
                <a:ea typeface="楷体_GB2312" pitchFamily="49" charset="-122"/>
              </a:rPr>
              <a:t> </a:t>
            </a:r>
            <a:r>
              <a:rPr lang="zh-CN" altLang="en-US" sz="2800" b="1" dirty="0">
                <a:solidFill>
                  <a:schemeClr val="bg1"/>
                </a:solidFill>
                <a:latin typeface="楷体_GB2312" pitchFamily="49" charset="-122"/>
                <a:ea typeface="楷体_GB2312" pitchFamily="49" charset="-122"/>
              </a:rPr>
              <a:t>阻抗的共轭匹配</a:t>
            </a:r>
            <a:endParaRPr lang="zh-CN" altLang="en-US" sz="2800" b="1" dirty="0">
              <a:solidFill>
                <a:schemeClr val="bg1"/>
              </a:solidFill>
              <a:latin typeface="隶书"/>
              <a:ea typeface="隶书"/>
              <a:cs typeface="隶书"/>
            </a:endParaRPr>
          </a:p>
        </p:txBody>
      </p:sp>
      <p:pic>
        <p:nvPicPr>
          <p:cNvPr id="50184" name="Picture 16"/>
          <p:cNvPicPr>
            <a:picLocks noChangeAspect="1" noChangeArrowheads="1"/>
          </p:cNvPicPr>
          <p:nvPr/>
        </p:nvPicPr>
        <p:blipFill>
          <a:blip r:embed="rId3"/>
          <a:srcRect/>
          <a:stretch>
            <a:fillRect/>
          </a:stretch>
        </p:blipFill>
        <p:spPr bwMode="auto">
          <a:xfrm>
            <a:off x="4071938" y="1435313"/>
            <a:ext cx="4927351" cy="1960344"/>
          </a:xfrm>
          <a:prstGeom prst="rect">
            <a:avLst/>
          </a:prstGeom>
          <a:noFill/>
          <a:ln w="9525">
            <a:noFill/>
            <a:miter lim="800000"/>
            <a:headEnd/>
            <a:tailEnd/>
          </a:ln>
        </p:spPr>
      </p:pic>
      <p:graphicFrame>
        <p:nvGraphicFramePr>
          <p:cNvPr id="54280" name="Object 8"/>
          <p:cNvGraphicFramePr>
            <a:graphicFrameLocks noChangeAspect="1"/>
          </p:cNvGraphicFramePr>
          <p:nvPr>
            <p:extLst>
              <p:ext uri="{D42A27DB-BD31-4B8C-83A1-F6EECF244321}">
                <p14:modId xmlns:p14="http://schemas.microsoft.com/office/powerpoint/2010/main" val="2949251247"/>
              </p:ext>
            </p:extLst>
          </p:nvPr>
        </p:nvGraphicFramePr>
        <p:xfrm>
          <a:off x="1176338" y="3386818"/>
          <a:ext cx="6378575" cy="1468437"/>
        </p:xfrm>
        <a:graphic>
          <a:graphicData uri="http://schemas.openxmlformats.org/presentationml/2006/ole">
            <mc:AlternateContent xmlns:mc="http://schemas.openxmlformats.org/markup-compatibility/2006">
              <mc:Choice xmlns:v="urn:schemas-microsoft-com:vml" Requires="v">
                <p:oleObj spid="_x0000_s94251" name="Equation" r:id="rId4" imgW="3746160" imgH="838080" progId="Equation.DSMT4">
                  <p:embed/>
                </p:oleObj>
              </mc:Choice>
              <mc:Fallback>
                <p:oleObj name="Equation" r:id="rId4" imgW="3746160" imgH="838080" progId="Equation.DSMT4">
                  <p:embed/>
                  <p:pic>
                    <p:nvPicPr>
                      <p:cNvPr id="0" name="Object 8"/>
                      <p:cNvPicPr>
                        <a:picLocks noChangeAspect="1" noChangeArrowheads="1"/>
                      </p:cNvPicPr>
                      <p:nvPr/>
                    </p:nvPicPr>
                    <p:blipFill>
                      <a:blip r:embed="rId5"/>
                      <a:srcRect/>
                      <a:stretch>
                        <a:fillRect/>
                      </a:stretch>
                    </p:blipFill>
                    <p:spPr bwMode="auto">
                      <a:xfrm>
                        <a:off x="1176338" y="3386818"/>
                        <a:ext cx="6378575" cy="1468437"/>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pic>
        <p:nvPicPr>
          <p:cNvPr id="50185" name="Picture 10"/>
          <p:cNvPicPr>
            <a:picLocks noChangeAspect="1" noChangeArrowheads="1"/>
          </p:cNvPicPr>
          <p:nvPr/>
        </p:nvPicPr>
        <p:blipFill>
          <a:blip r:embed="rId6"/>
          <a:srcRect/>
          <a:stretch>
            <a:fillRect/>
          </a:stretch>
        </p:blipFill>
        <p:spPr bwMode="auto">
          <a:xfrm>
            <a:off x="642939" y="5184687"/>
            <a:ext cx="2560910" cy="1092288"/>
          </a:xfrm>
          <a:prstGeom prst="rect">
            <a:avLst/>
          </a:prstGeom>
          <a:noFill/>
          <a:ln w="9525">
            <a:noFill/>
            <a:miter lim="800000"/>
            <a:headEnd/>
            <a:tailEnd/>
          </a:ln>
        </p:spPr>
      </p:pic>
      <p:pic>
        <p:nvPicPr>
          <p:cNvPr id="50186" name="Picture 11"/>
          <p:cNvPicPr>
            <a:picLocks noChangeAspect="1" noChangeArrowheads="1"/>
          </p:cNvPicPr>
          <p:nvPr/>
        </p:nvPicPr>
        <p:blipFill>
          <a:blip r:embed="rId7"/>
          <a:srcRect/>
          <a:stretch>
            <a:fillRect/>
          </a:stretch>
        </p:blipFill>
        <p:spPr bwMode="auto">
          <a:xfrm>
            <a:off x="4071938" y="4916193"/>
            <a:ext cx="4244478" cy="1589382"/>
          </a:xfrm>
          <a:prstGeom prst="rect">
            <a:avLst/>
          </a:prstGeom>
          <a:noFill/>
          <a:ln w="9525">
            <a:noFill/>
            <a:miter lim="800000"/>
            <a:headEnd/>
            <a:tailEnd/>
          </a:ln>
        </p:spPr>
      </p:pic>
      <p:sp>
        <p:nvSpPr>
          <p:cNvPr id="8" name="Text Box 5"/>
          <p:cNvSpPr txBox="1">
            <a:spLocks noChangeArrowheads="1"/>
          </p:cNvSpPr>
          <p:nvPr/>
        </p:nvSpPr>
        <p:spPr bwMode="auto">
          <a:xfrm>
            <a:off x="543546" y="1583218"/>
            <a:ext cx="3528392" cy="1938992"/>
          </a:xfrm>
          <a:prstGeom prst="rect">
            <a:avLst/>
          </a:prstGeom>
          <a:noFill/>
          <a:ln w="9525">
            <a:noFill/>
            <a:miter lim="800000"/>
            <a:headEnd/>
            <a:tailEnd/>
          </a:ln>
        </p:spPr>
        <p:txBody>
          <a:bodyPr wrap="square">
            <a:spAutoFit/>
          </a:bodyPr>
          <a:lstStyle/>
          <a:p>
            <a:pPr>
              <a:spcBef>
                <a:spcPct val="50000"/>
              </a:spcBef>
            </a:pPr>
            <a:r>
              <a:rPr kumimoji="1" lang="zh-CN" altLang="en-US" sz="2400" b="1" dirty="0">
                <a:solidFill>
                  <a:srgbClr val="FF0000"/>
                </a:solidFill>
                <a:latin typeface="楷体_GB2312" pitchFamily="49" charset="-122"/>
                <a:ea typeface="楷体_GB2312" pitchFamily="49" charset="-122"/>
              </a:rPr>
              <a:t>为使负载电阻</a:t>
            </a:r>
            <a:r>
              <a:rPr kumimoji="1" lang="zh-CN" altLang="en-US" sz="2400" b="1" dirty="0" smtClean="0">
                <a:solidFill>
                  <a:srgbClr val="FF0000"/>
                </a:solidFill>
                <a:latin typeface="楷体_GB2312" pitchFamily="49" charset="-122"/>
                <a:ea typeface="楷体_GB2312" pitchFamily="49" charset="-122"/>
              </a:rPr>
              <a:t>从含源单口</a:t>
            </a:r>
            <a:r>
              <a:rPr kumimoji="1" lang="zh-CN" altLang="en-US" sz="2400" b="1" dirty="0">
                <a:solidFill>
                  <a:srgbClr val="FF0000"/>
                </a:solidFill>
                <a:latin typeface="楷体_GB2312" pitchFamily="49" charset="-122"/>
                <a:ea typeface="楷体_GB2312" pitchFamily="49" charset="-122"/>
              </a:rPr>
              <a:t>网络中获得最大功率，需要设计一个由电抗元件组成的网络来满足共轭匹配条件。</a:t>
            </a:r>
            <a:r>
              <a:rPr kumimoji="1" lang="zh-CN" altLang="en-US" sz="2400" b="1" dirty="0">
                <a:solidFill>
                  <a:srgbClr val="FF0000"/>
                </a:solidFill>
                <a:latin typeface="隶书"/>
                <a:ea typeface="隶书"/>
                <a:cs typeface="隶书"/>
              </a:rPr>
              <a:t> </a:t>
            </a:r>
          </a:p>
        </p:txBody>
      </p:sp>
      <p:sp>
        <p:nvSpPr>
          <p:cNvPr id="2" name="矩形 1"/>
          <p:cNvSpPr/>
          <p:nvPr/>
        </p:nvSpPr>
        <p:spPr>
          <a:xfrm>
            <a:off x="5959549" y="1331072"/>
            <a:ext cx="1708796" cy="2055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barn(inVertical)">
                                      <p:cBhvr>
                                        <p:cTn id="12" dur="500"/>
                                        <p:tgtEl>
                                          <p:spTgt spid="54280"/>
                                        </p:tgtEl>
                                      </p:cBhvr>
                                    </p:animEffect>
                                  </p:childTnLst>
                                </p:cTn>
                              </p:par>
                              <p:par>
                                <p:cTn id="13" presetID="16" presetClass="entr" presetSubtype="21" fill="hold" nodeType="withEffect">
                                  <p:stCondLst>
                                    <p:cond delay="0"/>
                                  </p:stCondLst>
                                  <p:childTnLst>
                                    <p:set>
                                      <p:cBhvr>
                                        <p:cTn id="14" dur="1" fill="hold">
                                          <p:stCondLst>
                                            <p:cond delay="0"/>
                                          </p:stCondLst>
                                        </p:cTn>
                                        <p:tgtEl>
                                          <p:spTgt spid="50185"/>
                                        </p:tgtEl>
                                        <p:attrNameLst>
                                          <p:attrName>style.visibility</p:attrName>
                                        </p:attrNameLst>
                                      </p:cBhvr>
                                      <p:to>
                                        <p:strVal val="visible"/>
                                      </p:to>
                                    </p:set>
                                    <p:animEffect transition="in" filter="barn(inVertical)">
                                      <p:cBhvr>
                                        <p:cTn id="15" dur="500"/>
                                        <p:tgtEl>
                                          <p:spTgt spid="50185"/>
                                        </p:tgtEl>
                                      </p:cBhvr>
                                    </p:animEffect>
                                  </p:childTnLst>
                                </p:cTn>
                              </p:par>
                              <p:par>
                                <p:cTn id="16" presetID="16" presetClass="entr" presetSubtype="21" fill="hold" nodeType="withEffect">
                                  <p:stCondLst>
                                    <p:cond delay="0"/>
                                  </p:stCondLst>
                                  <p:childTnLst>
                                    <p:set>
                                      <p:cBhvr>
                                        <p:cTn id="17" dur="1" fill="hold">
                                          <p:stCondLst>
                                            <p:cond delay="0"/>
                                          </p:stCondLst>
                                        </p:cTn>
                                        <p:tgtEl>
                                          <p:spTgt spid="50186"/>
                                        </p:tgtEl>
                                        <p:attrNameLst>
                                          <p:attrName>style.visibility</p:attrName>
                                        </p:attrNameLst>
                                      </p:cBhvr>
                                      <p:to>
                                        <p:strVal val="visible"/>
                                      </p:to>
                                    </p:set>
                                    <p:animEffect transition="in" filter="barn(inVertical)">
                                      <p:cBhvr>
                                        <p:cTn id="18" dur="500"/>
                                        <p:tgtEl>
                                          <p:spTgt spid="50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3"/>
          <p:cNvPicPr>
            <a:picLocks noChangeAspect="1" noChangeArrowheads="1"/>
          </p:cNvPicPr>
          <p:nvPr/>
        </p:nvPicPr>
        <p:blipFill>
          <a:blip r:embed="rId2"/>
          <a:srcRect/>
          <a:stretch>
            <a:fillRect/>
          </a:stretch>
        </p:blipFill>
        <p:spPr bwMode="auto">
          <a:xfrm>
            <a:off x="4143375" y="1643063"/>
            <a:ext cx="4581525" cy="1685925"/>
          </a:xfrm>
          <a:prstGeom prst="rect">
            <a:avLst/>
          </a:prstGeom>
          <a:noFill/>
          <a:ln w="9525">
            <a:noFill/>
            <a:miter lim="800000"/>
            <a:headEnd/>
            <a:tailEnd/>
          </a:ln>
        </p:spPr>
      </p:pic>
      <p:sp>
        <p:nvSpPr>
          <p:cNvPr id="51202" name="矩形 1"/>
          <p:cNvSpPr>
            <a:spLocks noChangeArrowheads="1"/>
          </p:cNvSpPr>
          <p:nvPr/>
        </p:nvSpPr>
        <p:spPr bwMode="auto">
          <a:xfrm>
            <a:off x="857250" y="857250"/>
            <a:ext cx="7200900" cy="523875"/>
          </a:xfrm>
          <a:prstGeom prst="rect">
            <a:avLst/>
          </a:prstGeom>
          <a:noFill/>
          <a:ln w="9525">
            <a:noFill/>
            <a:miter lim="800000"/>
            <a:headEnd/>
            <a:tailEnd/>
          </a:ln>
        </p:spPr>
        <p:txBody>
          <a:bodyPr wrap="none">
            <a:spAutoFit/>
          </a:bodyPr>
          <a:lstStyle/>
          <a:p>
            <a:pPr marL="514350" indent="-514350">
              <a:buFont typeface="Wingdings" pitchFamily="2" charset="2"/>
              <a:buChar char="p"/>
            </a:pPr>
            <a:r>
              <a:rPr lang="zh-CN" altLang="en-US" sz="2800" b="1">
                <a:latin typeface="楷体"/>
                <a:ea typeface="楷体_GB2312" pitchFamily="49" charset="-122"/>
              </a:rPr>
              <a:t>图示</a:t>
            </a:r>
            <a:r>
              <a:rPr lang="en-US" altLang="zh-CN" sz="2800" b="1">
                <a:latin typeface="楷体"/>
                <a:ea typeface="楷体_GB2312" pitchFamily="49" charset="-122"/>
              </a:rPr>
              <a:t>ab</a:t>
            </a:r>
            <a:r>
              <a:rPr lang="zh-CN" altLang="en-US" sz="2800" b="1">
                <a:latin typeface="楷体"/>
                <a:ea typeface="楷体_GB2312" pitchFamily="49" charset="-122"/>
              </a:rPr>
              <a:t>端口单口网络</a:t>
            </a:r>
            <a:r>
              <a:rPr lang="en-US" altLang="zh-CN" sz="2800" b="1">
                <a:latin typeface="楷体"/>
                <a:ea typeface="楷体_GB2312" pitchFamily="49" charset="-122"/>
              </a:rPr>
              <a:t>1kHz</a:t>
            </a:r>
            <a:r>
              <a:rPr lang="zh-CN" altLang="en-US" sz="2800" b="1">
                <a:latin typeface="楷体"/>
                <a:ea typeface="楷体_GB2312" pitchFamily="49" charset="-122"/>
              </a:rPr>
              <a:t>的阻抗仿真测试</a:t>
            </a:r>
          </a:p>
        </p:txBody>
      </p:sp>
      <p:sp>
        <p:nvSpPr>
          <p:cNvPr id="51203" name="矩形 4"/>
          <p:cNvSpPr>
            <a:spLocks noChangeArrowheads="1"/>
          </p:cNvSpPr>
          <p:nvPr/>
        </p:nvSpPr>
        <p:spPr bwMode="auto">
          <a:xfrm>
            <a:off x="642938" y="1571625"/>
            <a:ext cx="3429000" cy="2062163"/>
          </a:xfrm>
          <a:prstGeom prst="rect">
            <a:avLst/>
          </a:prstGeom>
          <a:noFill/>
          <a:ln w="9525">
            <a:noFill/>
            <a:miter lim="800000"/>
            <a:headEnd/>
            <a:tailEnd/>
          </a:ln>
        </p:spPr>
        <p:txBody>
          <a:bodyPr>
            <a:spAutoFit/>
          </a:bodyPr>
          <a:lstStyle/>
          <a:p>
            <a:r>
              <a:rPr kumimoji="1" lang="zh-CN" altLang="en-US"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1</a:t>
            </a:r>
            <a:r>
              <a:rPr kumimoji="1" lang="zh-CN" altLang="en-US" sz="2400" b="1">
                <a:latin typeface="楷体_GB2312" pitchFamily="49" charset="-122"/>
                <a:ea typeface="楷体_GB2312" pitchFamily="49" charset="-122"/>
              </a:rPr>
              <a:t>）添加探针</a:t>
            </a:r>
            <a:endParaRPr kumimoji="1" lang="en-US" altLang="zh-CN" sz="2400" b="1">
              <a:latin typeface="楷体_GB2312" pitchFamily="49" charset="-122"/>
              <a:ea typeface="楷体_GB2312" pitchFamily="49" charset="-122"/>
            </a:endParaRPr>
          </a:p>
          <a:p>
            <a:r>
              <a:rPr kumimoji="1" lang="zh-CN" altLang="en-US" sz="2400" b="1">
                <a:latin typeface="Times New Roman" pitchFamily="18" charset="0"/>
                <a:ea typeface="楷体_GB2312" pitchFamily="49" charset="-122"/>
                <a:cs typeface="Times New Roman" pitchFamily="18" charset="0"/>
              </a:rPr>
              <a:t>（</a:t>
            </a:r>
            <a:r>
              <a:rPr kumimoji="1" lang="en-US" altLang="zh-CN" sz="2400" b="1">
                <a:latin typeface="Times New Roman" pitchFamily="18" charset="0"/>
                <a:ea typeface="楷体_GB2312" pitchFamily="49" charset="-122"/>
                <a:cs typeface="Times New Roman" pitchFamily="18" charset="0"/>
              </a:rPr>
              <a:t>2</a:t>
            </a:r>
            <a:r>
              <a:rPr kumimoji="1" lang="zh-CN" altLang="en-US" sz="2400" b="1">
                <a:latin typeface="Times New Roman" pitchFamily="18" charset="0"/>
                <a:ea typeface="楷体_GB2312" pitchFamily="49" charset="-122"/>
                <a:cs typeface="Times New Roman" pitchFamily="18" charset="0"/>
              </a:rPr>
              <a:t>）</a:t>
            </a:r>
            <a:r>
              <a:rPr kumimoji="1" lang="zh-CN" altLang="en-US" sz="2400" b="1">
                <a:latin typeface="Candara" pitchFamily="34" charset="0"/>
                <a:ea typeface="楷体_GB2312" pitchFamily="49" charset="-122"/>
              </a:rPr>
              <a:t>单频交流分析</a:t>
            </a:r>
            <a:endParaRPr kumimoji="1" lang="en-US" altLang="zh-CN" sz="2400" b="1">
              <a:latin typeface="Candara" pitchFamily="34" charset="0"/>
              <a:ea typeface="楷体_GB2312" pitchFamily="49" charset="-122"/>
            </a:endParaRPr>
          </a:p>
          <a:p>
            <a:pPr>
              <a:buFont typeface="Arial" charset="0"/>
              <a:buChar char="•"/>
            </a:pPr>
            <a:r>
              <a:rPr kumimoji="1" lang="zh-CN" altLang="en-US" sz="2000" b="1">
                <a:latin typeface="Candara" pitchFamily="34" charset="0"/>
                <a:ea typeface="楷体_GB2312" pitchFamily="49" charset="-122"/>
              </a:rPr>
              <a:t>     频率参数：</a:t>
            </a:r>
            <a:r>
              <a:rPr kumimoji="1" lang="en-US" altLang="zh-CN" sz="2000" b="1">
                <a:latin typeface="Times New Roman" pitchFamily="18" charset="0"/>
                <a:ea typeface="楷体_GB2312" pitchFamily="49" charset="-122"/>
              </a:rPr>
              <a:t>1kHz</a:t>
            </a:r>
          </a:p>
          <a:p>
            <a:pPr>
              <a:buFont typeface="Arial" charset="0"/>
              <a:buChar char="•"/>
            </a:pPr>
            <a:r>
              <a:rPr kumimoji="1" lang="zh-CN" altLang="en-US" sz="2000" b="1">
                <a:latin typeface="Times New Roman" pitchFamily="18" charset="0"/>
                <a:ea typeface="楷体_GB2312" pitchFamily="49" charset="-122"/>
              </a:rPr>
              <a:t>    输出：添加</a:t>
            </a:r>
            <a:r>
              <a:rPr kumimoji="1" lang="en-US" altLang="zh-CN" sz="2000" b="1">
                <a:latin typeface="Times New Roman" pitchFamily="18" charset="0"/>
                <a:ea typeface="楷体_GB2312" pitchFamily="49" charset="-122"/>
              </a:rPr>
              <a:t>Z</a:t>
            </a:r>
            <a:r>
              <a:rPr kumimoji="1" lang="zh-CN" altLang="en-US" sz="2000" b="1">
                <a:latin typeface="Times New Roman" pitchFamily="18" charset="0"/>
                <a:ea typeface="楷体_GB2312" pitchFamily="49" charset="-122"/>
              </a:rPr>
              <a:t>表达式</a:t>
            </a:r>
            <a:endParaRPr kumimoji="1" lang="en-US" altLang="zh-CN" sz="2000" b="1">
              <a:latin typeface="Times New Roman" pitchFamily="18" charset="0"/>
              <a:ea typeface="楷体_GB2312" pitchFamily="49" charset="-122"/>
            </a:endParaRPr>
          </a:p>
          <a:p>
            <a:pPr>
              <a:buFont typeface="Arial" charset="0"/>
              <a:buChar char="•"/>
            </a:pPr>
            <a:r>
              <a:rPr kumimoji="1" lang="en-US" altLang="zh-CN" sz="2000" b="1">
                <a:latin typeface="Times New Roman" pitchFamily="18" charset="0"/>
                <a:ea typeface="楷体_GB2312" pitchFamily="49" charset="-122"/>
              </a:rPr>
              <a:t>     V</a:t>
            </a:r>
            <a:r>
              <a:rPr kumimoji="1" lang="zh-CN" altLang="en-US" sz="2000" b="1">
                <a:latin typeface="Times New Roman" pitchFamily="18" charset="0"/>
                <a:ea typeface="楷体_GB2312" pitchFamily="49" charset="-122"/>
              </a:rPr>
              <a:t>（探针</a:t>
            </a:r>
            <a:r>
              <a:rPr kumimoji="1" lang="en-US" altLang="zh-CN" sz="2000" b="1">
                <a:latin typeface="Times New Roman" pitchFamily="18" charset="0"/>
                <a:ea typeface="楷体_GB2312" pitchFamily="49" charset="-122"/>
              </a:rPr>
              <a:t>1</a:t>
            </a:r>
            <a:r>
              <a:rPr kumimoji="1" lang="zh-CN" altLang="en-US" sz="2000" b="1">
                <a:latin typeface="Times New Roman" pitchFamily="18" charset="0"/>
                <a:ea typeface="楷体_GB2312" pitchFamily="49" charset="-122"/>
              </a:rPr>
              <a:t>）</a:t>
            </a:r>
            <a:r>
              <a:rPr kumimoji="1" lang="en-US" altLang="zh-CN" sz="2000" b="1">
                <a:latin typeface="Times New Roman" pitchFamily="18" charset="0"/>
                <a:ea typeface="楷体_GB2312" pitchFamily="49" charset="-122"/>
              </a:rPr>
              <a:t>/I(</a:t>
            </a:r>
            <a:r>
              <a:rPr kumimoji="1" lang="zh-CN" altLang="en-US" sz="2000" b="1">
                <a:latin typeface="Times New Roman" pitchFamily="18" charset="0"/>
                <a:ea typeface="楷体_GB2312" pitchFamily="49" charset="-122"/>
              </a:rPr>
              <a:t>探针</a:t>
            </a:r>
            <a:r>
              <a:rPr kumimoji="1" lang="en-US" altLang="zh-CN" sz="2000" b="1">
                <a:latin typeface="Times New Roman" pitchFamily="18" charset="0"/>
                <a:ea typeface="楷体_GB2312" pitchFamily="49" charset="-122"/>
              </a:rPr>
              <a:t>1)</a:t>
            </a:r>
          </a:p>
          <a:p>
            <a:pPr>
              <a:buFont typeface="Arial" charset="0"/>
              <a:buChar char="•"/>
            </a:pPr>
            <a:r>
              <a:rPr kumimoji="1" lang="en-US" altLang="zh-CN" sz="2000" b="1">
                <a:latin typeface="Times New Roman" pitchFamily="18" charset="0"/>
                <a:ea typeface="楷体_GB2312" pitchFamily="49" charset="-122"/>
              </a:rPr>
              <a:t>     </a:t>
            </a:r>
            <a:r>
              <a:rPr kumimoji="1" lang="zh-CN" altLang="en-US" sz="2000" b="1">
                <a:latin typeface="Times New Roman" pitchFamily="18" charset="0"/>
                <a:ea typeface="楷体_GB2312" pitchFamily="49" charset="-122"/>
              </a:rPr>
              <a:t>仿真</a:t>
            </a:r>
            <a:endParaRPr lang="zh-CN" altLang="en-US" sz="2400">
              <a:latin typeface="Times New Roman" pitchFamily="18" charset="0"/>
              <a:ea typeface="楷体_GB2312" pitchFamily="49" charset="-122"/>
            </a:endParaRPr>
          </a:p>
        </p:txBody>
      </p:sp>
      <p:pic>
        <p:nvPicPr>
          <p:cNvPr id="51204" name="Picture 4"/>
          <p:cNvPicPr>
            <a:picLocks noChangeAspect="1" noChangeArrowheads="1"/>
          </p:cNvPicPr>
          <p:nvPr/>
        </p:nvPicPr>
        <p:blipFill>
          <a:blip r:embed="rId3"/>
          <a:srcRect/>
          <a:stretch>
            <a:fillRect/>
          </a:stretch>
        </p:blipFill>
        <p:spPr bwMode="auto">
          <a:xfrm>
            <a:off x="714375" y="4000500"/>
            <a:ext cx="3200400" cy="2857500"/>
          </a:xfrm>
          <a:prstGeom prst="rect">
            <a:avLst/>
          </a:prstGeom>
          <a:noFill/>
          <a:ln w="9525">
            <a:noFill/>
            <a:miter lim="800000"/>
            <a:headEnd/>
            <a:tailEnd/>
          </a:ln>
        </p:spPr>
      </p:pic>
      <p:pic>
        <p:nvPicPr>
          <p:cNvPr id="51205" name="Picture 5"/>
          <p:cNvPicPr>
            <a:picLocks noChangeAspect="1" noChangeArrowheads="1"/>
          </p:cNvPicPr>
          <p:nvPr/>
        </p:nvPicPr>
        <p:blipFill>
          <a:blip r:embed="rId4"/>
          <a:srcRect/>
          <a:stretch>
            <a:fillRect/>
          </a:stretch>
        </p:blipFill>
        <p:spPr bwMode="auto">
          <a:xfrm>
            <a:off x="4214813" y="4071938"/>
            <a:ext cx="4379912" cy="1714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blinds(horizontal)">
                                      <p:cBhvr>
                                        <p:cTn id="7" dur="5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5"/>
                                        </p:tgtEl>
                                        <p:attrNameLst>
                                          <p:attrName>style.visibility</p:attrName>
                                        </p:attrNameLst>
                                      </p:cBhvr>
                                      <p:to>
                                        <p:strVal val="visible"/>
                                      </p:to>
                                    </p:set>
                                    <p:animEffect transition="in" filter="blinds(horizontal)">
                                      <p:cBhvr>
                                        <p:cTn id="12"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2"/>
          <p:cNvPicPr>
            <a:picLocks noChangeAspect="1" noChangeArrowheads="1"/>
          </p:cNvPicPr>
          <p:nvPr/>
        </p:nvPicPr>
        <p:blipFill>
          <a:blip r:embed="rId2"/>
          <a:srcRect/>
          <a:stretch>
            <a:fillRect/>
          </a:stretch>
        </p:blipFill>
        <p:spPr bwMode="auto">
          <a:xfrm>
            <a:off x="4071938" y="4071938"/>
            <a:ext cx="5324475" cy="2314575"/>
          </a:xfrm>
          <a:prstGeom prst="rect">
            <a:avLst/>
          </a:prstGeom>
          <a:noFill/>
          <a:ln w="9525">
            <a:noFill/>
            <a:miter lim="800000"/>
            <a:headEnd/>
            <a:tailEnd/>
          </a:ln>
        </p:spPr>
      </p:pic>
      <p:pic>
        <p:nvPicPr>
          <p:cNvPr id="52226" name="Picture 3"/>
          <p:cNvPicPr>
            <a:picLocks noChangeAspect="1" noChangeArrowheads="1"/>
          </p:cNvPicPr>
          <p:nvPr/>
        </p:nvPicPr>
        <p:blipFill>
          <a:blip r:embed="rId3"/>
          <a:srcRect/>
          <a:stretch>
            <a:fillRect/>
          </a:stretch>
        </p:blipFill>
        <p:spPr bwMode="auto">
          <a:xfrm>
            <a:off x="4357688" y="1357313"/>
            <a:ext cx="4581525" cy="1685925"/>
          </a:xfrm>
          <a:prstGeom prst="rect">
            <a:avLst/>
          </a:prstGeom>
          <a:noFill/>
          <a:ln w="9525">
            <a:noFill/>
            <a:miter lim="800000"/>
            <a:headEnd/>
            <a:tailEnd/>
          </a:ln>
        </p:spPr>
      </p:pic>
      <p:pic>
        <p:nvPicPr>
          <p:cNvPr id="52227" name="Picture 7"/>
          <p:cNvPicPr>
            <a:picLocks noChangeAspect="1" noChangeArrowheads="1"/>
          </p:cNvPicPr>
          <p:nvPr/>
        </p:nvPicPr>
        <p:blipFill>
          <a:blip r:embed="rId4"/>
          <a:srcRect/>
          <a:stretch>
            <a:fillRect/>
          </a:stretch>
        </p:blipFill>
        <p:spPr bwMode="auto">
          <a:xfrm>
            <a:off x="0" y="1143000"/>
            <a:ext cx="4286250" cy="5305425"/>
          </a:xfrm>
          <a:prstGeom prst="rect">
            <a:avLst/>
          </a:prstGeom>
          <a:noFill/>
          <a:ln w="9525">
            <a:noFill/>
            <a:miter lim="800000"/>
            <a:headEnd/>
            <a:tailEnd/>
          </a:ln>
        </p:spPr>
      </p:pic>
      <p:sp>
        <p:nvSpPr>
          <p:cNvPr id="9" name="椭圆 8"/>
          <p:cNvSpPr/>
          <p:nvPr/>
        </p:nvSpPr>
        <p:spPr>
          <a:xfrm>
            <a:off x="1643063" y="3286125"/>
            <a:ext cx="1071562" cy="28575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9"/>
          <p:cNvSpPr/>
          <p:nvPr/>
        </p:nvSpPr>
        <p:spPr>
          <a:xfrm>
            <a:off x="285750" y="5929313"/>
            <a:ext cx="1000125" cy="357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230" name="矩形 10"/>
          <p:cNvSpPr>
            <a:spLocks noChangeArrowheads="1"/>
          </p:cNvSpPr>
          <p:nvPr/>
        </p:nvSpPr>
        <p:spPr bwMode="auto">
          <a:xfrm>
            <a:off x="4929188" y="3357563"/>
            <a:ext cx="3357562" cy="523875"/>
          </a:xfrm>
          <a:prstGeom prst="rect">
            <a:avLst/>
          </a:prstGeom>
          <a:noFill/>
          <a:ln w="9525">
            <a:noFill/>
            <a:miter lim="800000"/>
            <a:headEnd/>
            <a:tailEnd/>
          </a:ln>
        </p:spPr>
        <p:txBody>
          <a:bodyPr>
            <a:spAutoFit/>
          </a:bodyPr>
          <a:lstStyle/>
          <a:p>
            <a:r>
              <a:rPr kumimoji="1" lang="en-US" altLang="zh-CN" sz="2800" b="1" i="1">
                <a:solidFill>
                  <a:srgbClr val="FF0000"/>
                </a:solidFill>
                <a:latin typeface="Times New Roman" pitchFamily="18" charset="0"/>
                <a:ea typeface="楷体_GB2312" pitchFamily="49" charset="-122"/>
                <a:cs typeface="Times New Roman" pitchFamily="18" charset="0"/>
              </a:rPr>
              <a:t>Z</a:t>
            </a:r>
            <a:r>
              <a:rPr kumimoji="1" lang="en-US" altLang="zh-CN" sz="2800" b="1">
                <a:solidFill>
                  <a:srgbClr val="FF0000"/>
                </a:solidFill>
                <a:latin typeface="Times New Roman" pitchFamily="18" charset="0"/>
                <a:ea typeface="楷体_GB2312" pitchFamily="49" charset="-122"/>
                <a:cs typeface="Times New Roman" pitchFamily="18" charset="0"/>
              </a:rPr>
              <a:t>=150.39+</a:t>
            </a:r>
            <a:r>
              <a:rPr kumimoji="1" lang="en-US" altLang="zh-CN" sz="2800" b="1" i="1">
                <a:solidFill>
                  <a:srgbClr val="FF0000"/>
                </a:solidFill>
                <a:latin typeface="Times New Roman" pitchFamily="18" charset="0"/>
                <a:ea typeface="楷体_GB2312" pitchFamily="49" charset="-122"/>
                <a:cs typeface="Times New Roman" pitchFamily="18" charset="0"/>
              </a:rPr>
              <a:t>j</a:t>
            </a:r>
            <a:r>
              <a:rPr kumimoji="1" lang="en-US" altLang="zh-CN" sz="2800" b="1">
                <a:solidFill>
                  <a:srgbClr val="FF0000"/>
                </a:solidFill>
                <a:latin typeface="Times New Roman" pitchFamily="18" charset="0"/>
                <a:ea typeface="楷体_GB2312" pitchFamily="49" charset="-122"/>
                <a:cs typeface="Times New Roman" pitchFamily="18" charset="0"/>
              </a:rPr>
              <a:t>25.10</a:t>
            </a:r>
            <a:endParaRPr lang="zh-CN" altLang="en-US" sz="3200">
              <a:solidFill>
                <a:srgbClr val="FF0000"/>
              </a:solidFill>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内容占位符 1"/>
          <p:cNvSpPr>
            <a:spLocks noGrp="1"/>
          </p:cNvSpPr>
          <p:nvPr>
            <p:ph idx="1"/>
          </p:nvPr>
        </p:nvSpPr>
        <p:spPr>
          <a:xfrm>
            <a:off x="500063" y="571500"/>
            <a:ext cx="3643312" cy="571500"/>
          </a:xfrm>
        </p:spPr>
        <p:txBody>
          <a:bodyPr/>
          <a:lstStyle/>
          <a:p>
            <a:pPr eaLnBrk="1" hangingPunct="1"/>
            <a:r>
              <a:rPr lang="zh-CN" altLang="en-US" dirty="0" smtClean="0"/>
              <a:t>三、实验内容</a:t>
            </a:r>
            <a:endParaRPr lang="zh-CN" altLang="en-US" sz="3100" dirty="0" smtClean="0"/>
          </a:p>
        </p:txBody>
      </p:sp>
      <p:sp>
        <p:nvSpPr>
          <p:cNvPr id="57346" name="矩形 3"/>
          <p:cNvSpPr>
            <a:spLocks noChangeArrowheads="1"/>
          </p:cNvSpPr>
          <p:nvPr/>
        </p:nvSpPr>
        <p:spPr bwMode="auto">
          <a:xfrm>
            <a:off x="1619672" y="6069179"/>
            <a:ext cx="647700" cy="338554"/>
          </a:xfrm>
          <a:prstGeom prst="rect">
            <a:avLst/>
          </a:prstGeom>
          <a:noFill/>
          <a:ln w="9525">
            <a:noFill/>
            <a:miter lim="800000"/>
            <a:headEnd/>
            <a:tailEnd/>
          </a:ln>
        </p:spPr>
        <p:txBody>
          <a:bodyPr>
            <a:spAutoFit/>
          </a:bodyPr>
          <a:lstStyle/>
          <a:p>
            <a:r>
              <a:rPr lang="zh-CN" altLang="en-US" sz="1600" b="1" dirty="0">
                <a:latin typeface="Candara" pitchFamily="34" charset="0"/>
                <a:ea typeface="华文楷体"/>
                <a:cs typeface="华文楷体"/>
              </a:rPr>
              <a:t>图</a:t>
            </a:r>
            <a:r>
              <a:rPr lang="en-US" altLang="zh-CN" sz="1600" b="1" dirty="0">
                <a:latin typeface="Candara" pitchFamily="34" charset="0"/>
                <a:ea typeface="华文楷体"/>
                <a:cs typeface="华文楷体"/>
              </a:rPr>
              <a:t>1</a:t>
            </a:r>
            <a:endParaRPr lang="zh-CN" altLang="en-US" sz="1600" b="1" dirty="0">
              <a:latin typeface="Candara" pitchFamily="34" charset="0"/>
              <a:ea typeface="华文楷体"/>
              <a:cs typeface="华文楷体"/>
            </a:endParaRPr>
          </a:p>
        </p:txBody>
      </p:sp>
      <p:sp>
        <p:nvSpPr>
          <p:cNvPr id="57347" name="内容占位符 1"/>
          <p:cNvSpPr txBox="1">
            <a:spLocks/>
          </p:cNvSpPr>
          <p:nvPr/>
        </p:nvSpPr>
        <p:spPr bwMode="auto">
          <a:xfrm>
            <a:off x="571472" y="1214438"/>
            <a:ext cx="8286778" cy="2790626"/>
          </a:xfrm>
          <a:prstGeom prst="rect">
            <a:avLst/>
          </a:prstGeom>
          <a:noFill/>
          <a:ln w="9525">
            <a:noFill/>
            <a:miter lim="800000"/>
            <a:headEnd/>
            <a:tailEnd/>
          </a:ln>
        </p:spPr>
        <p:txBody>
          <a:bodyPr/>
          <a:lstStyle/>
          <a:p>
            <a:pPr marL="273050" indent="-273050">
              <a:lnSpc>
                <a:spcPct val="80000"/>
              </a:lnSpc>
              <a:spcBef>
                <a:spcPct val="20000"/>
              </a:spcBef>
              <a:buClr>
                <a:schemeClr val="accent1"/>
              </a:buClr>
              <a:buSzPct val="100000"/>
              <a:buFont typeface="Symbol" pitchFamily="18" charset="2"/>
              <a:buChar char=""/>
            </a:pPr>
            <a:r>
              <a:rPr lang="en-US" altLang="zh-CN" sz="2200" b="1" dirty="0">
                <a:latin typeface="Times New Roman" pitchFamily="18" charset="0"/>
                <a:ea typeface="华文楷体"/>
                <a:cs typeface="Times New Roman" pitchFamily="18" charset="0"/>
              </a:rPr>
              <a:t>1</a:t>
            </a:r>
            <a:r>
              <a:rPr lang="zh-CN" altLang="en-US" sz="2200" b="1" dirty="0" smtClean="0">
                <a:latin typeface="Times New Roman" pitchFamily="18" charset="0"/>
                <a:ea typeface="华文楷体"/>
                <a:cs typeface="Times New Roman" pitchFamily="18" charset="0"/>
              </a:rPr>
              <a:t>、一阶</a:t>
            </a:r>
            <a:r>
              <a:rPr lang="en-US" altLang="zh-CN" sz="2200" b="1" dirty="0" smtClean="0">
                <a:latin typeface="Times New Roman" pitchFamily="18" charset="0"/>
                <a:ea typeface="华文楷体"/>
                <a:cs typeface="Times New Roman" pitchFamily="18" charset="0"/>
              </a:rPr>
              <a:t>RC</a:t>
            </a:r>
            <a:r>
              <a:rPr lang="zh-CN" altLang="en-US" sz="2200" b="1" dirty="0" smtClean="0">
                <a:latin typeface="Times New Roman" pitchFamily="18" charset="0"/>
                <a:ea typeface="华文楷体"/>
                <a:cs typeface="Times New Roman" pitchFamily="18" charset="0"/>
              </a:rPr>
              <a:t>电路分析</a:t>
            </a:r>
            <a:endParaRPr lang="en-US" altLang="zh-CN" sz="2200" b="1" dirty="0">
              <a:latin typeface="Times New Roman" pitchFamily="18" charset="0"/>
              <a:ea typeface="华文楷体"/>
              <a:cs typeface="Times New Roman" pitchFamily="18" charset="0"/>
            </a:endParaRPr>
          </a:p>
          <a:p>
            <a:pPr marL="273050" indent="-273050">
              <a:lnSpc>
                <a:spcPct val="80000"/>
              </a:lnSpc>
              <a:spcBef>
                <a:spcPct val="20000"/>
              </a:spcBef>
              <a:buClr>
                <a:schemeClr val="accent1"/>
              </a:buClr>
              <a:buSzPct val="100000"/>
            </a:pPr>
            <a:r>
              <a:rPr lang="zh-CN" altLang="en-US" sz="2200" b="1" dirty="0" smtClean="0">
                <a:ea typeface="华文楷体"/>
                <a:cs typeface="Times New Roman" pitchFamily="18" charset="0"/>
              </a:rPr>
              <a:t>           如</a:t>
            </a:r>
            <a:r>
              <a:rPr lang="zh-CN" altLang="en-US" sz="2200" b="1" dirty="0">
                <a:ea typeface="华文楷体"/>
                <a:cs typeface="Times New Roman" pitchFamily="18" charset="0"/>
              </a:rPr>
              <a:t>图</a:t>
            </a:r>
            <a:r>
              <a:rPr lang="en-US" altLang="zh-CN" sz="2200" b="1" dirty="0">
                <a:ea typeface="华文楷体"/>
                <a:cs typeface="Times New Roman" pitchFamily="18" charset="0"/>
              </a:rPr>
              <a:t>1</a:t>
            </a:r>
            <a:r>
              <a:rPr lang="zh-CN" altLang="en-US" sz="2200" b="1" dirty="0">
                <a:ea typeface="华文楷体"/>
                <a:cs typeface="Times New Roman" pitchFamily="18" charset="0"/>
              </a:rPr>
              <a:t>所示</a:t>
            </a:r>
            <a:r>
              <a:rPr lang="zh-CN" altLang="en-US" sz="2200" b="1" dirty="0" smtClean="0">
                <a:ea typeface="华文楷体"/>
                <a:cs typeface="Times New Roman" pitchFamily="18" charset="0"/>
              </a:rPr>
              <a:t>，用时钟电压源产生周期为</a:t>
            </a:r>
            <a:r>
              <a:rPr lang="en-US" altLang="zh-CN" sz="2200" b="1" dirty="0" smtClean="0">
                <a:ea typeface="华文楷体"/>
                <a:cs typeface="Times New Roman" pitchFamily="18" charset="0"/>
              </a:rPr>
              <a:t>20mS</a:t>
            </a:r>
            <a:r>
              <a:rPr lang="zh-CN" altLang="en-US" sz="2200" b="1" dirty="0" smtClean="0">
                <a:ea typeface="华文楷体"/>
                <a:cs typeface="Times New Roman" pitchFamily="18" charset="0"/>
              </a:rPr>
              <a:t>、占空比</a:t>
            </a:r>
            <a:r>
              <a:rPr lang="en-US" altLang="zh-CN" sz="2200" b="1" dirty="0" smtClean="0">
                <a:ea typeface="华文楷体"/>
                <a:cs typeface="Times New Roman" pitchFamily="18" charset="0"/>
              </a:rPr>
              <a:t>50%</a:t>
            </a:r>
            <a:r>
              <a:rPr lang="zh-CN" altLang="en-US" sz="2200" b="1" dirty="0" smtClean="0">
                <a:ea typeface="华文楷体"/>
                <a:cs typeface="Times New Roman" pitchFamily="18" charset="0"/>
              </a:rPr>
              <a:t>、幅度</a:t>
            </a:r>
            <a:r>
              <a:rPr lang="en-US" altLang="zh-CN" sz="2200" b="1" dirty="0" smtClean="0">
                <a:ea typeface="华文楷体"/>
                <a:cs typeface="Times New Roman" pitchFamily="18" charset="0"/>
              </a:rPr>
              <a:t>2V</a:t>
            </a:r>
            <a:r>
              <a:rPr lang="zh-CN" altLang="en-US" sz="2200" b="1" dirty="0" smtClean="0">
                <a:ea typeface="华文楷体"/>
                <a:cs typeface="Times New Roman" pitchFamily="18" charset="0"/>
              </a:rPr>
              <a:t>的矩形波。</a:t>
            </a:r>
            <a:endParaRPr lang="en-US" altLang="zh-CN" sz="2200" b="1" dirty="0" smtClean="0">
              <a:ea typeface="华文楷体"/>
              <a:cs typeface="Times New Roman" pitchFamily="18" charset="0"/>
            </a:endParaRPr>
          </a:p>
          <a:p>
            <a:pPr marL="273050" indent="-273050">
              <a:spcBef>
                <a:spcPct val="20000"/>
              </a:spcBef>
              <a:buClr>
                <a:schemeClr val="accent1"/>
              </a:buClr>
              <a:buSzPct val="100000"/>
            </a:pPr>
            <a:r>
              <a:rPr lang="en-US" altLang="zh-CN" sz="2200" b="1" dirty="0">
                <a:ea typeface="华文楷体"/>
                <a:cs typeface="Times New Roman" pitchFamily="18" charset="0"/>
              </a:rPr>
              <a:t> </a:t>
            </a:r>
            <a:r>
              <a:rPr lang="en-US" altLang="zh-CN" sz="2200" b="1" dirty="0" smtClean="0">
                <a:ea typeface="华文楷体"/>
                <a:cs typeface="Times New Roman" pitchFamily="18" charset="0"/>
              </a:rPr>
              <a:t>  </a:t>
            </a:r>
            <a:r>
              <a:rPr lang="zh-CN" altLang="en-US" sz="2200" b="1" dirty="0" smtClean="0">
                <a:ea typeface="华文楷体"/>
                <a:cs typeface="Times New Roman" pitchFamily="18" charset="0"/>
              </a:rPr>
              <a:t>（</a:t>
            </a:r>
            <a:r>
              <a:rPr lang="en-US" altLang="zh-CN" sz="2200" b="1" dirty="0" smtClean="0">
                <a:ea typeface="华文楷体"/>
                <a:cs typeface="Times New Roman" pitchFamily="18" charset="0"/>
              </a:rPr>
              <a:t>1</a:t>
            </a:r>
            <a:r>
              <a:rPr lang="zh-CN" altLang="en-US" sz="2200" b="1" dirty="0" smtClean="0">
                <a:ea typeface="华文楷体"/>
                <a:cs typeface="Times New Roman" pitchFamily="18" charset="0"/>
              </a:rPr>
              <a:t>）</a:t>
            </a:r>
            <a:r>
              <a:rPr lang="en-US" altLang="zh-CN" sz="2200" b="1" dirty="0" smtClean="0">
                <a:ea typeface="华文楷体"/>
                <a:cs typeface="Times New Roman" pitchFamily="18" charset="0"/>
              </a:rPr>
              <a:t>C1=1uF</a:t>
            </a:r>
            <a:r>
              <a:rPr lang="zh-CN" altLang="en-US" sz="2200" b="1" dirty="0" smtClean="0">
                <a:ea typeface="华文楷体"/>
                <a:cs typeface="Times New Roman" pitchFamily="18" charset="0"/>
              </a:rPr>
              <a:t>时，瞬态分析</a:t>
            </a:r>
            <a:r>
              <a:rPr lang="zh-CN" altLang="en-US" sz="2200" b="1" dirty="0">
                <a:ea typeface="华文楷体"/>
                <a:cs typeface="Times New Roman" pitchFamily="18" charset="0"/>
              </a:rPr>
              <a:t>测试</a:t>
            </a:r>
            <a:r>
              <a:rPr lang="zh-CN" altLang="en-US" sz="2200" b="1" dirty="0" smtClean="0">
                <a:ea typeface="华文楷体"/>
                <a:cs typeface="Times New Roman" pitchFamily="18" charset="0"/>
              </a:rPr>
              <a:t>电压源波形和电容电压波形，由充电曲线</a:t>
            </a:r>
            <a:r>
              <a:rPr lang="zh-CN" altLang="en-US" sz="2200" b="1" dirty="0">
                <a:ea typeface="华文楷体"/>
                <a:cs typeface="Times New Roman" pitchFamily="18" charset="0"/>
              </a:rPr>
              <a:t>得到时间常数，完成表</a:t>
            </a:r>
            <a:r>
              <a:rPr lang="en-US" altLang="zh-CN" sz="2200" b="1" dirty="0" smtClean="0">
                <a:ea typeface="华文楷体"/>
                <a:cs typeface="Times New Roman" pitchFamily="18" charset="0"/>
              </a:rPr>
              <a:t>1</a:t>
            </a:r>
            <a:r>
              <a:rPr lang="zh-CN" altLang="en-US" sz="2200" b="1" dirty="0" smtClean="0">
                <a:ea typeface="华文楷体"/>
                <a:cs typeface="Times New Roman" pitchFamily="18" charset="0"/>
              </a:rPr>
              <a:t>，与理论值对比</a:t>
            </a:r>
            <a:r>
              <a:rPr lang="zh-CN" altLang="en-US" sz="2200" b="1" dirty="0">
                <a:ea typeface="华文楷体"/>
                <a:cs typeface="Times New Roman" pitchFamily="18" charset="0"/>
              </a:rPr>
              <a:t>。</a:t>
            </a:r>
            <a:r>
              <a:rPr lang="zh-CN" altLang="en-US" sz="2200" dirty="0">
                <a:ea typeface="华文楷体"/>
                <a:cs typeface="Times New Roman" pitchFamily="18" charset="0"/>
              </a:rPr>
              <a:t> </a:t>
            </a:r>
          </a:p>
          <a:p>
            <a:pPr marL="273050" indent="-273050">
              <a:spcBef>
                <a:spcPct val="20000"/>
              </a:spcBef>
              <a:buClr>
                <a:schemeClr val="accent1"/>
              </a:buClr>
              <a:buSzPct val="100000"/>
            </a:pPr>
            <a:r>
              <a:rPr lang="zh-CN" altLang="en-US" sz="2200" dirty="0">
                <a:ea typeface="华文楷体"/>
                <a:cs typeface="Times New Roman" pitchFamily="18" charset="0"/>
              </a:rPr>
              <a:t>    </a:t>
            </a:r>
            <a:r>
              <a:rPr lang="zh-CN" altLang="en-US" sz="2200" b="1" dirty="0" smtClean="0">
                <a:ea typeface="华文楷体"/>
                <a:cs typeface="Times New Roman" pitchFamily="18" charset="0"/>
              </a:rPr>
              <a:t>（</a:t>
            </a:r>
            <a:r>
              <a:rPr lang="en-US" altLang="zh-CN" sz="2200" b="1" dirty="0" smtClean="0">
                <a:ea typeface="华文楷体"/>
                <a:cs typeface="Times New Roman" pitchFamily="18" charset="0"/>
              </a:rPr>
              <a:t>2</a:t>
            </a:r>
            <a:r>
              <a:rPr lang="zh-CN" altLang="en-US" sz="2200" b="1" dirty="0" smtClean="0">
                <a:ea typeface="华文楷体"/>
                <a:cs typeface="Times New Roman" pitchFamily="18" charset="0"/>
              </a:rPr>
              <a:t>）改变元件参数，使电容电压近似为三角波，示波器测试电压源</a:t>
            </a:r>
            <a:r>
              <a:rPr lang="zh-CN" altLang="en-US" sz="2200" b="1" dirty="0">
                <a:ea typeface="华文楷体"/>
                <a:cs typeface="Times New Roman" pitchFamily="18" charset="0"/>
              </a:rPr>
              <a:t>波形和电容电压</a:t>
            </a:r>
            <a:r>
              <a:rPr lang="zh-CN" altLang="en-US" sz="2200" b="1" dirty="0" smtClean="0">
                <a:ea typeface="华文楷体"/>
                <a:cs typeface="Times New Roman" pitchFamily="18" charset="0"/>
              </a:rPr>
              <a:t>波形。</a:t>
            </a:r>
            <a:endParaRPr lang="en-US" altLang="zh-CN" sz="2200" b="1" dirty="0" smtClean="0">
              <a:ea typeface="华文楷体"/>
              <a:cs typeface="Times New Roman" pitchFamily="18" charset="0"/>
            </a:endParaRPr>
          </a:p>
          <a:p>
            <a:pPr marL="273050" indent="-273050">
              <a:spcBef>
                <a:spcPct val="20000"/>
              </a:spcBef>
              <a:buClr>
                <a:schemeClr val="accent1"/>
              </a:buClr>
              <a:buSzPct val="100000"/>
            </a:pPr>
            <a:r>
              <a:rPr lang="zh-CN" altLang="en-US" sz="2200" b="1" dirty="0" smtClean="0">
                <a:latin typeface="Times New Roman" pitchFamily="18" charset="0"/>
                <a:ea typeface="华文楷体"/>
                <a:cs typeface="Times New Roman" pitchFamily="18" charset="0"/>
              </a:rPr>
              <a:t>    问题</a:t>
            </a:r>
            <a:r>
              <a:rPr lang="en-US" altLang="zh-CN" sz="2200" b="1" dirty="0" smtClean="0">
                <a:latin typeface="Times New Roman" pitchFamily="18" charset="0"/>
                <a:ea typeface="华文楷体"/>
                <a:cs typeface="Times New Roman" pitchFamily="18" charset="0"/>
              </a:rPr>
              <a:t>1</a:t>
            </a:r>
            <a:r>
              <a:rPr lang="zh-CN" altLang="en-US" sz="2200" b="1" dirty="0" smtClean="0">
                <a:latin typeface="Times New Roman" pitchFamily="18" charset="0"/>
                <a:ea typeface="华文楷体"/>
                <a:cs typeface="Times New Roman" pitchFamily="18" charset="0"/>
              </a:rPr>
              <a:t>：分析（</a:t>
            </a:r>
            <a:r>
              <a:rPr lang="en-US" altLang="zh-CN" sz="2200" b="1" dirty="0" smtClean="0">
                <a:latin typeface="Times New Roman" pitchFamily="18" charset="0"/>
                <a:ea typeface="华文楷体"/>
                <a:cs typeface="Times New Roman" pitchFamily="18" charset="0"/>
              </a:rPr>
              <a:t>2</a:t>
            </a:r>
            <a:r>
              <a:rPr lang="zh-CN" altLang="en-US" sz="2200" b="1" dirty="0" smtClean="0">
                <a:latin typeface="Times New Roman" pitchFamily="18" charset="0"/>
                <a:ea typeface="华文楷体"/>
                <a:cs typeface="Times New Roman" pitchFamily="18" charset="0"/>
              </a:rPr>
              <a:t>）中近似三角</a:t>
            </a:r>
            <a:r>
              <a:rPr lang="zh-CN" altLang="en-US" sz="2200" b="1" dirty="0">
                <a:latin typeface="Times New Roman" pitchFamily="18" charset="0"/>
                <a:ea typeface="华文楷体"/>
                <a:cs typeface="Times New Roman" pitchFamily="18" charset="0"/>
              </a:rPr>
              <a:t>波产生的</a:t>
            </a:r>
            <a:r>
              <a:rPr lang="zh-CN" altLang="en-US" sz="2200" b="1" dirty="0" smtClean="0">
                <a:latin typeface="Times New Roman" pitchFamily="18" charset="0"/>
                <a:ea typeface="华文楷体"/>
                <a:cs typeface="Times New Roman" pitchFamily="18" charset="0"/>
              </a:rPr>
              <a:t>原因及条件</a:t>
            </a:r>
            <a:endParaRPr lang="zh-CN" altLang="en-US" sz="2200" b="1" dirty="0">
              <a:latin typeface="Times New Roman" pitchFamily="18" charset="0"/>
              <a:ea typeface="华文楷体"/>
              <a:cs typeface="Times New Roman" pitchFamily="18" charset="0"/>
            </a:endParaRPr>
          </a:p>
          <a:p>
            <a:pPr marL="273050" indent="-273050">
              <a:lnSpc>
                <a:spcPct val="80000"/>
              </a:lnSpc>
              <a:spcBef>
                <a:spcPct val="20000"/>
              </a:spcBef>
              <a:buClr>
                <a:schemeClr val="accent1"/>
              </a:buClr>
              <a:buSzPct val="100000"/>
              <a:buFont typeface="Symbol" pitchFamily="18" charset="2"/>
              <a:buChar char=""/>
            </a:pPr>
            <a:endParaRPr lang="zh-CN" altLang="en-US" sz="2200" b="1" dirty="0">
              <a:latin typeface="Candara" pitchFamily="34" charset="0"/>
              <a:ea typeface="华文楷体"/>
              <a:cs typeface="Times New Roman"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1918992859"/>
              </p:ext>
            </p:extLst>
          </p:nvPr>
        </p:nvGraphicFramePr>
        <p:xfrm>
          <a:off x="3563888" y="4581128"/>
          <a:ext cx="4668624" cy="886957"/>
        </p:xfrm>
        <a:graphic>
          <a:graphicData uri="http://schemas.openxmlformats.org/drawingml/2006/table">
            <a:tbl>
              <a:tblPr firstRow="1" bandRow="1">
                <a:tableStyleId>{5C22544A-7EE6-4342-B048-85BDC9FD1C3A}</a:tableStyleId>
              </a:tblPr>
              <a:tblGrid>
                <a:gridCol w="1212239">
                  <a:extLst>
                    <a:ext uri="{9D8B030D-6E8A-4147-A177-3AD203B41FA5}">
                      <a16:colId xmlns:a16="http://schemas.microsoft.com/office/drawing/2014/main" val="20000"/>
                    </a:ext>
                  </a:extLst>
                </a:gridCol>
                <a:gridCol w="936104">
                  <a:extLst>
                    <a:ext uri="{9D8B030D-6E8A-4147-A177-3AD203B41FA5}">
                      <a16:colId xmlns:a16="http://schemas.microsoft.com/office/drawing/2014/main" val="1906786693"/>
                    </a:ext>
                  </a:extLst>
                </a:gridCol>
                <a:gridCol w="1224136">
                  <a:extLst>
                    <a:ext uri="{9D8B030D-6E8A-4147-A177-3AD203B41FA5}">
                      <a16:colId xmlns:a16="http://schemas.microsoft.com/office/drawing/2014/main" val="20003"/>
                    </a:ext>
                  </a:extLst>
                </a:gridCol>
                <a:gridCol w="1296145">
                  <a:extLst>
                    <a:ext uri="{9D8B030D-6E8A-4147-A177-3AD203B41FA5}">
                      <a16:colId xmlns:a16="http://schemas.microsoft.com/office/drawing/2014/main" val="20004"/>
                    </a:ext>
                  </a:extLst>
                </a:gridCol>
              </a:tblGrid>
              <a:tr h="477616">
                <a:tc>
                  <a:txBody>
                    <a:bodyPr/>
                    <a:lstStyle/>
                    <a:p>
                      <a:r>
                        <a:rPr lang="zh-CN" altLang="en-US" sz="1600" dirty="0" smtClean="0">
                          <a:solidFill>
                            <a:schemeClr val="tx1"/>
                          </a:solidFill>
                        </a:rPr>
                        <a:t>零状态响应</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rPr>
                        <a:t>0.5V0</a:t>
                      </a:r>
                      <a:endParaRPr lang="zh-CN" altLang="en-US" sz="16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smtClean="0">
                          <a:solidFill>
                            <a:schemeClr val="tx1"/>
                          </a:solidFill>
                          <a:latin typeface="Times New Roman" pitchFamily="18" charset="0"/>
                          <a:cs typeface="Times New Roman" pitchFamily="18" charset="0"/>
                        </a:rPr>
                        <a:t>τ</a:t>
                      </a:r>
                      <a:r>
                        <a:rPr lang="zh-CN" altLang="en-US" sz="1600" baseline="0" dirty="0" smtClean="0">
                          <a:solidFill>
                            <a:schemeClr val="tx1"/>
                          </a:solidFill>
                        </a:rPr>
                        <a:t>（实验值）</a:t>
                      </a:r>
                      <a:endParaRPr lang="zh-CN" altLang="en-US" sz="160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Times New Roman" pitchFamily="18" charset="0"/>
                          <a:cs typeface="Times New Roman" pitchFamily="18" charset="0"/>
                        </a:rPr>
                        <a:t>τ</a:t>
                      </a:r>
                      <a:r>
                        <a:rPr lang="zh-CN" altLang="en-US" sz="1600" baseline="0" dirty="0" smtClean="0">
                          <a:solidFill>
                            <a:schemeClr val="tx1"/>
                          </a:solidFill>
                        </a:rPr>
                        <a:t>（理论值）</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09341">
                <a:tc>
                  <a:txBody>
                    <a:bodyPr/>
                    <a:lstStyle/>
                    <a:p>
                      <a:r>
                        <a:rPr lang="zh-CN" altLang="en-US" sz="1600" dirty="0" smtClean="0">
                          <a:solidFill>
                            <a:schemeClr val="tx1"/>
                          </a:solidFill>
                        </a:rPr>
                        <a:t>时间（</a:t>
                      </a:r>
                      <a:r>
                        <a:rPr lang="en-US" altLang="zh-CN" sz="1600" dirty="0" smtClean="0">
                          <a:solidFill>
                            <a:schemeClr val="tx1"/>
                          </a:solidFill>
                        </a:rPr>
                        <a:t>ms</a:t>
                      </a:r>
                      <a:r>
                        <a:rPr lang="zh-CN" altLang="en-US" sz="1600" dirty="0" smtClean="0">
                          <a:solidFill>
                            <a:schemeClr val="tx1"/>
                          </a:solidFill>
                        </a:rPr>
                        <a:t>）</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9" name="矩形 6"/>
          <p:cNvSpPr>
            <a:spLocks noChangeArrowheads="1"/>
          </p:cNvSpPr>
          <p:nvPr/>
        </p:nvSpPr>
        <p:spPr bwMode="auto">
          <a:xfrm>
            <a:off x="4727915" y="5870599"/>
            <a:ext cx="2520950" cy="366713"/>
          </a:xfrm>
          <a:prstGeom prst="rect">
            <a:avLst/>
          </a:prstGeom>
          <a:noFill/>
          <a:ln w="9525">
            <a:noFill/>
            <a:miter lim="800000"/>
            <a:headEnd/>
            <a:tailEnd/>
          </a:ln>
        </p:spPr>
        <p:txBody>
          <a:bodyPr>
            <a:spAutoFit/>
          </a:bodyPr>
          <a:lstStyle/>
          <a:p>
            <a:r>
              <a:rPr lang="zh-CN" altLang="en-US" b="1" dirty="0">
                <a:latin typeface="Candara" pitchFamily="34" charset="0"/>
                <a:ea typeface="华文楷体"/>
                <a:cs typeface="华文楷体"/>
              </a:rPr>
              <a:t>表</a:t>
            </a:r>
            <a:r>
              <a:rPr lang="en-US" altLang="zh-CN" b="1" dirty="0">
                <a:latin typeface="Candara" pitchFamily="34" charset="0"/>
                <a:ea typeface="华文楷体"/>
                <a:cs typeface="华文楷体"/>
              </a:rPr>
              <a:t>1  </a:t>
            </a:r>
            <a:r>
              <a:rPr lang="en-US" altLang="zh-CN" b="1" dirty="0" smtClean="0">
                <a:latin typeface="Candara" pitchFamily="34" charset="0"/>
                <a:ea typeface="华文楷体"/>
                <a:cs typeface="华文楷体"/>
              </a:rPr>
              <a:t>RC</a:t>
            </a:r>
            <a:r>
              <a:rPr lang="zh-CN" altLang="en-US" b="1" dirty="0" smtClean="0">
                <a:latin typeface="Candara" pitchFamily="34" charset="0"/>
                <a:ea typeface="华文楷体"/>
                <a:cs typeface="华文楷体"/>
              </a:rPr>
              <a:t>电路</a:t>
            </a:r>
            <a:r>
              <a:rPr lang="zh-CN" altLang="en-US" b="1" dirty="0">
                <a:latin typeface="Candara" pitchFamily="34" charset="0"/>
                <a:ea typeface="华文楷体"/>
                <a:cs typeface="华文楷体"/>
              </a:rPr>
              <a:t>实验数据</a:t>
            </a:r>
          </a:p>
        </p:txBody>
      </p:sp>
      <p:pic>
        <p:nvPicPr>
          <p:cNvPr id="2" name="图片 1"/>
          <p:cNvPicPr>
            <a:picLocks noChangeAspect="1"/>
          </p:cNvPicPr>
          <p:nvPr/>
        </p:nvPicPr>
        <p:blipFill>
          <a:blip r:embed="rId2"/>
          <a:stretch>
            <a:fillRect/>
          </a:stretch>
        </p:blipFill>
        <p:spPr>
          <a:xfrm>
            <a:off x="787177" y="4293666"/>
            <a:ext cx="2416671" cy="177551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288" y="549274"/>
            <a:ext cx="8462962" cy="2736850"/>
          </a:xfrm>
        </p:spPr>
        <p:txBody>
          <a:bodyPr>
            <a:normAutofit/>
          </a:bodyPr>
          <a:lstStyle/>
          <a:p>
            <a:pPr eaLnBrk="1" hangingPunct="1">
              <a:lnSpc>
                <a:spcPct val="80000"/>
              </a:lnSpc>
              <a:buFont typeface="Symbol" pitchFamily="18" charset="2"/>
              <a:buNone/>
            </a:pPr>
            <a:r>
              <a:rPr lang="en-US" altLang="zh-CN" sz="2400" dirty="0" smtClean="0"/>
              <a:t>2</a:t>
            </a:r>
            <a:r>
              <a:rPr lang="zh-CN" altLang="en-US" sz="2400" dirty="0" smtClean="0"/>
              <a:t>、二阶电路分析</a:t>
            </a:r>
            <a:endParaRPr lang="en-US" altLang="zh-CN" sz="2400" dirty="0" smtClean="0"/>
          </a:p>
          <a:p>
            <a:pPr eaLnBrk="1" hangingPunct="1">
              <a:lnSpc>
                <a:spcPct val="80000"/>
              </a:lnSpc>
              <a:buNone/>
            </a:pPr>
            <a:r>
              <a:rPr lang="zh-CN" altLang="en-US" sz="2200" dirty="0" smtClean="0"/>
              <a:t>     电路如图</a:t>
            </a:r>
            <a:r>
              <a:rPr lang="en-US" altLang="zh-CN" sz="2200" dirty="0" smtClean="0"/>
              <a:t>2</a:t>
            </a:r>
            <a:r>
              <a:rPr lang="zh-CN" altLang="en-US" sz="2200" dirty="0" smtClean="0"/>
              <a:t>，可以模拟一阶</a:t>
            </a:r>
            <a:r>
              <a:rPr lang="en-US" altLang="zh-CN" sz="2200" dirty="0" smtClean="0"/>
              <a:t>RC</a:t>
            </a:r>
            <a:r>
              <a:rPr lang="zh-CN" altLang="en-US" sz="2200" dirty="0" smtClean="0"/>
              <a:t>电路的零状态响应和</a:t>
            </a:r>
            <a:r>
              <a:rPr lang="en-US" altLang="zh-CN" sz="2200" dirty="0" smtClean="0"/>
              <a:t>RLC</a:t>
            </a:r>
            <a:r>
              <a:rPr lang="zh-CN" altLang="en-US" sz="2200" dirty="0" smtClean="0"/>
              <a:t>串联电路的零输入响应。</a:t>
            </a:r>
            <a:endParaRPr lang="en-US" altLang="zh-CN" sz="2200" dirty="0" smtClean="0"/>
          </a:p>
          <a:p>
            <a:pPr eaLnBrk="1" hangingPunct="1">
              <a:lnSpc>
                <a:spcPts val="2400"/>
              </a:lnSpc>
              <a:buNone/>
            </a:pPr>
            <a:r>
              <a:rPr lang="en-US" altLang="zh-CN" sz="2200" dirty="0" smtClean="0"/>
              <a:t>    </a:t>
            </a:r>
            <a:r>
              <a:rPr lang="zh-CN" altLang="en-US" sz="2200" dirty="0"/>
              <a:t> </a:t>
            </a:r>
            <a:r>
              <a:rPr lang="zh-CN" altLang="en-US" sz="2200" dirty="0" smtClean="0"/>
              <a:t>       开关由</a:t>
            </a:r>
            <a:r>
              <a:rPr lang="en-US" altLang="zh-CN" sz="2200" dirty="0" smtClean="0"/>
              <a:t>8</a:t>
            </a:r>
            <a:r>
              <a:rPr lang="zh-CN" altLang="en-US" sz="2200" dirty="0" smtClean="0"/>
              <a:t>转到</a:t>
            </a:r>
            <a:r>
              <a:rPr lang="en-US" altLang="zh-CN" sz="2200" dirty="0" smtClean="0"/>
              <a:t>9</a:t>
            </a:r>
            <a:r>
              <a:rPr lang="zh-CN" altLang="en-US" sz="2200" dirty="0" smtClean="0"/>
              <a:t>，等待电容电压稳定后，开关再由</a:t>
            </a:r>
            <a:r>
              <a:rPr lang="en-US" altLang="zh-CN" sz="2200" dirty="0" smtClean="0"/>
              <a:t>9</a:t>
            </a:r>
            <a:r>
              <a:rPr lang="zh-CN" altLang="en-US" sz="2200" dirty="0" smtClean="0"/>
              <a:t>转到</a:t>
            </a:r>
            <a:r>
              <a:rPr lang="en-US" altLang="zh-CN" sz="2200" dirty="0" smtClean="0"/>
              <a:t>8</a:t>
            </a:r>
            <a:r>
              <a:rPr lang="zh-CN" altLang="en-US" sz="2200" dirty="0" smtClean="0"/>
              <a:t>。</a:t>
            </a:r>
            <a:r>
              <a:rPr lang="zh-CN" altLang="en-US" sz="2200" dirty="0"/>
              <a:t>用示波器观测</a:t>
            </a:r>
            <a:r>
              <a:rPr lang="en-US" altLang="zh-CN" sz="2200" dirty="0" smtClean="0"/>
              <a:t>R5</a:t>
            </a:r>
            <a:r>
              <a:rPr lang="zh-CN" altLang="en-US" sz="2200" dirty="0" smtClean="0"/>
              <a:t>取不同值时的电容</a:t>
            </a:r>
            <a:r>
              <a:rPr lang="zh-CN" altLang="en-US" sz="2200" dirty="0"/>
              <a:t>电压和电感电流波形（电感电流波形用</a:t>
            </a:r>
            <a:r>
              <a:rPr lang="en-US" altLang="zh-CN" sz="2200" dirty="0"/>
              <a:t>R5</a:t>
            </a:r>
            <a:r>
              <a:rPr lang="zh-CN" altLang="en-US" sz="2200" dirty="0"/>
              <a:t>的电压波形替代</a:t>
            </a:r>
            <a:r>
              <a:rPr lang="zh-CN" altLang="en-US" sz="2200" dirty="0" smtClean="0"/>
              <a:t>），计算</a:t>
            </a:r>
            <a:r>
              <a:rPr lang="en-US" altLang="zh-CN" sz="2200" dirty="0" smtClean="0"/>
              <a:t>R5</a:t>
            </a:r>
            <a:r>
              <a:rPr lang="zh-CN" altLang="en-US" sz="2200" dirty="0" smtClean="0"/>
              <a:t>不同时的阻尼状态，完成表</a:t>
            </a:r>
            <a:r>
              <a:rPr lang="en-US" altLang="zh-CN" sz="2200" dirty="0" smtClean="0"/>
              <a:t>2</a:t>
            </a:r>
            <a:r>
              <a:rPr lang="zh-CN" altLang="en-US" sz="2200" dirty="0" smtClean="0"/>
              <a:t>。</a:t>
            </a:r>
            <a:endParaRPr lang="en-US" altLang="zh-CN" sz="2200" dirty="0" smtClean="0"/>
          </a:p>
          <a:p>
            <a:pPr eaLnBrk="1" hangingPunct="1">
              <a:lnSpc>
                <a:spcPts val="2400"/>
              </a:lnSpc>
              <a:buNone/>
            </a:pPr>
            <a:r>
              <a:rPr lang="zh-CN" altLang="en-US" sz="2200" dirty="0" smtClean="0"/>
              <a:t>    问题</a:t>
            </a:r>
            <a:r>
              <a:rPr lang="en-US" altLang="zh-CN" sz="2200" dirty="0" smtClean="0"/>
              <a:t>2</a:t>
            </a:r>
            <a:r>
              <a:rPr lang="zh-CN" altLang="en-US" sz="2200" dirty="0" smtClean="0"/>
              <a:t>：分析</a:t>
            </a:r>
            <a:r>
              <a:rPr lang="en-US" altLang="zh-CN" sz="2200" dirty="0"/>
              <a:t>R5</a:t>
            </a:r>
            <a:r>
              <a:rPr lang="zh-CN" altLang="en-US" sz="2200" dirty="0"/>
              <a:t>不同时波形差异的原因</a:t>
            </a:r>
            <a:r>
              <a:rPr lang="zh-CN" altLang="en-US" sz="2200" dirty="0" smtClean="0"/>
              <a:t>。</a:t>
            </a:r>
            <a:endParaRPr lang="zh-CN" altLang="en-US" sz="2200" dirty="0">
              <a:latin typeface="Times New Roman" pitchFamily="18" charset="0"/>
              <a:cs typeface="Times New Roman"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28733801"/>
              </p:ext>
            </p:extLst>
          </p:nvPr>
        </p:nvGraphicFramePr>
        <p:xfrm>
          <a:off x="4449281" y="3861048"/>
          <a:ext cx="4429131" cy="1141314"/>
        </p:xfrm>
        <a:graphic>
          <a:graphicData uri="http://schemas.openxmlformats.org/drawingml/2006/table">
            <a:tbl>
              <a:tblPr firstRow="1" bandRow="1">
                <a:tableStyleId>{5C22544A-7EE6-4342-B048-85BDC9FD1C3A}</a:tableStyleId>
              </a:tblPr>
              <a:tblGrid>
                <a:gridCol w="1130831">
                  <a:extLst>
                    <a:ext uri="{9D8B030D-6E8A-4147-A177-3AD203B41FA5}">
                      <a16:colId xmlns:a16="http://schemas.microsoft.com/office/drawing/2014/main" val="20000"/>
                    </a:ext>
                  </a:extLst>
                </a:gridCol>
                <a:gridCol w="1083722">
                  <a:extLst>
                    <a:ext uri="{9D8B030D-6E8A-4147-A177-3AD203B41FA5}">
                      <a16:colId xmlns:a16="http://schemas.microsoft.com/office/drawing/2014/main" val="20001"/>
                    </a:ext>
                  </a:extLst>
                </a:gridCol>
                <a:gridCol w="1000132">
                  <a:extLst>
                    <a:ext uri="{9D8B030D-6E8A-4147-A177-3AD203B41FA5}">
                      <a16:colId xmlns:a16="http://schemas.microsoft.com/office/drawing/2014/main" val="20002"/>
                    </a:ext>
                  </a:extLst>
                </a:gridCol>
                <a:gridCol w="1214446">
                  <a:extLst>
                    <a:ext uri="{9D8B030D-6E8A-4147-A177-3AD203B41FA5}">
                      <a16:colId xmlns:a16="http://schemas.microsoft.com/office/drawing/2014/main" val="20003"/>
                    </a:ext>
                  </a:extLst>
                </a:gridCol>
              </a:tblGrid>
              <a:tr h="3996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i="0" dirty="0" smtClean="0">
                          <a:solidFill>
                            <a:schemeClr val="tx1"/>
                          </a:solidFill>
                          <a:latin typeface="Times New Roman" pitchFamily="18" charset="0"/>
                          <a:cs typeface="Times New Roman" pitchFamily="18" charset="0"/>
                        </a:rPr>
                        <a:t>R5</a:t>
                      </a:r>
                      <a:r>
                        <a:rPr lang="zh-CN" altLang="en-US" sz="1600" i="0" dirty="0" smtClean="0">
                          <a:solidFill>
                            <a:schemeClr val="tx1"/>
                          </a:solidFill>
                          <a:latin typeface="Times New Roman" pitchFamily="18" charset="0"/>
                          <a:cs typeface="Times New Roman" pitchFamily="18" charset="0"/>
                        </a:rPr>
                        <a:t>（</a:t>
                      </a:r>
                      <a:r>
                        <a:rPr lang="el-GR" altLang="zh-CN" sz="1600" b="1" i="0" kern="1200" noProof="0" dirty="0" smtClean="0">
                          <a:solidFill>
                            <a:schemeClr val="tx1"/>
                          </a:solidFill>
                          <a:latin typeface="Times New Roman" pitchFamily="18" charset="0"/>
                          <a:ea typeface="+mn-ea"/>
                          <a:cs typeface="Times New Roman" pitchFamily="18" charset="0"/>
                        </a:rPr>
                        <a:t>Ω</a:t>
                      </a:r>
                      <a:r>
                        <a:rPr lang="zh-CN" altLang="en-US" sz="1600" i="0" dirty="0" smtClean="0">
                          <a:solidFill>
                            <a:schemeClr val="tx1"/>
                          </a:solidFill>
                          <a:latin typeface="Times New Roman" pitchFamily="18" charset="0"/>
                          <a:cs typeface="Times New Roman" pitchFamily="18" charset="0"/>
                        </a:rPr>
                        <a:t>）</a:t>
                      </a:r>
                      <a:endParaRPr lang="zh-CN" altLang="en-US" sz="1600" i="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Times New Roman" pitchFamily="18" charset="0"/>
                          <a:cs typeface="Times New Roman" pitchFamily="18" charset="0"/>
                        </a:rPr>
                        <a:t>12</a:t>
                      </a:r>
                      <a:endParaRPr lang="zh-CN" alt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i="0" smtClean="0">
                          <a:solidFill>
                            <a:schemeClr val="tx1"/>
                          </a:solidFill>
                          <a:latin typeface="Times New Roman" pitchFamily="18" charset="0"/>
                          <a:cs typeface="Times New Roman" pitchFamily="18" charset="0"/>
                        </a:rPr>
                        <a:t>3</a:t>
                      </a:r>
                      <a:endParaRPr lang="zh-CN" altLang="en-US" sz="1800" i="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i="0" dirty="0" smtClean="0">
                          <a:solidFill>
                            <a:schemeClr val="tx1"/>
                          </a:solidFill>
                          <a:latin typeface="Times New Roman" pitchFamily="18" charset="0"/>
                          <a:cs typeface="Times New Roman" pitchFamily="18" charset="0"/>
                        </a:rPr>
                        <a:t>1</a:t>
                      </a:r>
                      <a:endParaRPr lang="zh-CN" altLang="en-US" sz="1600" i="0" dirty="0" smtClean="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altLang="zh-CN" sz="1600" b="1" i="1" dirty="0" smtClean="0">
                          <a:solidFill>
                            <a:schemeClr val="tx1"/>
                          </a:solidFill>
                          <a:latin typeface="Times New Roman" panose="02020603050405020304" pitchFamily="18" charset="0"/>
                          <a:cs typeface="Times New Roman" panose="02020603050405020304" pitchFamily="18" charset="0"/>
                        </a:rPr>
                        <a:t>S</a:t>
                      </a:r>
                      <a:r>
                        <a:rPr lang="en-US" altLang="zh-CN" sz="1600" b="1" baseline="-25000" dirty="0" smtClean="0">
                          <a:solidFill>
                            <a:schemeClr val="tx1"/>
                          </a:solidFill>
                          <a:latin typeface="Times New Roman" panose="02020603050405020304" pitchFamily="18" charset="0"/>
                          <a:cs typeface="Times New Roman" panose="02020603050405020304" pitchFamily="18" charset="0"/>
                        </a:rPr>
                        <a:t>1</a:t>
                      </a:r>
                      <a:r>
                        <a:rPr lang="zh-CN" altLang="en-US" sz="1600" b="1" baseline="-25000" dirty="0" smtClean="0">
                          <a:solidFill>
                            <a:schemeClr val="tx1"/>
                          </a:solidFill>
                          <a:latin typeface="Times New Roman" panose="02020603050405020304" pitchFamily="18" charset="0"/>
                          <a:cs typeface="Times New Roman" panose="02020603050405020304" pitchFamily="18" charset="0"/>
                        </a:rPr>
                        <a:t>、</a:t>
                      </a:r>
                      <a:r>
                        <a:rPr lang="en-US" altLang="zh-CN" sz="1600" b="1" baseline="-25000" dirty="0" smtClean="0">
                          <a:solidFill>
                            <a:schemeClr val="tx1"/>
                          </a:solidFill>
                          <a:latin typeface="Times New Roman" panose="02020603050405020304" pitchFamily="18" charset="0"/>
                          <a:cs typeface="Times New Roman" panose="02020603050405020304" pitchFamily="18" charset="0"/>
                        </a:rPr>
                        <a:t>2</a:t>
                      </a:r>
                      <a:endParaRPr lang="zh-CN" altLang="en-US" sz="1600" b="1" baseline="-25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zh-CN" altLang="en-US" sz="1600" b="1" dirty="0" smtClean="0">
                          <a:solidFill>
                            <a:schemeClr val="tx1"/>
                          </a:solidFill>
                        </a:rPr>
                        <a:t>阻尼状态</a:t>
                      </a:r>
                      <a:endParaRPr lang="zh-CN"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0439" name="矩形 5"/>
          <p:cNvSpPr>
            <a:spLocks noChangeArrowheads="1"/>
          </p:cNvSpPr>
          <p:nvPr/>
        </p:nvSpPr>
        <p:spPr bwMode="auto">
          <a:xfrm>
            <a:off x="4619961" y="5002362"/>
            <a:ext cx="2571768" cy="369887"/>
          </a:xfrm>
          <a:prstGeom prst="rect">
            <a:avLst/>
          </a:prstGeom>
          <a:noFill/>
          <a:ln w="9525">
            <a:noFill/>
            <a:miter lim="800000"/>
            <a:headEnd/>
            <a:tailEnd/>
          </a:ln>
        </p:spPr>
        <p:txBody>
          <a:bodyPr wrap="square">
            <a:spAutoFit/>
          </a:bodyPr>
          <a:lstStyle/>
          <a:p>
            <a:r>
              <a:rPr lang="zh-CN" altLang="en-US" b="1" dirty="0">
                <a:latin typeface="Candara" pitchFamily="34" charset="0"/>
                <a:ea typeface="华文楷体"/>
                <a:cs typeface="华文楷体"/>
              </a:rPr>
              <a:t>表</a:t>
            </a:r>
            <a:r>
              <a:rPr lang="en-US" altLang="zh-CN" b="1" dirty="0">
                <a:latin typeface="Candara" pitchFamily="34" charset="0"/>
                <a:ea typeface="华文楷体"/>
                <a:cs typeface="华文楷体"/>
              </a:rPr>
              <a:t>2  RLC</a:t>
            </a:r>
            <a:r>
              <a:rPr lang="zh-CN" altLang="en-US" b="1" dirty="0" smtClean="0">
                <a:latin typeface="Candara" pitchFamily="34" charset="0"/>
                <a:ea typeface="华文楷体"/>
                <a:cs typeface="华文楷体"/>
              </a:rPr>
              <a:t>电路计算数据</a:t>
            </a:r>
            <a:endParaRPr lang="zh-CN" altLang="en-US" b="1" dirty="0">
              <a:latin typeface="Candara" pitchFamily="34" charset="0"/>
              <a:ea typeface="华文楷体"/>
              <a:cs typeface="华文楷体"/>
            </a:endParaRPr>
          </a:p>
        </p:txBody>
      </p:sp>
      <p:pic>
        <p:nvPicPr>
          <p:cNvPr id="94210" name="Picture 2"/>
          <p:cNvPicPr>
            <a:picLocks noChangeAspect="1" noChangeArrowheads="1"/>
          </p:cNvPicPr>
          <p:nvPr/>
        </p:nvPicPr>
        <p:blipFill>
          <a:blip r:embed="rId2"/>
          <a:srcRect/>
          <a:stretch>
            <a:fillRect/>
          </a:stretch>
        </p:blipFill>
        <p:spPr bwMode="auto">
          <a:xfrm>
            <a:off x="90790" y="3412529"/>
            <a:ext cx="4291804" cy="2038351"/>
          </a:xfrm>
          <a:prstGeom prst="rect">
            <a:avLst/>
          </a:prstGeom>
          <a:noFill/>
          <a:ln w="9525">
            <a:noFill/>
            <a:miter lim="800000"/>
            <a:headEnd/>
            <a:tailEnd/>
          </a:ln>
          <a:effectLst/>
        </p:spPr>
      </p:pic>
      <p:sp>
        <p:nvSpPr>
          <p:cNvPr id="60441" name="矩形 8"/>
          <p:cNvSpPr>
            <a:spLocks noChangeArrowheads="1"/>
          </p:cNvSpPr>
          <p:nvPr/>
        </p:nvSpPr>
        <p:spPr bwMode="auto">
          <a:xfrm>
            <a:off x="1835696" y="5577285"/>
            <a:ext cx="647700" cy="369332"/>
          </a:xfrm>
          <a:prstGeom prst="rect">
            <a:avLst/>
          </a:prstGeom>
          <a:noFill/>
          <a:ln w="9525">
            <a:noFill/>
            <a:miter lim="800000"/>
            <a:headEnd/>
            <a:tailEnd/>
          </a:ln>
        </p:spPr>
        <p:txBody>
          <a:bodyPr>
            <a:spAutoFit/>
          </a:bodyPr>
          <a:lstStyle/>
          <a:p>
            <a:r>
              <a:rPr lang="zh-CN" altLang="en-US" b="1" dirty="0" smtClean="0">
                <a:latin typeface="Candara" pitchFamily="34" charset="0"/>
                <a:ea typeface="华文楷体"/>
                <a:cs typeface="华文楷体"/>
              </a:rPr>
              <a:t>图</a:t>
            </a:r>
            <a:r>
              <a:rPr lang="en-US" altLang="zh-CN" b="1" dirty="0" smtClean="0">
                <a:latin typeface="Candara" pitchFamily="34" charset="0"/>
                <a:ea typeface="华文楷体"/>
                <a:cs typeface="华文楷体"/>
              </a:rPr>
              <a:t>2</a:t>
            </a:r>
            <a:endParaRPr lang="zh-CN" altLang="en-US" b="1" dirty="0">
              <a:latin typeface="Candara" pitchFamily="34" charset="0"/>
              <a:ea typeface="华文楷体"/>
              <a:cs typeface="华文楷体"/>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3"/>
          <p:cNvSpPr>
            <a:spLocks noChangeArrowheads="1"/>
          </p:cNvSpPr>
          <p:nvPr/>
        </p:nvSpPr>
        <p:spPr bwMode="auto">
          <a:xfrm>
            <a:off x="4051414" y="6425669"/>
            <a:ext cx="647700" cy="396875"/>
          </a:xfrm>
          <a:prstGeom prst="rect">
            <a:avLst/>
          </a:prstGeom>
          <a:noFill/>
          <a:ln w="9525">
            <a:noFill/>
            <a:miter lim="800000"/>
            <a:headEnd/>
            <a:tailEnd/>
          </a:ln>
        </p:spPr>
        <p:txBody>
          <a:bodyPr>
            <a:spAutoFit/>
          </a:bodyPr>
          <a:lstStyle/>
          <a:p>
            <a:r>
              <a:rPr lang="zh-CN" altLang="en-US" sz="2000" b="1" dirty="0" smtClean="0">
                <a:latin typeface="Candara" pitchFamily="34" charset="0"/>
                <a:ea typeface="华文楷体"/>
                <a:cs typeface="华文楷体"/>
              </a:rPr>
              <a:t>图</a:t>
            </a:r>
            <a:r>
              <a:rPr lang="en-US" altLang="zh-CN" sz="2000" b="1" dirty="0" smtClean="0">
                <a:latin typeface="Candara" pitchFamily="34" charset="0"/>
                <a:ea typeface="华文楷体"/>
                <a:cs typeface="华文楷体"/>
              </a:rPr>
              <a:t>3</a:t>
            </a:r>
            <a:endParaRPr lang="zh-CN" altLang="en-US" sz="2000" b="1" dirty="0">
              <a:latin typeface="Candara" pitchFamily="34" charset="0"/>
              <a:ea typeface="华文楷体"/>
              <a:cs typeface="华文楷体"/>
            </a:endParaRPr>
          </a:p>
        </p:txBody>
      </p:sp>
      <p:sp>
        <p:nvSpPr>
          <p:cNvPr id="8" name="内容占位符 1"/>
          <p:cNvSpPr txBox="1">
            <a:spLocks/>
          </p:cNvSpPr>
          <p:nvPr/>
        </p:nvSpPr>
        <p:spPr>
          <a:xfrm>
            <a:off x="500034" y="642918"/>
            <a:ext cx="8032750" cy="3727450"/>
          </a:xfrm>
          <a:prstGeom prst="rect">
            <a:avLst/>
          </a:prstGeom>
        </p:spPr>
        <p:txBody>
          <a:bodyPr>
            <a:normAutofit lnSpcReduction="10000"/>
          </a:bodyPr>
          <a:lstStyle/>
          <a:p>
            <a:pPr marL="273050" indent="-273050">
              <a:lnSpc>
                <a:spcPct val="90000"/>
              </a:lnSpc>
              <a:spcBef>
                <a:spcPct val="20000"/>
              </a:spcBef>
              <a:buClr>
                <a:schemeClr val="accent1"/>
              </a:buClr>
              <a:buSzPct val="100000"/>
            </a:pPr>
            <a:r>
              <a:rPr lang="en-US" altLang="zh-CN" sz="2400" b="1" dirty="0" smtClean="0">
                <a:latin typeface="华文楷体"/>
                <a:ea typeface="华文楷体"/>
                <a:cs typeface="Times New Roman" pitchFamily="18" charset="0"/>
              </a:rPr>
              <a:t>3</a:t>
            </a:r>
            <a:r>
              <a:rPr lang="zh-CN" altLang="en-US" sz="2400" b="1" dirty="0" smtClean="0">
                <a:latin typeface="华文楷体"/>
                <a:ea typeface="华文楷体"/>
                <a:cs typeface="Times New Roman" pitchFamily="18" charset="0"/>
              </a:rPr>
              <a:t>、阻抗匹配设计与分析</a:t>
            </a:r>
            <a:endParaRPr lang="en-US" altLang="zh-CN" sz="2400" b="1" dirty="0">
              <a:latin typeface="华文楷体"/>
              <a:ea typeface="华文楷体"/>
              <a:cs typeface="Times New Roman" pitchFamily="18" charset="0"/>
            </a:endParaRPr>
          </a:p>
          <a:p>
            <a:pPr marL="273050" indent="-273050">
              <a:lnSpc>
                <a:spcPct val="90000"/>
              </a:lnSpc>
              <a:spcBef>
                <a:spcPct val="20000"/>
              </a:spcBef>
              <a:buClr>
                <a:schemeClr val="accent1"/>
              </a:buClr>
              <a:buSzPct val="100000"/>
            </a:pPr>
            <a:r>
              <a:rPr kumimoji="1" lang="zh-CN" altLang="en-US" sz="2400" b="1" dirty="0">
                <a:latin typeface="华文楷体"/>
                <a:ea typeface="华文楷体"/>
                <a:cs typeface="Times New Roman" pitchFamily="18" charset="0"/>
              </a:rPr>
              <a:t>    </a:t>
            </a:r>
            <a:r>
              <a:rPr kumimoji="1" lang="zh-CN" altLang="en-US" sz="2200" b="1" dirty="0" smtClean="0">
                <a:latin typeface="华文楷体"/>
                <a:ea typeface="华文楷体"/>
                <a:cs typeface="Times New Roman" pitchFamily="18" charset="0"/>
              </a:rPr>
              <a:t>图</a:t>
            </a:r>
            <a:r>
              <a:rPr kumimoji="1" lang="en-US" altLang="zh-CN" sz="2200" b="1" dirty="0" smtClean="0">
                <a:latin typeface="华文楷体"/>
                <a:ea typeface="华文楷体"/>
                <a:cs typeface="Times New Roman" pitchFamily="18" charset="0"/>
              </a:rPr>
              <a:t>3</a:t>
            </a:r>
            <a:r>
              <a:rPr kumimoji="1" lang="zh-CN" altLang="en-US" sz="2200" b="1" dirty="0" smtClean="0">
                <a:latin typeface="华文楷体"/>
                <a:ea typeface="华文楷体"/>
                <a:cs typeface="Times New Roman" pitchFamily="18" charset="0"/>
              </a:rPr>
              <a:t>所</a:t>
            </a:r>
            <a:r>
              <a:rPr kumimoji="1" lang="zh-CN" altLang="en-US" sz="2200" b="1" dirty="0">
                <a:latin typeface="华文楷体"/>
                <a:ea typeface="华文楷体"/>
                <a:cs typeface="Times New Roman" pitchFamily="18" charset="0"/>
              </a:rPr>
              <a:t>示电路中</a:t>
            </a:r>
            <a:r>
              <a:rPr kumimoji="1" lang="zh-CN" altLang="en-US" sz="2200" b="1" dirty="0">
                <a:latin typeface="Times New Roman" pitchFamily="18" charset="0"/>
                <a:ea typeface="华文楷体"/>
                <a:cs typeface="Times New Roman" pitchFamily="18" charset="0"/>
              </a:rPr>
              <a:t>，单口网络中电压源峰值为</a:t>
            </a:r>
            <a:r>
              <a:rPr kumimoji="1" lang="en-US" altLang="zh-CN" sz="2200" b="1" dirty="0">
                <a:latin typeface="Times New Roman" pitchFamily="18" charset="0"/>
                <a:ea typeface="华文楷体"/>
                <a:cs typeface="Times New Roman" pitchFamily="18" charset="0"/>
              </a:rPr>
              <a:t>10V</a:t>
            </a:r>
            <a:r>
              <a:rPr kumimoji="1" lang="zh-CN" altLang="en-US" sz="2200" b="1" dirty="0">
                <a:latin typeface="Times New Roman" pitchFamily="18" charset="0"/>
                <a:ea typeface="华文楷体"/>
                <a:cs typeface="Times New Roman" pitchFamily="18" charset="0"/>
              </a:rPr>
              <a:t>，源内阻</a:t>
            </a:r>
            <a:r>
              <a:rPr kumimoji="1" lang="en-US" altLang="zh-CN" sz="2200" b="1" dirty="0">
                <a:latin typeface="Times New Roman" pitchFamily="18" charset="0"/>
                <a:ea typeface="华文楷体"/>
                <a:cs typeface="Times New Roman" pitchFamily="18" charset="0"/>
              </a:rPr>
              <a:t>R0=20Ω</a:t>
            </a:r>
            <a:r>
              <a:rPr kumimoji="1" lang="zh-CN" altLang="en-US" sz="2200" b="1" dirty="0">
                <a:latin typeface="Times New Roman" pitchFamily="18" charset="0"/>
                <a:ea typeface="华文楷体"/>
                <a:cs typeface="Times New Roman" pitchFamily="18" charset="0"/>
              </a:rPr>
              <a:t>，</a:t>
            </a:r>
            <a:r>
              <a:rPr kumimoji="1" lang="en-US" altLang="zh-CN" sz="2200" b="1" i="1" dirty="0">
                <a:latin typeface="Times New Roman" pitchFamily="18" charset="0"/>
                <a:ea typeface="华文楷体"/>
                <a:cs typeface="Times New Roman" pitchFamily="18" charset="0"/>
              </a:rPr>
              <a:t>f</a:t>
            </a:r>
            <a:r>
              <a:rPr kumimoji="1" lang="en-US" altLang="zh-CN" sz="2200" b="1" dirty="0">
                <a:latin typeface="Times New Roman" pitchFamily="18" charset="0"/>
                <a:ea typeface="华文楷体"/>
                <a:cs typeface="Times New Roman" pitchFamily="18" charset="0"/>
              </a:rPr>
              <a:t>=1kHz</a:t>
            </a:r>
            <a:r>
              <a:rPr kumimoji="1" lang="zh-CN" altLang="en-US" sz="2200" b="1" dirty="0">
                <a:latin typeface="Times New Roman" pitchFamily="18" charset="0"/>
                <a:ea typeface="华文楷体"/>
                <a:cs typeface="Times New Roman" pitchFamily="18" charset="0"/>
              </a:rPr>
              <a:t>。为使</a:t>
            </a:r>
            <a:r>
              <a:rPr kumimoji="1" lang="en-US" altLang="zh-CN" sz="2200" b="1" dirty="0">
                <a:latin typeface="Times New Roman" pitchFamily="18" charset="0"/>
                <a:ea typeface="华文楷体"/>
                <a:cs typeface="Times New Roman" pitchFamily="18" charset="0"/>
              </a:rPr>
              <a:t>10Ω</a:t>
            </a:r>
            <a:r>
              <a:rPr kumimoji="1" lang="zh-CN" altLang="en-US" sz="2200" b="1" dirty="0">
                <a:latin typeface="Times New Roman" pitchFamily="18" charset="0"/>
                <a:ea typeface="华文楷体"/>
                <a:cs typeface="Times New Roman" pitchFamily="18" charset="0"/>
              </a:rPr>
              <a:t>负载电阻</a:t>
            </a:r>
            <a:r>
              <a:rPr kumimoji="1" lang="en-US" altLang="zh-CN" sz="2200" b="1" dirty="0">
                <a:latin typeface="Times New Roman" pitchFamily="18" charset="0"/>
                <a:ea typeface="华文楷体"/>
                <a:cs typeface="Times New Roman" pitchFamily="18" charset="0"/>
              </a:rPr>
              <a:t>R</a:t>
            </a:r>
            <a:r>
              <a:rPr kumimoji="1" lang="en-US" altLang="zh-CN" sz="2200" b="1" baseline="-25000" dirty="0">
                <a:latin typeface="Times New Roman" pitchFamily="18" charset="0"/>
                <a:ea typeface="华文楷体"/>
                <a:cs typeface="Times New Roman" pitchFamily="18" charset="0"/>
              </a:rPr>
              <a:t>L</a:t>
            </a:r>
            <a:r>
              <a:rPr kumimoji="1" lang="zh-CN" altLang="en-US" sz="2200" b="1" dirty="0">
                <a:latin typeface="Times New Roman" pitchFamily="18" charset="0"/>
                <a:ea typeface="华文楷体"/>
                <a:cs typeface="Times New Roman" pitchFamily="18" charset="0"/>
              </a:rPr>
              <a:t>从单口网络中获得最大功率，设计一个由一个电容和一个电感元件组成的网络来满足共轭匹配条件。</a:t>
            </a:r>
            <a:endParaRPr kumimoji="1" lang="en-US" altLang="zh-CN" sz="2200" b="1" dirty="0">
              <a:latin typeface="Times New Roman" pitchFamily="18" charset="0"/>
              <a:ea typeface="华文楷体"/>
              <a:cs typeface="Times New Roman" pitchFamily="18" charset="0"/>
            </a:endParaRPr>
          </a:p>
          <a:p>
            <a:pPr marL="273050" indent="-273050">
              <a:lnSpc>
                <a:spcPct val="90000"/>
              </a:lnSpc>
              <a:spcBef>
                <a:spcPct val="20000"/>
              </a:spcBef>
              <a:buClr>
                <a:schemeClr val="accent1"/>
              </a:buClr>
              <a:buSzPct val="100000"/>
              <a:buFont typeface="Symbol" pitchFamily="18" charset="2"/>
              <a:buNone/>
            </a:pPr>
            <a:r>
              <a:rPr kumimoji="1" lang="zh-CN" altLang="en-US" sz="2200" b="1" dirty="0" smtClean="0">
                <a:latin typeface="Times New Roman" pitchFamily="18" charset="0"/>
                <a:ea typeface="华文楷体"/>
                <a:cs typeface="Times New Roman" pitchFamily="18" charset="0"/>
              </a:rPr>
              <a:t>  （</a:t>
            </a:r>
            <a:r>
              <a:rPr kumimoji="1" lang="en-US" altLang="zh-CN" sz="2200" b="1" dirty="0" smtClean="0">
                <a:latin typeface="Times New Roman" pitchFamily="18" charset="0"/>
                <a:ea typeface="华文楷体"/>
                <a:cs typeface="Times New Roman" pitchFamily="18" charset="0"/>
              </a:rPr>
              <a:t>1</a:t>
            </a:r>
            <a:r>
              <a:rPr kumimoji="1" lang="zh-CN" altLang="en-US" sz="2200" b="1" dirty="0" smtClean="0">
                <a:latin typeface="Times New Roman" pitchFamily="18" charset="0"/>
                <a:ea typeface="华文楷体"/>
                <a:cs typeface="Times New Roman" pitchFamily="18" charset="0"/>
              </a:rPr>
              <a:t>）计算</a:t>
            </a:r>
            <a:r>
              <a:rPr kumimoji="1" lang="en-US" altLang="zh-CN" sz="2200" b="1" dirty="0" smtClean="0">
                <a:latin typeface="Times New Roman" pitchFamily="18" charset="0"/>
                <a:ea typeface="华文楷体"/>
                <a:cs typeface="Times New Roman" pitchFamily="18" charset="0"/>
              </a:rPr>
              <a:t>C</a:t>
            </a:r>
            <a:r>
              <a:rPr kumimoji="1" lang="zh-CN" altLang="en-US" sz="2200" b="1" dirty="0" smtClean="0">
                <a:latin typeface="Times New Roman" pitchFamily="18" charset="0"/>
                <a:ea typeface="华文楷体"/>
                <a:cs typeface="Times New Roman" pitchFamily="18" charset="0"/>
              </a:rPr>
              <a:t>和</a:t>
            </a:r>
            <a:r>
              <a:rPr kumimoji="1" lang="en-US" altLang="zh-CN" sz="2200" b="1" dirty="0" smtClean="0">
                <a:latin typeface="Times New Roman" pitchFamily="18" charset="0"/>
                <a:ea typeface="华文楷体"/>
                <a:cs typeface="Times New Roman" pitchFamily="18" charset="0"/>
              </a:rPr>
              <a:t>L</a:t>
            </a:r>
            <a:r>
              <a:rPr kumimoji="1" lang="zh-CN" altLang="en-US" sz="2200" b="1" dirty="0" smtClean="0">
                <a:latin typeface="Times New Roman" pitchFamily="18" charset="0"/>
                <a:ea typeface="华文楷体"/>
                <a:cs typeface="Times New Roman" pitchFamily="18" charset="0"/>
              </a:rPr>
              <a:t>的大小；</a:t>
            </a:r>
            <a:endParaRPr kumimoji="1" lang="en-US" altLang="zh-CN" sz="2200" b="1" dirty="0" smtClean="0">
              <a:latin typeface="Times New Roman" pitchFamily="18" charset="0"/>
              <a:ea typeface="华文楷体"/>
              <a:cs typeface="Times New Roman" pitchFamily="18" charset="0"/>
            </a:endParaRPr>
          </a:p>
          <a:p>
            <a:pPr marL="273050" indent="-273050">
              <a:lnSpc>
                <a:spcPct val="90000"/>
              </a:lnSpc>
              <a:spcBef>
                <a:spcPct val="20000"/>
              </a:spcBef>
              <a:buClr>
                <a:schemeClr val="accent1"/>
              </a:buClr>
              <a:buSzPct val="100000"/>
              <a:buFont typeface="Symbol" pitchFamily="18" charset="2"/>
              <a:buNone/>
            </a:pPr>
            <a:r>
              <a:rPr kumimoji="1" lang="zh-CN" altLang="en-US" sz="2200" b="1" dirty="0" smtClean="0">
                <a:latin typeface="Times New Roman" pitchFamily="18" charset="0"/>
                <a:ea typeface="华文楷体"/>
                <a:cs typeface="Times New Roman" pitchFamily="18" charset="0"/>
              </a:rPr>
              <a:t>  （</a:t>
            </a:r>
            <a:r>
              <a:rPr kumimoji="1" lang="en-US" altLang="zh-CN" sz="2200" b="1" dirty="0" smtClean="0">
                <a:latin typeface="Times New Roman" pitchFamily="18" charset="0"/>
                <a:ea typeface="华文楷体"/>
                <a:cs typeface="Times New Roman" pitchFamily="18" charset="0"/>
              </a:rPr>
              <a:t>2</a:t>
            </a:r>
            <a:r>
              <a:rPr kumimoji="1" lang="zh-CN" altLang="en-US" sz="2200" b="1" dirty="0" smtClean="0">
                <a:latin typeface="Times New Roman" pitchFamily="18" charset="0"/>
                <a:ea typeface="华文楷体"/>
                <a:cs typeface="Times New Roman" pitchFamily="18" charset="0"/>
              </a:rPr>
              <a:t>）</a:t>
            </a:r>
            <a:r>
              <a:rPr kumimoji="1" lang="zh-CN" altLang="en-US" sz="2200" b="1" dirty="0">
                <a:latin typeface="Times New Roman" pitchFamily="18" charset="0"/>
                <a:ea typeface="华文楷体"/>
                <a:cs typeface="Times New Roman" pitchFamily="18" charset="0"/>
              </a:rPr>
              <a:t>用单频交流分析测试</a:t>
            </a:r>
            <a:r>
              <a:rPr kumimoji="1" lang="en-US" altLang="zh-CN" sz="2200" b="1" dirty="0">
                <a:latin typeface="Times New Roman" pitchFamily="18" charset="0"/>
                <a:ea typeface="华文楷体"/>
                <a:cs typeface="Times New Roman" pitchFamily="18" charset="0"/>
              </a:rPr>
              <a:t>ab</a:t>
            </a:r>
            <a:r>
              <a:rPr kumimoji="1" lang="zh-CN" altLang="en-US" sz="2200" b="1" dirty="0" smtClean="0">
                <a:latin typeface="Times New Roman" pitchFamily="18" charset="0"/>
                <a:ea typeface="华文楷体"/>
                <a:cs typeface="Times New Roman" pitchFamily="18" charset="0"/>
              </a:rPr>
              <a:t>端的等效负载阻抗</a:t>
            </a:r>
            <a:r>
              <a:rPr kumimoji="1" lang="zh-CN" altLang="en-US" sz="2200" b="1" dirty="0">
                <a:latin typeface="Times New Roman" pitchFamily="18" charset="0"/>
                <a:ea typeface="华文楷体"/>
                <a:cs typeface="Times New Roman" pitchFamily="18" charset="0"/>
              </a:rPr>
              <a:t>，判断是否满足共轭匹配；</a:t>
            </a:r>
            <a:endParaRPr kumimoji="1" lang="en-US" altLang="zh-CN" sz="2200" b="1" dirty="0">
              <a:latin typeface="Times New Roman" pitchFamily="18" charset="0"/>
              <a:ea typeface="华文楷体"/>
              <a:cs typeface="Times New Roman" pitchFamily="18" charset="0"/>
            </a:endParaRPr>
          </a:p>
          <a:p>
            <a:pPr marL="273050" indent="-273050">
              <a:lnSpc>
                <a:spcPct val="90000"/>
              </a:lnSpc>
              <a:spcBef>
                <a:spcPct val="20000"/>
              </a:spcBef>
              <a:buClr>
                <a:schemeClr val="accent1"/>
              </a:buClr>
              <a:buSzPct val="100000"/>
              <a:buFont typeface="Symbol" pitchFamily="18" charset="2"/>
              <a:buNone/>
            </a:pPr>
            <a:r>
              <a:rPr kumimoji="1" lang="zh-CN" altLang="en-US" sz="2200" b="1" dirty="0" smtClean="0">
                <a:latin typeface="Times New Roman" pitchFamily="18" charset="0"/>
                <a:ea typeface="华文楷体"/>
                <a:cs typeface="Times New Roman" pitchFamily="18" charset="0"/>
              </a:rPr>
              <a:t>  （</a:t>
            </a:r>
            <a:r>
              <a:rPr kumimoji="1" lang="en-US" altLang="zh-CN" sz="2200" b="1" dirty="0" smtClean="0">
                <a:latin typeface="Times New Roman" pitchFamily="18" charset="0"/>
                <a:ea typeface="华文楷体"/>
                <a:cs typeface="Times New Roman" pitchFamily="18" charset="0"/>
              </a:rPr>
              <a:t>3</a:t>
            </a:r>
            <a:r>
              <a:rPr kumimoji="1" lang="zh-CN" altLang="en-US" sz="2200" b="1" dirty="0" smtClean="0">
                <a:latin typeface="Times New Roman" pitchFamily="18" charset="0"/>
                <a:ea typeface="华文楷体"/>
                <a:cs typeface="Times New Roman" pitchFamily="18" charset="0"/>
              </a:rPr>
              <a:t>）测试</a:t>
            </a:r>
            <a:r>
              <a:rPr kumimoji="1" lang="en-US" altLang="zh-CN" sz="2200" b="1" dirty="0" err="1">
                <a:latin typeface="Times New Roman" pitchFamily="18" charset="0"/>
                <a:ea typeface="华文楷体"/>
                <a:cs typeface="Times New Roman" pitchFamily="18" charset="0"/>
              </a:rPr>
              <a:t>ab</a:t>
            </a:r>
            <a:r>
              <a:rPr kumimoji="1" lang="zh-CN" altLang="en-US" sz="2200" b="1" dirty="0">
                <a:latin typeface="Times New Roman" pitchFamily="18" charset="0"/>
                <a:ea typeface="华文楷体"/>
                <a:cs typeface="Times New Roman" pitchFamily="18" charset="0"/>
              </a:rPr>
              <a:t>端负载网络</a:t>
            </a:r>
            <a:r>
              <a:rPr kumimoji="1" lang="zh-CN" altLang="en-US" sz="2200" b="1" dirty="0" smtClean="0">
                <a:latin typeface="Times New Roman" pitchFamily="18" charset="0"/>
                <a:ea typeface="华文楷体"/>
                <a:cs typeface="Times New Roman" pitchFamily="18" charset="0"/>
              </a:rPr>
              <a:t>吸收的平均功率，并与理论值（负载可能的最大功率）比较。</a:t>
            </a:r>
            <a:r>
              <a:rPr kumimoji="1" lang="en-US" altLang="zh-CN" sz="2200" b="1" dirty="0" smtClean="0">
                <a:latin typeface="Times New Roman" pitchFamily="18" charset="0"/>
                <a:ea typeface="华文楷体"/>
                <a:cs typeface="Times New Roman" pitchFamily="18" charset="0"/>
              </a:rPr>
              <a:t>    </a:t>
            </a:r>
            <a:endParaRPr kumimoji="1" lang="en-US" altLang="zh-CN" sz="2200" b="1" dirty="0" smtClean="0">
              <a:latin typeface="Times New Roman" pitchFamily="18" charset="0"/>
              <a:ea typeface="华文楷体"/>
              <a:cs typeface="Times New Roman" pitchFamily="18" charset="0"/>
            </a:endParaRPr>
          </a:p>
          <a:p>
            <a:pPr marL="273050" indent="-273050">
              <a:lnSpc>
                <a:spcPct val="90000"/>
              </a:lnSpc>
              <a:spcBef>
                <a:spcPct val="20000"/>
              </a:spcBef>
              <a:buClr>
                <a:schemeClr val="accent1"/>
              </a:buClr>
              <a:buSzPct val="100000"/>
              <a:buFont typeface="Symbol" pitchFamily="18" charset="2"/>
              <a:buNone/>
            </a:pPr>
            <a:r>
              <a:rPr kumimoji="1" lang="en-US" altLang="zh-CN" sz="2200" b="1" dirty="0">
                <a:latin typeface="Times New Roman" pitchFamily="18" charset="0"/>
                <a:ea typeface="华文楷体"/>
                <a:cs typeface="Times New Roman" pitchFamily="18" charset="0"/>
              </a:rPr>
              <a:t> </a:t>
            </a:r>
            <a:r>
              <a:rPr kumimoji="1" lang="en-US" altLang="zh-CN" sz="2200" b="1" dirty="0" smtClean="0">
                <a:latin typeface="Times New Roman" pitchFamily="18" charset="0"/>
                <a:ea typeface="华文楷体"/>
                <a:cs typeface="Times New Roman" pitchFamily="18" charset="0"/>
              </a:rPr>
              <a:t>   </a:t>
            </a:r>
            <a:r>
              <a:rPr kumimoji="1" lang="zh-CN" altLang="en-US" sz="2200" b="1" dirty="0" smtClean="0">
                <a:latin typeface="Times New Roman" pitchFamily="18" charset="0"/>
                <a:ea typeface="华文楷体"/>
                <a:cs typeface="Times New Roman" pitchFamily="18" charset="0"/>
              </a:rPr>
              <a:t>问题</a:t>
            </a:r>
            <a:r>
              <a:rPr kumimoji="1" lang="en-US" altLang="zh-CN" sz="2200" b="1" dirty="0" smtClean="0">
                <a:latin typeface="Times New Roman" pitchFamily="18" charset="0"/>
                <a:ea typeface="华文楷体"/>
                <a:cs typeface="Times New Roman" pitchFamily="18" charset="0"/>
              </a:rPr>
              <a:t>3</a:t>
            </a:r>
            <a:r>
              <a:rPr kumimoji="1" lang="zh-CN" altLang="en-US" sz="2200" b="1" dirty="0" smtClean="0">
                <a:latin typeface="Times New Roman" pitchFamily="18" charset="0"/>
                <a:ea typeface="华文楷体"/>
                <a:cs typeface="Times New Roman" pitchFamily="18" charset="0"/>
              </a:rPr>
              <a:t>：是否还有其他匹配网络结构，请画出。</a:t>
            </a:r>
            <a:endParaRPr kumimoji="1" lang="zh-CN" altLang="en-US" sz="2200" b="1" dirty="0">
              <a:latin typeface="Times New Roman" pitchFamily="18" charset="0"/>
              <a:ea typeface="华文楷体"/>
              <a:cs typeface="Times New Roman" pitchFamily="18" charset="0"/>
            </a:endParaRPr>
          </a:p>
        </p:txBody>
      </p:sp>
      <p:pic>
        <p:nvPicPr>
          <p:cNvPr id="93186" name="Picture 2"/>
          <p:cNvPicPr>
            <a:picLocks noChangeAspect="1" noChangeArrowheads="1"/>
          </p:cNvPicPr>
          <p:nvPr/>
        </p:nvPicPr>
        <p:blipFill>
          <a:blip r:embed="rId2"/>
          <a:srcRect/>
          <a:stretch>
            <a:fillRect/>
          </a:stretch>
        </p:blipFill>
        <p:spPr bwMode="auto">
          <a:xfrm>
            <a:off x="1979712" y="4496843"/>
            <a:ext cx="4838690" cy="18368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内容占位符 1"/>
          <p:cNvSpPr>
            <a:spLocks noGrp="1"/>
          </p:cNvSpPr>
          <p:nvPr>
            <p:ph idx="1"/>
          </p:nvPr>
        </p:nvSpPr>
        <p:spPr>
          <a:xfrm>
            <a:off x="611188" y="1557338"/>
            <a:ext cx="7848600" cy="1008062"/>
          </a:xfrm>
        </p:spPr>
        <p:txBody>
          <a:bodyPr/>
          <a:lstStyle/>
          <a:p>
            <a:pPr marL="0" indent="0" eaLnBrk="1" hangingPunct="1">
              <a:buFont typeface="Symbol" pitchFamily="18" charset="2"/>
              <a:buNone/>
            </a:pPr>
            <a:r>
              <a:rPr lang="zh-CN" altLang="en-US" smtClean="0"/>
              <a:t>例</a:t>
            </a:r>
            <a:r>
              <a:rPr lang="en-US" altLang="zh-CN" smtClean="0"/>
              <a:t>.</a:t>
            </a:r>
            <a:r>
              <a:rPr lang="zh-CN" altLang="en-US" sz="2400" smtClean="0"/>
              <a:t>电路如图所示，开关闭合，用</a:t>
            </a:r>
            <a:r>
              <a:rPr lang="zh-CN" altLang="en-US" sz="2400" smtClean="0">
                <a:solidFill>
                  <a:srgbClr val="FF0000"/>
                </a:solidFill>
              </a:rPr>
              <a:t>示波器</a:t>
            </a:r>
            <a:r>
              <a:rPr lang="zh-CN" altLang="en-US" sz="2400" smtClean="0"/>
              <a:t>观察电容充电波形，开关断开，观察电容放电波形，并求充放电时间常数。</a:t>
            </a:r>
            <a:r>
              <a:rPr lang="en-US" altLang="zh-CN" sz="2400" smtClean="0"/>
              <a:t>       </a:t>
            </a:r>
            <a:endParaRPr lang="zh-CN" altLang="en-US" smtClean="0"/>
          </a:p>
        </p:txBody>
      </p:sp>
      <p:sp>
        <p:nvSpPr>
          <p:cNvPr id="61442" name="标题 2"/>
          <p:cNvSpPr>
            <a:spLocks noGrp="1"/>
          </p:cNvSpPr>
          <p:nvPr>
            <p:ph type="title"/>
          </p:nvPr>
        </p:nvSpPr>
        <p:spPr/>
        <p:txBody>
          <a:bodyPr/>
          <a:lstStyle/>
          <a:p>
            <a:pPr eaLnBrk="1" hangingPunct="1"/>
            <a:r>
              <a:rPr lang="zh-CN" altLang="en-US" smtClean="0"/>
              <a:t>二、仿真实例</a:t>
            </a:r>
          </a:p>
        </p:txBody>
      </p:sp>
      <p:pic>
        <p:nvPicPr>
          <p:cNvPr id="61443" name="Picture 2"/>
          <p:cNvPicPr>
            <a:picLocks noChangeAspect="1" noChangeArrowheads="1"/>
          </p:cNvPicPr>
          <p:nvPr/>
        </p:nvPicPr>
        <p:blipFill>
          <a:blip r:embed="rId2"/>
          <a:srcRect/>
          <a:stretch>
            <a:fillRect/>
          </a:stretch>
        </p:blipFill>
        <p:spPr bwMode="auto">
          <a:xfrm>
            <a:off x="468313" y="2997200"/>
            <a:ext cx="4048125" cy="1905000"/>
          </a:xfrm>
          <a:prstGeom prst="rect">
            <a:avLst/>
          </a:prstGeom>
          <a:noFill/>
          <a:ln w="9525">
            <a:noFill/>
            <a:miter lim="800000"/>
            <a:headEnd/>
            <a:tailEnd/>
          </a:ln>
        </p:spPr>
      </p:pic>
      <p:pic>
        <p:nvPicPr>
          <p:cNvPr id="61444" name="Picture 4"/>
          <p:cNvPicPr>
            <a:picLocks noChangeAspect="1" noChangeArrowheads="1"/>
          </p:cNvPicPr>
          <p:nvPr/>
        </p:nvPicPr>
        <p:blipFill>
          <a:blip r:embed="rId3"/>
          <a:srcRect/>
          <a:stretch>
            <a:fillRect/>
          </a:stretch>
        </p:blipFill>
        <p:spPr bwMode="auto">
          <a:xfrm>
            <a:off x="4806950" y="2565400"/>
            <a:ext cx="3744913" cy="2643188"/>
          </a:xfrm>
          <a:prstGeom prst="rect">
            <a:avLst/>
          </a:prstGeom>
          <a:noFill/>
          <a:ln w="9525">
            <a:noFill/>
            <a:miter lim="800000"/>
            <a:headEnd/>
            <a:tailEnd/>
          </a:ln>
        </p:spPr>
      </p:pic>
      <p:graphicFrame>
        <p:nvGraphicFramePr>
          <p:cNvPr id="6" name="表格 5"/>
          <p:cNvGraphicFramePr>
            <a:graphicFrameLocks noGrp="1"/>
          </p:cNvGraphicFramePr>
          <p:nvPr/>
        </p:nvGraphicFramePr>
        <p:xfrm>
          <a:off x="461963" y="5229225"/>
          <a:ext cx="7272808"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2396008">
                  <a:extLst>
                    <a:ext uri="{9D8B030D-6E8A-4147-A177-3AD203B41FA5}">
                      <a16:colId xmlns:a16="http://schemas.microsoft.com/office/drawing/2014/main" val="20004"/>
                    </a:ext>
                  </a:extLst>
                </a:gridCol>
              </a:tblGrid>
              <a:tr h="370840">
                <a:tc>
                  <a:txBody>
                    <a:bodyPr/>
                    <a:lstStyle/>
                    <a:p>
                      <a:r>
                        <a:rPr lang="zh-CN" altLang="en-US" dirty="0" smtClean="0"/>
                        <a:t>充电</a:t>
                      </a:r>
                      <a:endParaRPr lang="zh-CN" altLang="en-US" dirty="0"/>
                    </a:p>
                  </a:txBody>
                  <a:tcPr>
                    <a:solidFill>
                      <a:schemeClr val="accent1"/>
                    </a:solidFill>
                  </a:tcPr>
                </a:tc>
                <a:tc>
                  <a:txBody>
                    <a:bodyPr/>
                    <a:lstStyle/>
                    <a:p>
                      <a:pPr algn="ctr"/>
                      <a:r>
                        <a:rPr lang="en-US" altLang="zh-CN" dirty="0" smtClean="0"/>
                        <a:t>0.632Uo</a:t>
                      </a:r>
                      <a:endParaRPr lang="zh-CN" altLang="en-US" dirty="0"/>
                    </a:p>
                  </a:txBody>
                  <a:tcPr>
                    <a:solidFill>
                      <a:schemeClr val="accent1"/>
                    </a:solidFill>
                  </a:tcPr>
                </a:tc>
                <a:tc>
                  <a:txBody>
                    <a:bodyPr/>
                    <a:lstStyle/>
                    <a:p>
                      <a:pPr algn="ctr"/>
                      <a:r>
                        <a:rPr lang="en-US" altLang="zh-CN" dirty="0" smtClean="0"/>
                        <a:t>0.95Uo</a:t>
                      </a:r>
                      <a:endParaRPr lang="zh-CN" altLang="en-US" dirty="0"/>
                    </a:p>
                  </a:txBody>
                  <a:tcPr>
                    <a:solidFill>
                      <a:schemeClr val="accent1"/>
                    </a:solidFill>
                  </a:tcPr>
                </a:tc>
                <a:tc>
                  <a:txBody>
                    <a:bodyPr/>
                    <a:lstStyle/>
                    <a:p>
                      <a:pPr algn="ctr"/>
                      <a:r>
                        <a:rPr lang="en-US" altLang="zh-CN" dirty="0" smtClean="0"/>
                        <a:t>0.993Uo</a:t>
                      </a:r>
                      <a:endParaRPr lang="zh-CN" altLang="en-US" dirty="0"/>
                    </a:p>
                  </a:txBody>
                  <a:tcPr>
                    <a:solidFill>
                      <a:schemeClr val="accent1"/>
                    </a:solidFill>
                  </a:tcPr>
                </a:tc>
                <a:tc>
                  <a:txBody>
                    <a:bodyPr/>
                    <a:lstStyle/>
                    <a:p>
                      <a:pPr algn="ctr"/>
                      <a:r>
                        <a:rPr lang="zh-CN" altLang="en-US" dirty="0" smtClean="0"/>
                        <a:t>充电时间常数（</a:t>
                      </a:r>
                      <a:r>
                        <a:rPr lang="en-US" altLang="zh-CN" dirty="0" err="1" smtClean="0"/>
                        <a:t>ms</a:t>
                      </a:r>
                      <a:r>
                        <a:rPr lang="zh-CN" altLang="en-US" dirty="0" smtClean="0"/>
                        <a:t>）</a:t>
                      </a:r>
                      <a:endParaRPr lang="zh-CN" altLang="en-US" dirty="0"/>
                    </a:p>
                  </a:txBody>
                  <a:tcPr>
                    <a:solidFill>
                      <a:schemeClr val="accent1"/>
                    </a:solidFill>
                  </a:tcPr>
                </a:tc>
                <a:extLst>
                  <a:ext uri="{0D108BD9-81ED-4DB2-BD59-A6C34878D82A}">
                    <a16:rowId xmlns:a16="http://schemas.microsoft.com/office/drawing/2014/main" val="10000"/>
                  </a:ext>
                </a:extLst>
              </a:tr>
              <a:tr h="370840">
                <a:tc>
                  <a:txBody>
                    <a:bodyPr/>
                    <a:lstStyle/>
                    <a:p>
                      <a:r>
                        <a:rPr lang="zh-CN" altLang="en-US" dirty="0" smtClean="0"/>
                        <a:t>时间（</a:t>
                      </a:r>
                      <a:r>
                        <a:rPr lang="en-US" altLang="zh-CN" dirty="0" err="1" smtClean="0"/>
                        <a:t>ms</a:t>
                      </a:r>
                      <a:r>
                        <a:rPr lang="zh-CN" altLang="en-US" dirty="0" smtClean="0"/>
                        <a:t>）</a:t>
                      </a:r>
                      <a:endParaRPr lang="zh-CN" altLang="en-US" dirty="0"/>
                    </a:p>
                  </a:txBody>
                  <a:tcPr>
                    <a:solidFill>
                      <a:schemeClr val="accent1"/>
                    </a:solidFill>
                  </a:tcPr>
                </a:tc>
                <a:tc>
                  <a:txBody>
                    <a:bodyPr/>
                    <a:lstStyle/>
                    <a:p>
                      <a:pPr algn="ctr"/>
                      <a:r>
                        <a:rPr lang="en-US" altLang="zh-CN" i="1" dirty="0" smtClean="0">
                          <a:latin typeface="Trebuchet MS" panose="020B0603020202020204" pitchFamily="34" charset="0"/>
                        </a:rPr>
                        <a:t>τ</a:t>
                      </a:r>
                      <a:endParaRPr lang="zh-CN" altLang="en-US" i="1" dirty="0">
                        <a:latin typeface="Trebuchet MS" panose="020B0603020202020204" pitchFamily="34" charset="0"/>
                      </a:endParaRPr>
                    </a:p>
                  </a:txBody>
                  <a:tcP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en-US" altLang="zh-CN" i="1" dirty="0" smtClean="0">
                          <a:latin typeface="Trebuchet MS" panose="020B0603020202020204" pitchFamily="34" charset="0"/>
                        </a:rPr>
                        <a:t>τ</a:t>
                      </a:r>
                      <a:endParaRPr lang="zh-CN" altLang="en-US" i="1" dirty="0" smtClean="0">
                        <a:latin typeface="Trebuchet MS" panose="020B0603020202020204" pitchFamily="34" charset="0"/>
                      </a:endParaRPr>
                    </a:p>
                  </a:txBody>
                  <a:tcP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5</a:t>
                      </a:r>
                      <a:r>
                        <a:rPr lang="en-US" altLang="zh-CN" i="1" dirty="0" smtClean="0">
                          <a:latin typeface="Trebuchet MS" panose="020B0603020202020204" pitchFamily="34" charset="0"/>
                        </a:rPr>
                        <a:t>τ</a:t>
                      </a:r>
                      <a:endParaRPr lang="zh-CN" altLang="en-US" dirty="0"/>
                    </a:p>
                  </a:txBody>
                  <a:tcPr>
                    <a:solidFill>
                      <a:schemeClr val="accent1"/>
                    </a:solidFill>
                  </a:tcPr>
                </a:tc>
                <a:tc>
                  <a:txBody>
                    <a:bodyPr/>
                    <a:lstStyle/>
                    <a:p>
                      <a:pPr algn="ctr"/>
                      <a:endParaRPr lang="zh-CN" altLang="en-US" dirty="0"/>
                    </a:p>
                  </a:txBody>
                  <a:tcPr>
                    <a:solidFill>
                      <a:schemeClr val="accent1"/>
                    </a:solidFill>
                  </a:tcPr>
                </a:tc>
                <a:extLst>
                  <a:ext uri="{0D108BD9-81ED-4DB2-BD59-A6C34878D82A}">
                    <a16:rowId xmlns:a16="http://schemas.microsoft.com/office/drawing/2014/main" val="10001"/>
                  </a:ext>
                </a:extLst>
              </a:tr>
              <a:tr h="370840">
                <a:tc>
                  <a:txBody>
                    <a:bodyPr/>
                    <a:lstStyle/>
                    <a:p>
                      <a:r>
                        <a:rPr lang="zh-CN" altLang="en-US" dirty="0" smtClean="0"/>
                        <a:t>放电</a:t>
                      </a:r>
                      <a:endParaRPr lang="zh-CN" altLang="en-US" dirty="0"/>
                    </a:p>
                  </a:txBody>
                  <a:tcPr>
                    <a:solidFill>
                      <a:schemeClr val="accent1"/>
                    </a:solidFill>
                  </a:tcPr>
                </a:tc>
                <a:tc>
                  <a:txBody>
                    <a:bodyPr/>
                    <a:lstStyle/>
                    <a:p>
                      <a:pPr algn="ctr"/>
                      <a:r>
                        <a:rPr lang="en-US" altLang="zh-CN" dirty="0" smtClean="0"/>
                        <a:t>0.368Uo</a:t>
                      </a:r>
                      <a:endParaRPr lang="zh-CN" altLang="en-US" dirty="0"/>
                    </a:p>
                  </a:txBody>
                  <a:tcPr>
                    <a:solidFill>
                      <a:schemeClr val="accent1"/>
                    </a:solidFill>
                  </a:tcPr>
                </a:tc>
                <a:tc>
                  <a:txBody>
                    <a:bodyPr/>
                    <a:lstStyle/>
                    <a:p>
                      <a:pPr algn="ctr"/>
                      <a:r>
                        <a:rPr lang="en-US" altLang="zh-CN" dirty="0" smtClean="0"/>
                        <a:t>0.05Uo</a:t>
                      </a:r>
                      <a:endParaRPr lang="zh-CN" altLang="en-US" dirty="0"/>
                    </a:p>
                  </a:txBody>
                  <a:tcPr>
                    <a:solidFill>
                      <a:schemeClr val="accent1"/>
                    </a:solidFill>
                  </a:tcPr>
                </a:tc>
                <a:tc>
                  <a:txBody>
                    <a:bodyPr/>
                    <a:lstStyle/>
                    <a:p>
                      <a:pPr algn="ctr"/>
                      <a:r>
                        <a:rPr lang="en-US" altLang="zh-CN" dirty="0" smtClean="0"/>
                        <a:t>0.007Uo</a:t>
                      </a:r>
                      <a:endParaRPr lang="zh-CN" altLang="en-US" dirty="0"/>
                    </a:p>
                  </a:txBody>
                  <a:tcP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放电时间常数（</a:t>
                      </a:r>
                      <a:r>
                        <a:rPr lang="en-US" altLang="zh-CN" dirty="0" err="1" smtClean="0"/>
                        <a:t>ms</a:t>
                      </a:r>
                      <a:r>
                        <a:rPr lang="zh-CN" altLang="en-US" dirty="0" smtClean="0"/>
                        <a:t>）</a:t>
                      </a:r>
                      <a:endParaRPr lang="zh-CN" altLang="en-US" dirty="0"/>
                    </a:p>
                  </a:txBody>
                  <a:tcPr>
                    <a:solidFill>
                      <a:schemeClr val="accent1"/>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时间（</a:t>
                      </a:r>
                      <a:r>
                        <a:rPr lang="en-US" altLang="zh-CN" dirty="0" err="1" smtClean="0"/>
                        <a:t>ms</a:t>
                      </a:r>
                      <a:r>
                        <a:rPr lang="zh-CN" altLang="en-US" dirty="0" smtClean="0"/>
                        <a:t>）</a:t>
                      </a:r>
                    </a:p>
                  </a:txBody>
                  <a:tcP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i="1" dirty="0" smtClean="0">
                          <a:latin typeface="Trebuchet MS" panose="020B0603020202020204" pitchFamily="34" charset="0"/>
                        </a:rPr>
                        <a:t>τ</a:t>
                      </a:r>
                      <a:endParaRPr lang="zh-CN" altLang="en-US" dirty="0"/>
                    </a:p>
                  </a:txBody>
                  <a:tcP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en-US" altLang="zh-CN" i="1" dirty="0" smtClean="0">
                          <a:latin typeface="Trebuchet MS" panose="020B0603020202020204" pitchFamily="34" charset="0"/>
                        </a:rPr>
                        <a:t>τ</a:t>
                      </a:r>
                      <a:endParaRPr lang="zh-CN" altLang="en-US" i="1" dirty="0" smtClean="0">
                        <a:latin typeface="Trebuchet MS" panose="020B0603020202020204" pitchFamily="34" charset="0"/>
                      </a:endParaRPr>
                    </a:p>
                  </a:txBody>
                  <a:tcP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i="1" dirty="0" smtClean="0">
                          <a:latin typeface="Trebuchet MS" panose="020B0603020202020204" pitchFamily="34" charset="0"/>
                        </a:rPr>
                        <a:t>5τ</a:t>
                      </a:r>
                      <a:endParaRPr lang="zh-CN" altLang="en-US" dirty="0"/>
                    </a:p>
                  </a:txBody>
                  <a:tcPr>
                    <a:solidFill>
                      <a:schemeClr val="accent1"/>
                    </a:solidFill>
                  </a:tcPr>
                </a:tc>
                <a:tc>
                  <a:txBody>
                    <a:bodyPr/>
                    <a:lstStyle/>
                    <a:p>
                      <a:pPr algn="ctr"/>
                      <a:endParaRPr lang="en-US" altLang="zh-CN" dirty="0" smtClean="0"/>
                    </a:p>
                  </a:txBody>
                  <a:tcPr>
                    <a:solidFill>
                      <a:schemeClr val="accent1"/>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857364"/>
            <a:ext cx="7929618" cy="4083069"/>
          </a:xfrm>
        </p:spPr>
        <p:txBody>
          <a:bodyPr rtlCol="0">
            <a:normAutofit fontScale="92500"/>
          </a:bodyPr>
          <a:lstStyle/>
          <a:p>
            <a:pPr marL="0" indent="0" eaLnBrk="1" fontAlgn="auto" hangingPunct="1">
              <a:spcAft>
                <a:spcPts val="0"/>
              </a:spcAft>
              <a:buFont typeface="Symbol" pitchFamily="18" charset="2"/>
              <a:buNone/>
              <a:defRPr/>
            </a:pPr>
            <a:r>
              <a:rPr lang="zh-CN" altLang="en-US" dirty="0" smtClean="0">
                <a:latin typeface="+mn-ea"/>
                <a:cs typeface="+mn-cs"/>
              </a:rPr>
              <a:t>一</a:t>
            </a:r>
            <a:r>
              <a:rPr lang="zh-CN" altLang="zh-CN" dirty="0" smtClean="0">
                <a:latin typeface="+mn-ea"/>
                <a:cs typeface="+mn-cs"/>
              </a:rPr>
              <a:t>、</a:t>
            </a:r>
            <a:r>
              <a:rPr lang="zh-CN" altLang="zh-CN" dirty="0">
                <a:latin typeface="+mn-ea"/>
                <a:cs typeface="+mn-cs"/>
              </a:rPr>
              <a:t>实验目的与任务</a:t>
            </a:r>
          </a:p>
          <a:p>
            <a:pPr marL="0" indent="0" eaLnBrk="1" fontAlgn="auto" hangingPunct="1">
              <a:spcAft>
                <a:spcPts val="0"/>
              </a:spcAft>
              <a:buNone/>
              <a:defRPr/>
            </a:pPr>
            <a:r>
              <a:rPr lang="en-US" altLang="zh-CN" sz="2400" dirty="0" smtClean="0"/>
              <a:t>        </a:t>
            </a:r>
            <a:r>
              <a:rPr lang="zh-CN" altLang="zh-CN" sz="2400" dirty="0" smtClean="0"/>
              <a:t>理解</a:t>
            </a:r>
            <a:r>
              <a:rPr lang="zh-CN" altLang="en-US" sz="2400" dirty="0" smtClean="0"/>
              <a:t>动态元件和</a:t>
            </a:r>
            <a:r>
              <a:rPr lang="zh-CN" altLang="zh-CN" sz="2400" dirty="0" smtClean="0">
                <a:cs typeface="+mn-cs"/>
              </a:rPr>
              <a:t>一阶、二阶</a:t>
            </a:r>
            <a:r>
              <a:rPr lang="zh-CN" altLang="en-US" sz="2400" dirty="0" smtClean="0"/>
              <a:t>动态电路特性，</a:t>
            </a:r>
            <a:r>
              <a:rPr lang="zh-CN" altLang="zh-CN" sz="2400" dirty="0" smtClean="0"/>
              <a:t>理解</a:t>
            </a:r>
            <a:r>
              <a:rPr lang="zh-CN" altLang="en-US" sz="2400" dirty="0" smtClean="0"/>
              <a:t>正弦稳态</a:t>
            </a:r>
            <a:r>
              <a:rPr lang="zh-CN" altLang="zh-CN" sz="2400" dirty="0" smtClean="0"/>
              <a:t>阻抗匹配概念</a:t>
            </a:r>
            <a:r>
              <a:rPr lang="zh-CN" altLang="en-US" sz="2400" dirty="0" smtClean="0"/>
              <a:t>。</a:t>
            </a:r>
            <a:r>
              <a:rPr lang="zh-CN" altLang="zh-CN" sz="2400" dirty="0" smtClean="0">
                <a:cs typeface="+mn-cs"/>
              </a:rPr>
              <a:t>分析动态元件的电压和电流关系，分析动态电路时域波形，</a:t>
            </a:r>
            <a:r>
              <a:rPr lang="zh-CN" altLang="zh-CN" sz="2400" dirty="0" smtClean="0"/>
              <a:t>掌握熟悉交流仿真分析方法和阻抗</a:t>
            </a:r>
            <a:r>
              <a:rPr lang="zh-CN" altLang="en-US" sz="2400" dirty="0" smtClean="0"/>
              <a:t>测试方法</a:t>
            </a:r>
            <a:r>
              <a:rPr lang="zh-CN" altLang="zh-CN" sz="2400" dirty="0" smtClean="0"/>
              <a:t>。</a:t>
            </a:r>
            <a:endParaRPr lang="en-US" altLang="zh-CN" sz="2400" dirty="0" smtClean="0">
              <a:latin typeface="+mn-ea"/>
              <a:cs typeface="+mn-cs"/>
            </a:endParaRPr>
          </a:p>
          <a:p>
            <a:pPr marL="0" indent="0" eaLnBrk="1" fontAlgn="auto" hangingPunct="1">
              <a:spcAft>
                <a:spcPts val="0"/>
              </a:spcAft>
              <a:buFont typeface="Symbol" pitchFamily="18" charset="2"/>
              <a:buNone/>
              <a:defRPr/>
            </a:pPr>
            <a:endParaRPr lang="zh-CN" altLang="zh-CN" dirty="0">
              <a:latin typeface="+mn-ea"/>
              <a:cs typeface="+mn-cs"/>
            </a:endParaRPr>
          </a:p>
          <a:p>
            <a:pPr marL="0" indent="0" eaLnBrk="1" fontAlgn="auto" hangingPunct="1">
              <a:spcAft>
                <a:spcPts val="0"/>
              </a:spcAft>
              <a:buFont typeface="Symbol" pitchFamily="18" charset="2"/>
              <a:buNone/>
              <a:defRPr/>
            </a:pPr>
            <a:r>
              <a:rPr lang="zh-CN" altLang="en-US" dirty="0" smtClean="0">
                <a:latin typeface="+mn-ea"/>
                <a:cs typeface="+mn-cs"/>
              </a:rPr>
              <a:t>二、</a:t>
            </a:r>
            <a:r>
              <a:rPr lang="zh-CN" altLang="zh-CN" dirty="0" smtClean="0">
                <a:latin typeface="+mn-ea"/>
                <a:cs typeface="+mn-cs"/>
              </a:rPr>
              <a:t>实验</a:t>
            </a:r>
            <a:r>
              <a:rPr lang="zh-CN" altLang="en-US" dirty="0" smtClean="0">
                <a:latin typeface="+mn-ea"/>
                <a:cs typeface="+mn-cs"/>
              </a:rPr>
              <a:t>原理</a:t>
            </a:r>
            <a:endParaRPr lang="en-US" altLang="zh-CN" dirty="0" smtClean="0">
              <a:latin typeface="+mn-ea"/>
              <a:cs typeface="+mn-cs"/>
            </a:endParaRPr>
          </a:p>
          <a:p>
            <a:pPr marL="0" indent="0" eaLnBrk="1" fontAlgn="auto" hangingPunct="1">
              <a:spcAft>
                <a:spcPts val="0"/>
              </a:spcAft>
              <a:buFont typeface="Symbol" pitchFamily="18" charset="2"/>
              <a:buNone/>
              <a:defRPr/>
            </a:pPr>
            <a:r>
              <a:rPr lang="zh-CN" altLang="en-US" sz="2400" dirty="0" smtClean="0">
                <a:latin typeface="+mn-ea"/>
                <a:cs typeface="+mn-cs"/>
              </a:rPr>
              <a:t>      一阶电路三要素法，时间常数概念，时间常数对</a:t>
            </a:r>
            <a:r>
              <a:rPr lang="zh-CN" altLang="en-US" sz="2400" dirty="0">
                <a:latin typeface="+mn-ea"/>
                <a:cs typeface="+mn-cs"/>
              </a:rPr>
              <a:t>输出</a:t>
            </a:r>
            <a:r>
              <a:rPr lang="zh-CN" altLang="en-US" sz="2400" dirty="0" smtClean="0">
                <a:latin typeface="+mn-ea"/>
                <a:cs typeface="+mn-cs"/>
              </a:rPr>
              <a:t>电压的影响；</a:t>
            </a:r>
            <a:endParaRPr lang="en-US" altLang="zh-CN" sz="2400" dirty="0" smtClean="0">
              <a:latin typeface="+mn-ea"/>
              <a:cs typeface="+mn-cs"/>
            </a:endParaRPr>
          </a:p>
          <a:p>
            <a:pPr marL="0" indent="0" eaLnBrk="1" fontAlgn="auto" hangingPunct="1">
              <a:spcAft>
                <a:spcPts val="0"/>
              </a:spcAft>
              <a:buFont typeface="Symbol" pitchFamily="18" charset="2"/>
              <a:buNone/>
              <a:defRPr/>
            </a:pPr>
            <a:r>
              <a:rPr lang="en-US" altLang="zh-CN" sz="2400" dirty="0">
                <a:latin typeface="+mn-ea"/>
                <a:cs typeface="+mn-cs"/>
              </a:rPr>
              <a:t> </a:t>
            </a:r>
            <a:r>
              <a:rPr lang="en-US" altLang="zh-CN" sz="2400" dirty="0" smtClean="0">
                <a:latin typeface="+mn-ea"/>
                <a:cs typeface="+mn-cs"/>
              </a:rPr>
              <a:t>     </a:t>
            </a:r>
            <a:r>
              <a:rPr lang="zh-CN" altLang="en-US" sz="2400" dirty="0" smtClean="0">
                <a:latin typeface="+mn-ea"/>
                <a:cs typeface="+mn-cs"/>
              </a:rPr>
              <a:t>二阶电路时域特性；</a:t>
            </a:r>
            <a:endParaRPr lang="en-US" altLang="zh-CN" sz="2400" dirty="0" smtClean="0">
              <a:latin typeface="+mn-ea"/>
              <a:cs typeface="+mn-cs"/>
            </a:endParaRPr>
          </a:p>
          <a:p>
            <a:pPr marL="0" indent="0" eaLnBrk="1" fontAlgn="auto" hangingPunct="1">
              <a:spcAft>
                <a:spcPts val="0"/>
              </a:spcAft>
              <a:buFont typeface="Symbol" pitchFamily="18" charset="2"/>
              <a:buNone/>
              <a:defRPr/>
            </a:pPr>
            <a:r>
              <a:rPr lang="en-US" altLang="zh-CN" sz="2400" dirty="0" smtClean="0">
                <a:latin typeface="+mn-ea"/>
                <a:cs typeface="+mn-cs"/>
              </a:rPr>
              <a:t>      </a:t>
            </a:r>
            <a:r>
              <a:rPr lang="zh-CN" altLang="en-US" sz="2400" dirty="0" smtClean="0">
                <a:latin typeface="+mn-ea"/>
                <a:cs typeface="+mn-cs"/>
              </a:rPr>
              <a:t>正弦稳态，功率，共轭匹配概念及实现。</a:t>
            </a:r>
            <a:endParaRPr lang="en-US" altLang="zh-CN" sz="2400" dirty="0" smtClean="0">
              <a:latin typeface="+mn-ea"/>
              <a:cs typeface="+mn-cs"/>
            </a:endParaRPr>
          </a:p>
          <a:p>
            <a:pPr marL="0" indent="0" eaLnBrk="1" fontAlgn="auto" hangingPunct="1">
              <a:spcAft>
                <a:spcPts val="0"/>
              </a:spcAft>
              <a:buFont typeface="Symbol" pitchFamily="18" charset="2"/>
              <a:buNone/>
              <a:defRPr/>
            </a:pPr>
            <a:endParaRPr lang="en-US" altLang="zh-CN" sz="2400" dirty="0" smtClean="0">
              <a:latin typeface="+mn-ea"/>
              <a:cs typeface="+mn-cs"/>
            </a:endParaRPr>
          </a:p>
          <a:p>
            <a:pPr marL="0" indent="0" eaLnBrk="1" fontAlgn="auto" hangingPunct="1">
              <a:spcAft>
                <a:spcPts val="0"/>
              </a:spcAft>
              <a:buFont typeface="Symbol" pitchFamily="18" charset="2"/>
              <a:buNone/>
              <a:defRPr/>
            </a:pPr>
            <a:endParaRPr lang="zh-CN" altLang="en-US" sz="2400" dirty="0">
              <a:latin typeface="+mn-ea"/>
              <a:cs typeface="+mn-cs"/>
            </a:endParaRPr>
          </a:p>
        </p:txBody>
      </p:sp>
      <p:sp>
        <p:nvSpPr>
          <p:cNvPr id="2" name="标题 1"/>
          <p:cNvSpPr>
            <a:spLocks noGrp="1"/>
          </p:cNvSpPr>
          <p:nvPr>
            <p:ph type="title"/>
          </p:nvPr>
        </p:nvSpPr>
        <p:spPr>
          <a:xfrm>
            <a:off x="457200" y="274638"/>
            <a:ext cx="8147050" cy="1209675"/>
          </a:xfrm>
        </p:spPr>
        <p:txBody>
          <a:bodyPr>
            <a:noAutofit/>
          </a:bodyPr>
          <a:lstStyle/>
          <a:p>
            <a:pPr eaLnBrk="1" hangingPunct="1"/>
            <a:r>
              <a:rPr lang="zh-CN" altLang="zh-CN" b="1" dirty="0" smtClean="0">
                <a:latin typeface="华文新魏"/>
              </a:rPr>
              <a:t>实验</a:t>
            </a:r>
            <a:r>
              <a:rPr lang="zh-CN" altLang="en-US" b="1" dirty="0" smtClean="0">
                <a:latin typeface="华文新魏"/>
              </a:rPr>
              <a:t>五</a:t>
            </a:r>
            <a:r>
              <a:rPr lang="en-US" altLang="zh-CN" b="1" dirty="0" smtClean="0">
                <a:latin typeface="华文新魏"/>
              </a:rPr>
              <a:t/>
            </a:r>
            <a:br>
              <a:rPr lang="en-US" altLang="zh-CN" b="1" dirty="0" smtClean="0">
                <a:latin typeface="华文新魏"/>
              </a:rPr>
            </a:br>
            <a:r>
              <a:rPr lang="zh-CN" altLang="en-US" b="1" dirty="0" smtClean="0">
                <a:latin typeface="华文新魏"/>
              </a:rPr>
              <a:t>动态</a:t>
            </a:r>
            <a:r>
              <a:rPr lang="zh-CN" altLang="zh-CN" b="1" dirty="0" smtClean="0">
                <a:latin typeface="华文新魏"/>
              </a:rPr>
              <a:t>电路分析</a:t>
            </a:r>
            <a:r>
              <a:rPr lang="zh-CN" altLang="en-US" b="1" dirty="0" smtClean="0">
                <a:latin typeface="华文新魏"/>
              </a:rPr>
              <a:t>与设计</a:t>
            </a:r>
            <a:endParaRPr lang="zh-CN" altLang="en-US" dirty="0" smtClean="0">
              <a:latin typeface="华文新魏"/>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611188" y="692150"/>
            <a:ext cx="6913562" cy="638175"/>
          </a:xfrm>
          <a:prstGeom prst="rect">
            <a:avLst/>
          </a:prstGeom>
          <a:noFill/>
          <a:ln w="9525">
            <a:noFill/>
            <a:miter lim="800000"/>
            <a:headEnd/>
            <a:tailEnd/>
          </a:ln>
        </p:spPr>
        <p:txBody>
          <a:bodyPr>
            <a:spAutoFit/>
          </a:bodyPr>
          <a:lstStyle/>
          <a:p>
            <a:pPr>
              <a:lnSpc>
                <a:spcPct val="150000"/>
              </a:lnSpc>
              <a:spcBef>
                <a:spcPct val="50000"/>
              </a:spcBef>
            </a:pPr>
            <a:r>
              <a:rPr lang="en-US" altLang="zh-CN" sz="2800" b="1" dirty="0">
                <a:latin typeface="楷体_GB2312" pitchFamily="49" charset="-122"/>
                <a:ea typeface="楷体_GB2312" pitchFamily="49" charset="-122"/>
              </a:rPr>
              <a:t>1 </a:t>
            </a:r>
            <a:r>
              <a:rPr lang="zh-CN" altLang="en-US" sz="2800" b="1" dirty="0" smtClean="0">
                <a:latin typeface="楷体_GB2312" pitchFamily="49" charset="-122"/>
                <a:ea typeface="楷体_GB2312" pitchFamily="49" charset="-122"/>
              </a:rPr>
              <a:t>一阶</a:t>
            </a:r>
            <a:r>
              <a:rPr lang="en-US" altLang="zh-CN" sz="2800" b="1" dirty="0" smtClean="0">
                <a:latin typeface="楷体_GB2312" pitchFamily="49" charset="-122"/>
                <a:ea typeface="楷体_GB2312" pitchFamily="49" charset="-122"/>
              </a:rPr>
              <a:t>RC</a:t>
            </a:r>
            <a:r>
              <a:rPr lang="zh-CN" altLang="en-US" sz="2800" b="1" dirty="0" smtClean="0">
                <a:latin typeface="楷体_GB2312" pitchFamily="49" charset="-122"/>
                <a:ea typeface="楷体_GB2312" pitchFamily="49" charset="-122"/>
              </a:rPr>
              <a:t>电路特性</a:t>
            </a:r>
            <a:r>
              <a:rPr lang="zh-CN" altLang="en-US" sz="2800" b="1" dirty="0" smtClean="0">
                <a:latin typeface="隶书"/>
                <a:ea typeface="隶书"/>
                <a:cs typeface="隶书"/>
              </a:rPr>
              <a:t> </a:t>
            </a:r>
            <a:endParaRPr lang="zh-CN" altLang="en-US" sz="2800" b="1" dirty="0">
              <a:latin typeface="隶书"/>
              <a:ea typeface="隶书"/>
              <a:cs typeface="隶书"/>
            </a:endParaRPr>
          </a:p>
        </p:txBody>
      </p:sp>
      <p:graphicFrame>
        <p:nvGraphicFramePr>
          <p:cNvPr id="5" name="Object 13"/>
          <p:cNvGraphicFramePr>
            <a:graphicFrameLocks noChangeAspect="1"/>
          </p:cNvGraphicFramePr>
          <p:nvPr>
            <p:extLst>
              <p:ext uri="{D42A27DB-BD31-4B8C-83A1-F6EECF244321}">
                <p14:modId xmlns:p14="http://schemas.microsoft.com/office/powerpoint/2010/main" val="4107533884"/>
              </p:ext>
            </p:extLst>
          </p:nvPr>
        </p:nvGraphicFramePr>
        <p:xfrm>
          <a:off x="1619671" y="1500189"/>
          <a:ext cx="6208291" cy="816524"/>
        </p:xfrm>
        <a:graphic>
          <a:graphicData uri="http://schemas.openxmlformats.org/presentationml/2006/ole">
            <mc:AlternateContent xmlns:mc="http://schemas.openxmlformats.org/markup-compatibility/2006">
              <mc:Choice xmlns:v="urn:schemas-microsoft-com:vml" Requires="v">
                <p:oleObj spid="_x0000_s95272" name="Equation" r:id="rId3" imgW="2754704" imgH="342751" progId="Equation.DSMT4">
                  <p:embed/>
                </p:oleObj>
              </mc:Choice>
              <mc:Fallback>
                <p:oleObj name="Equation" r:id="rId3" imgW="2754704" imgH="342751" progId="Equation.DSMT4">
                  <p:embed/>
                  <p:pic>
                    <p:nvPicPr>
                      <p:cNvPr id="5"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1" y="1500189"/>
                        <a:ext cx="6208291" cy="816524"/>
                      </a:xfrm>
                      <a:prstGeom prst="rect">
                        <a:avLst/>
                      </a:prstGeom>
                      <a:noFill/>
                    </p:spPr>
                  </p:pic>
                </p:oleObj>
              </mc:Fallback>
            </mc:AlternateContent>
          </a:graphicData>
        </a:graphic>
      </p:graphicFrame>
      <p:sp>
        <p:nvSpPr>
          <p:cNvPr id="2" name="矩形 1"/>
          <p:cNvSpPr/>
          <p:nvPr/>
        </p:nvSpPr>
        <p:spPr>
          <a:xfrm>
            <a:off x="1331640" y="2428362"/>
            <a:ext cx="7174557" cy="1107996"/>
          </a:xfrm>
          <a:prstGeom prst="rect">
            <a:avLst/>
          </a:prstGeom>
        </p:spPr>
        <p:txBody>
          <a:bodyPr wrap="square">
            <a:spAutoFit/>
          </a:bodyPr>
          <a:lstStyle/>
          <a:p>
            <a:pPr>
              <a:lnSpc>
                <a:spcPct val="150000"/>
              </a:lnSpc>
              <a:spcBef>
                <a:spcPct val="50000"/>
              </a:spcBef>
            </a:pPr>
            <a:r>
              <a:rPr lang="zh-CN" altLang="en-US" sz="2200" b="1" dirty="0">
                <a:latin typeface="楷体_GB2312" pitchFamily="49" charset="-122"/>
                <a:ea typeface="楷体_GB2312" pitchFamily="49" charset="-122"/>
              </a:rPr>
              <a:t>直流激励</a:t>
            </a:r>
            <a:r>
              <a:rPr lang="zh-CN" altLang="en-US" sz="2200" b="1" dirty="0" smtClean="0">
                <a:latin typeface="楷体_GB2312" pitchFamily="49" charset="-122"/>
                <a:ea typeface="楷体_GB2312" pitchFamily="49" charset="-122"/>
              </a:rPr>
              <a:t>时的全响应。无论</a:t>
            </a:r>
            <a:r>
              <a:rPr lang="zh-CN" altLang="en-US" sz="2200" b="1" dirty="0">
                <a:latin typeface="楷体_GB2312" pitchFamily="49" charset="-122"/>
                <a:ea typeface="楷体_GB2312" pitchFamily="49" charset="-122"/>
              </a:rPr>
              <a:t>是零状态还是零输入响应，都是全响应的特例。    </a:t>
            </a:r>
            <a:endParaRPr lang="en-US" altLang="zh-CN" sz="2200" b="1" dirty="0">
              <a:latin typeface="楷体_GB2312" pitchFamily="49" charset="-122"/>
              <a:ea typeface="楷体_GB2312" pitchFamily="49" charset="-122"/>
            </a:endParaRPr>
          </a:p>
        </p:txBody>
      </p:sp>
      <p:pic>
        <p:nvPicPr>
          <p:cNvPr id="6" name="图片 5"/>
          <p:cNvPicPr>
            <a:picLocks noChangeAspect="1"/>
          </p:cNvPicPr>
          <p:nvPr/>
        </p:nvPicPr>
        <p:blipFill>
          <a:blip r:embed="rId5"/>
          <a:stretch>
            <a:fillRect/>
          </a:stretch>
        </p:blipFill>
        <p:spPr>
          <a:xfrm>
            <a:off x="1403648" y="4077072"/>
            <a:ext cx="3632470" cy="1581193"/>
          </a:xfrm>
          <a:prstGeom prst="rect">
            <a:avLst/>
          </a:prstGeom>
        </p:spPr>
      </p:pic>
      <p:pic>
        <p:nvPicPr>
          <p:cNvPr id="7" name="图片 6"/>
          <p:cNvPicPr>
            <a:picLocks noChangeAspect="1"/>
          </p:cNvPicPr>
          <p:nvPr/>
        </p:nvPicPr>
        <p:blipFill>
          <a:blip r:embed="rId6"/>
          <a:stretch>
            <a:fillRect/>
          </a:stretch>
        </p:blipFill>
        <p:spPr>
          <a:xfrm>
            <a:off x="5729637" y="3133700"/>
            <a:ext cx="2038350" cy="3505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1"/>
          <p:cNvSpPr txBox="1">
            <a:spLocks noChangeArrowheads="1"/>
          </p:cNvSpPr>
          <p:nvPr/>
        </p:nvSpPr>
        <p:spPr bwMode="auto">
          <a:xfrm>
            <a:off x="827584" y="1523935"/>
            <a:ext cx="4454230" cy="2462213"/>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200" b="1" dirty="0" smtClean="0">
                <a:latin typeface="楷体_GB2312" pitchFamily="49" charset="-122"/>
                <a:ea typeface="楷体_GB2312" pitchFamily="49" charset="-122"/>
              </a:rPr>
              <a:t>时间常数</a:t>
            </a:r>
            <a:r>
              <a:rPr lang="zh-CN" altLang="en-US" sz="2200" b="1" i="1" dirty="0">
                <a:latin typeface="Times New Roman" pitchFamily="18" charset="0"/>
                <a:ea typeface="楷体_GB2312" pitchFamily="49" charset="-122"/>
                <a:sym typeface="Symbol" pitchFamily="18" charset="2"/>
              </a:rPr>
              <a:t></a:t>
            </a:r>
            <a:r>
              <a:rPr lang="zh-CN" altLang="en-US" sz="2200" b="1" i="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的计算</a:t>
            </a:r>
            <a:r>
              <a:rPr lang="zh-CN" altLang="en-US" sz="2200" b="1" dirty="0" smtClean="0">
                <a:latin typeface="楷体_GB2312" pitchFamily="49" charset="-122"/>
                <a:ea typeface="楷体_GB2312" pitchFamily="49" charset="-122"/>
              </a:rPr>
              <a:t>：</a:t>
            </a:r>
            <a:endParaRPr lang="en-US" altLang="zh-CN" sz="2200" b="1" dirty="0" smtClean="0">
              <a:latin typeface="楷体_GB2312" pitchFamily="49" charset="-122"/>
              <a:ea typeface="楷体_GB2312" pitchFamily="49" charset="-122"/>
            </a:endParaRPr>
          </a:p>
          <a:p>
            <a:pPr>
              <a:lnSpc>
                <a:spcPct val="150000"/>
              </a:lnSpc>
              <a:spcBef>
                <a:spcPct val="50000"/>
              </a:spcBef>
            </a:pPr>
            <a:r>
              <a:rPr lang="zh-CN" altLang="en-US" sz="2200" b="1" dirty="0" smtClean="0">
                <a:latin typeface="楷体_GB2312" pitchFamily="49" charset="-122"/>
                <a:ea typeface="楷体_GB2312" pitchFamily="49" charset="-122"/>
              </a:rPr>
              <a:t>计算</a:t>
            </a:r>
            <a:r>
              <a:rPr lang="zh-CN" altLang="en-US" sz="2200" b="1" dirty="0">
                <a:latin typeface="楷体_GB2312" pitchFamily="49" charset="-122"/>
                <a:ea typeface="楷体_GB2312" pitchFamily="49" charset="-122"/>
              </a:rPr>
              <a:t>与电容或电感连接的线性电阻单口网络的输出电阻</a:t>
            </a:r>
            <a:r>
              <a:rPr lang="en-US" altLang="zh-CN" sz="2200" b="1" i="1" dirty="0" smtClean="0">
                <a:latin typeface="Times New Roman" pitchFamily="18" charset="0"/>
                <a:ea typeface="楷体_GB2312" pitchFamily="49" charset="-122"/>
              </a:rPr>
              <a:t>R</a:t>
            </a:r>
            <a:r>
              <a:rPr lang="en-US" altLang="zh-CN" sz="2200" b="1" baseline="-30000" dirty="0" smtClean="0">
                <a:latin typeface="Times New Roman" pitchFamily="18" charset="0"/>
                <a:ea typeface="楷体_GB2312" pitchFamily="49" charset="-122"/>
              </a:rPr>
              <a:t>o</a:t>
            </a:r>
            <a:r>
              <a:rPr lang="zh-CN" altLang="en-US" sz="2200" b="1" i="1" dirty="0" smtClean="0">
                <a:latin typeface="Times New Roman" pitchFamily="18" charset="0"/>
                <a:ea typeface="楷体_GB2312" pitchFamily="49" charset="-122"/>
                <a:sym typeface="Symbol" pitchFamily="18" charset="2"/>
              </a:rPr>
              <a:t>              </a:t>
            </a:r>
            <a:endParaRPr lang="en-US" altLang="zh-CN" sz="2200" b="1" i="1" dirty="0">
              <a:latin typeface="Times New Roman" pitchFamily="18" charset="0"/>
              <a:ea typeface="楷体_GB2312" pitchFamily="49" charset="-122"/>
              <a:sym typeface="Symbol" pitchFamily="18" charset="2"/>
            </a:endParaRPr>
          </a:p>
          <a:p>
            <a:pPr>
              <a:lnSpc>
                <a:spcPct val="150000"/>
              </a:lnSpc>
              <a:spcBef>
                <a:spcPct val="50000"/>
              </a:spcBef>
            </a:pPr>
            <a:r>
              <a:rPr lang="en-US" altLang="zh-CN" sz="2200" b="1" i="1" dirty="0">
                <a:latin typeface="Times New Roman" pitchFamily="18" charset="0"/>
                <a:ea typeface="楷体_GB2312" pitchFamily="49" charset="-122"/>
                <a:sym typeface="Symbol" pitchFamily="18" charset="2"/>
              </a:rPr>
              <a:t>              </a:t>
            </a:r>
            <a:r>
              <a:rPr lang="zh-CN" altLang="en-US" sz="2200" b="1" i="1" dirty="0">
                <a:latin typeface="Times New Roman" pitchFamily="18" charset="0"/>
                <a:ea typeface="楷体_GB2312" pitchFamily="49" charset="-122"/>
                <a:sym typeface="Symbol" pitchFamily="18" charset="2"/>
              </a:rPr>
              <a:t></a:t>
            </a:r>
            <a:r>
              <a:rPr lang="zh-CN" altLang="en-US" sz="2200" b="1" i="1" dirty="0">
                <a:latin typeface="Times New Roman" pitchFamily="18" charset="0"/>
                <a:ea typeface="楷体_GB2312" pitchFamily="49" charset="-122"/>
              </a:rPr>
              <a:t> </a:t>
            </a:r>
            <a:r>
              <a:rPr lang="en-US" altLang="zh-CN" sz="2200" b="1" dirty="0">
                <a:latin typeface="Times New Roman" pitchFamily="18" charset="0"/>
                <a:ea typeface="楷体_GB2312" pitchFamily="49" charset="-122"/>
              </a:rPr>
              <a:t>=</a:t>
            </a:r>
            <a:r>
              <a:rPr lang="en-US" altLang="zh-CN" sz="2200" b="1" i="1" dirty="0" err="1">
                <a:latin typeface="Times New Roman" pitchFamily="18" charset="0"/>
                <a:ea typeface="楷体_GB2312" pitchFamily="49" charset="-122"/>
              </a:rPr>
              <a:t>R</a:t>
            </a:r>
            <a:r>
              <a:rPr lang="en-US" altLang="zh-CN" sz="2200" b="1" baseline="-30000" dirty="0" err="1">
                <a:latin typeface="Times New Roman" pitchFamily="18" charset="0"/>
                <a:ea typeface="楷体_GB2312" pitchFamily="49" charset="-122"/>
              </a:rPr>
              <a:t>o</a:t>
            </a:r>
            <a:r>
              <a:rPr lang="en-US" altLang="zh-CN" sz="2200" b="1" i="1" dirty="0" err="1">
                <a:latin typeface="Times New Roman" pitchFamily="18" charset="0"/>
                <a:ea typeface="楷体_GB2312" pitchFamily="49" charset="-122"/>
              </a:rPr>
              <a:t>C</a:t>
            </a:r>
            <a:r>
              <a:rPr lang="en-US" altLang="zh-CN" sz="2200" b="1" i="1" dirty="0">
                <a:latin typeface="Times New Roman" pitchFamily="18" charset="0"/>
                <a:ea typeface="楷体_GB2312" pitchFamily="49" charset="-122"/>
              </a:rPr>
              <a:t>   </a:t>
            </a:r>
            <a:r>
              <a:rPr lang="zh-CN" altLang="en-US" sz="2200" b="1" dirty="0">
                <a:latin typeface="Times New Roman" pitchFamily="18" charset="0"/>
                <a:ea typeface="楷体_GB2312" pitchFamily="49" charset="-122"/>
              </a:rPr>
              <a:t>或</a:t>
            </a:r>
            <a:r>
              <a:rPr lang="en-US" altLang="zh-CN" sz="2200" b="1" dirty="0">
                <a:latin typeface="Times New Roman" pitchFamily="18" charset="0"/>
                <a:ea typeface="楷体_GB2312" pitchFamily="49" charset="-122"/>
              </a:rPr>
              <a:t> </a:t>
            </a:r>
            <a:r>
              <a:rPr lang="en-US" altLang="zh-CN" sz="2200" b="1" i="1" dirty="0">
                <a:latin typeface="Times New Roman" pitchFamily="18" charset="0"/>
                <a:ea typeface="楷体_GB2312" pitchFamily="49" charset="-122"/>
              </a:rPr>
              <a:t>  </a:t>
            </a:r>
            <a:r>
              <a:rPr lang="zh-CN" altLang="en-US" sz="2200" b="1" i="1" dirty="0">
                <a:latin typeface="Times New Roman" pitchFamily="18" charset="0"/>
                <a:ea typeface="楷体_GB2312" pitchFamily="49" charset="-122"/>
                <a:sym typeface="Symbol" pitchFamily="18" charset="2"/>
              </a:rPr>
              <a:t></a:t>
            </a:r>
            <a:r>
              <a:rPr lang="zh-CN" altLang="en-US" sz="2200" b="1" i="1" dirty="0">
                <a:latin typeface="Times New Roman" pitchFamily="18" charset="0"/>
                <a:ea typeface="楷体_GB2312" pitchFamily="49" charset="-122"/>
              </a:rPr>
              <a:t> </a:t>
            </a:r>
            <a:r>
              <a:rPr lang="en-US" altLang="zh-CN" sz="2200" b="1" dirty="0">
                <a:latin typeface="Times New Roman" pitchFamily="18" charset="0"/>
                <a:ea typeface="楷体_GB2312" pitchFamily="49" charset="-122"/>
              </a:rPr>
              <a:t>=</a:t>
            </a:r>
            <a:r>
              <a:rPr lang="en-US" altLang="zh-CN" sz="2200" b="1" i="1" dirty="0">
                <a:latin typeface="Times New Roman" pitchFamily="18" charset="0"/>
                <a:ea typeface="楷体_GB2312" pitchFamily="49" charset="-122"/>
              </a:rPr>
              <a:t>L</a:t>
            </a:r>
            <a:r>
              <a:rPr lang="en-US" altLang="zh-CN" sz="2200" b="1" dirty="0">
                <a:latin typeface="Times New Roman" pitchFamily="18" charset="0"/>
                <a:ea typeface="楷体_GB2312" pitchFamily="49" charset="-122"/>
              </a:rPr>
              <a:t>/</a:t>
            </a:r>
            <a:r>
              <a:rPr lang="en-US" altLang="zh-CN" sz="2200" b="1" i="1" dirty="0">
                <a:latin typeface="Times New Roman" pitchFamily="18" charset="0"/>
                <a:ea typeface="楷体_GB2312" pitchFamily="49" charset="-122"/>
              </a:rPr>
              <a:t>R</a:t>
            </a:r>
            <a:r>
              <a:rPr lang="en-US" altLang="zh-CN" sz="2200" b="1" baseline="-30000" dirty="0">
                <a:latin typeface="Times New Roman" pitchFamily="18" charset="0"/>
                <a:ea typeface="楷体_GB2312" pitchFamily="49" charset="-122"/>
              </a:rPr>
              <a:t>o</a:t>
            </a:r>
            <a:endParaRPr lang="zh-CN" altLang="en-US" sz="2200" b="1" dirty="0">
              <a:solidFill>
                <a:schemeClr val="bg1"/>
              </a:solidFill>
              <a:latin typeface="隶书"/>
              <a:ea typeface="隶书"/>
              <a:cs typeface="隶书"/>
            </a:endParaRPr>
          </a:p>
        </p:txBody>
      </p:sp>
      <p:graphicFrame>
        <p:nvGraphicFramePr>
          <p:cNvPr id="7" name="Group 2"/>
          <p:cNvGraphicFramePr>
            <a:graphicFrameLocks/>
          </p:cNvGraphicFramePr>
          <p:nvPr>
            <p:extLst>
              <p:ext uri="{D42A27DB-BD31-4B8C-83A1-F6EECF244321}">
                <p14:modId xmlns:p14="http://schemas.microsoft.com/office/powerpoint/2010/main" val="2870432699"/>
              </p:ext>
            </p:extLst>
          </p:nvPr>
        </p:nvGraphicFramePr>
        <p:xfrm>
          <a:off x="179512" y="4077072"/>
          <a:ext cx="4929198" cy="1230510"/>
        </p:xfrm>
        <a:graphic>
          <a:graphicData uri="http://schemas.openxmlformats.org/drawingml/2006/table">
            <a:tbl>
              <a:tblPr/>
              <a:tblGrid>
                <a:gridCol w="1296144">
                  <a:extLst>
                    <a:ext uri="{9D8B030D-6E8A-4147-A177-3AD203B41FA5}">
                      <a16:colId xmlns:a16="http://schemas.microsoft.com/office/drawing/2014/main" val="20000"/>
                    </a:ext>
                  </a:extLst>
                </a:gridCol>
                <a:gridCol w="1132724">
                  <a:extLst>
                    <a:ext uri="{9D8B030D-6E8A-4147-A177-3AD203B41FA5}">
                      <a16:colId xmlns:a16="http://schemas.microsoft.com/office/drawing/2014/main" val="20001"/>
                    </a:ext>
                  </a:extLst>
                </a:gridCol>
                <a:gridCol w="1243540">
                  <a:extLst>
                    <a:ext uri="{9D8B030D-6E8A-4147-A177-3AD203B41FA5}">
                      <a16:colId xmlns:a16="http://schemas.microsoft.com/office/drawing/2014/main" val="20002"/>
                    </a:ext>
                  </a:extLst>
                </a:gridCol>
                <a:gridCol w="1256790">
                  <a:extLst>
                    <a:ext uri="{9D8B030D-6E8A-4147-A177-3AD203B41FA5}">
                      <a16:colId xmlns:a16="http://schemas.microsoft.com/office/drawing/2014/main" val="20003"/>
                    </a:ext>
                  </a:extLst>
                </a:gridCol>
              </a:tblGrid>
              <a:tr h="58443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充电时间</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rPr>
                        <a:t>t</a:t>
                      </a:r>
                    </a:p>
                  </a:txBody>
                  <a:tcPr marL="54000" marR="54000" marT="17994" marB="179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5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sym typeface="Symbol" pitchFamily="18" charset="2"/>
                        </a:rPr>
                        <a:t>0.7</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sym typeface="Symbol" pitchFamily="18" charset="2"/>
                        </a:rPr>
                        <a:t></a:t>
                      </a:r>
                      <a:endParaRPr kumimoji="0" lang="el-GR"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54000" marR="54000" marT="17994" marB="179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sym typeface="Symbol" pitchFamily="18" charset="2"/>
                        </a:rPr>
                        <a:t></a:t>
                      </a:r>
                    </a:p>
                  </a:txBody>
                  <a:tcPr marL="54000" marR="54000" marT="17994" marB="179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sym typeface="Symbol" pitchFamily="18" charset="2"/>
                        </a:rPr>
                        <a:t>5</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sym typeface="Symbol" pitchFamily="18" charset="2"/>
                        </a:rPr>
                        <a:t></a:t>
                      </a:r>
                      <a:endParaRPr kumimoji="0" lang="el-GR"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54000" marR="54000" marT="17994" marB="179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5882">
                <a:tc>
                  <a:txBody>
                    <a:bodyPr/>
                    <a:lstStyle/>
                    <a:p>
                      <a:pPr marL="0" marR="0" lvl="0" indent="0" algn="ctr" defTabSz="914400" rtl="0" eaLnBrk="1" fontAlgn="base" latinLnBrk="0" hangingPunct="1">
                        <a:lnSpc>
                          <a:spcPct val="150000"/>
                        </a:lnSpc>
                        <a:spcBef>
                          <a:spcPct val="50000"/>
                        </a:spcBef>
                        <a:spcAft>
                          <a:spcPct val="0"/>
                        </a:spcAft>
                        <a:buClrTx/>
                        <a:buSzTx/>
                        <a:buFontTx/>
                        <a:buNone/>
                        <a:tabLst/>
                      </a:pPr>
                      <a:r>
                        <a:rPr kumimoji="0" lang="en-US" altLang="zh-CN" sz="2400" b="1" i="1" u="none" strike="noStrike" cap="none" normalizeH="0" baseline="0" dirty="0" err="1" smtClean="0">
                          <a:ln>
                            <a:noFill/>
                          </a:ln>
                          <a:solidFill>
                            <a:schemeClr val="tx1"/>
                          </a:solidFill>
                          <a:effectLst/>
                          <a:latin typeface="Times New Roman" pitchFamily="18" charset="0"/>
                          <a:ea typeface="宋体" pitchFamily="2" charset="-122"/>
                        </a:rPr>
                        <a:t>u</a:t>
                      </a:r>
                      <a:r>
                        <a:rPr kumimoji="0" lang="en-US" altLang="zh-CN" sz="2400" b="1" i="0" u="none" strike="noStrike" cap="none" normalizeH="0" baseline="-25000" dirty="0" err="1" smtClean="0">
                          <a:ln>
                            <a:noFill/>
                          </a:ln>
                          <a:solidFill>
                            <a:schemeClr val="tx1"/>
                          </a:solidFill>
                          <a:effectLst/>
                          <a:latin typeface="Times New Roman" pitchFamily="18" charset="0"/>
                          <a:ea typeface="宋体" pitchFamily="2" charset="-122"/>
                        </a:rPr>
                        <a:t>c</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rPr>
                        <a:t>t</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54000" marR="54000" marT="17994" marB="17994"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5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0.5</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rPr>
                        <a:t>V</a:t>
                      </a:r>
                      <a:r>
                        <a:rPr kumimoji="0" lang="en-US" altLang="zh-CN" sz="2400" b="1" i="0" u="none" strike="noStrike" cap="none" normalizeH="0" baseline="-25000" dirty="0" smtClean="0">
                          <a:ln>
                            <a:noFill/>
                          </a:ln>
                          <a:solidFill>
                            <a:schemeClr val="tx1"/>
                          </a:solidFill>
                          <a:effectLst/>
                          <a:latin typeface="Times New Roman" pitchFamily="18" charset="0"/>
                          <a:ea typeface="宋体" pitchFamily="2" charset="-122"/>
                        </a:rPr>
                        <a:t>o</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54000" marR="54000" marT="17994" marB="179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5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0.632</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rPr>
                        <a:t>V</a:t>
                      </a:r>
                      <a:r>
                        <a:rPr kumimoji="0" lang="en-US" altLang="zh-CN" sz="2400" b="1" i="0" u="none" strike="noStrike" cap="none" normalizeH="0" baseline="-25000" dirty="0" smtClean="0">
                          <a:ln>
                            <a:noFill/>
                          </a:ln>
                          <a:solidFill>
                            <a:schemeClr val="tx1"/>
                          </a:solidFill>
                          <a:effectLst/>
                          <a:latin typeface="Times New Roman" pitchFamily="18" charset="0"/>
                          <a:ea typeface="宋体" pitchFamily="2" charset="-122"/>
                        </a:rPr>
                        <a:t>o</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L="54000" marR="54000" marT="17994" marB="1799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0.997</a:t>
                      </a:r>
                      <a:r>
                        <a:rPr kumimoji="0" lang="en-US" altLang="zh-CN" sz="2400" b="1" i="1" u="none" strike="noStrike" cap="none" normalizeH="0" baseline="0" dirty="0" smtClean="0">
                          <a:ln>
                            <a:noFill/>
                          </a:ln>
                          <a:solidFill>
                            <a:schemeClr val="tx1"/>
                          </a:solidFill>
                          <a:effectLst/>
                          <a:latin typeface="Times New Roman" pitchFamily="18" charset="0"/>
                          <a:ea typeface="宋体" pitchFamily="2" charset="-122"/>
                        </a:rPr>
                        <a:t>V</a:t>
                      </a:r>
                      <a:r>
                        <a:rPr kumimoji="0" lang="en-US" altLang="zh-CN" sz="2400" b="1" i="0" u="none" strike="noStrike" cap="none" normalizeH="0" baseline="-25000" dirty="0" smtClean="0">
                          <a:ln>
                            <a:noFill/>
                          </a:ln>
                          <a:solidFill>
                            <a:schemeClr val="tx1"/>
                          </a:solidFill>
                          <a:effectLst/>
                          <a:latin typeface="Times New Roman" pitchFamily="18" charset="0"/>
                          <a:ea typeface="宋体" pitchFamily="2" charset="-122"/>
                        </a:rPr>
                        <a:t>o</a:t>
                      </a:r>
                    </a:p>
                  </a:txBody>
                  <a:tcPr marL="54000" marR="54000" marT="17994" marB="1799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 name="Text Box 11"/>
          <p:cNvSpPr txBox="1">
            <a:spLocks noChangeArrowheads="1"/>
          </p:cNvSpPr>
          <p:nvPr/>
        </p:nvSpPr>
        <p:spPr bwMode="auto">
          <a:xfrm>
            <a:off x="611188" y="692150"/>
            <a:ext cx="6913562" cy="638175"/>
          </a:xfrm>
          <a:prstGeom prst="rect">
            <a:avLst/>
          </a:prstGeom>
          <a:noFill/>
          <a:ln w="9525">
            <a:noFill/>
            <a:miter lim="800000"/>
            <a:headEnd/>
            <a:tailEnd/>
          </a:ln>
        </p:spPr>
        <p:txBody>
          <a:bodyPr>
            <a:spAutoFit/>
          </a:bodyPr>
          <a:lstStyle/>
          <a:p>
            <a:pPr>
              <a:lnSpc>
                <a:spcPct val="150000"/>
              </a:lnSpc>
              <a:spcBef>
                <a:spcPct val="50000"/>
              </a:spcBef>
            </a:pPr>
            <a:r>
              <a:rPr lang="en-US" altLang="zh-CN" sz="2800" b="1" dirty="0">
                <a:latin typeface="楷体_GB2312" pitchFamily="49" charset="-122"/>
                <a:ea typeface="楷体_GB2312" pitchFamily="49" charset="-122"/>
              </a:rPr>
              <a:t>1 </a:t>
            </a:r>
            <a:r>
              <a:rPr lang="zh-CN" altLang="en-US" sz="2800" b="1" dirty="0" smtClean="0">
                <a:latin typeface="楷体_GB2312" pitchFamily="49" charset="-122"/>
                <a:ea typeface="楷体_GB2312" pitchFamily="49" charset="-122"/>
              </a:rPr>
              <a:t>一阶</a:t>
            </a:r>
            <a:r>
              <a:rPr lang="en-US" altLang="zh-CN" sz="2800" b="1" dirty="0" smtClean="0">
                <a:latin typeface="楷体_GB2312" pitchFamily="49" charset="-122"/>
                <a:ea typeface="楷体_GB2312" pitchFamily="49" charset="-122"/>
              </a:rPr>
              <a:t>RC</a:t>
            </a:r>
            <a:r>
              <a:rPr lang="zh-CN" altLang="en-US" sz="2800" b="1" dirty="0" smtClean="0">
                <a:latin typeface="楷体_GB2312" pitchFamily="49" charset="-122"/>
                <a:ea typeface="楷体_GB2312" pitchFamily="49" charset="-122"/>
              </a:rPr>
              <a:t>电路特性</a:t>
            </a:r>
            <a:r>
              <a:rPr lang="zh-CN" altLang="en-US" sz="2800" b="1" dirty="0" smtClean="0">
                <a:latin typeface="隶书"/>
                <a:ea typeface="隶书"/>
                <a:cs typeface="隶书"/>
              </a:rPr>
              <a:t> </a:t>
            </a:r>
            <a:endParaRPr lang="zh-CN" altLang="en-US" sz="2800" b="1" dirty="0">
              <a:latin typeface="隶书"/>
              <a:ea typeface="隶书"/>
              <a:cs typeface="隶书"/>
            </a:endParaRPr>
          </a:p>
        </p:txBody>
      </p:sp>
      <p:pic>
        <p:nvPicPr>
          <p:cNvPr id="2" name="图片 1"/>
          <p:cNvPicPr>
            <a:picLocks noChangeAspect="1"/>
          </p:cNvPicPr>
          <p:nvPr/>
        </p:nvPicPr>
        <p:blipFill>
          <a:blip r:embed="rId3"/>
          <a:stretch>
            <a:fillRect/>
          </a:stretch>
        </p:blipFill>
        <p:spPr>
          <a:xfrm>
            <a:off x="5268816" y="660524"/>
            <a:ext cx="5040560" cy="5874609"/>
          </a:xfrm>
          <a:prstGeom prst="rect">
            <a:avLst/>
          </a:prstGeom>
        </p:spPr>
      </p:pic>
      <p:pic>
        <p:nvPicPr>
          <p:cNvPr id="3" name="图片 2"/>
          <p:cNvPicPr>
            <a:picLocks noChangeAspect="1"/>
          </p:cNvPicPr>
          <p:nvPr/>
        </p:nvPicPr>
        <p:blipFill>
          <a:blip r:embed="rId4"/>
          <a:stretch>
            <a:fillRect/>
          </a:stretch>
        </p:blipFill>
        <p:spPr>
          <a:xfrm>
            <a:off x="971600" y="5464507"/>
            <a:ext cx="3492286" cy="1363355"/>
          </a:xfrm>
          <a:prstGeom prst="rect">
            <a:avLst/>
          </a:prstGeom>
        </p:spPr>
      </p:pic>
    </p:spTree>
    <p:extLst>
      <p:ext uri="{BB962C8B-B14F-4D97-AF65-F5344CB8AC3E}">
        <p14:creationId xmlns:p14="http://schemas.microsoft.com/office/powerpoint/2010/main" val="305954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dissolve">
                                      <p:cBhvr>
                                        <p:cTn id="13" dur="500"/>
                                        <p:tgtEl>
                                          <p:spTgt spid="6">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dissolv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1"/>
          <p:cNvSpPr txBox="1">
            <a:spLocks noChangeArrowheads="1"/>
          </p:cNvSpPr>
          <p:nvPr/>
        </p:nvSpPr>
        <p:spPr bwMode="auto">
          <a:xfrm>
            <a:off x="611188" y="692150"/>
            <a:ext cx="6913562" cy="638175"/>
          </a:xfrm>
          <a:prstGeom prst="rect">
            <a:avLst/>
          </a:prstGeom>
          <a:noFill/>
          <a:ln w="9525">
            <a:noFill/>
            <a:miter lim="800000"/>
            <a:headEnd/>
            <a:tailEnd/>
          </a:ln>
        </p:spPr>
        <p:txBody>
          <a:bodyPr>
            <a:spAutoFit/>
          </a:bodyPr>
          <a:lstStyle/>
          <a:p>
            <a:pPr>
              <a:lnSpc>
                <a:spcPct val="150000"/>
              </a:lnSpc>
              <a:spcBef>
                <a:spcPct val="50000"/>
              </a:spcBef>
            </a:pPr>
            <a:r>
              <a:rPr lang="en-US" altLang="zh-CN" sz="2800" b="1" dirty="0">
                <a:latin typeface="楷体_GB2312" pitchFamily="49" charset="-122"/>
                <a:ea typeface="楷体_GB2312" pitchFamily="49" charset="-122"/>
              </a:rPr>
              <a:t>1 </a:t>
            </a:r>
            <a:r>
              <a:rPr lang="zh-CN" altLang="en-US" sz="2800" b="1" dirty="0" smtClean="0">
                <a:latin typeface="楷体_GB2312" pitchFamily="49" charset="-122"/>
                <a:ea typeface="楷体_GB2312" pitchFamily="49" charset="-122"/>
              </a:rPr>
              <a:t>一阶</a:t>
            </a:r>
            <a:r>
              <a:rPr lang="en-US" altLang="zh-CN" sz="2800" b="1" dirty="0" smtClean="0">
                <a:latin typeface="楷体_GB2312" pitchFamily="49" charset="-122"/>
                <a:ea typeface="楷体_GB2312" pitchFamily="49" charset="-122"/>
              </a:rPr>
              <a:t>RC</a:t>
            </a:r>
            <a:r>
              <a:rPr lang="zh-CN" altLang="en-US" sz="2800" b="1" dirty="0" smtClean="0">
                <a:latin typeface="楷体_GB2312" pitchFamily="49" charset="-122"/>
                <a:ea typeface="楷体_GB2312" pitchFamily="49" charset="-122"/>
              </a:rPr>
              <a:t>电路特性</a:t>
            </a:r>
            <a:r>
              <a:rPr lang="zh-CN" altLang="en-US" sz="2800" b="1" dirty="0" smtClean="0">
                <a:latin typeface="隶书"/>
                <a:ea typeface="隶书"/>
                <a:cs typeface="隶书"/>
              </a:rPr>
              <a:t> </a:t>
            </a:r>
            <a:endParaRPr lang="zh-CN" altLang="en-US" sz="2800" b="1" dirty="0">
              <a:latin typeface="隶书"/>
              <a:ea typeface="隶书"/>
              <a:cs typeface="隶书"/>
            </a:endParaRPr>
          </a:p>
        </p:txBody>
      </p:sp>
      <p:pic>
        <p:nvPicPr>
          <p:cNvPr id="9" name="图片 8"/>
          <p:cNvPicPr>
            <a:picLocks noChangeAspect="1"/>
          </p:cNvPicPr>
          <p:nvPr/>
        </p:nvPicPr>
        <p:blipFill>
          <a:blip r:embed="rId2"/>
          <a:stretch>
            <a:fillRect/>
          </a:stretch>
        </p:blipFill>
        <p:spPr>
          <a:xfrm>
            <a:off x="971600" y="1762349"/>
            <a:ext cx="2899149" cy="1544412"/>
          </a:xfrm>
          <a:prstGeom prst="rect">
            <a:avLst/>
          </a:prstGeom>
        </p:spPr>
      </p:pic>
      <p:pic>
        <p:nvPicPr>
          <p:cNvPr id="10" name="Picture 2"/>
          <p:cNvPicPr>
            <a:picLocks noChangeAspect="1" noChangeArrowheads="1"/>
          </p:cNvPicPr>
          <p:nvPr/>
        </p:nvPicPr>
        <p:blipFill>
          <a:blip r:embed="rId3"/>
          <a:srcRect/>
          <a:stretch>
            <a:fillRect/>
          </a:stretch>
        </p:blipFill>
        <p:spPr bwMode="auto">
          <a:xfrm>
            <a:off x="4572000" y="1952744"/>
            <a:ext cx="3855842" cy="1213876"/>
          </a:xfrm>
          <a:prstGeom prst="rect">
            <a:avLst/>
          </a:prstGeom>
          <a:noFill/>
          <a:ln w="9525">
            <a:noFill/>
            <a:miter lim="800000"/>
            <a:headEnd/>
            <a:tailEnd/>
          </a:ln>
          <a:effectLst/>
        </p:spPr>
      </p:pic>
      <p:sp>
        <p:nvSpPr>
          <p:cNvPr id="11" name="文本框 10"/>
          <p:cNvSpPr txBox="1"/>
          <p:nvPr/>
        </p:nvSpPr>
        <p:spPr>
          <a:xfrm>
            <a:off x="1027313" y="3608193"/>
            <a:ext cx="5472608" cy="400110"/>
          </a:xfrm>
          <a:prstGeom prst="rect">
            <a:avLst/>
          </a:prstGeom>
          <a:noFill/>
        </p:spPr>
        <p:txBody>
          <a:bodyPr wrap="square" rtlCol="0">
            <a:spAutoFit/>
          </a:bodyPr>
          <a:lstStyle/>
          <a:p>
            <a:r>
              <a:rPr lang="zh-CN" altLang="en-US" sz="2000" b="1" dirty="0" smtClean="0"/>
              <a:t>方波</a:t>
            </a:r>
            <a:r>
              <a:rPr lang="zh-CN" altLang="en-US" sz="2000" b="1" dirty="0"/>
              <a:t>脉宽与时间常数对</a:t>
            </a:r>
            <a:r>
              <a:rPr lang="zh-CN" altLang="en-US" sz="2000" b="1" dirty="0" smtClean="0"/>
              <a:t>输出电压波形有何影响</a:t>
            </a:r>
            <a:endParaRPr lang="zh-CN" altLang="en-US" sz="2000" b="1" dirty="0"/>
          </a:p>
        </p:txBody>
      </p:sp>
      <p:pic>
        <p:nvPicPr>
          <p:cNvPr id="12" name="图片 11"/>
          <p:cNvPicPr>
            <a:picLocks noChangeAspect="1"/>
          </p:cNvPicPr>
          <p:nvPr/>
        </p:nvPicPr>
        <p:blipFill>
          <a:blip r:embed="rId4"/>
          <a:stretch>
            <a:fillRect/>
          </a:stretch>
        </p:blipFill>
        <p:spPr>
          <a:xfrm>
            <a:off x="827584" y="4148444"/>
            <a:ext cx="3811181" cy="1357322"/>
          </a:xfrm>
          <a:prstGeom prst="rect">
            <a:avLst/>
          </a:prstGeom>
        </p:spPr>
      </p:pic>
      <p:sp>
        <p:nvSpPr>
          <p:cNvPr id="13" name="文本框 12"/>
          <p:cNvSpPr txBox="1"/>
          <p:nvPr/>
        </p:nvSpPr>
        <p:spPr>
          <a:xfrm>
            <a:off x="4759070" y="4272254"/>
            <a:ext cx="3672408" cy="1015663"/>
          </a:xfrm>
          <a:prstGeom prst="rect">
            <a:avLst/>
          </a:prstGeom>
          <a:noFill/>
        </p:spPr>
        <p:txBody>
          <a:bodyPr wrap="square" rtlCol="0">
            <a:spAutoFit/>
          </a:bodyPr>
          <a:lstStyle/>
          <a:p>
            <a:r>
              <a:rPr lang="en-US" altLang="zh-CN" sz="2000" b="1" dirty="0"/>
              <a:t>b</a:t>
            </a:r>
            <a:r>
              <a:rPr lang="zh-CN" altLang="en-US" sz="2000" b="1" dirty="0"/>
              <a:t>、</a:t>
            </a:r>
            <a:r>
              <a:rPr lang="en-US" altLang="zh-CN" sz="2000" b="1" dirty="0"/>
              <a:t>c</a:t>
            </a:r>
            <a:r>
              <a:rPr lang="zh-CN" altLang="en-US" sz="2000" b="1" dirty="0"/>
              <a:t>、</a:t>
            </a:r>
            <a:r>
              <a:rPr lang="en-US" altLang="zh-CN" sz="2000" b="1" dirty="0"/>
              <a:t>d</a:t>
            </a:r>
            <a:r>
              <a:rPr lang="zh-CN" altLang="en-US" sz="2000" b="1" dirty="0"/>
              <a:t>波形</a:t>
            </a:r>
            <a:r>
              <a:rPr lang="zh-CN" altLang="en-US" sz="2000" b="1" dirty="0" smtClean="0"/>
              <a:t>分别对应</a:t>
            </a:r>
            <a:r>
              <a:rPr lang="en-US" altLang="zh-CN" sz="2000" b="1" dirty="0" smtClean="0"/>
              <a:t>RC</a:t>
            </a:r>
            <a:r>
              <a:rPr lang="zh-CN" altLang="en-US" sz="2000" b="1" dirty="0" smtClean="0"/>
              <a:t>逐渐增大的情况，当</a:t>
            </a:r>
            <a:r>
              <a:rPr lang="en-US" altLang="zh-CN" sz="2000" b="1" dirty="0" smtClean="0"/>
              <a:t>RC</a:t>
            </a:r>
            <a:r>
              <a:rPr lang="zh-CN" altLang="en-US" sz="2000" b="1" dirty="0" smtClean="0"/>
              <a:t>足够大时，电容电压为输入电压的积分。</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611188" y="692150"/>
            <a:ext cx="6913562" cy="657225"/>
          </a:xfrm>
          <a:prstGeom prst="rect">
            <a:avLst/>
          </a:prstGeom>
          <a:noFill/>
          <a:ln w="9525">
            <a:noFill/>
            <a:miter lim="800000"/>
            <a:headEnd/>
            <a:tailEnd/>
          </a:ln>
        </p:spPr>
        <p:txBody>
          <a:bodyPr>
            <a:spAutoFit/>
          </a:bodyPr>
          <a:lstStyle/>
          <a:p>
            <a:pPr>
              <a:lnSpc>
                <a:spcPct val="150000"/>
              </a:lnSpc>
              <a:spcBef>
                <a:spcPct val="50000"/>
              </a:spcBef>
            </a:pPr>
            <a:r>
              <a:rPr lang="en-US" altLang="zh-CN" sz="2800" b="1" dirty="0">
                <a:solidFill>
                  <a:schemeClr val="bg1"/>
                </a:solidFill>
                <a:latin typeface="楷体_GB2312" pitchFamily="49" charset="-122"/>
                <a:ea typeface="楷体_GB2312" pitchFamily="49" charset="-122"/>
              </a:rPr>
              <a:t>  </a:t>
            </a:r>
            <a:r>
              <a:rPr lang="en-US" altLang="zh-CN" sz="2800" b="1" dirty="0" smtClean="0">
                <a:solidFill>
                  <a:schemeClr val="bg1"/>
                </a:solidFill>
                <a:latin typeface="楷体_GB2312" pitchFamily="49" charset="-122"/>
                <a:ea typeface="楷体_GB2312" pitchFamily="49" charset="-122"/>
              </a:rPr>
              <a:t>2 </a:t>
            </a:r>
            <a:r>
              <a:rPr kumimoji="1" lang="en-US" altLang="zh-CN" sz="2800" b="1" i="1" dirty="0">
                <a:solidFill>
                  <a:schemeClr val="bg1"/>
                </a:solidFill>
                <a:latin typeface="Times New Roman" pitchFamily="18" charset="0"/>
                <a:ea typeface="楷体_GB2312" pitchFamily="49" charset="-122"/>
              </a:rPr>
              <a:t>RLC</a:t>
            </a:r>
            <a:r>
              <a:rPr kumimoji="1" lang="zh-CN" altLang="en-US" sz="2800" b="1" dirty="0">
                <a:solidFill>
                  <a:schemeClr val="bg1"/>
                </a:solidFill>
                <a:latin typeface="Times New Roman" pitchFamily="18" charset="0"/>
                <a:ea typeface="楷体_GB2312" pitchFamily="49" charset="-122"/>
              </a:rPr>
              <a:t>二阶动态</a:t>
            </a:r>
            <a:r>
              <a:rPr kumimoji="1" lang="zh-CN" altLang="en-US" sz="2800" b="1" dirty="0">
                <a:solidFill>
                  <a:schemeClr val="bg1"/>
                </a:solidFill>
                <a:latin typeface="楷体_GB2312" pitchFamily="49" charset="-122"/>
                <a:ea typeface="楷体_GB2312" pitchFamily="49" charset="-122"/>
              </a:rPr>
              <a:t>电路</a:t>
            </a:r>
            <a:endParaRPr lang="zh-CN" altLang="en-US" sz="2800" b="1" dirty="0">
              <a:solidFill>
                <a:schemeClr val="bg1"/>
              </a:solidFill>
              <a:latin typeface="隶书"/>
              <a:ea typeface="隶书"/>
              <a:cs typeface="隶书"/>
            </a:endParaRPr>
          </a:p>
        </p:txBody>
      </p:sp>
      <p:sp>
        <p:nvSpPr>
          <p:cNvPr id="12" name="矩形 11"/>
          <p:cNvSpPr/>
          <p:nvPr/>
        </p:nvSpPr>
        <p:spPr>
          <a:xfrm>
            <a:off x="857250" y="4652963"/>
            <a:ext cx="576263" cy="1871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aphicFrame>
        <p:nvGraphicFramePr>
          <p:cNvPr id="319495" name="Object 7"/>
          <p:cNvGraphicFramePr>
            <a:graphicFrameLocks noChangeAspect="1"/>
          </p:cNvGraphicFramePr>
          <p:nvPr>
            <p:extLst>
              <p:ext uri="{D42A27DB-BD31-4B8C-83A1-F6EECF244321}">
                <p14:modId xmlns:p14="http://schemas.microsoft.com/office/powerpoint/2010/main" val="2582011963"/>
              </p:ext>
            </p:extLst>
          </p:nvPr>
        </p:nvGraphicFramePr>
        <p:xfrm>
          <a:off x="4932040" y="1360328"/>
          <a:ext cx="4013200" cy="1784350"/>
        </p:xfrm>
        <a:graphic>
          <a:graphicData uri="http://schemas.openxmlformats.org/presentationml/2006/ole">
            <mc:AlternateContent xmlns:mc="http://schemas.openxmlformats.org/markup-compatibility/2006">
              <mc:Choice xmlns:v="urn:schemas-microsoft-com:vml" Requires="v">
                <p:oleObj spid="_x0000_s2343" name="Image" r:id="rId3" imgW="7319449" imgH="3253089" progId="">
                  <p:embed/>
                </p:oleObj>
              </mc:Choice>
              <mc:Fallback>
                <p:oleObj name="Image" r:id="rId3" imgW="7319449" imgH="3253089"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360328"/>
                        <a:ext cx="4013200" cy="178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3"/>
          <p:cNvSpPr txBox="1">
            <a:spLocks noChangeArrowheads="1"/>
          </p:cNvSpPr>
          <p:nvPr/>
        </p:nvSpPr>
        <p:spPr bwMode="auto">
          <a:xfrm>
            <a:off x="779153" y="3125739"/>
            <a:ext cx="3643313" cy="461665"/>
          </a:xfrm>
          <a:prstGeom prst="rect">
            <a:avLst/>
          </a:prstGeom>
          <a:noFill/>
          <a:ln w="9525">
            <a:noFill/>
            <a:miter lim="800000"/>
            <a:headEnd/>
            <a:tailEnd/>
          </a:ln>
        </p:spPr>
        <p:txBody>
          <a:bodyPr>
            <a:spAutoFit/>
          </a:bodyPr>
          <a:lstStyle/>
          <a:p>
            <a:pPr>
              <a:spcBef>
                <a:spcPct val="50000"/>
              </a:spcBef>
            </a:pPr>
            <a:r>
              <a:rPr kumimoji="1" lang="zh-CN" altLang="en-US" sz="2400" b="1" dirty="0">
                <a:solidFill>
                  <a:srgbClr val="FF0000"/>
                </a:solidFill>
                <a:latin typeface="楷体_GB2312" pitchFamily="49" charset="-122"/>
                <a:ea typeface="楷体_GB2312" pitchFamily="49" charset="-122"/>
              </a:rPr>
              <a:t>固有频率</a:t>
            </a:r>
            <a:r>
              <a:rPr kumimoji="1" lang="zh-CN" altLang="en-US" sz="2400" b="1" dirty="0">
                <a:solidFill>
                  <a:srgbClr val="3333FF"/>
                </a:solidFill>
                <a:latin typeface="隶书"/>
                <a:ea typeface="隶书"/>
                <a:cs typeface="隶书"/>
              </a:rPr>
              <a:t> </a:t>
            </a:r>
          </a:p>
        </p:txBody>
      </p:sp>
      <p:graphicFrame>
        <p:nvGraphicFramePr>
          <p:cNvPr id="320524" name="Object 12"/>
          <p:cNvGraphicFramePr>
            <a:graphicFrameLocks noChangeAspect="1"/>
          </p:cNvGraphicFramePr>
          <p:nvPr>
            <p:extLst>
              <p:ext uri="{D42A27DB-BD31-4B8C-83A1-F6EECF244321}">
                <p14:modId xmlns:p14="http://schemas.microsoft.com/office/powerpoint/2010/main" val="1563685793"/>
              </p:ext>
            </p:extLst>
          </p:nvPr>
        </p:nvGraphicFramePr>
        <p:xfrm>
          <a:off x="857250" y="3549335"/>
          <a:ext cx="3044007" cy="898496"/>
        </p:xfrm>
        <a:graphic>
          <a:graphicData uri="http://schemas.openxmlformats.org/presentationml/2006/ole">
            <mc:AlternateContent xmlns:mc="http://schemas.openxmlformats.org/markup-compatibility/2006">
              <mc:Choice xmlns:v="urn:schemas-microsoft-com:vml" Requires="v">
                <p:oleObj spid="_x0000_s2344" name="Equation" r:id="rId5" imgW="1765300" imgH="520700" progId="Equation.DSMT4">
                  <p:embed/>
                </p:oleObj>
              </mc:Choice>
              <mc:Fallback>
                <p:oleObj name="Equation" r:id="rId5" imgW="1765300" imgH="5207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50" y="3549335"/>
                        <a:ext cx="3044007" cy="898496"/>
                      </a:xfrm>
                      <a:prstGeom prst="rect">
                        <a:avLst/>
                      </a:prstGeom>
                      <a:noFill/>
                      <a:extLst/>
                    </p:spPr>
                  </p:pic>
                </p:oleObj>
              </mc:Fallback>
            </mc:AlternateContent>
          </a:graphicData>
        </a:graphic>
      </p:graphicFrame>
      <p:graphicFrame>
        <p:nvGraphicFramePr>
          <p:cNvPr id="14" name="Object 73"/>
          <p:cNvGraphicFramePr>
            <a:graphicFrameLocks noChangeAspect="1"/>
          </p:cNvGraphicFramePr>
          <p:nvPr>
            <p:extLst>
              <p:ext uri="{D42A27DB-BD31-4B8C-83A1-F6EECF244321}">
                <p14:modId xmlns:p14="http://schemas.microsoft.com/office/powerpoint/2010/main" val="3288292572"/>
              </p:ext>
            </p:extLst>
          </p:nvPr>
        </p:nvGraphicFramePr>
        <p:xfrm>
          <a:off x="4192298" y="4432083"/>
          <a:ext cx="926414" cy="717644"/>
        </p:xfrm>
        <a:graphic>
          <a:graphicData uri="http://schemas.openxmlformats.org/presentationml/2006/ole">
            <mc:AlternateContent xmlns:mc="http://schemas.openxmlformats.org/markup-compatibility/2006">
              <mc:Choice xmlns:v="urn:schemas-microsoft-com:vml" Requires="v">
                <p:oleObj spid="_x0000_s2345" name="Equation" r:id="rId7" imgW="647419" imgH="444307" progId="Equation.DSMT4">
                  <p:embed/>
                </p:oleObj>
              </mc:Choice>
              <mc:Fallback>
                <p:oleObj name="Equation" r:id="rId7" imgW="647419" imgH="444307" progId="Equation.DSMT4">
                  <p:embed/>
                  <p:pic>
                    <p:nvPicPr>
                      <p:cNvPr id="0" name="Picture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2298" y="4432083"/>
                        <a:ext cx="926414" cy="717644"/>
                      </a:xfrm>
                      <a:prstGeom prst="rect">
                        <a:avLst/>
                      </a:prstGeom>
                      <a:noFill/>
                      <a:extLst/>
                    </p:spPr>
                  </p:pic>
                </p:oleObj>
              </mc:Fallback>
            </mc:AlternateContent>
          </a:graphicData>
        </a:graphic>
      </p:graphicFrame>
      <p:sp>
        <p:nvSpPr>
          <p:cNvPr id="15" name="Text Box 9"/>
          <p:cNvSpPr txBox="1">
            <a:spLocks noChangeArrowheads="1"/>
          </p:cNvSpPr>
          <p:nvPr/>
        </p:nvSpPr>
        <p:spPr bwMode="auto">
          <a:xfrm>
            <a:off x="1143000" y="4485360"/>
            <a:ext cx="3048000" cy="559769"/>
          </a:xfrm>
          <a:prstGeom prst="rect">
            <a:avLst/>
          </a:prstGeom>
          <a:noFill/>
          <a:ln w="9525">
            <a:noFill/>
            <a:miter lim="800000"/>
            <a:headEnd/>
            <a:tailEnd/>
          </a:ln>
        </p:spPr>
        <p:txBody>
          <a:bodyPr>
            <a:spAutoFit/>
          </a:bodyPr>
          <a:lstStyle/>
          <a:p>
            <a:pPr>
              <a:lnSpc>
                <a:spcPct val="150000"/>
              </a:lnSpc>
              <a:spcBef>
                <a:spcPct val="50000"/>
              </a:spcBef>
            </a:pP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1</a:t>
            </a:r>
            <a:r>
              <a:rPr kumimoji="1" lang="zh-CN" altLang="en-US" sz="2400" b="1" dirty="0">
                <a:latin typeface="楷体_GB2312" pitchFamily="49" charset="-122"/>
                <a:ea typeface="楷体_GB2312" pitchFamily="49" charset="-122"/>
              </a:rPr>
              <a:t>）过阻尼情况</a:t>
            </a:r>
          </a:p>
        </p:txBody>
      </p:sp>
      <p:sp>
        <p:nvSpPr>
          <p:cNvPr id="16" name="Text Box 11"/>
          <p:cNvSpPr txBox="1">
            <a:spLocks noChangeArrowheads="1"/>
          </p:cNvSpPr>
          <p:nvPr/>
        </p:nvSpPr>
        <p:spPr bwMode="auto">
          <a:xfrm>
            <a:off x="1143000" y="5793581"/>
            <a:ext cx="3276600" cy="559769"/>
          </a:xfrm>
          <a:prstGeom prst="rect">
            <a:avLst/>
          </a:prstGeom>
          <a:noFill/>
          <a:ln w="9525">
            <a:noFill/>
            <a:miter lim="800000"/>
            <a:headEnd/>
            <a:tailEnd/>
          </a:ln>
        </p:spPr>
        <p:txBody>
          <a:bodyPr>
            <a:spAutoFit/>
          </a:bodyPr>
          <a:lstStyle/>
          <a:p>
            <a:pPr>
              <a:lnSpc>
                <a:spcPct val="150000"/>
              </a:lnSpc>
              <a:spcBef>
                <a:spcPct val="50000"/>
              </a:spcBef>
            </a:pP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3</a:t>
            </a:r>
            <a:r>
              <a:rPr kumimoji="1" lang="zh-CN" altLang="en-US" sz="2400" b="1" dirty="0">
                <a:latin typeface="楷体_GB2312" pitchFamily="49" charset="-122"/>
                <a:ea typeface="楷体_GB2312" pitchFamily="49" charset="-122"/>
              </a:rPr>
              <a:t>）欠阻尼情况</a:t>
            </a:r>
          </a:p>
        </p:txBody>
      </p:sp>
      <p:graphicFrame>
        <p:nvGraphicFramePr>
          <p:cNvPr id="17" name="Object 74"/>
          <p:cNvGraphicFramePr>
            <a:graphicFrameLocks noChangeAspect="1"/>
          </p:cNvGraphicFramePr>
          <p:nvPr>
            <p:extLst>
              <p:ext uri="{D42A27DB-BD31-4B8C-83A1-F6EECF244321}">
                <p14:modId xmlns:p14="http://schemas.microsoft.com/office/powerpoint/2010/main" val="1585348971"/>
              </p:ext>
            </p:extLst>
          </p:nvPr>
        </p:nvGraphicFramePr>
        <p:xfrm>
          <a:off x="4997498" y="5731737"/>
          <a:ext cx="1047628" cy="721641"/>
        </p:xfrm>
        <a:graphic>
          <a:graphicData uri="http://schemas.openxmlformats.org/presentationml/2006/ole">
            <mc:AlternateContent xmlns:mc="http://schemas.openxmlformats.org/markup-compatibility/2006">
              <mc:Choice xmlns:v="urn:schemas-microsoft-com:vml" Requires="v">
                <p:oleObj spid="_x0000_s2346" name="Equation" r:id="rId9" imgW="647419" imgH="444307" progId="Equation.DSMT4">
                  <p:embed/>
                </p:oleObj>
              </mc:Choice>
              <mc:Fallback>
                <p:oleObj name="Equation" r:id="rId9" imgW="647419" imgH="444307" progId="Equation.DSMT4">
                  <p:embed/>
                  <p:pic>
                    <p:nvPicPr>
                      <p:cNvPr id="0" name="Picture 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7498" y="5731737"/>
                        <a:ext cx="1047628" cy="721641"/>
                      </a:xfrm>
                      <a:prstGeom prst="rect">
                        <a:avLst/>
                      </a:prstGeom>
                      <a:noFill/>
                      <a:extLst/>
                    </p:spPr>
                  </p:pic>
                </p:oleObj>
              </mc:Fallback>
            </mc:AlternateContent>
          </a:graphicData>
        </a:graphic>
      </p:graphicFrame>
      <p:sp>
        <p:nvSpPr>
          <p:cNvPr id="18" name="Text Box 15"/>
          <p:cNvSpPr txBox="1">
            <a:spLocks noChangeArrowheads="1"/>
          </p:cNvSpPr>
          <p:nvPr/>
        </p:nvSpPr>
        <p:spPr bwMode="auto">
          <a:xfrm>
            <a:off x="1143000" y="5171968"/>
            <a:ext cx="3429000" cy="559769"/>
          </a:xfrm>
          <a:prstGeom prst="rect">
            <a:avLst/>
          </a:prstGeom>
          <a:noFill/>
          <a:ln w="9525">
            <a:noFill/>
            <a:miter lim="800000"/>
            <a:headEnd/>
            <a:tailEnd/>
          </a:ln>
        </p:spPr>
        <p:txBody>
          <a:bodyPr>
            <a:spAutoFit/>
          </a:bodyPr>
          <a:lstStyle/>
          <a:p>
            <a:pPr>
              <a:lnSpc>
                <a:spcPct val="150000"/>
              </a:lnSpc>
              <a:spcBef>
                <a:spcPct val="50000"/>
              </a:spcBef>
            </a:pPr>
            <a:r>
              <a:rPr kumimoji="1" lang="zh-CN" altLang="en-US" sz="2400" b="1" dirty="0">
                <a:latin typeface="楷体_GB2312" pitchFamily="49" charset="-122"/>
                <a:ea typeface="楷体_GB2312" pitchFamily="49" charset="-122"/>
              </a:rPr>
              <a:t>（</a:t>
            </a:r>
            <a:r>
              <a:rPr kumimoji="1" lang="en-US" altLang="zh-CN" sz="2400" b="1" dirty="0">
                <a:latin typeface="楷体_GB2312" pitchFamily="49" charset="-122"/>
                <a:ea typeface="楷体_GB2312" pitchFamily="49" charset="-122"/>
              </a:rPr>
              <a:t>2</a:t>
            </a:r>
            <a:r>
              <a:rPr kumimoji="1" lang="zh-CN" altLang="en-US" sz="2400" b="1" dirty="0">
                <a:latin typeface="楷体_GB2312" pitchFamily="49" charset="-122"/>
                <a:ea typeface="楷体_GB2312" pitchFamily="49" charset="-122"/>
              </a:rPr>
              <a:t>）临界阻尼情况</a:t>
            </a:r>
          </a:p>
        </p:txBody>
      </p:sp>
      <p:graphicFrame>
        <p:nvGraphicFramePr>
          <p:cNvPr id="19" name="Object 17"/>
          <p:cNvGraphicFramePr>
            <a:graphicFrameLocks noChangeAspect="1"/>
          </p:cNvGraphicFramePr>
          <p:nvPr>
            <p:extLst>
              <p:ext uri="{D42A27DB-BD31-4B8C-83A1-F6EECF244321}">
                <p14:modId xmlns:p14="http://schemas.microsoft.com/office/powerpoint/2010/main" val="4253978477"/>
              </p:ext>
            </p:extLst>
          </p:nvPr>
        </p:nvGraphicFramePr>
        <p:xfrm>
          <a:off x="4557647" y="5063197"/>
          <a:ext cx="1122130" cy="748087"/>
        </p:xfrm>
        <a:graphic>
          <a:graphicData uri="http://schemas.openxmlformats.org/presentationml/2006/ole">
            <mc:AlternateContent xmlns:mc="http://schemas.openxmlformats.org/markup-compatibility/2006">
              <mc:Choice xmlns:v="urn:schemas-microsoft-com:vml" Requires="v">
                <p:oleObj spid="_x0000_s2347" name="Equation" r:id="rId11" imgW="685502" imgH="444307" progId="Equation.DSMT4">
                  <p:embed/>
                </p:oleObj>
              </mc:Choice>
              <mc:Fallback>
                <p:oleObj name="Equation" r:id="rId11" imgW="685502" imgH="444307"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7647" y="5063197"/>
                        <a:ext cx="1122130" cy="748087"/>
                      </a:xfrm>
                      <a:prstGeom prst="rect">
                        <a:avLst/>
                      </a:prstGeom>
                      <a:noFill/>
                      <a:extLst/>
                    </p:spPr>
                  </p:pic>
                </p:oleObj>
              </mc:Fallback>
            </mc:AlternateContent>
          </a:graphicData>
        </a:graphic>
      </p:graphicFrame>
      <p:graphicFrame>
        <p:nvGraphicFramePr>
          <p:cNvPr id="20" name="Object 24"/>
          <p:cNvGraphicFramePr>
            <a:graphicFrameLocks noChangeAspect="1"/>
          </p:cNvGraphicFramePr>
          <p:nvPr>
            <p:extLst>
              <p:ext uri="{D42A27DB-BD31-4B8C-83A1-F6EECF244321}">
                <p14:modId xmlns:p14="http://schemas.microsoft.com/office/powerpoint/2010/main" val="660080739"/>
              </p:ext>
            </p:extLst>
          </p:nvPr>
        </p:nvGraphicFramePr>
        <p:xfrm>
          <a:off x="712640" y="2180577"/>
          <a:ext cx="3941590" cy="818323"/>
        </p:xfrm>
        <a:graphic>
          <a:graphicData uri="http://schemas.openxmlformats.org/presentationml/2006/ole">
            <mc:AlternateContent xmlns:mc="http://schemas.openxmlformats.org/markup-compatibility/2006">
              <mc:Choice xmlns:v="urn:schemas-microsoft-com:vml" Requires="v">
                <p:oleObj spid="_x0000_s2348" name="Equation" r:id="rId13" imgW="2019300" imgH="419100" progId="Equation.DSMT4">
                  <p:embed/>
                </p:oleObj>
              </mc:Choice>
              <mc:Fallback>
                <p:oleObj name="Equation" r:id="rId13" imgW="2019300" imgH="419100" progId="Equation.DSMT4">
                  <p:embed/>
                  <p:pic>
                    <p:nvPicPr>
                      <p:cNvPr id="14"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2640" y="2180577"/>
                        <a:ext cx="3941590" cy="818323"/>
                      </a:xfrm>
                      <a:prstGeom prst="rect">
                        <a:avLst/>
                      </a:prstGeom>
                      <a:noFill/>
                      <a:ln>
                        <a:noFill/>
                      </a:ln>
                    </p:spPr>
                  </p:pic>
                </p:oleObj>
              </mc:Fallback>
            </mc:AlternateContent>
          </a:graphicData>
        </a:graphic>
      </p:graphicFrame>
      <p:sp>
        <p:nvSpPr>
          <p:cNvPr id="22" name="Text Box 13"/>
          <p:cNvSpPr txBox="1">
            <a:spLocks noChangeArrowheads="1"/>
          </p:cNvSpPr>
          <p:nvPr/>
        </p:nvSpPr>
        <p:spPr bwMode="auto">
          <a:xfrm>
            <a:off x="776287" y="1574353"/>
            <a:ext cx="3643313" cy="461665"/>
          </a:xfrm>
          <a:prstGeom prst="rect">
            <a:avLst/>
          </a:prstGeom>
          <a:noFill/>
          <a:ln w="9525">
            <a:noFill/>
            <a:miter lim="800000"/>
            <a:headEnd/>
            <a:tailEnd/>
          </a:ln>
        </p:spPr>
        <p:txBody>
          <a:bodyPr>
            <a:spAutoFit/>
          </a:bodyPr>
          <a:lstStyle/>
          <a:p>
            <a:pPr>
              <a:spcBef>
                <a:spcPct val="50000"/>
              </a:spcBef>
            </a:pPr>
            <a:r>
              <a:rPr kumimoji="1" lang="zh-CN" altLang="en-US" sz="2400" b="1" dirty="0" smtClean="0">
                <a:solidFill>
                  <a:srgbClr val="FF0000"/>
                </a:solidFill>
                <a:latin typeface="楷体_GB2312" pitchFamily="49" charset="-122"/>
                <a:ea typeface="楷体_GB2312" pitchFamily="49" charset="-122"/>
              </a:rPr>
              <a:t>微分方程</a:t>
            </a:r>
            <a:r>
              <a:rPr kumimoji="1" lang="zh-CN" altLang="en-US" sz="2400" b="1" dirty="0" smtClean="0">
                <a:solidFill>
                  <a:srgbClr val="3333FF"/>
                </a:solidFill>
                <a:latin typeface="隶书"/>
                <a:ea typeface="隶书"/>
                <a:cs typeface="隶书"/>
              </a:rPr>
              <a:t> </a:t>
            </a:r>
            <a:endParaRPr kumimoji="1" lang="zh-CN" altLang="en-US" sz="2400" b="1" dirty="0">
              <a:solidFill>
                <a:srgbClr val="3333FF"/>
              </a:solidFill>
              <a:latin typeface="隶书"/>
              <a:ea typeface="隶书"/>
              <a:cs typeface="隶书"/>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1+#ppt_h/2"/>
                                          </p:val>
                                        </p:tav>
                                        <p:tav tm="100000">
                                          <p:val>
                                            <p:strVal val="#ppt_y"/>
                                          </p:val>
                                        </p:tav>
                                      </p:tavLst>
                                    </p:anim>
                                  </p:childTnLst>
                                </p:cTn>
                              </p:par>
                              <p:par>
                                <p:cTn id="12" presetID="9" presetClass="entr" presetSubtype="0" fill="hold" nodeType="withEffect">
                                  <p:stCondLst>
                                    <p:cond delay="0"/>
                                  </p:stCondLst>
                                  <p:childTnLst>
                                    <p:set>
                                      <p:cBhvr>
                                        <p:cTn id="13" dur="1" fill="hold">
                                          <p:stCondLst>
                                            <p:cond delay="0"/>
                                          </p:stCondLst>
                                        </p:cTn>
                                        <p:tgtEl>
                                          <p:spTgt spid="319495"/>
                                        </p:tgtEl>
                                        <p:attrNameLst>
                                          <p:attrName>style.visibility</p:attrName>
                                        </p:attrNameLst>
                                      </p:cBhvr>
                                      <p:to>
                                        <p:strVal val="visible"/>
                                      </p:to>
                                    </p:set>
                                    <p:animEffect transition="in" filter="dissolve">
                                      <p:cBhvr>
                                        <p:cTn id="14" dur="500"/>
                                        <p:tgtEl>
                                          <p:spTgt spid="319495"/>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dissolve">
                                      <p:cBhvr>
                                        <p:cTn id="17" dur="500"/>
                                        <p:tgtEl>
                                          <p:spTgt spid="13">
                                            <p:txEl>
                                              <p:pRg st="0" end="0"/>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20524"/>
                                        </p:tgtEl>
                                        <p:attrNameLst>
                                          <p:attrName>style.visibility</p:attrName>
                                        </p:attrNameLst>
                                      </p:cBhvr>
                                      <p:to>
                                        <p:strVal val="visible"/>
                                      </p:to>
                                    </p:set>
                                    <p:animEffect transition="in" filter="dissolve">
                                      <p:cBhvr>
                                        <p:cTn id="20" dur="500"/>
                                        <p:tgtEl>
                                          <p:spTgt spid="320524"/>
                                        </p:tgtEl>
                                      </p:cBhvr>
                                    </p:animEffect>
                                  </p:childTnLst>
                                </p:cTn>
                              </p:par>
                              <p:par>
                                <p:cTn id="21" presetID="9"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par>
                                <p:cTn id="27" presetID="9"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par>
                                <p:cTn id="33" presetID="22" presetClass="entr" presetSubtype="4"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dissolve">
                                      <p:cBhvr>
                                        <p:cTn id="38" dur="500"/>
                                        <p:tgtEl>
                                          <p:spTgt spid="16"/>
                                        </p:tgtEl>
                                      </p:cBhvr>
                                    </p:animEffect>
                                  </p:childTnLst>
                                </p:cTn>
                              </p:par>
                              <p:par>
                                <p:cTn id="39" presetID="9"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dissolve">
                                      <p:cBhvr>
                                        <p:cTn id="44"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12" grpId="0" animBg="1"/>
      <p:bldP spid="13" grpId="0" build="p" autoUpdateAnimBg="0"/>
      <p:bldP spid="15" grpId="0"/>
      <p:bldP spid="16" grpId="0"/>
      <p:bldP spid="18" grpId="0"/>
      <p:bldP spid="2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611188" y="692150"/>
            <a:ext cx="6913562" cy="657225"/>
          </a:xfrm>
          <a:prstGeom prst="rect">
            <a:avLst/>
          </a:prstGeom>
          <a:noFill/>
          <a:ln w="9525">
            <a:noFill/>
            <a:miter lim="800000"/>
            <a:headEnd/>
            <a:tailEnd/>
          </a:ln>
        </p:spPr>
        <p:txBody>
          <a:bodyPr>
            <a:spAutoFit/>
          </a:bodyPr>
          <a:lstStyle/>
          <a:p>
            <a:pPr>
              <a:lnSpc>
                <a:spcPct val="150000"/>
              </a:lnSpc>
              <a:spcBef>
                <a:spcPct val="50000"/>
              </a:spcBef>
            </a:pPr>
            <a:r>
              <a:rPr lang="en-US" altLang="zh-CN" sz="2800" b="1" dirty="0">
                <a:solidFill>
                  <a:schemeClr val="bg1"/>
                </a:solidFill>
                <a:latin typeface="楷体_GB2312" pitchFamily="49" charset="-122"/>
                <a:ea typeface="楷体_GB2312" pitchFamily="49" charset="-122"/>
              </a:rPr>
              <a:t>  </a:t>
            </a:r>
            <a:r>
              <a:rPr lang="en-US" altLang="zh-CN" sz="2800" b="1" dirty="0" smtClean="0">
                <a:solidFill>
                  <a:schemeClr val="bg1"/>
                </a:solidFill>
                <a:latin typeface="楷体_GB2312" pitchFamily="49" charset="-122"/>
                <a:ea typeface="楷体_GB2312" pitchFamily="49" charset="-122"/>
              </a:rPr>
              <a:t>2 </a:t>
            </a:r>
            <a:r>
              <a:rPr kumimoji="1" lang="en-US" altLang="zh-CN" sz="2800" b="1" i="1" dirty="0">
                <a:solidFill>
                  <a:schemeClr val="bg1"/>
                </a:solidFill>
                <a:latin typeface="Times New Roman" pitchFamily="18" charset="0"/>
                <a:ea typeface="楷体_GB2312" pitchFamily="49" charset="-122"/>
              </a:rPr>
              <a:t>RLC</a:t>
            </a:r>
            <a:r>
              <a:rPr kumimoji="1" lang="zh-CN" altLang="en-US" sz="2800" b="1" dirty="0">
                <a:solidFill>
                  <a:schemeClr val="bg1"/>
                </a:solidFill>
                <a:latin typeface="Times New Roman" pitchFamily="18" charset="0"/>
                <a:ea typeface="楷体_GB2312" pitchFamily="49" charset="-122"/>
              </a:rPr>
              <a:t>二阶动态</a:t>
            </a:r>
            <a:r>
              <a:rPr kumimoji="1" lang="zh-CN" altLang="en-US" sz="2800" b="1" dirty="0">
                <a:solidFill>
                  <a:schemeClr val="bg1"/>
                </a:solidFill>
                <a:latin typeface="楷体_GB2312" pitchFamily="49" charset="-122"/>
                <a:ea typeface="楷体_GB2312" pitchFamily="49" charset="-122"/>
              </a:rPr>
              <a:t>电路</a:t>
            </a:r>
            <a:endParaRPr lang="zh-CN" altLang="en-US" sz="2800" b="1" dirty="0">
              <a:solidFill>
                <a:schemeClr val="bg1"/>
              </a:solidFill>
              <a:latin typeface="隶书"/>
              <a:ea typeface="隶书"/>
              <a:cs typeface="隶书"/>
            </a:endParaRPr>
          </a:p>
        </p:txBody>
      </p:sp>
      <p:graphicFrame>
        <p:nvGraphicFramePr>
          <p:cNvPr id="23" name="Object 9"/>
          <p:cNvGraphicFramePr>
            <a:graphicFrameLocks noChangeAspect="1"/>
          </p:cNvGraphicFramePr>
          <p:nvPr>
            <p:extLst>
              <p:ext uri="{D42A27DB-BD31-4B8C-83A1-F6EECF244321}">
                <p14:modId xmlns:p14="http://schemas.microsoft.com/office/powerpoint/2010/main" val="2443508177"/>
              </p:ext>
            </p:extLst>
          </p:nvPr>
        </p:nvGraphicFramePr>
        <p:xfrm>
          <a:off x="814251" y="2641648"/>
          <a:ext cx="5485941" cy="858477"/>
        </p:xfrm>
        <a:graphic>
          <a:graphicData uri="http://schemas.openxmlformats.org/presentationml/2006/ole">
            <mc:AlternateContent xmlns:mc="http://schemas.openxmlformats.org/markup-compatibility/2006">
              <mc:Choice xmlns:v="urn:schemas-microsoft-com:vml" Requires="v">
                <p:oleObj spid="_x0000_s49355" name="Equation" r:id="rId3" imgW="3619500" imgH="520700" progId="Equation.DSMT4">
                  <p:embed/>
                </p:oleObj>
              </mc:Choice>
              <mc:Fallback>
                <p:oleObj name="Equation" r:id="rId3" imgW="3619500" imgH="5207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251" y="2641648"/>
                        <a:ext cx="5485941" cy="858477"/>
                      </a:xfrm>
                      <a:prstGeom prst="rect">
                        <a:avLst/>
                      </a:prstGeom>
                      <a:noFill/>
                    </p:spPr>
                  </p:pic>
                </p:oleObj>
              </mc:Fallback>
            </mc:AlternateContent>
          </a:graphicData>
        </a:graphic>
      </p:graphicFrame>
      <p:graphicFrame>
        <p:nvGraphicFramePr>
          <p:cNvPr id="26" name="Object 14"/>
          <p:cNvGraphicFramePr>
            <a:graphicFrameLocks noGrp="1" noChangeAspect="1"/>
          </p:cNvGraphicFramePr>
          <p:nvPr>
            <p:ph sz="half" idx="1"/>
            <p:extLst>
              <p:ext uri="{D42A27DB-BD31-4B8C-83A1-F6EECF244321}">
                <p14:modId xmlns:p14="http://schemas.microsoft.com/office/powerpoint/2010/main" val="626747967"/>
              </p:ext>
            </p:extLst>
          </p:nvPr>
        </p:nvGraphicFramePr>
        <p:xfrm>
          <a:off x="1548840" y="4325348"/>
          <a:ext cx="1041632" cy="832003"/>
        </p:xfrm>
        <a:graphic>
          <a:graphicData uri="http://schemas.openxmlformats.org/presentationml/2006/ole">
            <mc:AlternateContent xmlns:mc="http://schemas.openxmlformats.org/markup-compatibility/2006">
              <mc:Choice xmlns:v="urn:schemas-microsoft-com:vml" Requires="v">
                <p:oleObj spid="_x0000_s49356" name="Equation" r:id="rId5" imgW="507780" imgH="406224" progId="Equation.DSMT4">
                  <p:embed/>
                </p:oleObj>
              </mc:Choice>
              <mc:Fallback>
                <p:oleObj name="Equation" r:id="rId5" imgW="507780" imgH="406224"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8840" y="4325348"/>
                        <a:ext cx="1041632" cy="832003"/>
                      </a:xfrm>
                      <a:prstGeom prst="rect">
                        <a:avLst/>
                      </a:prstGeom>
                      <a:noFill/>
                      <a:extLst/>
                    </p:spPr>
                  </p:pic>
                </p:oleObj>
              </mc:Fallback>
            </mc:AlternateContent>
          </a:graphicData>
        </a:graphic>
      </p:graphicFrame>
      <p:graphicFrame>
        <p:nvGraphicFramePr>
          <p:cNvPr id="27" name="Object 16"/>
          <p:cNvGraphicFramePr>
            <a:graphicFrameLocks noChangeAspect="1"/>
          </p:cNvGraphicFramePr>
          <p:nvPr>
            <p:extLst>
              <p:ext uri="{D42A27DB-BD31-4B8C-83A1-F6EECF244321}">
                <p14:modId xmlns:p14="http://schemas.microsoft.com/office/powerpoint/2010/main" val="2846060893"/>
              </p:ext>
            </p:extLst>
          </p:nvPr>
        </p:nvGraphicFramePr>
        <p:xfrm>
          <a:off x="1547664" y="5219554"/>
          <a:ext cx="1419440" cy="847427"/>
        </p:xfrm>
        <a:graphic>
          <a:graphicData uri="http://schemas.openxmlformats.org/presentationml/2006/ole">
            <mc:AlternateContent xmlns:mc="http://schemas.openxmlformats.org/markup-compatibility/2006">
              <mc:Choice xmlns:v="urn:schemas-microsoft-com:vml" Requires="v">
                <p:oleObj spid="_x0000_s49357" name="Equation" r:id="rId7" imgW="723586" imgH="431613" progId="Equation.DSMT4">
                  <p:embed/>
                </p:oleObj>
              </mc:Choice>
              <mc:Fallback>
                <p:oleObj name="Equation" r:id="rId7" imgW="723586" imgH="431613"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5219554"/>
                        <a:ext cx="1419440" cy="847427"/>
                      </a:xfrm>
                      <a:prstGeom prst="rect">
                        <a:avLst/>
                      </a:prstGeom>
                      <a:noFill/>
                      <a:ln>
                        <a:noFill/>
                      </a:ln>
                      <a:effectLst/>
                      <a:extLst/>
                    </p:spPr>
                  </p:pic>
                </p:oleObj>
              </mc:Fallback>
            </mc:AlternateContent>
          </a:graphicData>
        </a:graphic>
      </p:graphicFrame>
      <p:graphicFrame>
        <p:nvGraphicFramePr>
          <p:cNvPr id="28" name="Object 19"/>
          <p:cNvGraphicFramePr>
            <a:graphicFrameLocks noChangeAspect="1"/>
          </p:cNvGraphicFramePr>
          <p:nvPr>
            <p:extLst>
              <p:ext uri="{D42A27DB-BD31-4B8C-83A1-F6EECF244321}">
                <p14:modId xmlns:p14="http://schemas.microsoft.com/office/powerpoint/2010/main" val="3363018676"/>
              </p:ext>
            </p:extLst>
          </p:nvPr>
        </p:nvGraphicFramePr>
        <p:xfrm>
          <a:off x="1447540" y="6191387"/>
          <a:ext cx="2005012" cy="607180"/>
        </p:xfrm>
        <a:graphic>
          <a:graphicData uri="http://schemas.openxmlformats.org/presentationml/2006/ole">
            <mc:AlternateContent xmlns:mc="http://schemas.openxmlformats.org/markup-compatibility/2006">
              <mc:Choice xmlns:v="urn:schemas-microsoft-com:vml" Requires="v">
                <p:oleObj spid="_x0000_s49358" name="Equation" r:id="rId9" imgW="965200" imgH="292100" progId="Equation.DSMT4">
                  <p:embed/>
                </p:oleObj>
              </mc:Choice>
              <mc:Fallback>
                <p:oleObj name="Equation" r:id="rId9" imgW="965200" imgH="292100"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540" y="6191387"/>
                        <a:ext cx="2005012" cy="607180"/>
                      </a:xfrm>
                      <a:prstGeom prst="rect">
                        <a:avLst/>
                      </a:prstGeom>
                      <a:noFill/>
                      <a:ln>
                        <a:noFill/>
                      </a:ln>
                      <a:effectLst/>
                      <a:extLst/>
                    </p:spPr>
                  </p:pic>
                </p:oleObj>
              </mc:Fallback>
            </mc:AlternateContent>
          </a:graphicData>
        </a:graphic>
      </p:graphicFrame>
      <p:sp>
        <p:nvSpPr>
          <p:cNvPr id="29" name="Line 23"/>
          <p:cNvSpPr>
            <a:spLocks noChangeShapeType="1"/>
          </p:cNvSpPr>
          <p:nvPr/>
        </p:nvSpPr>
        <p:spPr bwMode="auto">
          <a:xfrm>
            <a:off x="3219450" y="4681538"/>
            <a:ext cx="1676400" cy="0"/>
          </a:xfrm>
          <a:prstGeom prst="line">
            <a:avLst/>
          </a:prstGeom>
          <a:noFill/>
          <a:ln w="31750">
            <a:solidFill>
              <a:srgbClr val="000000"/>
            </a:solidFill>
            <a:round/>
            <a:headEnd/>
            <a:tailEnd type="none" w="lg" len="lg"/>
          </a:ln>
        </p:spPr>
        <p:txBody>
          <a:bodyPr wrap="none" anchor="ctr"/>
          <a:lstStyle/>
          <a:p>
            <a:endParaRPr lang="zh-CN" altLang="en-US"/>
          </a:p>
        </p:txBody>
      </p:sp>
      <p:sp>
        <p:nvSpPr>
          <p:cNvPr id="30" name="Line 24"/>
          <p:cNvSpPr>
            <a:spLocks noChangeShapeType="1"/>
          </p:cNvSpPr>
          <p:nvPr/>
        </p:nvSpPr>
        <p:spPr bwMode="auto">
          <a:xfrm>
            <a:off x="3452552" y="5643267"/>
            <a:ext cx="1600200" cy="0"/>
          </a:xfrm>
          <a:prstGeom prst="line">
            <a:avLst/>
          </a:prstGeom>
          <a:noFill/>
          <a:ln w="31750">
            <a:solidFill>
              <a:srgbClr val="000000"/>
            </a:solidFill>
            <a:round/>
            <a:headEnd/>
            <a:tailEnd type="none" w="lg" len="lg"/>
          </a:ln>
        </p:spPr>
        <p:txBody>
          <a:bodyPr wrap="none" anchor="ctr"/>
          <a:lstStyle/>
          <a:p>
            <a:endParaRPr lang="zh-CN" altLang="en-US"/>
          </a:p>
        </p:txBody>
      </p:sp>
      <p:sp>
        <p:nvSpPr>
          <p:cNvPr id="31" name="Line 25"/>
          <p:cNvSpPr>
            <a:spLocks noChangeShapeType="1"/>
          </p:cNvSpPr>
          <p:nvPr/>
        </p:nvSpPr>
        <p:spPr bwMode="auto">
          <a:xfrm>
            <a:off x="3665233" y="6374457"/>
            <a:ext cx="1524000" cy="0"/>
          </a:xfrm>
          <a:prstGeom prst="line">
            <a:avLst/>
          </a:prstGeom>
          <a:noFill/>
          <a:ln w="31750">
            <a:solidFill>
              <a:srgbClr val="000000"/>
            </a:solidFill>
            <a:round/>
            <a:headEnd/>
            <a:tailEnd type="none" w="lg" len="lg"/>
          </a:ln>
        </p:spPr>
        <p:txBody>
          <a:bodyPr wrap="none" anchor="ctr"/>
          <a:lstStyle/>
          <a:p>
            <a:endParaRPr lang="zh-CN" altLang="en-US"/>
          </a:p>
        </p:txBody>
      </p:sp>
      <p:sp>
        <p:nvSpPr>
          <p:cNvPr id="32" name="Text Box 26"/>
          <p:cNvSpPr txBox="1">
            <a:spLocks noChangeArrowheads="1"/>
          </p:cNvSpPr>
          <p:nvPr/>
        </p:nvSpPr>
        <p:spPr bwMode="auto">
          <a:xfrm>
            <a:off x="5124450" y="4376738"/>
            <a:ext cx="1828800" cy="461665"/>
          </a:xfrm>
          <a:prstGeom prst="rect">
            <a:avLst/>
          </a:prstGeom>
          <a:noFill/>
          <a:ln w="9525">
            <a:noFill/>
            <a:miter lim="800000"/>
            <a:headEnd/>
            <a:tailEnd/>
          </a:ln>
        </p:spPr>
        <p:txBody>
          <a:bodyPr>
            <a:spAutoFit/>
          </a:bodyPr>
          <a:lstStyle/>
          <a:p>
            <a:pPr>
              <a:spcBef>
                <a:spcPct val="50000"/>
              </a:spcBef>
            </a:pPr>
            <a:r>
              <a:rPr kumimoji="1" lang="zh-CN" altLang="en-US" sz="2400" b="1" dirty="0" smtClean="0">
                <a:solidFill>
                  <a:srgbClr val="3333FF"/>
                </a:solidFill>
                <a:latin typeface="楷体_GB2312" pitchFamily="49" charset="-122"/>
                <a:ea typeface="楷体_GB2312" pitchFamily="49" charset="-122"/>
              </a:rPr>
              <a:t>衰减因子</a:t>
            </a:r>
            <a:endParaRPr kumimoji="1" lang="zh-CN" altLang="en-US" sz="2400" b="1" dirty="0">
              <a:solidFill>
                <a:srgbClr val="3333FF"/>
              </a:solidFill>
              <a:latin typeface="楷体_GB2312" pitchFamily="49" charset="-122"/>
              <a:ea typeface="楷体_GB2312" pitchFamily="49" charset="-122"/>
            </a:endParaRPr>
          </a:p>
        </p:txBody>
      </p:sp>
      <p:sp>
        <p:nvSpPr>
          <p:cNvPr id="33" name="Text Box 27"/>
          <p:cNvSpPr txBox="1">
            <a:spLocks noChangeArrowheads="1"/>
          </p:cNvSpPr>
          <p:nvPr/>
        </p:nvSpPr>
        <p:spPr bwMode="auto">
          <a:xfrm>
            <a:off x="5163094" y="5316365"/>
            <a:ext cx="3229002" cy="461665"/>
          </a:xfrm>
          <a:prstGeom prst="rect">
            <a:avLst/>
          </a:prstGeom>
          <a:noFill/>
          <a:ln w="9525">
            <a:noFill/>
            <a:miter lim="800000"/>
            <a:headEnd/>
            <a:tailEnd/>
          </a:ln>
        </p:spPr>
        <p:txBody>
          <a:bodyPr wrap="square">
            <a:spAutoFit/>
          </a:bodyPr>
          <a:lstStyle/>
          <a:p>
            <a:pPr>
              <a:spcBef>
                <a:spcPct val="50000"/>
              </a:spcBef>
            </a:pPr>
            <a:r>
              <a:rPr kumimoji="1" lang="zh-CN" altLang="en-US" sz="2400" b="1" dirty="0" smtClean="0">
                <a:solidFill>
                  <a:srgbClr val="3333FF"/>
                </a:solidFill>
                <a:latin typeface="楷体_GB2312" pitchFamily="49" charset="-122"/>
                <a:ea typeface="楷体_GB2312" pitchFamily="49" charset="-122"/>
              </a:rPr>
              <a:t>无阻尼谐振</a:t>
            </a:r>
            <a:r>
              <a:rPr kumimoji="1" lang="zh-CN" altLang="en-US" sz="2400" b="1" dirty="0">
                <a:solidFill>
                  <a:srgbClr val="3333FF"/>
                </a:solidFill>
                <a:latin typeface="楷体_GB2312" pitchFamily="49" charset="-122"/>
                <a:ea typeface="楷体_GB2312" pitchFamily="49" charset="-122"/>
              </a:rPr>
              <a:t>角频率</a:t>
            </a:r>
          </a:p>
        </p:txBody>
      </p:sp>
      <p:sp>
        <p:nvSpPr>
          <p:cNvPr id="34" name="Text Box 28"/>
          <p:cNvSpPr txBox="1">
            <a:spLocks noChangeArrowheads="1"/>
          </p:cNvSpPr>
          <p:nvPr/>
        </p:nvSpPr>
        <p:spPr bwMode="auto">
          <a:xfrm>
            <a:off x="5200650" y="6093865"/>
            <a:ext cx="2819400" cy="461665"/>
          </a:xfrm>
          <a:prstGeom prst="rect">
            <a:avLst/>
          </a:prstGeom>
          <a:noFill/>
          <a:ln w="9525">
            <a:noFill/>
            <a:miter lim="800000"/>
            <a:headEnd/>
            <a:tailEnd/>
          </a:ln>
        </p:spPr>
        <p:txBody>
          <a:bodyPr>
            <a:spAutoFit/>
          </a:bodyPr>
          <a:lstStyle/>
          <a:p>
            <a:pPr>
              <a:spcBef>
                <a:spcPct val="50000"/>
              </a:spcBef>
            </a:pPr>
            <a:r>
              <a:rPr kumimoji="1" lang="zh-CN" altLang="en-US" sz="2400" b="1" dirty="0" smtClean="0">
                <a:solidFill>
                  <a:srgbClr val="3333FF"/>
                </a:solidFill>
                <a:latin typeface="楷体_GB2312" pitchFamily="49" charset="-122"/>
                <a:ea typeface="楷体_GB2312" pitchFamily="49" charset="-122"/>
              </a:rPr>
              <a:t>有阻尼谐振</a:t>
            </a:r>
            <a:r>
              <a:rPr kumimoji="1" lang="zh-CN" altLang="en-US" sz="2400" b="1" dirty="0">
                <a:solidFill>
                  <a:srgbClr val="3333FF"/>
                </a:solidFill>
                <a:latin typeface="楷体_GB2312" pitchFamily="49" charset="-122"/>
                <a:ea typeface="楷体_GB2312" pitchFamily="49" charset="-122"/>
              </a:rPr>
              <a:t>角频率</a:t>
            </a:r>
          </a:p>
        </p:txBody>
      </p:sp>
      <p:sp>
        <p:nvSpPr>
          <p:cNvPr id="49171" name="Text Box 5"/>
          <p:cNvSpPr txBox="1">
            <a:spLocks noChangeArrowheads="1"/>
          </p:cNvSpPr>
          <p:nvPr/>
        </p:nvSpPr>
        <p:spPr bwMode="auto">
          <a:xfrm>
            <a:off x="928688" y="1785938"/>
            <a:ext cx="3048000" cy="519112"/>
          </a:xfrm>
          <a:prstGeom prst="rect">
            <a:avLst/>
          </a:prstGeom>
          <a:noFill/>
          <a:ln w="9525">
            <a:noFill/>
            <a:miter lim="800000"/>
            <a:headEnd/>
            <a:tailEnd/>
          </a:ln>
        </p:spPr>
        <p:txBody>
          <a:bodyPr>
            <a:spAutoFit/>
          </a:bodyPr>
          <a:lstStyle/>
          <a:p>
            <a:pPr>
              <a:spcBef>
                <a:spcPct val="50000"/>
              </a:spcBef>
            </a:pPr>
            <a:r>
              <a:rPr kumimoji="1" lang="zh-CN" altLang="en-US" sz="2800" b="1">
                <a:solidFill>
                  <a:srgbClr val="3333FF"/>
                </a:solidFill>
                <a:latin typeface="楷体_GB2312" pitchFamily="49" charset="-122"/>
                <a:ea typeface="楷体_GB2312" pitchFamily="49" charset="-122"/>
              </a:rPr>
              <a:t>欠阻尼情况</a:t>
            </a:r>
            <a:r>
              <a:rPr kumimoji="1" lang="zh-CN" altLang="en-US" sz="2800">
                <a:latin typeface="隶书"/>
                <a:ea typeface="隶书"/>
                <a:cs typeface="隶书"/>
              </a:rPr>
              <a:t> </a:t>
            </a:r>
          </a:p>
        </p:txBody>
      </p:sp>
      <p:graphicFrame>
        <p:nvGraphicFramePr>
          <p:cNvPr id="16" name="Object 6"/>
          <p:cNvGraphicFramePr>
            <a:graphicFrameLocks noChangeAspect="1"/>
          </p:cNvGraphicFramePr>
          <p:nvPr>
            <p:extLst>
              <p:ext uri="{D42A27DB-BD31-4B8C-83A1-F6EECF244321}">
                <p14:modId xmlns:p14="http://schemas.microsoft.com/office/powerpoint/2010/main" val="4141085307"/>
              </p:ext>
            </p:extLst>
          </p:nvPr>
        </p:nvGraphicFramePr>
        <p:xfrm>
          <a:off x="814251" y="3645625"/>
          <a:ext cx="3109677" cy="496240"/>
        </p:xfrm>
        <a:graphic>
          <a:graphicData uri="http://schemas.openxmlformats.org/presentationml/2006/ole">
            <mc:AlternateContent xmlns:mc="http://schemas.openxmlformats.org/markup-compatibility/2006">
              <mc:Choice xmlns:v="urn:schemas-microsoft-com:vml" Requires="v">
                <p:oleObj spid="_x0000_s49359" name="Equation" r:id="rId11" imgW="1650960" imgH="241200" progId="Equation.DSMT4">
                  <p:embed/>
                </p:oleObj>
              </mc:Choice>
              <mc:Fallback>
                <p:oleObj name="Equation" r:id="rId11" imgW="1650960" imgH="241200" progId="Equation.DSMT4">
                  <p:embed/>
                  <p:pic>
                    <p:nvPicPr>
                      <p:cNvPr id="327686" name="Object 6"/>
                      <p:cNvPicPr>
                        <a:picLocks noChangeAspect="1" noChangeArrowheads="1"/>
                      </p:cNvPicPr>
                      <p:nvPr/>
                    </p:nvPicPr>
                    <p:blipFill>
                      <a:blip r:embed="rId12"/>
                      <a:srcRect/>
                      <a:stretch>
                        <a:fillRect/>
                      </a:stretch>
                    </p:blipFill>
                    <p:spPr bwMode="auto">
                      <a:xfrm>
                        <a:off x="814251" y="3645625"/>
                        <a:ext cx="3109677" cy="496240"/>
                      </a:xfrm>
                      <a:prstGeom prst="rect">
                        <a:avLst/>
                      </a:prstGeom>
                      <a:noFill/>
                      <a:ln>
                        <a:noFill/>
                      </a:ln>
                    </p:spPr>
                  </p:pic>
                </p:oleObj>
              </mc:Fallback>
            </mc:AlternateContent>
          </a:graphicData>
        </a:graphic>
      </p:graphicFrame>
      <p:pic>
        <p:nvPicPr>
          <p:cNvPr id="17"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10200" y="762000"/>
            <a:ext cx="35052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dissolve">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2">
                                            <p:txEl>
                                              <p:pRg st="0" end="0"/>
                                            </p:txEl>
                                          </p:spTgt>
                                        </p:tgtEl>
                                        <p:attrNameLst>
                                          <p:attrName>style.visibility</p:attrName>
                                        </p:attrNameLst>
                                      </p:cBhvr>
                                      <p:to>
                                        <p:strVal val="visible"/>
                                      </p:to>
                                    </p:set>
                                    <p:animEffect transition="in" filter="dissolve">
                                      <p:cBhvr>
                                        <p:cTn id="19" dur="500"/>
                                        <p:tgtEl>
                                          <p:spTgt spid="32">
                                            <p:txEl>
                                              <p:pRg st="0" end="0"/>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left)">
                                      <p:cBhvr>
                                        <p:cTn id="25" dur="500"/>
                                        <p:tgtEl>
                                          <p:spTgt spid="3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3">
                                            <p:txEl>
                                              <p:pRg st="0" end="0"/>
                                            </p:txEl>
                                          </p:spTgt>
                                        </p:tgtEl>
                                        <p:attrNameLst>
                                          <p:attrName>style.visibility</p:attrName>
                                        </p:attrNameLst>
                                      </p:cBhvr>
                                      <p:to>
                                        <p:strVal val="visible"/>
                                      </p:to>
                                    </p:set>
                                    <p:animEffect transition="in" filter="dissolve">
                                      <p:cBhvr>
                                        <p:cTn id="28" dur="500"/>
                                        <p:tgtEl>
                                          <p:spTgt spid="33">
                                            <p:txEl>
                                              <p:pRg st="0" end="0"/>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dissolve">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500"/>
                                        <p:tgtEl>
                                          <p:spTgt spid="31"/>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34">
                                            <p:txEl>
                                              <p:pRg st="0" end="0"/>
                                            </p:txEl>
                                          </p:spTgt>
                                        </p:tgtEl>
                                        <p:attrNameLst>
                                          <p:attrName>style.visibility</p:attrName>
                                        </p:attrNameLst>
                                      </p:cBhvr>
                                      <p:to>
                                        <p:strVal val="visible"/>
                                      </p:to>
                                    </p:set>
                                    <p:animEffect transition="in" filter="dissolve">
                                      <p:cBhvr>
                                        <p:cTn id="38" dur="500"/>
                                        <p:tgtEl>
                                          <p:spTgt spid="34">
                                            <p:txEl>
                                              <p:pRg st="0" end="0"/>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ssolve">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29" grpId="0" animBg="1"/>
      <p:bldP spid="30" grpId="0" animBg="1"/>
      <p:bldP spid="31" grpId="0" animBg="1"/>
      <p:bldP spid="32" grpId="0" build="p" autoUpdateAnimBg="0" advAuto="0"/>
      <p:bldP spid="33" grpId="0" build="p" autoUpdateAnimBg="0" advAuto="0"/>
      <p:bldP spid="34"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487" y="198396"/>
            <a:ext cx="2376264" cy="122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1" name="Picture 9"/>
          <p:cNvPicPr>
            <a:picLocks noChangeAspect="1" noChangeArrowheads="1"/>
          </p:cNvPicPr>
          <p:nvPr/>
        </p:nvPicPr>
        <p:blipFill>
          <a:blip r:embed="rId3"/>
          <a:srcRect/>
          <a:stretch>
            <a:fillRect/>
          </a:stretch>
        </p:blipFill>
        <p:spPr bwMode="auto">
          <a:xfrm>
            <a:off x="611315" y="1430195"/>
            <a:ext cx="3504483" cy="2136682"/>
          </a:xfrm>
          <a:prstGeom prst="rect">
            <a:avLst/>
          </a:prstGeom>
          <a:noFill/>
          <a:ln w="9525">
            <a:noFill/>
            <a:miter lim="800000"/>
            <a:headEnd/>
            <a:tailEnd/>
          </a:ln>
        </p:spPr>
      </p:pic>
      <p:pic>
        <p:nvPicPr>
          <p:cNvPr id="56322" name="Picture 10"/>
          <p:cNvPicPr>
            <a:picLocks noChangeAspect="1" noChangeArrowheads="1"/>
          </p:cNvPicPr>
          <p:nvPr/>
        </p:nvPicPr>
        <p:blipFill>
          <a:blip r:embed="rId4"/>
          <a:srcRect/>
          <a:stretch>
            <a:fillRect/>
          </a:stretch>
        </p:blipFill>
        <p:spPr bwMode="auto">
          <a:xfrm>
            <a:off x="4355976" y="1419891"/>
            <a:ext cx="3469619" cy="2237198"/>
          </a:xfrm>
          <a:prstGeom prst="rect">
            <a:avLst/>
          </a:prstGeom>
          <a:noFill/>
          <a:ln w="9525">
            <a:noFill/>
            <a:miter lim="800000"/>
            <a:headEnd/>
            <a:tailEnd/>
          </a:ln>
        </p:spPr>
      </p:pic>
      <p:grpSp>
        <p:nvGrpSpPr>
          <p:cNvPr id="4" name="Group 13"/>
          <p:cNvGrpSpPr>
            <a:grpSpLocks/>
          </p:cNvGrpSpPr>
          <p:nvPr/>
        </p:nvGrpSpPr>
        <p:grpSpPr bwMode="auto">
          <a:xfrm>
            <a:off x="587651" y="4077072"/>
            <a:ext cx="7603342" cy="2194570"/>
            <a:chOff x="288" y="2160"/>
            <a:chExt cx="5208" cy="1680"/>
          </a:xfrm>
        </p:grpSpPr>
        <p:pic>
          <p:nvPicPr>
            <p:cNvPr id="56324" name="Picture 11"/>
            <p:cNvPicPr>
              <a:picLocks noChangeAspect="1" noChangeArrowheads="1"/>
            </p:cNvPicPr>
            <p:nvPr/>
          </p:nvPicPr>
          <p:blipFill>
            <a:blip r:embed="rId5"/>
            <a:srcRect/>
            <a:stretch>
              <a:fillRect/>
            </a:stretch>
          </p:blipFill>
          <p:spPr bwMode="auto">
            <a:xfrm>
              <a:off x="288" y="2160"/>
              <a:ext cx="2544" cy="1656"/>
            </a:xfrm>
            <a:prstGeom prst="rect">
              <a:avLst/>
            </a:prstGeom>
            <a:noFill/>
            <a:ln w="9525">
              <a:noFill/>
              <a:miter lim="800000"/>
              <a:headEnd/>
              <a:tailEnd/>
            </a:ln>
          </p:spPr>
        </p:pic>
        <p:pic>
          <p:nvPicPr>
            <p:cNvPr id="56325" name="Picture 12"/>
            <p:cNvPicPr>
              <a:picLocks noChangeAspect="1" noChangeArrowheads="1"/>
            </p:cNvPicPr>
            <p:nvPr/>
          </p:nvPicPr>
          <p:blipFill>
            <a:blip r:embed="rId6"/>
            <a:srcRect/>
            <a:stretch>
              <a:fillRect/>
            </a:stretch>
          </p:blipFill>
          <p:spPr bwMode="auto">
            <a:xfrm>
              <a:off x="2832" y="2184"/>
              <a:ext cx="2664" cy="1656"/>
            </a:xfrm>
            <a:prstGeom prst="rect">
              <a:avLst/>
            </a:prstGeom>
            <a:noFill/>
            <a:ln w="9525">
              <a:noFill/>
              <a:miter lim="800000"/>
              <a:headEnd/>
              <a:tailEnd/>
            </a:ln>
          </p:spPr>
        </p:pic>
      </p:grpSp>
      <p:pic>
        <p:nvPicPr>
          <p:cNvPr id="2" name="图片 1"/>
          <p:cNvPicPr>
            <a:picLocks noChangeAspect="1"/>
          </p:cNvPicPr>
          <p:nvPr/>
        </p:nvPicPr>
        <p:blipFill>
          <a:blip r:embed="rId7"/>
          <a:stretch>
            <a:fillRect/>
          </a:stretch>
        </p:blipFill>
        <p:spPr>
          <a:xfrm>
            <a:off x="985310" y="304907"/>
            <a:ext cx="3600400" cy="7133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Text Box 11"/>
          <p:cNvSpPr txBox="1">
            <a:spLocks noChangeArrowheads="1"/>
          </p:cNvSpPr>
          <p:nvPr/>
        </p:nvSpPr>
        <p:spPr bwMode="auto">
          <a:xfrm>
            <a:off x="642938" y="571500"/>
            <a:ext cx="6911975" cy="637675"/>
          </a:xfrm>
          <a:prstGeom prst="rect">
            <a:avLst/>
          </a:prstGeom>
          <a:noFill/>
          <a:ln w="9525">
            <a:noFill/>
            <a:miter lim="800000"/>
            <a:headEnd/>
            <a:tailEnd/>
          </a:ln>
        </p:spPr>
        <p:txBody>
          <a:bodyPr>
            <a:spAutoFit/>
          </a:bodyPr>
          <a:lstStyle/>
          <a:p>
            <a:pPr>
              <a:lnSpc>
                <a:spcPct val="150000"/>
              </a:lnSpc>
              <a:spcBef>
                <a:spcPct val="50000"/>
              </a:spcBef>
            </a:pPr>
            <a:r>
              <a:rPr lang="en-US" altLang="zh-CN" sz="2800" b="1" dirty="0" smtClean="0">
                <a:solidFill>
                  <a:schemeClr val="bg1"/>
                </a:solidFill>
                <a:latin typeface="楷体_GB2312" pitchFamily="49" charset="-122"/>
                <a:ea typeface="楷体_GB2312" pitchFamily="49" charset="-122"/>
              </a:rPr>
              <a:t>3 </a:t>
            </a:r>
            <a:r>
              <a:rPr lang="zh-CN" altLang="en-US" sz="2800" b="1" dirty="0" smtClean="0">
                <a:solidFill>
                  <a:schemeClr val="bg1"/>
                </a:solidFill>
                <a:latin typeface="楷体_GB2312" pitchFamily="49" charset="-122"/>
                <a:ea typeface="楷体_GB2312" pitchFamily="49" charset="-122"/>
              </a:rPr>
              <a:t>正弦稳态电路的平均功率</a:t>
            </a:r>
            <a:endParaRPr lang="zh-CN" altLang="en-US" sz="2800" b="1" dirty="0">
              <a:solidFill>
                <a:schemeClr val="bg1"/>
              </a:solidFill>
              <a:latin typeface="隶书"/>
              <a:ea typeface="隶书"/>
              <a:cs typeface="隶书"/>
            </a:endParaRPr>
          </a:p>
        </p:txBody>
      </p:sp>
      <p:pic>
        <p:nvPicPr>
          <p:cNvPr id="1042" name="Picture 13"/>
          <p:cNvPicPr>
            <a:picLocks noChangeAspect="1" noChangeArrowheads="1"/>
          </p:cNvPicPr>
          <p:nvPr/>
        </p:nvPicPr>
        <p:blipFill>
          <a:blip r:embed="rId3"/>
          <a:srcRect/>
          <a:stretch>
            <a:fillRect/>
          </a:stretch>
        </p:blipFill>
        <p:spPr bwMode="auto">
          <a:xfrm>
            <a:off x="4842315" y="3490387"/>
            <a:ext cx="4086225" cy="1643063"/>
          </a:xfrm>
          <a:prstGeom prst="rect">
            <a:avLst/>
          </a:prstGeom>
          <a:noFill/>
          <a:ln w="9525">
            <a:noFill/>
            <a:miter lim="800000"/>
            <a:headEnd/>
            <a:tailEnd/>
          </a:ln>
        </p:spPr>
      </p:pic>
      <p:sp>
        <p:nvSpPr>
          <p:cNvPr id="1043" name="Text Box 5"/>
          <p:cNvSpPr txBox="1">
            <a:spLocks noChangeArrowheads="1"/>
          </p:cNvSpPr>
          <p:nvPr/>
        </p:nvSpPr>
        <p:spPr bwMode="auto">
          <a:xfrm>
            <a:off x="698940" y="3851179"/>
            <a:ext cx="4000500" cy="1114425"/>
          </a:xfrm>
          <a:prstGeom prst="rect">
            <a:avLst/>
          </a:prstGeom>
          <a:noFill/>
          <a:ln w="9525">
            <a:noFill/>
            <a:miter lim="800000"/>
            <a:headEnd/>
            <a:tailEnd/>
          </a:ln>
        </p:spPr>
        <p:txBody>
          <a:bodyPr>
            <a:spAutoFit/>
          </a:bodyPr>
          <a:lstStyle/>
          <a:p>
            <a:pPr>
              <a:lnSpc>
                <a:spcPct val="150000"/>
              </a:lnSpc>
              <a:spcBef>
                <a:spcPct val="50000"/>
              </a:spcBef>
            </a:pPr>
            <a:r>
              <a:rPr kumimoji="1" lang="zh-CN" altLang="en-US" sz="2400" b="1" dirty="0">
                <a:latin typeface="楷体_GB2312" pitchFamily="49" charset="-122"/>
                <a:ea typeface="楷体_GB2312" pitchFamily="49" charset="-122"/>
              </a:rPr>
              <a:t>在</a:t>
            </a:r>
            <a:r>
              <a:rPr kumimoji="1" lang="en-US" altLang="zh-CN" sz="2400" b="1" i="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o</a:t>
            </a:r>
            <a:r>
              <a:rPr kumimoji="1" lang="en-US" altLang="zh-CN" sz="2400" b="1" dirty="0">
                <a:latin typeface="Times New Roman" pitchFamily="18" charset="0"/>
                <a:ea typeface="楷体_GB2312" pitchFamily="49" charset="-122"/>
              </a:rPr>
              <a:t>&gt;0</a:t>
            </a:r>
            <a:r>
              <a:rPr kumimoji="1" lang="zh-CN" altLang="en-US" sz="2400" b="1" dirty="0">
                <a:latin typeface="楷体_GB2312" pitchFamily="49" charset="-122"/>
                <a:ea typeface="楷体_GB2312" pitchFamily="49" charset="-122"/>
              </a:rPr>
              <a:t>的前提下，负载获得最大功率的条件是：</a:t>
            </a:r>
            <a:r>
              <a:rPr kumimoji="1" lang="zh-CN" altLang="en-US" sz="2400" b="1" dirty="0">
                <a:latin typeface="隶书"/>
                <a:ea typeface="隶书"/>
                <a:cs typeface="隶书"/>
              </a:rPr>
              <a:t> </a:t>
            </a:r>
          </a:p>
        </p:txBody>
      </p:sp>
      <p:graphicFrame>
        <p:nvGraphicFramePr>
          <p:cNvPr id="622598" name="Object 6"/>
          <p:cNvGraphicFramePr>
            <a:graphicFrameLocks noChangeAspect="1"/>
          </p:cNvGraphicFramePr>
          <p:nvPr>
            <p:extLst>
              <p:ext uri="{D42A27DB-BD31-4B8C-83A1-F6EECF244321}">
                <p14:modId xmlns:p14="http://schemas.microsoft.com/office/powerpoint/2010/main" val="1892736933"/>
              </p:ext>
            </p:extLst>
          </p:nvPr>
        </p:nvGraphicFramePr>
        <p:xfrm>
          <a:off x="1027032" y="5074398"/>
          <a:ext cx="4000500" cy="644525"/>
        </p:xfrm>
        <a:graphic>
          <a:graphicData uri="http://schemas.openxmlformats.org/presentationml/2006/ole">
            <mc:AlternateContent xmlns:mc="http://schemas.openxmlformats.org/markup-compatibility/2006">
              <mc:Choice xmlns:v="urn:schemas-microsoft-com:vml" Requires="v">
                <p:oleObj spid="_x0000_s97403" name="Equation" r:id="rId4" imgW="1968500" imgH="317500" progId="">
                  <p:embed/>
                </p:oleObj>
              </mc:Choice>
              <mc:Fallback>
                <p:oleObj name="Equation" r:id="rId4" imgW="1968500" imgH="317500" progId="">
                  <p:embed/>
                  <p:pic>
                    <p:nvPicPr>
                      <p:cNvPr id="62259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032" y="5074398"/>
                        <a:ext cx="4000500" cy="644525"/>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1044" name="Text Box 7"/>
          <p:cNvSpPr txBox="1">
            <a:spLocks noChangeArrowheads="1"/>
          </p:cNvSpPr>
          <p:nvPr/>
        </p:nvSpPr>
        <p:spPr bwMode="auto">
          <a:xfrm>
            <a:off x="698940" y="6073329"/>
            <a:ext cx="3929063" cy="534987"/>
          </a:xfrm>
          <a:prstGeom prst="rect">
            <a:avLst/>
          </a:prstGeom>
          <a:noFill/>
          <a:ln w="9525">
            <a:noFill/>
            <a:miter lim="800000"/>
            <a:headEnd/>
            <a:tailEnd/>
          </a:ln>
        </p:spPr>
        <p:txBody>
          <a:bodyPr>
            <a:spAutoFit/>
          </a:bodyPr>
          <a:lstStyle/>
          <a:p>
            <a:pPr>
              <a:lnSpc>
                <a:spcPct val="120000"/>
              </a:lnSpc>
              <a:spcBef>
                <a:spcPct val="50000"/>
              </a:spcBef>
            </a:pPr>
            <a:r>
              <a:rPr kumimoji="1" lang="zh-CN" altLang="en-US" sz="2400" b="1" dirty="0">
                <a:latin typeface="楷体_GB2312" pitchFamily="49" charset="-122"/>
                <a:ea typeface="楷体_GB2312" pitchFamily="49" charset="-122"/>
              </a:rPr>
              <a:t>负载获得的</a:t>
            </a:r>
            <a:r>
              <a:rPr kumimoji="1" lang="zh-CN" altLang="en-US" sz="2400" b="1" dirty="0">
                <a:solidFill>
                  <a:srgbClr val="0070C0"/>
                </a:solidFill>
                <a:latin typeface="楷体_GB2312" pitchFamily="49" charset="-122"/>
                <a:ea typeface="楷体_GB2312" pitchFamily="49" charset="-122"/>
              </a:rPr>
              <a:t>最大平均功率</a:t>
            </a:r>
            <a:r>
              <a:rPr kumimoji="1" lang="zh-CN" altLang="en-US" sz="2400" b="1" dirty="0">
                <a:latin typeface="楷体_GB2312" pitchFamily="49" charset="-122"/>
                <a:ea typeface="楷体_GB2312" pitchFamily="49" charset="-122"/>
              </a:rPr>
              <a:t>为</a:t>
            </a:r>
            <a:r>
              <a:rPr kumimoji="1" lang="zh-CN" altLang="en-US" sz="2400" b="1" dirty="0">
                <a:latin typeface="隶书"/>
                <a:ea typeface="隶书"/>
                <a:cs typeface="隶书"/>
              </a:rPr>
              <a:t> </a:t>
            </a:r>
          </a:p>
        </p:txBody>
      </p:sp>
      <p:graphicFrame>
        <p:nvGraphicFramePr>
          <p:cNvPr id="622600" name="Object 8"/>
          <p:cNvGraphicFramePr>
            <a:graphicFrameLocks noChangeAspect="1"/>
          </p:cNvGraphicFramePr>
          <p:nvPr>
            <p:extLst>
              <p:ext uri="{D42A27DB-BD31-4B8C-83A1-F6EECF244321}">
                <p14:modId xmlns:p14="http://schemas.microsoft.com/office/powerpoint/2010/main" val="1353268641"/>
              </p:ext>
            </p:extLst>
          </p:nvPr>
        </p:nvGraphicFramePr>
        <p:xfrm>
          <a:off x="4842315" y="5787579"/>
          <a:ext cx="1500188" cy="931862"/>
        </p:xfrm>
        <a:graphic>
          <a:graphicData uri="http://schemas.openxmlformats.org/presentationml/2006/ole">
            <mc:AlternateContent xmlns:mc="http://schemas.openxmlformats.org/markup-compatibility/2006">
              <mc:Choice xmlns:v="urn:schemas-microsoft-com:vml" Requires="v">
                <p:oleObj spid="_x0000_s97404" name="Equation" r:id="rId6" imgW="736600" imgH="457200" progId="Equation.DSMT4">
                  <p:embed/>
                </p:oleObj>
              </mc:Choice>
              <mc:Fallback>
                <p:oleObj name="Equation" r:id="rId6" imgW="736600" imgH="457200" progId="Equation.DSMT4">
                  <p:embed/>
                  <p:pic>
                    <p:nvPicPr>
                      <p:cNvPr id="62260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2315" y="5787579"/>
                        <a:ext cx="1500188" cy="931862"/>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1045" name="矩形 12"/>
          <p:cNvSpPr>
            <a:spLocks noChangeArrowheads="1"/>
          </p:cNvSpPr>
          <p:nvPr/>
        </p:nvSpPr>
        <p:spPr bwMode="auto">
          <a:xfrm>
            <a:off x="5413815" y="5287516"/>
            <a:ext cx="2041525" cy="461963"/>
          </a:xfrm>
          <a:prstGeom prst="rect">
            <a:avLst/>
          </a:prstGeom>
          <a:noFill/>
          <a:ln w="9525">
            <a:noFill/>
            <a:miter lim="800000"/>
            <a:headEnd/>
            <a:tailEnd/>
          </a:ln>
        </p:spPr>
        <p:txBody>
          <a:bodyPr wrap="none">
            <a:spAutoFit/>
          </a:bodyPr>
          <a:lstStyle/>
          <a:p>
            <a:r>
              <a:rPr kumimoji="1" lang="zh-CN" altLang="en-US" sz="2400" b="1">
                <a:solidFill>
                  <a:srgbClr val="FF0000"/>
                </a:solidFill>
                <a:latin typeface="楷体_GB2312" pitchFamily="49" charset="-122"/>
                <a:ea typeface="楷体_GB2312" pitchFamily="49" charset="-122"/>
              </a:rPr>
              <a:t>称为共轭匹配</a:t>
            </a:r>
            <a:endParaRPr lang="zh-CN" altLang="en-US" sz="2400">
              <a:latin typeface="Candara" pitchFamily="34" charset="0"/>
              <a:ea typeface="华文楷体"/>
              <a:cs typeface="华文楷体"/>
            </a:endParaRPr>
          </a:p>
        </p:txBody>
      </p:sp>
      <p:pic>
        <p:nvPicPr>
          <p:cNvPr id="18" name="图片 17"/>
          <p:cNvPicPr>
            <a:picLocks noChangeAspect="1"/>
          </p:cNvPicPr>
          <p:nvPr/>
        </p:nvPicPr>
        <p:blipFill>
          <a:blip r:embed="rId8" cstate="print"/>
          <a:stretch>
            <a:fillRect/>
          </a:stretch>
        </p:blipFill>
        <p:spPr>
          <a:xfrm>
            <a:off x="6588224" y="1178868"/>
            <a:ext cx="2340316" cy="2134368"/>
          </a:xfrm>
          <a:prstGeom prst="rect">
            <a:avLst/>
          </a:prstGeom>
        </p:spPr>
      </p:pic>
      <p:sp>
        <p:nvSpPr>
          <p:cNvPr id="19" name="文本框 5"/>
          <p:cNvSpPr txBox="1"/>
          <p:nvPr/>
        </p:nvSpPr>
        <p:spPr>
          <a:xfrm>
            <a:off x="1332685" y="2444955"/>
            <a:ext cx="2040943" cy="461665"/>
          </a:xfrm>
          <a:prstGeom prst="rect">
            <a:avLst/>
          </a:prstGeom>
          <a:noFill/>
        </p:spPr>
        <p:txBody>
          <a:bodyPr wrap="none" rtlCol="0">
            <a:spAutoFit/>
          </a:bodyPr>
          <a:lstStyle/>
          <a:p>
            <a:r>
              <a:rPr lang="zh-CN" altLang="en-US" sz="2400" b="1" dirty="0" smtClean="0"/>
              <a:t>称为功率因素</a:t>
            </a:r>
            <a:endParaRPr lang="zh-CN" altLang="en-US" sz="2000" b="1" dirty="0"/>
          </a:p>
        </p:txBody>
      </p:sp>
      <p:graphicFrame>
        <p:nvGraphicFramePr>
          <p:cNvPr id="20" name="Object 5"/>
          <p:cNvGraphicFramePr>
            <a:graphicFrameLocks noChangeAspect="1"/>
          </p:cNvGraphicFramePr>
          <p:nvPr>
            <p:extLst>
              <p:ext uri="{D42A27DB-BD31-4B8C-83A1-F6EECF244321}">
                <p14:modId xmlns:p14="http://schemas.microsoft.com/office/powerpoint/2010/main" val="1698929452"/>
              </p:ext>
            </p:extLst>
          </p:nvPr>
        </p:nvGraphicFramePr>
        <p:xfrm>
          <a:off x="834931" y="2906620"/>
          <a:ext cx="3175212" cy="714678"/>
        </p:xfrm>
        <a:graphic>
          <a:graphicData uri="http://schemas.openxmlformats.org/presentationml/2006/ole">
            <mc:AlternateContent xmlns:mc="http://schemas.openxmlformats.org/markup-compatibility/2006">
              <mc:Choice xmlns:v="urn:schemas-microsoft-com:vml" Requires="v">
                <p:oleObj spid="_x0000_s97405" name="Equation" r:id="rId9" imgW="1752480" imgH="393480" progId="Equation.DSMT4">
                  <p:embed/>
                </p:oleObj>
              </mc:Choice>
              <mc:Fallback>
                <p:oleObj name="Equation" r:id="rId9" imgW="1752480" imgH="393480" progId="Equation.DSMT4">
                  <p:embed/>
                  <p:pic>
                    <p:nvPicPr>
                      <p:cNvPr id="13" name="Object 5"/>
                      <p:cNvPicPr>
                        <a:picLocks noChangeAspect="1" noChangeArrowheads="1"/>
                      </p:cNvPicPr>
                      <p:nvPr/>
                    </p:nvPicPr>
                    <p:blipFill>
                      <a:blip r:embed="rId10"/>
                      <a:srcRect/>
                      <a:stretch>
                        <a:fillRect/>
                      </a:stretch>
                    </p:blipFill>
                    <p:spPr bwMode="auto">
                      <a:xfrm>
                        <a:off x="834931" y="2906620"/>
                        <a:ext cx="3175212" cy="714678"/>
                      </a:xfrm>
                      <a:prstGeom prst="rect">
                        <a:avLst/>
                      </a:prstGeom>
                      <a:noFill/>
                      <a:extLst/>
                    </p:spPr>
                  </p:pic>
                </p:oleObj>
              </mc:Fallback>
            </mc:AlternateContent>
          </a:graphicData>
        </a:graphic>
      </p:graphicFrame>
      <p:pic>
        <p:nvPicPr>
          <p:cNvPr id="21" name="Picture 3"/>
          <p:cNvPicPr>
            <a:picLocks noChangeAspect="1" noChangeArrowheads="1"/>
          </p:cNvPicPr>
          <p:nvPr/>
        </p:nvPicPr>
        <p:blipFill>
          <a:blip r:embed="rId11" cstate="print"/>
          <a:srcRect/>
          <a:stretch>
            <a:fillRect/>
          </a:stretch>
        </p:blipFill>
        <p:spPr bwMode="auto">
          <a:xfrm>
            <a:off x="818318" y="2525025"/>
            <a:ext cx="573405" cy="320040"/>
          </a:xfrm>
          <a:prstGeom prst="rect">
            <a:avLst/>
          </a:prstGeom>
          <a:noFill/>
          <a:ln w="9525">
            <a:noFill/>
            <a:miter lim="800000"/>
            <a:headEnd/>
            <a:tailEnd/>
          </a:ln>
        </p:spPr>
      </p:pic>
      <p:sp>
        <p:nvSpPr>
          <p:cNvPr id="22" name="文本框 21"/>
          <p:cNvSpPr txBox="1"/>
          <p:nvPr/>
        </p:nvSpPr>
        <p:spPr>
          <a:xfrm>
            <a:off x="612608" y="1575622"/>
            <a:ext cx="3587842" cy="461665"/>
          </a:xfrm>
          <a:prstGeom prst="rect">
            <a:avLst/>
          </a:prstGeom>
          <a:noFill/>
        </p:spPr>
        <p:txBody>
          <a:bodyPr wrap="none" rtlCol="0">
            <a:spAutoFit/>
          </a:bodyPr>
          <a:lstStyle/>
          <a:p>
            <a:r>
              <a:rPr lang="zh-CN" altLang="en-US" sz="2400" b="1" dirty="0" smtClean="0"/>
              <a:t>负载网络获得的平均功率</a:t>
            </a:r>
            <a:endParaRPr lang="zh-CN" altLang="en-US" sz="2400" b="1" dirty="0"/>
          </a:p>
        </p:txBody>
      </p:sp>
      <p:graphicFrame>
        <p:nvGraphicFramePr>
          <p:cNvPr id="23" name="Object 4"/>
          <p:cNvGraphicFramePr>
            <a:graphicFrameLocks noChangeAspect="1"/>
          </p:cNvGraphicFramePr>
          <p:nvPr>
            <p:extLst>
              <p:ext uri="{D42A27DB-BD31-4B8C-83A1-F6EECF244321}">
                <p14:modId xmlns:p14="http://schemas.microsoft.com/office/powerpoint/2010/main" val="1504055845"/>
              </p:ext>
            </p:extLst>
          </p:nvPr>
        </p:nvGraphicFramePr>
        <p:xfrm>
          <a:off x="4200450" y="1434924"/>
          <a:ext cx="2243758" cy="1412236"/>
        </p:xfrm>
        <a:graphic>
          <a:graphicData uri="http://schemas.openxmlformats.org/presentationml/2006/ole">
            <mc:AlternateContent xmlns:mc="http://schemas.openxmlformats.org/markup-compatibility/2006">
              <mc:Choice xmlns:v="urn:schemas-microsoft-com:vml" Requires="v">
                <p:oleObj spid="_x0000_s97406" name="Equation" r:id="rId12" imgW="1091880" imgH="685800" progId="Equation.DSMT4">
                  <p:embed/>
                </p:oleObj>
              </mc:Choice>
              <mc:Fallback>
                <p:oleObj name="Equation" r:id="rId12" imgW="1091880" imgH="685800" progId="Equation.DSMT4">
                  <p:embed/>
                  <p:pic>
                    <p:nvPicPr>
                      <p:cNvPr id="17" name="Object 4"/>
                      <p:cNvPicPr>
                        <a:picLocks noChangeAspect="1" noChangeArrowheads="1"/>
                      </p:cNvPicPr>
                      <p:nvPr/>
                    </p:nvPicPr>
                    <p:blipFill>
                      <a:blip r:embed="rId13"/>
                      <a:srcRect/>
                      <a:stretch>
                        <a:fillRect/>
                      </a:stretch>
                    </p:blipFill>
                    <p:spPr bwMode="auto">
                      <a:xfrm>
                        <a:off x="4200450" y="1434924"/>
                        <a:ext cx="2243758" cy="1412236"/>
                      </a:xfrm>
                      <a:prstGeom prst="rect">
                        <a:avLst/>
                      </a:prstGeom>
                      <a:noFill/>
                      <a:extLst/>
                    </p:spPr>
                  </p:pic>
                </p:oleObj>
              </mc:Fallback>
            </mc:AlternateContent>
          </a:graphicData>
        </a:graphic>
      </p:graphicFrame>
    </p:spTree>
    <p:extLst>
      <p:ext uri="{BB962C8B-B14F-4D97-AF65-F5344CB8AC3E}">
        <p14:creationId xmlns:p14="http://schemas.microsoft.com/office/powerpoint/2010/main" val="104927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par>
                                <p:cTn id="14" presetID="3" presetClass="entr" presetSubtype="1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linds(horizontal)">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42"/>
                                        </p:tgtEl>
                                        <p:attrNameLst>
                                          <p:attrName>style.visibility</p:attrName>
                                        </p:attrNameLst>
                                      </p:cBhvr>
                                      <p:to>
                                        <p:strVal val="visible"/>
                                      </p:to>
                                    </p:set>
                                    <p:animEffect transition="in" filter="fade">
                                      <p:cBhvr>
                                        <p:cTn id="21" dur="1000"/>
                                        <p:tgtEl>
                                          <p:spTgt spid="1042"/>
                                        </p:tgtEl>
                                      </p:cBhvr>
                                    </p:animEffect>
                                    <p:anim calcmode="lin" valueType="num">
                                      <p:cBhvr>
                                        <p:cTn id="22" dur="1000" fill="hold"/>
                                        <p:tgtEl>
                                          <p:spTgt spid="1042"/>
                                        </p:tgtEl>
                                        <p:attrNameLst>
                                          <p:attrName>ppt_x</p:attrName>
                                        </p:attrNameLst>
                                      </p:cBhvr>
                                      <p:tavLst>
                                        <p:tav tm="0">
                                          <p:val>
                                            <p:strVal val="#ppt_x"/>
                                          </p:val>
                                        </p:tav>
                                        <p:tav tm="100000">
                                          <p:val>
                                            <p:strVal val="#ppt_x"/>
                                          </p:val>
                                        </p:tav>
                                      </p:tavLst>
                                    </p:anim>
                                    <p:anim calcmode="lin" valueType="num">
                                      <p:cBhvr>
                                        <p:cTn id="23" dur="1000" fill="hold"/>
                                        <p:tgtEl>
                                          <p:spTgt spid="104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43"/>
                                        </p:tgtEl>
                                        <p:attrNameLst>
                                          <p:attrName>style.visibility</p:attrName>
                                        </p:attrNameLst>
                                      </p:cBhvr>
                                      <p:to>
                                        <p:strVal val="visible"/>
                                      </p:to>
                                    </p:set>
                                    <p:animEffect transition="in" filter="fade">
                                      <p:cBhvr>
                                        <p:cTn id="26" dur="1000"/>
                                        <p:tgtEl>
                                          <p:spTgt spid="1043"/>
                                        </p:tgtEl>
                                      </p:cBhvr>
                                    </p:animEffect>
                                    <p:anim calcmode="lin" valueType="num">
                                      <p:cBhvr>
                                        <p:cTn id="27" dur="1000" fill="hold"/>
                                        <p:tgtEl>
                                          <p:spTgt spid="1043"/>
                                        </p:tgtEl>
                                        <p:attrNameLst>
                                          <p:attrName>ppt_x</p:attrName>
                                        </p:attrNameLst>
                                      </p:cBhvr>
                                      <p:tavLst>
                                        <p:tav tm="0">
                                          <p:val>
                                            <p:strVal val="#ppt_x"/>
                                          </p:val>
                                        </p:tav>
                                        <p:tav tm="100000">
                                          <p:val>
                                            <p:strVal val="#ppt_x"/>
                                          </p:val>
                                        </p:tav>
                                      </p:tavLst>
                                    </p:anim>
                                    <p:anim calcmode="lin" valueType="num">
                                      <p:cBhvr>
                                        <p:cTn id="28" dur="1000" fill="hold"/>
                                        <p:tgtEl>
                                          <p:spTgt spid="1043"/>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22598"/>
                                        </p:tgtEl>
                                        <p:attrNameLst>
                                          <p:attrName>style.visibility</p:attrName>
                                        </p:attrNameLst>
                                      </p:cBhvr>
                                      <p:to>
                                        <p:strVal val="visible"/>
                                      </p:to>
                                    </p:set>
                                    <p:animEffect transition="in" filter="fade">
                                      <p:cBhvr>
                                        <p:cTn id="31" dur="1000"/>
                                        <p:tgtEl>
                                          <p:spTgt spid="622598"/>
                                        </p:tgtEl>
                                      </p:cBhvr>
                                    </p:animEffect>
                                    <p:anim calcmode="lin" valueType="num">
                                      <p:cBhvr>
                                        <p:cTn id="32" dur="1000" fill="hold"/>
                                        <p:tgtEl>
                                          <p:spTgt spid="622598"/>
                                        </p:tgtEl>
                                        <p:attrNameLst>
                                          <p:attrName>ppt_x</p:attrName>
                                        </p:attrNameLst>
                                      </p:cBhvr>
                                      <p:tavLst>
                                        <p:tav tm="0">
                                          <p:val>
                                            <p:strVal val="#ppt_x"/>
                                          </p:val>
                                        </p:tav>
                                        <p:tav tm="100000">
                                          <p:val>
                                            <p:strVal val="#ppt_x"/>
                                          </p:val>
                                        </p:tav>
                                      </p:tavLst>
                                    </p:anim>
                                    <p:anim calcmode="lin" valueType="num">
                                      <p:cBhvr>
                                        <p:cTn id="33" dur="1000" fill="hold"/>
                                        <p:tgtEl>
                                          <p:spTgt spid="62259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44"/>
                                        </p:tgtEl>
                                        <p:attrNameLst>
                                          <p:attrName>style.visibility</p:attrName>
                                        </p:attrNameLst>
                                      </p:cBhvr>
                                      <p:to>
                                        <p:strVal val="visible"/>
                                      </p:to>
                                    </p:set>
                                    <p:animEffect transition="in" filter="fade">
                                      <p:cBhvr>
                                        <p:cTn id="36" dur="1000"/>
                                        <p:tgtEl>
                                          <p:spTgt spid="1044"/>
                                        </p:tgtEl>
                                      </p:cBhvr>
                                    </p:animEffect>
                                    <p:anim calcmode="lin" valueType="num">
                                      <p:cBhvr>
                                        <p:cTn id="37" dur="1000" fill="hold"/>
                                        <p:tgtEl>
                                          <p:spTgt spid="1044"/>
                                        </p:tgtEl>
                                        <p:attrNameLst>
                                          <p:attrName>ppt_x</p:attrName>
                                        </p:attrNameLst>
                                      </p:cBhvr>
                                      <p:tavLst>
                                        <p:tav tm="0">
                                          <p:val>
                                            <p:strVal val="#ppt_x"/>
                                          </p:val>
                                        </p:tav>
                                        <p:tav tm="100000">
                                          <p:val>
                                            <p:strVal val="#ppt_x"/>
                                          </p:val>
                                        </p:tav>
                                      </p:tavLst>
                                    </p:anim>
                                    <p:anim calcmode="lin" valueType="num">
                                      <p:cBhvr>
                                        <p:cTn id="38" dur="1000" fill="hold"/>
                                        <p:tgtEl>
                                          <p:spTgt spid="104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22600"/>
                                        </p:tgtEl>
                                        <p:attrNameLst>
                                          <p:attrName>style.visibility</p:attrName>
                                        </p:attrNameLst>
                                      </p:cBhvr>
                                      <p:to>
                                        <p:strVal val="visible"/>
                                      </p:to>
                                    </p:set>
                                    <p:animEffect transition="in" filter="fade">
                                      <p:cBhvr>
                                        <p:cTn id="41" dur="1000"/>
                                        <p:tgtEl>
                                          <p:spTgt spid="622600"/>
                                        </p:tgtEl>
                                      </p:cBhvr>
                                    </p:animEffect>
                                    <p:anim calcmode="lin" valueType="num">
                                      <p:cBhvr>
                                        <p:cTn id="42" dur="1000" fill="hold"/>
                                        <p:tgtEl>
                                          <p:spTgt spid="622600"/>
                                        </p:tgtEl>
                                        <p:attrNameLst>
                                          <p:attrName>ppt_x</p:attrName>
                                        </p:attrNameLst>
                                      </p:cBhvr>
                                      <p:tavLst>
                                        <p:tav tm="0">
                                          <p:val>
                                            <p:strVal val="#ppt_x"/>
                                          </p:val>
                                        </p:tav>
                                        <p:tav tm="100000">
                                          <p:val>
                                            <p:strVal val="#ppt_x"/>
                                          </p:val>
                                        </p:tav>
                                      </p:tavLst>
                                    </p:anim>
                                    <p:anim calcmode="lin" valueType="num">
                                      <p:cBhvr>
                                        <p:cTn id="43" dur="1000" fill="hold"/>
                                        <p:tgtEl>
                                          <p:spTgt spid="62260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045"/>
                                        </p:tgtEl>
                                        <p:attrNameLst>
                                          <p:attrName>style.visibility</p:attrName>
                                        </p:attrNameLst>
                                      </p:cBhvr>
                                      <p:to>
                                        <p:strVal val="visible"/>
                                      </p:to>
                                    </p:set>
                                    <p:animEffect transition="in" filter="fade">
                                      <p:cBhvr>
                                        <p:cTn id="46" dur="1000"/>
                                        <p:tgtEl>
                                          <p:spTgt spid="1045"/>
                                        </p:tgtEl>
                                      </p:cBhvr>
                                    </p:animEffect>
                                    <p:anim calcmode="lin" valueType="num">
                                      <p:cBhvr>
                                        <p:cTn id="47" dur="1000" fill="hold"/>
                                        <p:tgtEl>
                                          <p:spTgt spid="1045"/>
                                        </p:tgtEl>
                                        <p:attrNameLst>
                                          <p:attrName>ppt_x</p:attrName>
                                        </p:attrNameLst>
                                      </p:cBhvr>
                                      <p:tavLst>
                                        <p:tav tm="0">
                                          <p:val>
                                            <p:strVal val="#ppt_x"/>
                                          </p:val>
                                        </p:tav>
                                        <p:tav tm="100000">
                                          <p:val>
                                            <p:strVal val="#ppt_x"/>
                                          </p:val>
                                        </p:tav>
                                      </p:tavLst>
                                    </p:anim>
                                    <p:anim calcmode="lin" valueType="num">
                                      <p:cBhvr>
                                        <p:cTn id="48" dur="1000" fill="hold"/>
                                        <p:tgtEl>
                                          <p:spTgt spid="10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3" grpId="0"/>
      <p:bldP spid="1044" grpId="0"/>
      <p:bldP spid="1045" grpId="0"/>
      <p:bldP spid="19" grpId="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2788</TotalTime>
  <Words>841</Words>
  <Application>Microsoft Office PowerPoint</Application>
  <PresentationFormat>全屏显示(4:3)</PresentationFormat>
  <Paragraphs>106</Paragraphs>
  <Slides>16</Slides>
  <Notes>1</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2</vt:i4>
      </vt:variant>
      <vt:variant>
        <vt:lpstr>幻灯片标题</vt:lpstr>
      </vt:variant>
      <vt:variant>
        <vt:i4>16</vt:i4>
      </vt:variant>
    </vt:vector>
  </HeadingPairs>
  <TitlesOfParts>
    <vt:vector size="34" baseType="lpstr">
      <vt:lpstr>华文楷体</vt:lpstr>
      <vt:lpstr>华文新魏</vt:lpstr>
      <vt:lpstr>楷体</vt:lpstr>
      <vt:lpstr>楷体_GB2312</vt:lpstr>
      <vt:lpstr>隶书</vt:lpstr>
      <vt:lpstr>宋体</vt:lpstr>
      <vt:lpstr>Arial</vt:lpstr>
      <vt:lpstr>Calibri</vt:lpstr>
      <vt:lpstr>Candara</vt:lpstr>
      <vt:lpstr>Symbol</vt:lpstr>
      <vt:lpstr>Times New Roman</vt:lpstr>
      <vt:lpstr>Trebuchet MS</vt:lpstr>
      <vt:lpstr>Wingdings</vt:lpstr>
      <vt:lpstr>自定义设计方案</vt:lpstr>
      <vt:lpstr>1_自定义设计方案</vt:lpstr>
      <vt:lpstr>波形</vt:lpstr>
      <vt:lpstr>Equation</vt:lpstr>
      <vt:lpstr>Image</vt:lpstr>
      <vt:lpstr>Multisim与电路仿真设计</vt:lpstr>
      <vt:lpstr>实验五 动态电路分析与设计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二、仿真实例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Multisim与电路仿真设计</dc:title>
  <dc:creator>user</dc:creator>
  <cp:lastModifiedBy>张 彪</cp:lastModifiedBy>
  <cp:revision>187</cp:revision>
  <dcterms:created xsi:type="dcterms:W3CDTF">2016-07-18T07:58:34Z</dcterms:created>
  <dcterms:modified xsi:type="dcterms:W3CDTF">2021-09-30T01:12:06Z</dcterms:modified>
</cp:coreProperties>
</file>