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3" r:id="rId2"/>
    <p:sldMasterId id="2147484010" r:id="rId3"/>
  </p:sldMasterIdLst>
  <p:handoutMasterIdLst>
    <p:handoutMasterId r:id="rId17"/>
  </p:handoutMasterIdLst>
  <p:sldIdLst>
    <p:sldId id="256" r:id="rId4"/>
    <p:sldId id="257" r:id="rId5"/>
    <p:sldId id="305" r:id="rId6"/>
    <p:sldId id="306" r:id="rId7"/>
    <p:sldId id="300" r:id="rId8"/>
    <p:sldId id="302" r:id="rId9"/>
    <p:sldId id="301" r:id="rId10"/>
    <p:sldId id="268" r:id="rId11"/>
    <p:sldId id="281" r:id="rId12"/>
    <p:sldId id="304" r:id="rId13"/>
    <p:sldId id="294" r:id="rId14"/>
    <p:sldId id="298" r:id="rId15"/>
    <p:sldId id="29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DA5E8-D1EA-4FCC-BFEB-3BD458FC368B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440-A063-486D-9BC9-AA7963B4C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4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4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7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90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96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9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14961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85148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8617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8434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46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765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3684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95938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37278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5" cy="3744417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400" b="1">
                <a:solidFill>
                  <a:schemeClr val="tx1"/>
                </a:solidFill>
              </a:defRPr>
            </a:lvl3pPr>
            <a:lvl4pPr>
              <a:defRPr sz="2000" b="1">
                <a:solidFill>
                  <a:schemeClr val="tx1"/>
                </a:solidFill>
              </a:defRPr>
            </a:lvl4pPr>
            <a:lvl5pPr>
              <a:defRPr sz="2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09320"/>
            <a:ext cx="1858082" cy="365125"/>
          </a:xfrm>
        </p:spPr>
        <p:txBody>
          <a:bodyPr/>
          <a:lstStyle>
            <a:lvl1pPr>
              <a:defRPr sz="18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714093"/>
            <a:ext cx="1996083" cy="112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50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08755"/>
            <a:ext cx="2310801" cy="130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47048" cy="398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121-4F22-4D7A-91F9-C1D9F627C227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8.png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7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j-ea"/>
              </a:rPr>
              <a:t>Multisim</a:t>
            </a:r>
            <a:r>
              <a:rPr lang="zh-CN" altLang="en-US" b="1" dirty="0" smtClean="0">
                <a:latin typeface="+mj-ea"/>
              </a:rPr>
              <a:t>与电路仿真设计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4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642918"/>
            <a:ext cx="8031266" cy="201622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、极间电容对频率特性的影响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电路如图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，耦合电容和旁路电容都是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10uF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，负载电阻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RL=5.1k</a:t>
            </a:r>
            <a:r>
              <a:rPr lang="el-GR" altLang="zh-CN" sz="2000" dirty="0" smtClean="0">
                <a:latin typeface="+mn-ea"/>
                <a:ea typeface="宋体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BJT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间接电容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，用来模拟极间电容。改变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的参数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AC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分析测试电路的幅频特性曲线，完成表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，并估算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极间电容的大小。</a:t>
            </a:r>
            <a:endParaRPr lang="en-US" altLang="zh-CN" sz="2000" dirty="0" smtClean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2: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结合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的实验数据，分析极间电容对频率特性的影响。</a:t>
            </a:r>
            <a:endParaRPr lang="zh-CN" altLang="en-US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6637"/>
              </p:ext>
            </p:extLst>
          </p:nvPr>
        </p:nvGraphicFramePr>
        <p:xfrm>
          <a:off x="683036" y="3069470"/>
          <a:ext cx="4291411" cy="174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(pF)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="1" kern="120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zh-CN" sz="1400" b="1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="1" kern="120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en-US" altLang="zh-CN" sz="1400" b="1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01995" y="4932498"/>
            <a:ext cx="396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4  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极间电容影响频率特性实验数据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72200" y="587727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20888"/>
            <a:ext cx="332412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99998" y="216150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四、仿真实例</a:t>
            </a:r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071678"/>
            <a:ext cx="2398428" cy="236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1643050"/>
            <a:ext cx="4921831" cy="264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形标注 11"/>
          <p:cNvSpPr/>
          <p:nvPr/>
        </p:nvSpPr>
        <p:spPr>
          <a:xfrm>
            <a:off x="357158" y="3571876"/>
            <a:ext cx="721790" cy="714380"/>
          </a:xfrm>
          <a:prstGeom prst="wedgeEllipseCallout">
            <a:avLst>
              <a:gd name="adj1" fmla="val 111934"/>
              <a:gd name="adj2" fmla="val 626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04" y="4357694"/>
            <a:ext cx="18099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必须要有信号源，参数可任意。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19" y="4214818"/>
            <a:ext cx="4955967" cy="264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内容占位符 3"/>
          <p:cNvSpPr>
            <a:spLocks noGrp="1"/>
          </p:cNvSpPr>
          <p:nvPr>
            <p:ph idx="1"/>
          </p:nvPr>
        </p:nvSpPr>
        <p:spPr>
          <a:xfrm>
            <a:off x="214282" y="1142984"/>
            <a:ext cx="8424935" cy="1296144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波特图测试仪</a:t>
            </a:r>
            <a:r>
              <a:rPr lang="zh-CN" altLang="en-US" dirty="0" smtClean="0"/>
              <a:t>测量电路幅频特性和相频特性，并求转折频率及相移。</a:t>
            </a:r>
            <a:endParaRPr lang="zh-CN" altLang="en-US" dirty="0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5000636"/>
            <a:ext cx="315075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642918"/>
            <a:ext cx="8381655" cy="66460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“交流分析“</a:t>
            </a:r>
            <a:r>
              <a:rPr lang="zh-CN" altLang="en-US" dirty="0" smtClean="0"/>
              <a:t>测量电路幅频特性和相频特性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3924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285860"/>
            <a:ext cx="50387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140968"/>
            <a:ext cx="517353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3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629525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3"/>
          <p:cNvSpPr txBox="1">
            <a:spLocks/>
          </p:cNvSpPr>
          <p:nvPr/>
        </p:nvSpPr>
        <p:spPr>
          <a:xfrm>
            <a:off x="357158" y="571480"/>
            <a:ext cx="8381655" cy="66460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“交流分析“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测量电路幅频特性和相频特性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147248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一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实验目的与任务</a:t>
            </a:r>
          </a:p>
          <a:p>
            <a:pPr marL="0" indent="0">
              <a:buNone/>
            </a:pPr>
            <a:r>
              <a:rPr lang="zh-CN" altLang="en-US" sz="2400" dirty="0" smtClean="0"/>
              <a:t>仿真分析动态</a:t>
            </a:r>
            <a:r>
              <a:rPr lang="zh-CN" altLang="zh-CN" sz="2400" dirty="0" smtClean="0"/>
              <a:t>电路的</a:t>
            </a:r>
            <a:r>
              <a:rPr lang="zh-CN" altLang="en-US" sz="2400" dirty="0" smtClean="0"/>
              <a:t>频率特性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理解电路参数对放大电路频率特性的影响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800" b="1" dirty="0">
              <a:solidFill>
                <a:schemeClr val="tx1"/>
              </a:solidFill>
              <a:latin typeface="+mn-ea"/>
            </a:endParaRPr>
          </a:p>
          <a:p>
            <a:pPr marL="0" lv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二、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实验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原理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47248" cy="1210146"/>
          </a:xfrm>
        </p:spPr>
        <p:txBody>
          <a:bodyPr>
            <a:noAutofit/>
          </a:bodyPr>
          <a:lstStyle/>
          <a:p>
            <a:r>
              <a:rPr lang="zh-CN" altLang="zh-CN" sz="4000" b="1" dirty="0" smtClean="0">
                <a:latin typeface="+mj-ea"/>
              </a:rPr>
              <a:t>实验</a:t>
            </a:r>
            <a:r>
              <a:rPr lang="zh-CN" altLang="en-US" sz="4000" b="1" dirty="0" smtClean="0">
                <a:latin typeface="+mj-ea"/>
              </a:rPr>
              <a:t>六</a:t>
            </a:r>
            <a:r>
              <a:rPr lang="en-US" altLang="zh-CN" sz="4000" b="1" dirty="0" smtClean="0">
                <a:latin typeface="+mj-ea"/>
              </a:rPr>
              <a:t/>
            </a:r>
            <a:br>
              <a:rPr lang="en-US" altLang="zh-CN" sz="4000" b="1" dirty="0" smtClean="0">
                <a:latin typeface="+mj-ea"/>
              </a:rPr>
            </a:br>
            <a:r>
              <a:rPr lang="zh-CN" altLang="en-US" sz="4000" b="1" dirty="0" smtClean="0">
                <a:latin typeface="+mj-ea"/>
              </a:rPr>
              <a:t>电路频率特性分析</a:t>
            </a:r>
            <a:endParaRPr lang="zh-CN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0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3108" y="714356"/>
            <a:ext cx="564360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RLC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电路的频率特性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96726"/>
              </p:ext>
            </p:extLst>
          </p:nvPr>
        </p:nvGraphicFramePr>
        <p:xfrm>
          <a:off x="5143539" y="5623995"/>
          <a:ext cx="26193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9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39" y="5623995"/>
                        <a:ext cx="261937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7183" y="4274497"/>
            <a:ext cx="1193054" cy="6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93475"/>
              </p:ext>
            </p:extLst>
          </p:nvPr>
        </p:nvGraphicFramePr>
        <p:xfrm>
          <a:off x="5102247" y="4944311"/>
          <a:ext cx="26844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0" name="Equation" r:id="rId6" imgW="1562040" imgH="393480" progId="Equation.DSMT4">
                  <p:embed/>
                </p:oleObj>
              </mc:Choice>
              <mc:Fallback>
                <p:oleObj name="Equation" r:id="rId6" imgW="1562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47" y="4944311"/>
                        <a:ext cx="2684463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301"/>
              </p:ext>
            </p:extLst>
          </p:nvPr>
        </p:nvGraphicFramePr>
        <p:xfrm>
          <a:off x="6635293" y="4504006"/>
          <a:ext cx="10033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1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293" y="4504006"/>
                        <a:ext cx="10033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4"/>
          <p:cNvSpPr txBox="1"/>
          <p:nvPr/>
        </p:nvSpPr>
        <p:spPr>
          <a:xfrm>
            <a:off x="4572000" y="292893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驱动频率等于谐振频率时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714876" y="3500438"/>
          <a:ext cx="26400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2" name="Equation" r:id="rId10" imgW="1536480" imgH="253800" progId="Equation.DSMT4">
                  <p:embed/>
                </p:oleObj>
              </mc:Choice>
              <mc:Fallback>
                <p:oleObj name="Equation" r:id="rId10" imgW="15364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500438"/>
                        <a:ext cx="264001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85852" y="1357298"/>
            <a:ext cx="6129338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utoShape 9"/>
          <p:cNvSpPr>
            <a:spLocks/>
          </p:cNvSpPr>
          <p:nvPr/>
        </p:nvSpPr>
        <p:spPr bwMode="auto">
          <a:xfrm>
            <a:off x="392559" y="6365357"/>
            <a:ext cx="1162051" cy="409594"/>
          </a:xfrm>
          <a:prstGeom prst="borderCallout1">
            <a:avLst>
              <a:gd name="adj1" fmla="val 24079"/>
              <a:gd name="adj2" fmla="val 104764"/>
              <a:gd name="adj3" fmla="val -113144"/>
              <a:gd name="adj4" fmla="val 11044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/>
              <a:t>下限频率</a:t>
            </a:r>
          </a:p>
        </p:txBody>
      </p:sp>
      <p:sp>
        <p:nvSpPr>
          <p:cNvPr id="25" name="AutoShape 10"/>
          <p:cNvSpPr>
            <a:spLocks/>
          </p:cNvSpPr>
          <p:nvPr/>
        </p:nvSpPr>
        <p:spPr bwMode="auto">
          <a:xfrm>
            <a:off x="2168129" y="6375988"/>
            <a:ext cx="1204896" cy="409594"/>
          </a:xfrm>
          <a:prstGeom prst="borderCallout1">
            <a:avLst>
              <a:gd name="adj1" fmla="val 25000"/>
              <a:gd name="adj2" fmla="val 104917"/>
              <a:gd name="adj3" fmla="val -116880"/>
              <a:gd name="adj4" fmla="val 12062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/>
              <a:t>上限频率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9301" y="3500438"/>
            <a:ext cx="3314700" cy="790575"/>
          </a:xfrm>
          <a:prstGeom prst="rect">
            <a:avLst/>
          </a:prstGeom>
        </p:spPr>
      </p:pic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7065"/>
              </p:ext>
            </p:extLst>
          </p:nvPr>
        </p:nvGraphicFramePr>
        <p:xfrm>
          <a:off x="1050163" y="2830870"/>
          <a:ext cx="2787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3" name="Equation" r:id="rId14" imgW="1688760" imgH="431640" progId="Equation.DSMT4">
                  <p:embed/>
                </p:oleObj>
              </mc:Choice>
              <mc:Fallback>
                <p:oleObj name="Equation" r:id="rId14" imgW="1688760" imgH="43164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63" y="2830870"/>
                        <a:ext cx="278765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980" y="4291013"/>
            <a:ext cx="3932948" cy="1964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6476" y="1399437"/>
            <a:ext cx="2764548" cy="1476543"/>
          </a:xfrm>
          <a:prstGeom prst="rect">
            <a:avLst/>
          </a:prstGeom>
        </p:spPr>
      </p:pic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429124" y="3071810"/>
          <a:ext cx="39925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8" name="Equation" r:id="rId4" imgW="2679480" imgH="583920" progId="Equation.DSMT4">
                  <p:embed/>
                </p:oleObj>
              </mc:Choice>
              <mc:Fallback>
                <p:oleObj name="Equation" r:id="rId4" imgW="267948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071810"/>
                        <a:ext cx="39925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43108" y="714356"/>
            <a:ext cx="564360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RLC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电路的频率特性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9124" y="4429132"/>
            <a:ext cx="4511796" cy="2079481"/>
          </a:xfrm>
          <a:prstGeom prst="rect">
            <a:avLst/>
          </a:prstGeom>
        </p:spPr>
      </p:pic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142976" y="2928934"/>
          <a:ext cx="2629590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9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928934"/>
                        <a:ext cx="2629590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2976" y="1428736"/>
            <a:ext cx="2575800" cy="1545467"/>
          </a:xfrm>
          <a:prstGeom prst="rect">
            <a:avLst/>
          </a:prstGeom>
        </p:spPr>
      </p:pic>
      <p:sp>
        <p:nvSpPr>
          <p:cNvPr id="20" name="文本框 4"/>
          <p:cNvSpPr txBox="1"/>
          <p:nvPr/>
        </p:nvSpPr>
        <p:spPr>
          <a:xfrm>
            <a:off x="1142976" y="364331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电阻输出，带通滤波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4857752" y="39290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电容电感输出，带阻滤波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844" y="4357694"/>
            <a:ext cx="4383930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714356"/>
            <a:ext cx="5643602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、放大电路的频率特性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7158" y="4500570"/>
            <a:ext cx="849788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低频段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，随着信号频率逐渐降低，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耦合电容、旁路电容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等的容抗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由很小逐渐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增大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到不可忽略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，使动态信号损失，放大能力下降。</a:t>
            </a:r>
            <a:endParaRPr lang="zh-CN" altLang="en-US" sz="20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3556" name="Picture 4" descr="Dz0504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135" b="8925"/>
          <a:stretch>
            <a:fillRect/>
          </a:stretch>
        </p:blipFill>
        <p:spPr bwMode="auto">
          <a:xfrm>
            <a:off x="328610" y="1804974"/>
            <a:ext cx="2819400" cy="2286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3557" name="AutoShape 5"/>
          <p:cNvSpPr>
            <a:spLocks/>
          </p:cNvSpPr>
          <p:nvPr/>
        </p:nvSpPr>
        <p:spPr bwMode="auto">
          <a:xfrm>
            <a:off x="3179474" y="1652575"/>
            <a:ext cx="699718" cy="633418"/>
          </a:xfrm>
          <a:prstGeom prst="borderCallout1">
            <a:avLst>
              <a:gd name="adj1" fmla="val 12042"/>
              <a:gd name="adj2" fmla="val -8106"/>
              <a:gd name="adj3" fmla="val 113742"/>
              <a:gd name="adj4" fmla="val -89018"/>
            </a:avLst>
          </a:prstGeom>
          <a:solidFill>
            <a:srgbClr val="FFFFCC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kumimoji="1" lang="zh-CN" altLang="en-US" b="1" dirty="0">
                <a:latin typeface="Times New Roman" pitchFamily="18" charset="0"/>
              </a:rPr>
              <a:t>高通电路</a:t>
            </a:r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>
            <a:off x="3206747" y="2725725"/>
            <a:ext cx="645173" cy="660408"/>
          </a:xfrm>
          <a:prstGeom prst="borderCallout1">
            <a:avLst>
              <a:gd name="adj1" fmla="val 12833"/>
              <a:gd name="adj2" fmla="val -9093"/>
              <a:gd name="adj3" fmla="val 103228"/>
              <a:gd name="adj4" fmla="val -262773"/>
            </a:avLst>
          </a:prstGeom>
          <a:solidFill>
            <a:srgbClr val="FFFFCC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kumimoji="1" lang="zh-CN" altLang="en-US" b="1" dirty="0">
                <a:latin typeface="Times New Roman" pitchFamily="18" charset="0"/>
              </a:rPr>
              <a:t>低通电路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28596" y="5500702"/>
            <a:ext cx="67151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000" b="1" dirty="0">
                <a:latin typeface="Times New Roman" pitchFamily="18" charset="0"/>
              </a:rPr>
              <a:t>  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高频段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，随着信号频率逐渐升高，晶体管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极间电容和分布电容、寄生电容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等杂散电容的容抗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由很大逐渐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减小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到不可忽略</a:t>
            </a:r>
            <a:r>
              <a:rPr kumimoji="1" lang="zh-CN" altLang="zh-CN" sz="2000" b="1" dirty="0">
                <a:latin typeface="Times New Roman" pitchFamily="18" charset="0"/>
                <a:ea typeface="楷体_GB2312" pitchFamily="49" charset="-122"/>
              </a:rPr>
              <a:t>，使动态信号损失，放大能力下降。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3560" name="Picture 8" descr="Dz020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756" y="1873236"/>
            <a:ext cx="46482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06134"/>
              </p:ext>
            </p:extLst>
          </p:nvPr>
        </p:nvGraphicFramePr>
        <p:xfrm>
          <a:off x="5940152" y="2661271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公式" r:id="rId5" imgW="850900" imgH="228600" progId="">
                  <p:embed/>
                </p:oleObj>
              </mc:Choice>
              <mc:Fallback>
                <p:oleObj name="公式" r:id="rId5" imgW="85090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661271"/>
                        <a:ext cx="1676400" cy="450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66810" y="2947974"/>
            <a:ext cx="249237" cy="906462"/>
            <a:chOff x="768" y="1680"/>
            <a:chExt cx="157" cy="571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68" y="1680"/>
              <a:ext cx="157" cy="522"/>
              <a:chOff x="3360" y="1248"/>
              <a:chExt cx="157" cy="522"/>
            </a:xfrm>
          </p:grpSpPr>
          <p:sp>
            <p:nvSpPr>
              <p:cNvPr id="3088" name="Line 14"/>
              <p:cNvSpPr>
                <a:spLocks noChangeShapeType="1"/>
              </p:cNvSpPr>
              <p:nvPr/>
            </p:nvSpPr>
            <p:spPr bwMode="auto">
              <a:xfrm>
                <a:off x="3360" y="1488"/>
                <a:ext cx="15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9" name="Line 15"/>
              <p:cNvSpPr>
                <a:spLocks noChangeShapeType="1"/>
              </p:cNvSpPr>
              <p:nvPr/>
            </p:nvSpPr>
            <p:spPr bwMode="auto">
              <a:xfrm>
                <a:off x="3361" y="1560"/>
                <a:ext cx="1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90" name="Line 16"/>
              <p:cNvSpPr>
                <a:spLocks noChangeShapeType="1"/>
              </p:cNvSpPr>
              <p:nvPr/>
            </p:nvSpPr>
            <p:spPr bwMode="auto">
              <a:xfrm>
                <a:off x="343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Line 17"/>
              <p:cNvSpPr>
                <a:spLocks noChangeShapeType="1"/>
              </p:cNvSpPr>
              <p:nvPr/>
            </p:nvSpPr>
            <p:spPr bwMode="auto">
              <a:xfrm>
                <a:off x="3432" y="1559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7" name="Oval 18"/>
            <p:cNvSpPr>
              <a:spLocks noChangeArrowheads="1"/>
            </p:cNvSpPr>
            <p:nvPr/>
          </p:nvSpPr>
          <p:spPr bwMode="auto">
            <a:xfrm>
              <a:off x="816" y="220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206497" y="3422636"/>
            <a:ext cx="935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Times New Roman" pitchFamily="18" charset="0"/>
              </a:rPr>
              <a:t>结电容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 animBg="1"/>
      <p:bldP spid="23558" grpId="0" animBg="1"/>
      <p:bldP spid="23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71480"/>
            <a:ext cx="6389704" cy="9366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、单管共射放大电路的频率响应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85720" y="1643050"/>
          <a:ext cx="2643206" cy="231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6" name="Photo Editor 照片" r:id="rId3" imgW="27971429" imgH="11247619" progId="">
                  <p:embed/>
                </p:oleObj>
              </mc:Choice>
              <mc:Fallback>
                <p:oleObj name="Photo Editor 照片" r:id="rId3" imgW="27971429" imgH="11247619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250" r="28751" b="12694"/>
                      <a:stretch>
                        <a:fillRect/>
                      </a:stretch>
                    </p:blipFill>
                    <p:spPr bwMode="auto">
                      <a:xfrm>
                        <a:off x="285720" y="1643050"/>
                        <a:ext cx="2643206" cy="231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13562"/>
              </p:ext>
            </p:extLst>
          </p:nvPr>
        </p:nvGraphicFramePr>
        <p:xfrm>
          <a:off x="3069702" y="1636749"/>
          <a:ext cx="5978124" cy="200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7" name="Photo Editor 照片" r:id="rId5" imgW="17438095" imgH="5858693" progId="">
                  <p:embed/>
                </p:oleObj>
              </mc:Choice>
              <mc:Fallback>
                <p:oleObj name="Photo Editor 照片" r:id="rId5" imgW="17438095" imgH="5858693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702" y="1636749"/>
                        <a:ext cx="5978124" cy="2008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59675"/>
              </p:ext>
            </p:extLst>
          </p:nvPr>
        </p:nvGraphicFramePr>
        <p:xfrm>
          <a:off x="3377555" y="5124594"/>
          <a:ext cx="3085256" cy="405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8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555" y="5124594"/>
                        <a:ext cx="3085256" cy="4052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2925"/>
              </p:ext>
            </p:extLst>
          </p:nvPr>
        </p:nvGraphicFramePr>
        <p:xfrm>
          <a:off x="3398270" y="5676453"/>
          <a:ext cx="1786880" cy="39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9" name="Equation" r:id="rId9" imgW="1040948" imgH="228501" progId="">
                  <p:embed/>
                </p:oleObj>
              </mc:Choice>
              <mc:Fallback>
                <p:oleObj name="Equation" r:id="rId9" imgW="1040948" imgH="22850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270" y="5676453"/>
                        <a:ext cx="1786880" cy="392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90151"/>
              </p:ext>
            </p:extLst>
          </p:nvPr>
        </p:nvGraphicFramePr>
        <p:xfrm>
          <a:off x="3410227" y="6046341"/>
          <a:ext cx="3449362" cy="68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0" name="Equation" r:id="rId11" imgW="2108200" imgH="419100" progId="">
                  <p:embed/>
                </p:oleObj>
              </mc:Choice>
              <mc:Fallback>
                <p:oleObj name="Equation" r:id="rId11" imgW="2108200" imgH="4191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27" y="6046341"/>
                        <a:ext cx="3449362" cy="6840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522985"/>
              </p:ext>
            </p:extLst>
          </p:nvPr>
        </p:nvGraphicFramePr>
        <p:xfrm>
          <a:off x="3342047" y="4509120"/>
          <a:ext cx="4156769" cy="53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1" name="Equation" r:id="rId13" imgW="2145960" imgH="279360" progId="Equation.DSMT4">
                  <p:embed/>
                </p:oleObj>
              </mc:Choice>
              <mc:Fallback>
                <p:oleObj name="Equation" r:id="rId13" imgW="2145960" imgH="2793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047" y="4509120"/>
                        <a:ext cx="4156769" cy="5396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273885" y="5101923"/>
            <a:ext cx="4267200" cy="473075"/>
            <a:chOff x="336" y="2235"/>
            <a:chExt cx="2688" cy="298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36" y="2256"/>
              <a:ext cx="26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  <a:r>
                <a:rPr kumimoji="1" lang="zh-CN" altLang="en-US" b="1" dirty="0">
                  <a:latin typeface="Times New Roman" pitchFamily="18" charset="0"/>
                </a:rPr>
                <a:t>、</a:t>
              </a:r>
              <a:r>
                <a:rPr kumimoji="1" lang="en-US" altLang="zh-CN" b="1" i="1" dirty="0" smtClean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 smtClean="0">
                  <a:latin typeface="Times New Roman" pitchFamily="18" charset="0"/>
                </a:rPr>
                <a:t>e</a:t>
              </a:r>
              <a:r>
                <a:rPr kumimoji="1" lang="zh-CN" altLang="en-US" b="1" dirty="0">
                  <a:latin typeface="Times New Roman" pitchFamily="18" charset="0"/>
                </a:rPr>
                <a:t>短路</a:t>
              </a:r>
              <a:r>
                <a:rPr kumimoji="1" lang="zh-CN" altLang="en-US" b="1" dirty="0" smtClean="0">
                  <a:latin typeface="Times New Roman" pitchFamily="18" charset="0"/>
                </a:rPr>
                <a:t>，      </a:t>
              </a:r>
              <a:r>
                <a:rPr kumimoji="1" lang="zh-CN" altLang="en-US" b="1" dirty="0">
                  <a:latin typeface="Times New Roman" pitchFamily="18" charset="0"/>
                </a:rPr>
                <a:t>开路，求出</a:t>
              </a:r>
            </a:p>
          </p:txBody>
        </p:sp>
        <p:graphicFrame>
          <p:nvGraphicFramePr>
            <p:cNvPr id="2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687530"/>
                </p:ext>
              </p:extLst>
            </p:nvPr>
          </p:nvGraphicFramePr>
          <p:xfrm>
            <a:off x="1223" y="2235"/>
            <a:ext cx="25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12" name="Equation" r:id="rId15" imgW="203112" imgH="241195" progId="">
                    <p:embed/>
                  </p:oleObj>
                </mc:Choice>
                <mc:Fallback>
                  <p:oleObj name="Equation" r:id="rId15" imgW="203112" imgH="241195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235"/>
                          <a:ext cx="252" cy="2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25103" y="5572026"/>
            <a:ext cx="4267200" cy="487363"/>
            <a:chOff x="336" y="2534"/>
            <a:chExt cx="2688" cy="307"/>
          </a:xfrm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36" y="2592"/>
              <a:ext cx="26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1</a:t>
              </a:r>
              <a:r>
                <a:rPr kumimoji="1" lang="zh-CN" altLang="en-US" b="1" dirty="0">
                  <a:latin typeface="Times New Roman" pitchFamily="18" charset="0"/>
                </a:rPr>
                <a:t>、</a:t>
              </a:r>
              <a:r>
                <a:rPr kumimoji="1" lang="en-US" altLang="zh-CN" b="1" i="1" dirty="0" smtClean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 smtClean="0">
                  <a:latin typeface="Times New Roman" pitchFamily="18" charset="0"/>
                </a:rPr>
                <a:t>e</a:t>
              </a:r>
              <a:r>
                <a:rPr kumimoji="1" lang="zh-CN" altLang="en-US" b="1" dirty="0">
                  <a:latin typeface="Times New Roman" pitchFamily="18" charset="0"/>
                </a:rPr>
                <a:t>短路</a:t>
              </a:r>
              <a:r>
                <a:rPr kumimoji="1" lang="zh-CN" altLang="en-US" b="1" dirty="0" smtClean="0">
                  <a:latin typeface="Times New Roman" pitchFamily="18" charset="0"/>
                </a:rPr>
                <a:t>，     </a:t>
              </a:r>
              <a:r>
                <a:rPr kumimoji="1" lang="zh-CN" altLang="en-US" b="1" dirty="0">
                  <a:latin typeface="Times New Roman" pitchFamily="18" charset="0"/>
                </a:rPr>
                <a:t>开路，求出</a:t>
              </a:r>
            </a:p>
          </p:txBody>
        </p:sp>
        <p:graphicFrame>
          <p:nvGraphicFramePr>
            <p:cNvPr id="3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710420"/>
                </p:ext>
              </p:extLst>
            </p:nvPr>
          </p:nvGraphicFramePr>
          <p:xfrm>
            <a:off x="1191" y="2534"/>
            <a:ext cx="25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13" name="Equation" r:id="rId17" imgW="203112" imgH="241195" progId="">
                    <p:embed/>
                  </p:oleObj>
                </mc:Choice>
                <mc:Fallback>
                  <p:oleObj name="Equation" r:id="rId17" imgW="203112" imgH="241195" progId="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534"/>
                          <a:ext cx="259" cy="30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25103" y="6182048"/>
            <a:ext cx="4572000" cy="477838"/>
            <a:chOff x="336" y="2979"/>
            <a:chExt cx="2880" cy="301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336" y="3002"/>
              <a:ext cx="28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>
                  <a:latin typeface="Times New Roman" pitchFamily="18" charset="0"/>
                </a:rPr>
                <a:t>1</a:t>
              </a:r>
              <a:r>
                <a:rPr kumimoji="1" lang="zh-CN" altLang="en-US" b="1" dirty="0">
                  <a:latin typeface="Times New Roman" pitchFamily="18" charset="0"/>
                </a:rPr>
                <a:t>、</a:t>
              </a:r>
              <a:r>
                <a:rPr kumimoji="1" lang="en-US" altLang="zh-CN" b="1" i="1" dirty="0" smtClean="0">
                  <a:latin typeface="Times New Roman" pitchFamily="18" charset="0"/>
                </a:rPr>
                <a:t>C</a:t>
              </a:r>
              <a:r>
                <a:rPr kumimoji="1" lang="en-US" altLang="zh-CN" b="1" baseline="-25000" dirty="0" smtClean="0">
                  <a:latin typeface="Times New Roman" pitchFamily="18" charset="0"/>
                </a:rPr>
                <a:t>2</a:t>
              </a:r>
              <a:r>
                <a:rPr kumimoji="1" lang="zh-CN" altLang="en-US" b="1" dirty="0">
                  <a:latin typeface="Times New Roman" pitchFamily="18" charset="0"/>
                </a:rPr>
                <a:t>短路</a:t>
              </a:r>
              <a:r>
                <a:rPr kumimoji="1" lang="zh-CN" altLang="en-US" b="1" dirty="0" smtClean="0">
                  <a:latin typeface="Times New Roman" pitchFamily="18" charset="0"/>
                </a:rPr>
                <a:t>，     </a:t>
              </a:r>
              <a:r>
                <a:rPr kumimoji="1" lang="zh-CN" altLang="en-US" b="1" dirty="0">
                  <a:latin typeface="Times New Roman" pitchFamily="18" charset="0"/>
                </a:rPr>
                <a:t>开路，求出</a:t>
              </a:r>
            </a:p>
          </p:txBody>
        </p:sp>
        <p:graphicFrame>
          <p:nvGraphicFramePr>
            <p:cNvPr id="3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329478"/>
                </p:ext>
              </p:extLst>
            </p:nvPr>
          </p:nvGraphicFramePr>
          <p:xfrm>
            <a:off x="1221" y="2979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14" name="Equation" r:id="rId18" imgW="203112" imgH="241195" progId="">
                    <p:embed/>
                  </p:oleObj>
                </mc:Choice>
                <mc:Fallback>
                  <p:oleObj name="Equation" r:id="rId18" imgW="203112" imgH="241195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979"/>
                          <a:ext cx="254" cy="30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661912" y="4584953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latin typeface="Times New Roman" pitchFamily="18" charset="0"/>
              </a:rPr>
              <a:t>C</a:t>
            </a:r>
            <a:r>
              <a:rPr kumimoji="1" lang="en-US" altLang="zh-CN" b="1" baseline="-25000" dirty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、 </a:t>
            </a:r>
            <a:r>
              <a:rPr kumimoji="1" lang="en-US" altLang="zh-CN" b="1" i="1" dirty="0">
                <a:latin typeface="Times New Roman" pitchFamily="18" charset="0"/>
              </a:rPr>
              <a:t>C</a:t>
            </a:r>
            <a:r>
              <a:rPr kumimoji="1" lang="en-US" altLang="zh-CN" b="1" baseline="-25000" dirty="0">
                <a:latin typeface="Times New Roman" pitchFamily="18" charset="0"/>
              </a:rPr>
              <a:t>2</a:t>
            </a:r>
            <a:r>
              <a:rPr kumimoji="1" lang="zh-CN" altLang="en-US" b="1" dirty="0">
                <a:latin typeface="Times New Roman" pitchFamily="18" charset="0"/>
              </a:rPr>
              <a:t>、 </a:t>
            </a:r>
            <a:r>
              <a:rPr kumimoji="1" lang="en-US" altLang="zh-CN" b="1" i="1" dirty="0" smtClean="0">
                <a:latin typeface="Times New Roman" pitchFamily="18" charset="0"/>
              </a:rPr>
              <a:t>C</a:t>
            </a:r>
            <a:r>
              <a:rPr kumimoji="1" lang="en-US" altLang="zh-CN" b="1" baseline="-25000" dirty="0" smtClean="0">
                <a:latin typeface="Times New Roman" pitchFamily="18" charset="0"/>
              </a:rPr>
              <a:t>e </a:t>
            </a:r>
            <a:r>
              <a:rPr kumimoji="1" lang="zh-CN" altLang="en-US" b="1" dirty="0">
                <a:latin typeface="Times New Roman" pitchFamily="18" charset="0"/>
              </a:rPr>
              <a:t>短路</a:t>
            </a:r>
            <a:r>
              <a:rPr kumimoji="1" lang="zh-CN" altLang="en-US" b="1" dirty="0" smtClean="0">
                <a:latin typeface="Times New Roman" pitchFamily="18" charset="0"/>
              </a:rPr>
              <a:t>，</a:t>
            </a:r>
            <a:r>
              <a:rPr kumimoji="1" lang="zh-CN" altLang="en-US" b="1" dirty="0">
                <a:latin typeface="Times New Roman" pitchFamily="18" charset="0"/>
              </a:rPr>
              <a:t>求出</a:t>
            </a:r>
            <a:endParaRPr kumimoji="1" lang="zh-CN" altLang="en-US" dirty="0">
              <a:latin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7350"/>
              </p:ext>
            </p:extLst>
          </p:nvPr>
        </p:nvGraphicFramePr>
        <p:xfrm>
          <a:off x="2583494" y="3864794"/>
          <a:ext cx="1866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5" name="Equation" r:id="rId19" imgW="939600" imgH="228600" progId="Equation.DSMT4">
                  <p:embed/>
                </p:oleObj>
              </mc:Choice>
              <mc:Fallback>
                <p:oleObj name="Equation" r:id="rId19" imgW="93960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94" y="3864794"/>
                        <a:ext cx="1866900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44008" y="3516949"/>
            <a:ext cx="258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全</a:t>
            </a:r>
            <a:r>
              <a:rPr kumimoji="1"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频段小信号等效电路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642918"/>
            <a:ext cx="4929222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2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、截止频率的估算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82887"/>
              </p:ext>
            </p:extLst>
          </p:nvPr>
        </p:nvGraphicFramePr>
        <p:xfrm>
          <a:off x="827088" y="2636838"/>
          <a:ext cx="26590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公式" r:id="rId3" imgW="1104900" imgH="965200" progId="">
                  <p:embed/>
                </p:oleObj>
              </mc:Choice>
              <mc:Fallback>
                <p:oleObj name="公式" r:id="rId3" imgW="1104900" imgH="965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2659062" cy="2160587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71472" y="1571612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对</a:t>
            </a:r>
            <a:r>
              <a:rPr kumimoji="1" lang="zh-CN" altLang="en-US" sz="2400" b="1" dirty="0">
                <a:latin typeface="Times New Roman" pitchFamily="18" charset="0"/>
              </a:rPr>
              <a:t>于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级放大电路，若各级的下、上限频率分别为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baseline="-25000" dirty="0">
                <a:latin typeface="Times New Roman" pitchFamily="18" charset="0"/>
              </a:rPr>
              <a:t>L1</a:t>
            </a:r>
            <a:r>
              <a:rPr kumimoji="1" lang="zh-CN" altLang="en-US" sz="2400" b="1" dirty="0">
                <a:latin typeface="Times New Roman" pitchFamily="18" charset="0"/>
              </a:rPr>
              <a:t>～ 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L</a:t>
            </a:r>
            <a:r>
              <a:rPr kumimoji="1" lang="en-US" altLang="zh-CN" sz="24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2400" b="1" i="1" dirty="0">
                <a:latin typeface="Times New Roman" pitchFamily="18" charset="0"/>
              </a:rPr>
              <a:t>、 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baseline="-25000" dirty="0">
                <a:latin typeface="Times New Roman" pitchFamily="18" charset="0"/>
              </a:rPr>
              <a:t>H1</a:t>
            </a:r>
            <a:r>
              <a:rPr kumimoji="1" lang="zh-CN" altLang="en-US" sz="2400" b="1" dirty="0">
                <a:latin typeface="Times New Roman" pitchFamily="18" charset="0"/>
              </a:rPr>
              <a:t>～ 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H</a:t>
            </a:r>
            <a:r>
              <a:rPr kumimoji="1" lang="en-US" altLang="zh-CN" sz="24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，整个电路的下、上限频率分别为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L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zh-CN" altLang="en-US" sz="2400" b="1" i="1" dirty="0">
                <a:latin typeface="Times New Roman" pitchFamily="18" charset="0"/>
              </a:rPr>
              <a:t> 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H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endParaRPr kumimoji="1" lang="zh-CN" altLang="en-US" sz="2400" b="1" baseline="-25000" dirty="0">
              <a:latin typeface="Times New Roman" pitchFamily="18" charset="0"/>
            </a:endParaRP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6781800" y="33575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1.1</a:t>
            </a:r>
            <a:r>
              <a:rPr kumimoji="1" lang="zh-CN" altLang="en-US" b="1">
                <a:latin typeface="Times New Roman" pitchFamily="18" charset="0"/>
              </a:rPr>
              <a:t>为修正系数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745387"/>
              </p:ext>
            </p:extLst>
          </p:nvPr>
        </p:nvGraphicFramePr>
        <p:xfrm>
          <a:off x="3779838" y="2636838"/>
          <a:ext cx="244792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公式" r:id="rId5" imgW="1028700" imgH="990600" progId="">
                  <p:embed/>
                </p:oleObj>
              </mc:Choice>
              <mc:Fallback>
                <p:oleObj name="公式" r:id="rId5" imgW="1028700" imgH="990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36838"/>
                        <a:ext cx="2447925" cy="218916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85720" y="4929198"/>
            <a:ext cx="8393140" cy="127319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kern="0" dirty="0" smtClean="0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若</a:t>
            </a:r>
            <a:r>
              <a:rPr lang="zh-CN" altLang="en-US" sz="2000" b="1" kern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某级下限频率远远大于其它各级的下限频率，则可认为该电路的下限频率就是该级的下限频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率。</a:t>
            </a:r>
            <a:endParaRPr lang="en-US" altLang="zh-CN" sz="2000" b="1" kern="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某</a:t>
            </a:r>
            <a:r>
              <a:rPr lang="zh-CN" altLang="en-US" sz="2000" b="1" kern="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级上限频率远远小于其它各级的上限频率，则可认为该电路的上限频率就是该级的上限频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率。</a:t>
            </a:r>
            <a:endParaRPr lang="zh-CN" altLang="en-US" sz="2000" b="1" kern="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642918"/>
            <a:ext cx="8215370" cy="31432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000" dirty="0"/>
              <a:t>三</a:t>
            </a:r>
            <a:r>
              <a:rPr lang="zh-CN" altLang="en-US" sz="3000" dirty="0" smtClean="0"/>
              <a:t>、实验内容：</a:t>
            </a:r>
            <a:endParaRPr lang="en-US" altLang="zh-CN" sz="3000" dirty="0" smtClean="0"/>
          </a:p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RLC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电路频率特性测量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(1).RLC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串联电路如图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，用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分析方法测试电阻输出（节点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之间）时的幅频特性和相频特性曲线。根据幅频特性曲线，求出谐振频率</a:t>
            </a:r>
            <a:r>
              <a:rPr lang="en-US" altLang="zh-CN" sz="26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6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3dB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带宽△</a:t>
            </a:r>
            <a:r>
              <a:rPr lang="en-US" altLang="zh-CN" sz="26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值，完成表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。与理论值比较。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(2).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设置信号频率为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谐振频率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，电压有效值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1V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。分别测试电容、电感和电阻上的电压有效值，完成表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。与理论值比较。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(3).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用波特图测试仪测试电容电感电压之和作为输出电压（节点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为输出端）时的幅频特性，得到陷波频率。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3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4288" y="4935088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8191"/>
              </p:ext>
            </p:extLst>
          </p:nvPr>
        </p:nvGraphicFramePr>
        <p:xfrm>
          <a:off x="380846" y="4043888"/>
          <a:ext cx="5000627" cy="77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2000" i="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i="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20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20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aseline="-25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61768"/>
              </p:ext>
            </p:extLst>
          </p:nvPr>
        </p:nvGraphicFramePr>
        <p:xfrm>
          <a:off x="857224" y="5429264"/>
          <a:ext cx="4071836" cy="77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800" i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800" i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800" i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142976" y="4857760"/>
            <a:ext cx="361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表</a:t>
            </a:r>
            <a:r>
              <a:rPr lang="en-US" altLang="zh-CN" b="1" dirty="0" smtClean="0"/>
              <a:t>1  RLC</a:t>
            </a:r>
            <a:r>
              <a:rPr lang="zh-CN" altLang="en-US" b="1" dirty="0" smtClean="0"/>
              <a:t>电路频率特性实验数据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309816" y="6232559"/>
            <a:ext cx="361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表</a:t>
            </a:r>
            <a:r>
              <a:rPr lang="en-US" altLang="zh-CN" b="1" dirty="0" smtClean="0"/>
              <a:t>2  RLC</a:t>
            </a:r>
            <a:r>
              <a:rPr lang="zh-CN" altLang="en-US" b="1" dirty="0" smtClean="0"/>
              <a:t>电路谐振特性实验数据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1" y="3397104"/>
            <a:ext cx="3401688" cy="172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1" y="5304420"/>
            <a:ext cx="2764548" cy="14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47860" cy="173560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、耦合电容对放大电路频率特性的影响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电路如图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所示，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根据表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电容的不同参数，用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AC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分析法分别测试电路的幅频特性，得到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C1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C2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各自确定的转折频率，完成表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结合实验数据，分析耦合电容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C1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C2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和旁路电容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对频率特性的影响哪个更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大，为什么？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94339"/>
              </p:ext>
            </p:extLst>
          </p:nvPr>
        </p:nvGraphicFramePr>
        <p:xfrm>
          <a:off x="3707904" y="2996730"/>
          <a:ext cx="5198959" cy="239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8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="1" kern="120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zh-CN" sz="1400" b="1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="1" kern="120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en-US" altLang="zh-CN" sz="1400" b="1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(MHz)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中频电压增益</a:t>
                      </a:r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160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zh-CN" altLang="en-US" sz="160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1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15727" y="5471488"/>
            <a:ext cx="416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3  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耦合电容影响频率特性实验数据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13129" y="616530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655542"/>
            <a:ext cx="3563888" cy="36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778</Words>
  <Application>Microsoft Office PowerPoint</Application>
  <PresentationFormat>全屏显示(4:3)</PresentationFormat>
  <Paragraphs>99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Monotype Sorts</vt:lpstr>
      <vt:lpstr>华文行楷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Candara</vt:lpstr>
      <vt:lpstr>Symbol</vt:lpstr>
      <vt:lpstr>Times New Roman</vt:lpstr>
      <vt:lpstr>自定义设计方案</vt:lpstr>
      <vt:lpstr>1_自定义设计方案</vt:lpstr>
      <vt:lpstr>波形</vt:lpstr>
      <vt:lpstr>Equation</vt:lpstr>
      <vt:lpstr>公式</vt:lpstr>
      <vt:lpstr>Photo Editor 照片</vt:lpstr>
      <vt:lpstr>Multisim与电路仿真设计</vt:lpstr>
      <vt:lpstr>实验六 电路频率特性分析</vt:lpstr>
      <vt:lpstr>PowerPoint 演示文稿</vt:lpstr>
      <vt:lpstr>PowerPoint 演示文稿</vt:lpstr>
      <vt:lpstr>2、放大电路的频率特性</vt:lpstr>
      <vt:lpstr>3、单管共射放大电路的频率响应</vt:lpstr>
      <vt:lpstr>4、截止频率的估算</vt:lpstr>
      <vt:lpstr>PowerPoint 演示文稿</vt:lpstr>
      <vt:lpstr>PowerPoint 演示文稿</vt:lpstr>
      <vt:lpstr>PowerPoint 演示文稿</vt:lpstr>
      <vt:lpstr>四、仿真实例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Multisim与电路仿真设计</dc:title>
  <dc:creator>user</dc:creator>
  <cp:lastModifiedBy>张 彪</cp:lastModifiedBy>
  <cp:revision>189</cp:revision>
  <dcterms:created xsi:type="dcterms:W3CDTF">2016-07-18T07:58:34Z</dcterms:created>
  <dcterms:modified xsi:type="dcterms:W3CDTF">2021-10-09T04:01:44Z</dcterms:modified>
</cp:coreProperties>
</file>