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3" r:id="rId2"/>
    <p:sldMasterId id="2147484010" r:id="rId3"/>
  </p:sldMasterIdLst>
  <p:handoutMasterIdLst>
    <p:handoutMasterId r:id="rId21"/>
  </p:handoutMasterIdLst>
  <p:sldIdLst>
    <p:sldId id="256" r:id="rId4"/>
    <p:sldId id="257" r:id="rId5"/>
    <p:sldId id="300" r:id="rId6"/>
    <p:sldId id="305" r:id="rId7"/>
    <p:sldId id="306" r:id="rId8"/>
    <p:sldId id="304" r:id="rId9"/>
    <p:sldId id="307" r:id="rId10"/>
    <p:sldId id="317" r:id="rId11"/>
    <p:sldId id="302" r:id="rId12"/>
    <p:sldId id="318" r:id="rId13"/>
    <p:sldId id="308" r:id="rId14"/>
    <p:sldId id="268" r:id="rId15"/>
    <p:sldId id="319" r:id="rId16"/>
    <p:sldId id="315" r:id="rId17"/>
    <p:sldId id="309" r:id="rId18"/>
    <p:sldId id="316" r:id="rId19"/>
    <p:sldId id="294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image" Target="../media/image12.png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png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933D5C-5ACE-4BF2-B9DD-52882DC1632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01256A-2C39-45ED-957B-BEB66F1CF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350FE-3981-4373-9F63-422998640E3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51349-8DCE-4A18-9F90-4F15FE0BC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99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3702A-ADD8-4C9F-9A6C-8F3F81B9A6D0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B6D8F-0949-4916-A186-71ABF681D9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6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D1BDC-5FE7-4C41-A396-E08A8576AC33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8EE18-E2C5-4DCF-A7E6-BF20BB86AF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1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6D460-5C0C-418B-A69B-34593584FDD5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426B4-930B-4F9F-92F0-9D9048132B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74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D0900-63CE-4DCE-B59C-25072E1698A5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A450-BA01-4390-8260-17BF2BB2F5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201487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CD7AC-2CF4-4160-8D9F-031EAAA45AE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9BE37-AC42-4957-8F4A-F38FF3D8D7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28288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10B45-E049-44ED-8460-57AD06911ED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FD427-B756-4014-B8E7-0EFB799D65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49217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A644D-164F-4F41-9C7D-A9DDC5B66C96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481E5-0971-45D7-BF67-E70906BC45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35333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CC1C-53C2-4EBB-A120-2A35B930D177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EA0F-986E-446D-A928-A34D587F8D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16539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E981A-47DD-4CB0-83E4-A9F6A398BBA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33404-B613-4010-ABBB-F33C53BBCA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93800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656AC-0951-4377-AF5B-E9F8C5613D7B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08717-52F2-43DE-8081-16CEA10D8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5114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F25EE-D851-45A1-9938-4DCA6CE82E2A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55524-7A24-473C-B5C9-B54DE05CD4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977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9FF65-85A4-4CE7-9BD2-F0DE718467C3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D7EE3-22BF-4E8D-9958-C21AE4FEE0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1317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8B59F-BD06-4CE1-9166-BA342C8E1F78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9805-938F-45CD-84F1-BF2D1B991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03313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CBDC0-0EDE-49BB-8938-D83804A7F835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7E28-0E52-4BFC-ACC5-D807792A6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558735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8A00E-C065-43FB-B3BD-D60818F1CA3C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B6265-D00D-402A-B4AA-05F0D76008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24885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10B2E-10BA-4CDC-9F72-6FE9582DD38A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23BE-6148-41EF-9D86-E62747AAE6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63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5713413"/>
            <a:ext cx="19970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5" cy="3744417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400" b="1">
                <a:solidFill>
                  <a:schemeClr val="tx1"/>
                </a:solidFill>
              </a:defRPr>
            </a:lvl3pPr>
            <a:lvl4pPr>
              <a:defRPr sz="2000" b="1">
                <a:solidFill>
                  <a:schemeClr val="tx1"/>
                </a:solidFill>
              </a:defRPr>
            </a:lvl4pPr>
            <a:lvl5pPr>
              <a:defRPr sz="2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6623E-4709-4D70-89FF-C421A3995198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8313" y="6308725"/>
            <a:ext cx="1857375" cy="365125"/>
          </a:xfrm>
        </p:spPr>
        <p:txBody>
          <a:bodyPr/>
          <a:lstStyle>
            <a:lvl1pPr>
              <a:defRPr sz="18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1FC63-527C-4BB6-96A1-E99A6C9164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720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684D3-478E-4309-B266-DC8B0F4EA4BC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6DE8A-41D6-490D-AE08-1BF548DDF4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291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DC760-FBB5-4A2C-A874-EB3298B64B39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064FA-F127-4474-9F8C-858AAB133B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30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9220F-1B05-416A-A6A8-F478A07EBCF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058C2-A594-4A96-B0F8-A383400025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0115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76410-4F48-4F69-A505-384FAA2253A8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36E01-4C73-4A0D-AE67-180A00DC0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1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11768-272A-4859-A86F-BDDF1823595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0358F-448E-4DCF-9CC4-DE32F43036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17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76B01-5CB8-431D-8EFB-0E7ED6283CAE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A2C73-06C2-4333-83F5-8BE19505D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375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7362-8786-41E3-96A4-CFC5D1D41A3F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081B9-B52F-494C-BC5E-121365655A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36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8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681" y="4499676"/>
              <a:ext cx="4295219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8538" y="4319027"/>
              <a:ext cx="8280254" cy="1208092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4014" y="4334834"/>
              <a:ext cx="8164231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7164" y="4316769"/>
              <a:ext cx="4939265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A58F7-A330-4A83-A31E-40D4B15CEE7C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F73D0-84E3-421B-BAF1-89C240E848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316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9D218-550D-4AC2-BA5F-9C342D978113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67F60-DDFC-4658-837E-BCDFA6EEA1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19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4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681" y="4501687"/>
              <a:ext cx="4295219" cy="101494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8538" y="4318998"/>
              <a:ext cx="8280254" cy="1208906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4014" y="4334786"/>
              <a:ext cx="8164231" cy="1102902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7164" y="4316742"/>
              <a:ext cx="4939265" cy="92697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A36CA-363C-4882-9F81-A4B48FA86DEC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974A7-A1A4-464F-BFDF-78D6385E2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6367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584C0-B6B7-4BA0-A669-3A9B7FAF0850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05C0B-5CD4-43A4-8F3E-50568A030F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8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DBA21-CD18-4CC2-8626-F14ACC8179EF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27312-79A2-45EE-BEEC-A99F2A2400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4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A83F2-E772-46CB-A716-39BA51AE15FD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899E-7503-4A7E-BD52-06493615CB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5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5534-A901-492E-9B6E-6BB99DBA27D5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94106-058B-4703-A25B-CBCB7BD276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8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2883F-E6EC-4061-BEC4-FF9928B5579D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22353-3E3D-48FB-897B-368AA0826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0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321A9-DC7D-4613-A1CC-E622F96368D0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7C74D-B8E6-41A6-88B6-B81BDA7389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72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B79E0-B061-45BE-B936-67614CF91ED4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F2B2-7FE0-47AE-A46A-1BBBCB081C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48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2B535-6342-4262-AE5D-ECCD1D337EBB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280B834-A27B-45C2-A29B-9D8BF6988D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5008563"/>
            <a:ext cx="2309812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6346825" cy="398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352A34C-149D-4970-88A2-9EBEC9E7DD83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679421F-2F30-46E8-ACA9-D8A2D241B4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62" r:id="rId2"/>
    <p:sldLayoutId id="2147484463" r:id="rId3"/>
    <p:sldLayoutId id="2147484464" r:id="rId4"/>
    <p:sldLayoutId id="2147484465" r:id="rId5"/>
    <p:sldLayoutId id="2147484466" r:id="rId6"/>
    <p:sldLayoutId id="2147484467" r:id="rId7"/>
    <p:sldLayoutId id="2147484468" r:id="rId8"/>
    <p:sldLayoutId id="2147484469" r:id="rId9"/>
    <p:sldLayoutId id="2147484470" r:id="rId10"/>
    <p:sldLayoutId id="2147484471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075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3081" name="Freeform 14"/>
            <p:cNvSpPr>
              <a:spLocks/>
            </p:cNvSpPr>
            <p:nvPr/>
          </p:nvSpPr>
          <p:spPr bwMode="hidden">
            <a:xfrm>
              <a:off x="4810006" y="4499677"/>
              <a:ext cx="4295986" cy="1016152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hidden">
            <a:xfrm>
              <a:off x="-308667" y="4319028"/>
              <a:ext cx="8279020" cy="1208091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/>
            <p:cNvSpPr>
              <a:spLocks/>
            </p:cNvSpPr>
            <p:nvPr/>
          </p:nvSpPr>
          <p:spPr bwMode="hidden">
            <a:xfrm>
              <a:off x="4286" y="4334834"/>
              <a:ext cx="8165219" cy="1101960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/>
            <p:cNvSpPr>
              <a:spLocks/>
            </p:cNvSpPr>
            <p:nvPr/>
          </p:nvSpPr>
          <p:spPr bwMode="hidden">
            <a:xfrm>
              <a:off x="4155651" y="4316769"/>
              <a:ext cx="4940859" cy="925827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92A7718-49FB-4350-BC39-7EDBDA7EB0E7}" type="datetimeFigureOut">
              <a:rPr lang="zh-CN" altLang="en-US"/>
              <a:pPr>
                <a:defRPr/>
              </a:pPr>
              <a:t>2021/10/17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</a:lstStyle>
          <a:p>
            <a:pPr>
              <a:defRPr/>
            </a:pPr>
            <a:fld id="{4613D2E6-D94A-48C7-A626-13DB009A70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30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72" r:id="rId4"/>
    <p:sldLayoutId id="2147484473" r:id="rId5"/>
    <p:sldLayoutId id="2147484474" r:id="rId6"/>
    <p:sldLayoutId id="2147484480" r:id="rId7"/>
    <p:sldLayoutId id="2147484481" r:id="rId8"/>
    <p:sldLayoutId id="2147484482" r:id="rId9"/>
    <p:sldLayoutId id="2147484475" r:id="rId10"/>
    <p:sldLayoutId id="2147484483" r:id="rId11"/>
    <p:sldLayoutId id="21474844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image" Target="../media/image42.png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6.png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24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png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31.wmf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088" y="1844675"/>
            <a:ext cx="7772400" cy="14700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err="1">
                <a:latin typeface="+mj-ea"/>
              </a:rPr>
              <a:t>Multisim</a:t>
            </a:r>
            <a:r>
              <a:rPr lang="zh-CN" altLang="en-US" b="1" dirty="0">
                <a:latin typeface="+mj-ea"/>
              </a:rPr>
              <a:t>与电路仿真设计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827088" y="836613"/>
            <a:ext cx="5037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zh-CN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压控电压源二阶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LPF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1507" name="Group 8"/>
          <p:cNvGrpSpPr>
            <a:grpSpLocks/>
          </p:cNvGrpSpPr>
          <p:nvPr/>
        </p:nvGrpSpPr>
        <p:grpSpPr bwMode="auto">
          <a:xfrm>
            <a:off x="395288" y="2057400"/>
            <a:ext cx="4038600" cy="2270125"/>
            <a:chOff x="745" y="1559"/>
            <a:chExt cx="2544" cy="1430"/>
          </a:xfrm>
        </p:grpSpPr>
        <p:graphicFrame>
          <p:nvGraphicFramePr>
            <p:cNvPr id="21513" name="Object 2"/>
            <p:cNvGraphicFramePr>
              <a:graphicFrameLocks noChangeAspect="1"/>
            </p:cNvGraphicFramePr>
            <p:nvPr/>
          </p:nvGraphicFramePr>
          <p:xfrm>
            <a:off x="745" y="1559"/>
            <a:ext cx="2544" cy="1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Photo Editor 照片" r:id="rId3" imgW="13708388" imgH="7706801" progId="MSPhotoEd.3">
                    <p:embed/>
                  </p:oleObj>
                </mc:Choice>
                <mc:Fallback>
                  <p:oleObj name="Photo Editor 照片" r:id="rId3" imgW="13708388" imgH="7706801" progId="MSPhotoEd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1559"/>
                          <a:ext cx="2544" cy="1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089" y="2577"/>
              <a:ext cx="8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508" name="AutoShape 3"/>
          <p:cNvSpPr>
            <a:spLocks/>
          </p:cNvSpPr>
          <p:nvPr/>
        </p:nvSpPr>
        <p:spPr bwMode="auto">
          <a:xfrm>
            <a:off x="611188" y="4557713"/>
            <a:ext cx="1614487" cy="457200"/>
          </a:xfrm>
          <a:prstGeom prst="borderCallout1">
            <a:avLst>
              <a:gd name="adj1" fmla="val 25000"/>
              <a:gd name="adj2" fmla="val 104718"/>
              <a:gd name="adj3" fmla="val -54861"/>
              <a:gd name="adj4" fmla="val 116421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引入正反馈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63588" y="1600200"/>
            <a:ext cx="8056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为提高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，且在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时幅频特性按－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40dB/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十倍频下降。</a:t>
            </a:r>
            <a:endParaRPr kumimoji="1" lang="zh-CN" alt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725988" y="2286000"/>
            <a:ext cx="38862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f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→0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断路，正反馈断开，放大倍数为通带放大倍数。 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725988" y="3581400"/>
            <a:ext cx="4240212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f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→∞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短路，正反馈不起作用，放大倍数→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 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81025" y="5157788"/>
            <a:ext cx="83550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因而有可能在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时放大倍数等于或大于通带放大倍数。对于不同频率的信号正反馈的强弱不同。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 txBox="1">
            <a:spLocks noChangeArrowheads="1"/>
          </p:cNvSpPr>
          <p:nvPr/>
        </p:nvSpPr>
        <p:spPr bwMode="auto">
          <a:xfrm>
            <a:off x="827088" y="901700"/>
            <a:ext cx="568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zh-CN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压控电压源二阶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LPF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的分析</a:t>
            </a:r>
          </a:p>
        </p:txBody>
      </p:sp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349250" y="1531938"/>
          <a:ext cx="4038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Photo Editor 照片" r:id="rId3" imgW="13708388" imgH="7706801" progId="MSPhotoEd.3">
                  <p:embed/>
                </p:oleObj>
              </mc:Choice>
              <mc:Fallback>
                <p:oleObj name="Photo Editor 照片" r:id="rId3" imgW="13708388" imgH="7706801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1531938"/>
                        <a:ext cx="4038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782255"/>
              </p:ext>
            </p:extLst>
          </p:nvPr>
        </p:nvGraphicFramePr>
        <p:xfrm>
          <a:off x="4711700" y="4828408"/>
          <a:ext cx="3121025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Equation" r:id="rId5" imgW="1625600" imgH="508000" progId="Equation.DSMT4">
                  <p:embed/>
                </p:oleObj>
              </mc:Choice>
              <mc:Fallback>
                <p:oleObj name="Equation" r:id="rId5" imgW="16256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00" y="4828408"/>
                        <a:ext cx="3121025" cy="9159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Dz0704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3825"/>
            <a:ext cx="35052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605825"/>
              </p:ext>
            </p:extLst>
          </p:nvPr>
        </p:nvGraphicFramePr>
        <p:xfrm>
          <a:off x="4643438" y="5875338"/>
          <a:ext cx="3889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公式" r:id="rId8" imgW="1968500" imgH="317500" progId="Equation.3">
                  <p:embed/>
                </p:oleObj>
              </mc:Choice>
              <mc:Fallback>
                <p:oleObj name="公式" r:id="rId8" imgW="19685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875338"/>
                        <a:ext cx="3889375" cy="590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72809"/>
              </p:ext>
            </p:extLst>
          </p:nvPr>
        </p:nvGraphicFramePr>
        <p:xfrm>
          <a:off x="4643438" y="2546350"/>
          <a:ext cx="352742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10" imgW="1790700" imgH="660400" progId="Equation.3">
                  <p:embed/>
                </p:oleObj>
              </mc:Choice>
              <mc:Fallback>
                <p:oleObj name="Equation" r:id="rId10" imgW="1790700" imgH="66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546350"/>
                        <a:ext cx="3527425" cy="1225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19202"/>
              </p:ext>
            </p:extLst>
          </p:nvPr>
        </p:nvGraphicFramePr>
        <p:xfrm>
          <a:off x="4664155" y="3902843"/>
          <a:ext cx="1339353" cy="879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12" imgW="774364" imgH="507780" progId="Equation.DSMT4">
                  <p:embed/>
                </p:oleObj>
              </mc:Choice>
              <mc:Fallback>
                <p:oleObj name="Equation" r:id="rId12" imgW="774364" imgH="5077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155" y="3902843"/>
                        <a:ext cx="1339353" cy="87998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053413"/>
              </p:ext>
            </p:extLst>
          </p:nvPr>
        </p:nvGraphicFramePr>
        <p:xfrm>
          <a:off x="4345603" y="1751833"/>
          <a:ext cx="3937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14" imgW="2082600" imgH="431640" progId="Equation.DSMT4">
                  <p:embed/>
                </p:oleObj>
              </mc:Choice>
              <mc:Fallback>
                <p:oleObj name="Equation" r:id="rId14" imgW="2082600" imgH="4316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603" y="1751833"/>
                        <a:ext cx="3937000" cy="815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2500313" y="3238500"/>
            <a:ext cx="1365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kumimoji="1"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4975" y="387350"/>
            <a:ext cx="7931150" cy="3432175"/>
          </a:xfrm>
        </p:spPr>
        <p:txBody>
          <a:bodyPr rtlCol="0"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zh-CN" altLang="en-US" sz="4400" dirty="0"/>
              <a:t>三、实验内容：</a:t>
            </a:r>
            <a:endParaRPr lang="en-US" altLang="zh-CN" sz="4400" dirty="0"/>
          </a:p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、运算电路及负反馈分析</a:t>
            </a:r>
            <a:endParaRPr lang="en-US" altLang="zh-C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sz="3500" dirty="0"/>
              <a:t>       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电路如图</a:t>
            </a:r>
            <a:r>
              <a:rPr lang="en-US" altLang="zh-CN" sz="29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900" dirty="0">
                <a:latin typeface="宋体" pitchFamily="2" charset="-122"/>
                <a:ea typeface="宋体" pitchFamily="2" charset="-122"/>
              </a:rPr>
              <a:t>f=1kHz,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输入电压振幅</a:t>
            </a:r>
            <a:r>
              <a:rPr lang="en-US" altLang="zh-CN" sz="2900" dirty="0">
                <a:latin typeface="宋体" pitchFamily="2" charset="-122"/>
                <a:ea typeface="宋体" pitchFamily="2" charset="-122"/>
              </a:rPr>
              <a:t>5mV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，集成运放选用</a:t>
            </a:r>
            <a:r>
              <a:rPr lang="en-US" altLang="zh-CN" sz="2900" dirty="0">
                <a:latin typeface="宋体" pitchFamily="2" charset="-122"/>
                <a:ea typeface="宋体" pitchFamily="2" charset="-122"/>
              </a:rPr>
              <a:t>LM124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，直流电源为正负</a:t>
            </a:r>
            <a:r>
              <a:rPr lang="en-US" altLang="zh-CN" sz="2900" dirty="0">
                <a:latin typeface="宋体" pitchFamily="2" charset="-122"/>
                <a:ea typeface="宋体" pitchFamily="2" charset="-122"/>
              </a:rPr>
              <a:t>15V</a:t>
            </a:r>
            <a:r>
              <a:rPr lang="zh-CN" altLang="en-US" sz="29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900" dirty="0">
              <a:latin typeface="宋体" pitchFamily="2" charset="-122"/>
              <a:ea typeface="宋体" pitchFamily="2" charset="-122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断开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，测试输入、输出电压波形，测试级联电路的电压放大倍数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Au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和输入电阻</a:t>
            </a:r>
            <a:r>
              <a:rPr lang="en-US" altLang="zh-CN" sz="2900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Ri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，完成表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测试数据，与理论值比较。</a:t>
            </a:r>
            <a:endParaRPr lang="en-US" altLang="zh-CN" sz="29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闭合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，改变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R2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的阻值，测试含级间反馈的电路的电压放大倍数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Au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和输入电阻</a:t>
            </a:r>
            <a:r>
              <a:rPr lang="en-US" altLang="zh-CN" sz="2900" dirty="0" err="1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Ri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，完成表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测试数据，与理论值比较。</a:t>
            </a:r>
            <a:endParaRPr lang="en-US" altLang="zh-CN" sz="2900" dirty="0">
              <a:latin typeface="宋体" pitchFamily="2" charset="-122"/>
              <a:ea typeface="宋体" pitchFamily="2" charset="-122"/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   问题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S1</a:t>
            </a:r>
            <a:r>
              <a:rPr lang="zh-CN" altLang="en-US" sz="2900" dirty="0">
                <a:latin typeface="宋体" pitchFamily="2" charset="-122"/>
                <a:ea typeface="宋体" pitchFamily="2" charset="-122"/>
                <a:cs typeface="Times New Roman" panose="02020603050405020304" pitchFamily="18" charset="0"/>
              </a:rPr>
              <a:t>闭合后，电路引入了哪种类型的级间负反馈，解释该负反馈对电压放大倍数和输入电阻产生了什么影响，为什么？</a:t>
            </a:r>
            <a:endParaRPr lang="zh-CN" altLang="en-US" sz="22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3555" name="矩形 4"/>
          <p:cNvSpPr>
            <a:spLocks noChangeArrowheads="1"/>
          </p:cNvSpPr>
          <p:nvPr/>
        </p:nvSpPr>
        <p:spPr bwMode="auto">
          <a:xfrm>
            <a:off x="434975" y="551656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35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17925"/>
            <a:ext cx="6905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1403648" y="4981189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i="1" baseline="-250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424285" y="5351077"/>
            <a:ext cx="28892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27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3480"/>
              </p:ext>
            </p:extLst>
          </p:nvPr>
        </p:nvGraphicFramePr>
        <p:xfrm>
          <a:off x="1619250" y="765175"/>
          <a:ext cx="4679950" cy="14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7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R2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400" b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kΩ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400" b="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algn="ctr"/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断开）</a:t>
                      </a: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闭合）</a:t>
                      </a: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闭合）</a:t>
                      </a: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Au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4.77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9.89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Ri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kΩ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8" marR="91428" marT="45696" marB="456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00" name="矩形 15"/>
          <p:cNvSpPr>
            <a:spLocks noChangeArrowheads="1"/>
          </p:cNvSpPr>
          <p:nvPr/>
        </p:nvSpPr>
        <p:spPr bwMode="auto">
          <a:xfrm>
            <a:off x="2051720" y="2376487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运算电路实验数据</a:t>
            </a:r>
          </a:p>
        </p:txBody>
      </p:sp>
      <p:sp>
        <p:nvSpPr>
          <p:cNvPr id="24601" name="矩形 4"/>
          <p:cNvSpPr>
            <a:spLocks noChangeArrowheads="1"/>
          </p:cNvSpPr>
          <p:nvPr/>
        </p:nvSpPr>
        <p:spPr bwMode="auto">
          <a:xfrm>
            <a:off x="434975" y="5516563"/>
            <a:ext cx="495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46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86125"/>
            <a:ext cx="690562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03" name="矩形 1"/>
          <p:cNvSpPr>
            <a:spLocks noChangeArrowheads="1"/>
          </p:cNvSpPr>
          <p:nvPr/>
        </p:nvSpPr>
        <p:spPr bwMode="auto">
          <a:xfrm>
            <a:off x="1435100" y="4594225"/>
            <a:ext cx="36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i="1" baseline="-250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1455738" y="4964113"/>
            <a:ext cx="28892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395288" y="836613"/>
            <a:ext cx="8640762" cy="2305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、有源和无源滤波电路分析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无源和有源二阶低通滤波器如图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和图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所示，完成以下数据测试并填写表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测试无源空载时（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断开）滤波电路的幅频特性、通带电压增益和截止频率；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测试无源带载时（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S1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闭合）滤波电路的幅频特性、通带电压增益和截止频率；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测试有源低通滤波电路幅频特性、通带电压增益和截止频率。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    问题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：根据表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的实验数据，分析有源滤波电路具有的优势。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矩形 4"/>
          <p:cNvSpPr>
            <a:spLocks noChangeArrowheads="1"/>
          </p:cNvSpPr>
          <p:nvPr/>
        </p:nvSpPr>
        <p:spPr bwMode="auto">
          <a:xfrm>
            <a:off x="8072438" y="6072188"/>
            <a:ext cx="52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604" name="矩形 4"/>
          <p:cNvSpPr>
            <a:spLocks noChangeArrowheads="1"/>
          </p:cNvSpPr>
          <p:nvPr/>
        </p:nvSpPr>
        <p:spPr bwMode="auto">
          <a:xfrm>
            <a:off x="1215748" y="4660838"/>
            <a:ext cx="2225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</a:t>
            </a:r>
            <a:r>
              <a:rPr lang="en-US" altLang="zh-CN" sz="1800" dirty="0">
                <a:solidFill>
                  <a:schemeClr val="tx1"/>
                </a:solidFill>
              </a:rPr>
              <a:t>2 </a:t>
            </a:r>
            <a:r>
              <a:rPr lang="zh-CN" altLang="en-US" sz="1800" dirty="0">
                <a:solidFill>
                  <a:schemeClr val="tx1"/>
                </a:solidFill>
              </a:rPr>
              <a:t>无源低通滤波器</a:t>
            </a:r>
          </a:p>
        </p:txBody>
      </p:sp>
      <p:sp>
        <p:nvSpPr>
          <p:cNvPr id="25605" name="矩形 15"/>
          <p:cNvSpPr>
            <a:spLocks noChangeArrowheads="1"/>
          </p:cNvSpPr>
          <p:nvPr/>
        </p:nvSpPr>
        <p:spPr bwMode="auto">
          <a:xfrm>
            <a:off x="5590414" y="4832121"/>
            <a:ext cx="3000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滤波器比较实验数据</a:t>
            </a:r>
          </a:p>
        </p:txBody>
      </p:sp>
      <p:pic>
        <p:nvPicPr>
          <p:cNvPr id="25606" name="Picture 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46915"/>
            <a:ext cx="40322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3" y="4864199"/>
            <a:ext cx="551815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54560"/>
              </p:ext>
            </p:extLst>
          </p:nvPr>
        </p:nvGraphicFramePr>
        <p:xfrm>
          <a:off x="4911725" y="3222396"/>
          <a:ext cx="3581401" cy="152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2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滤波器状态</a:t>
                      </a: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无源空载</a:t>
                      </a: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无源帶载</a:t>
                      </a: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有源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通带电压增益</a:t>
                      </a:r>
                      <a:endParaRPr lang="en-US" altLang="zh-CN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20lg|Aup|  (dB)</a:t>
                      </a:r>
                      <a:endParaRPr lang="zh-CN" alt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-9.54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6.02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截止频率</a:t>
                      </a:r>
                      <a:r>
                        <a:rPr lang="en-US" altLang="zh-CN" sz="1400" i="1" dirty="0" err="1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400" baseline="-25000" dirty="0" err="1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400" dirty="0">
                          <a:latin typeface="Times New Roman" pitchFamily="18" charset="0"/>
                          <a:cs typeface="Times New Roman" pitchFamily="18" charset="0"/>
                        </a:rPr>
                        <a:t>kHz</a:t>
                      </a:r>
                      <a:r>
                        <a:rPr lang="zh-CN" altLang="en-US" sz="1400" dirty="0"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2" marR="91422"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35" name="矩形 4"/>
          <p:cNvSpPr>
            <a:spLocks noChangeArrowheads="1"/>
          </p:cNvSpPr>
          <p:nvPr/>
        </p:nvSpPr>
        <p:spPr bwMode="auto">
          <a:xfrm>
            <a:off x="744764" y="6445107"/>
            <a:ext cx="21932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</a:t>
            </a:r>
            <a:r>
              <a:rPr lang="en-US" altLang="zh-CN" sz="1800" dirty="0">
                <a:solidFill>
                  <a:schemeClr val="tx1"/>
                </a:solidFill>
              </a:rPr>
              <a:t>3 </a:t>
            </a:r>
            <a:r>
              <a:rPr lang="zh-CN" altLang="en-US" sz="1800" dirty="0">
                <a:solidFill>
                  <a:schemeClr val="tx1"/>
                </a:solidFill>
              </a:rPr>
              <a:t>有源低通滤波器</a:t>
            </a:r>
          </a:p>
        </p:txBody>
      </p:sp>
      <p:graphicFrame>
        <p:nvGraphicFramePr>
          <p:cNvPr id="256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31903"/>
              </p:ext>
            </p:extLst>
          </p:nvPr>
        </p:nvGraphicFramePr>
        <p:xfrm>
          <a:off x="6094278" y="5517232"/>
          <a:ext cx="2398848" cy="651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3" name="公式" r:id="rId5" imgW="1447172" imgH="393529" progId="Equation.3">
                  <p:embed/>
                </p:oleObj>
              </mc:Choice>
              <mc:Fallback>
                <p:oleObj name="公式" r:id="rId5" imgW="144717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278" y="5517232"/>
                        <a:ext cx="2398848" cy="651892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7" name="Text Box 10"/>
          <p:cNvSpPr txBox="1">
            <a:spLocks noChangeArrowheads="1"/>
          </p:cNvSpPr>
          <p:nvPr/>
        </p:nvSpPr>
        <p:spPr bwMode="auto">
          <a:xfrm>
            <a:off x="2255368" y="3001964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kumimoji="1" lang="en-US" altLang="zh-CN" sz="180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38" name="Text Box 10"/>
          <p:cNvSpPr txBox="1">
            <a:spLocks noChangeArrowheads="1"/>
          </p:cNvSpPr>
          <p:nvPr/>
        </p:nvSpPr>
        <p:spPr bwMode="auto">
          <a:xfrm>
            <a:off x="837730" y="2984501"/>
            <a:ext cx="1490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图中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0688" y="404812"/>
            <a:ext cx="8255000" cy="2679701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、压控电压源二阶低通滤波电路分析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压控电压源二阶低通滤波电路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如图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所示。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    如表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，改变反馈电阻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的阻值，利用参数扫描分析法测试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Rf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取值不同时电路的幅频特性。根据特性曲线，得到通带电压放大倍数</a:t>
            </a:r>
            <a:r>
              <a:rPr lang="en-US" altLang="zh-CN" sz="2000" dirty="0" err="1">
                <a:latin typeface="宋体" pitchFamily="2" charset="-122"/>
                <a:ea typeface="宋体" pitchFamily="2" charset="-122"/>
              </a:rPr>
              <a:t>Aup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和特征频率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处的电压放大倍数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Au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，计算品质因数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，完成表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      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问题</a:t>
            </a:r>
            <a:r>
              <a:rPr lang="en-US" altLang="zh-CN" sz="2000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：解释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宋体" pitchFamily="2" charset="-122"/>
                <a:ea typeface="宋体" pitchFamily="2" charset="-122"/>
              </a:rPr>
              <a:t>f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对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宋体" pitchFamily="2" charset="-122"/>
                <a:ea typeface="宋体" pitchFamily="2" charset="-122"/>
              </a:rPr>
              <a:t>值和滤波电路特性的影响。</a:t>
            </a:r>
            <a:endParaRPr lang="en-US" altLang="zh-CN" sz="2000" dirty="0">
              <a:latin typeface="宋体" pitchFamily="2" charset="-122"/>
              <a:ea typeface="宋体" pitchFamily="2" charset="-122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zh-CN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矩形 4"/>
          <p:cNvSpPr>
            <a:spLocks noChangeArrowheads="1"/>
          </p:cNvSpPr>
          <p:nvPr/>
        </p:nvSpPr>
        <p:spPr bwMode="auto">
          <a:xfrm>
            <a:off x="8072438" y="6072188"/>
            <a:ext cx="522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6628" name="矩形 15"/>
          <p:cNvSpPr>
            <a:spLocks noChangeArrowheads="1"/>
          </p:cNvSpPr>
          <p:nvPr/>
        </p:nvSpPr>
        <p:spPr bwMode="auto">
          <a:xfrm>
            <a:off x="1535906" y="6488112"/>
            <a:ext cx="491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压控电压源二阶低通滤波电路实验数据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050534"/>
              </p:ext>
            </p:extLst>
          </p:nvPr>
        </p:nvGraphicFramePr>
        <p:xfrm>
          <a:off x="827584" y="4867275"/>
          <a:ext cx="5712798" cy="16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5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i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400" i="1" baseline="-25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400" dirty="0" err="1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Ω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特征频率</a:t>
                      </a:r>
                      <a:r>
                        <a:rPr lang="en-US" altLang="zh-CN" sz="1400" i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（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kHz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）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通带电压放大倍数</a:t>
                      </a:r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14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14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电压放大倍数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品质因数</a:t>
                      </a:r>
                      <a:endParaRPr lang="en-US" altLang="zh-CN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i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=|Au/</a:t>
                      </a:r>
                      <a:r>
                        <a:rPr lang="en-US" altLang="zh-CN" sz="14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Aup</a:t>
                      </a: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9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aseline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4.01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1.67</a:t>
                      </a:r>
                      <a:endParaRPr lang="zh-CN" altLang="en-US" sz="14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6" marR="91436" marT="45754" marB="457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66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857500"/>
            <a:ext cx="5562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72" name="矩形 4"/>
          <p:cNvSpPr>
            <a:spLocks noChangeArrowheads="1"/>
          </p:cNvSpPr>
          <p:nvPr/>
        </p:nvSpPr>
        <p:spPr bwMode="auto">
          <a:xfrm>
            <a:off x="755650" y="4005263"/>
            <a:ext cx="538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</a:rPr>
              <a:t>图</a:t>
            </a:r>
            <a:r>
              <a:rPr lang="en-US" altLang="zh-CN" sz="1800">
                <a:solidFill>
                  <a:schemeClr val="tx1"/>
                </a:solidFill>
              </a:rPr>
              <a:t>4</a:t>
            </a: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266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324010"/>
              </p:ext>
            </p:extLst>
          </p:nvPr>
        </p:nvGraphicFramePr>
        <p:xfrm>
          <a:off x="6584519" y="2815485"/>
          <a:ext cx="2189702" cy="59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8" name="公式" r:id="rId4" imgW="1447172" imgH="393529" progId="Equation.3">
                  <p:embed/>
                </p:oleObj>
              </mc:Choice>
              <mc:Fallback>
                <p:oleObj name="公式" r:id="rId4" imgW="1447172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519" y="2815485"/>
                        <a:ext cx="2189702" cy="595056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74" name="Text Box 10"/>
          <p:cNvSpPr txBox="1">
            <a:spLocks noChangeArrowheads="1"/>
          </p:cNvSpPr>
          <p:nvPr/>
        </p:nvSpPr>
        <p:spPr bwMode="auto">
          <a:xfrm>
            <a:off x="2627313" y="2714625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75" name="Text Box 10"/>
          <p:cNvSpPr txBox="1">
            <a:spLocks noChangeArrowheads="1"/>
          </p:cNvSpPr>
          <p:nvPr/>
        </p:nvSpPr>
        <p:spPr bwMode="auto">
          <a:xfrm>
            <a:off x="1187342" y="2714625"/>
            <a:ext cx="249664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图中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kumimoji="1"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122" y="2168546"/>
            <a:ext cx="9144000" cy="4689454"/>
          </a:xfrm>
          <a:prstGeom prst="rect">
            <a:avLst/>
          </a:prstGeom>
        </p:spPr>
      </p:pic>
      <p:sp>
        <p:nvSpPr>
          <p:cNvPr id="27651" name="标题 2"/>
          <p:cNvSpPr>
            <a:spLocks noGrp="1"/>
          </p:cNvSpPr>
          <p:nvPr>
            <p:ph type="title"/>
          </p:nvPr>
        </p:nvSpPr>
        <p:spPr>
          <a:xfrm>
            <a:off x="2124075" y="404813"/>
            <a:ext cx="3524250" cy="692150"/>
          </a:xfrm>
        </p:spPr>
        <p:txBody>
          <a:bodyPr/>
          <a:lstStyle/>
          <a:p>
            <a:pPr eaLnBrk="1" hangingPunct="1"/>
            <a:r>
              <a:rPr lang="zh-CN" altLang="en-US" sz="3200"/>
              <a:t>四、仿真说明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323850" y="1782763"/>
            <a:ext cx="8569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仿真</a:t>
            </a:r>
            <a:r>
              <a:rPr lang="zh-CN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分析</a:t>
            </a:r>
            <a:r>
              <a:rPr lang="zh-CN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参数扫描</a:t>
            </a:r>
            <a:r>
              <a:rPr lang="zh-CN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参数</a:t>
            </a:r>
            <a:r>
              <a:rPr lang="zh-CN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扫描设置：设置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步骤如下</a:t>
            </a:r>
            <a:endParaRPr lang="zh-CN" altLang="zh-CN" sz="18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7653" name="Rectangle 4"/>
          <p:cNvSpPr txBox="1">
            <a:spLocks noChangeArrowheads="1"/>
          </p:cNvSpPr>
          <p:nvPr/>
        </p:nvSpPr>
        <p:spPr bwMode="auto">
          <a:xfrm>
            <a:off x="1403350" y="1125538"/>
            <a:ext cx="3659188" cy="657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tx1"/>
                </a:solidFill>
                <a:ea typeface="华文新魏" panose="02010800040101010101" pitchFamily="2" charset="-122"/>
              </a:rPr>
              <a:t>参数扫描分析测试</a:t>
            </a:r>
            <a:endParaRPr lang="zh-CN" altLang="zh-CN" sz="28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3232944" y="5373216"/>
            <a:ext cx="1008112" cy="288032"/>
          </a:xfrm>
          <a:prstGeom prst="wedgeEllipseCallout">
            <a:avLst>
              <a:gd name="adj1" fmla="val 79374"/>
              <a:gd name="adj2" fmla="val -307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2565400"/>
            <a:ext cx="8147050" cy="36004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dirty="0">
                <a:latin typeface="+mn-ea"/>
              </a:rPr>
              <a:t>一</a:t>
            </a:r>
            <a:r>
              <a:rPr lang="zh-CN" altLang="zh-CN" dirty="0">
                <a:latin typeface="+mn-ea"/>
              </a:rPr>
              <a:t>、实验目的与任务</a:t>
            </a: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en-US" altLang="zh-CN" sz="2400" dirty="0"/>
              <a:t>        </a:t>
            </a:r>
            <a:r>
              <a:rPr lang="zh-CN" altLang="zh-CN" sz="2400" dirty="0"/>
              <a:t>熟悉实际集成运放电路参数及使用方法，理解负反馈放大电路构成原理及作用，掌握集成运放电路仿真分析方法；仿真分析集成运放构成的运算电路特性；仿真分析有源和无源滤波电路区别</a:t>
            </a:r>
            <a:r>
              <a:rPr lang="zh-CN" altLang="en-US" sz="2400" dirty="0"/>
              <a:t>，二阶低通滤波电路特性</a:t>
            </a:r>
            <a:r>
              <a:rPr lang="zh-CN" altLang="zh-CN" sz="2400" dirty="0"/>
              <a:t>。</a:t>
            </a:r>
            <a:endParaRPr lang="zh-CN" altLang="zh-CN" dirty="0">
              <a:latin typeface="+mn-ea"/>
            </a:endParaRPr>
          </a:p>
          <a:p>
            <a:pPr marL="0" indent="0" eaLnBrk="1" fontAlgn="auto" hangingPunct="1"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zh-CN" altLang="en-US" dirty="0">
                <a:latin typeface="+mn-ea"/>
              </a:rPr>
              <a:t>二、</a:t>
            </a:r>
            <a:r>
              <a:rPr lang="zh-CN" altLang="zh-CN" dirty="0">
                <a:latin typeface="+mn-ea"/>
              </a:rPr>
              <a:t>实验</a:t>
            </a:r>
            <a:r>
              <a:rPr lang="zh-CN" altLang="en-US" dirty="0">
                <a:latin typeface="+mn-ea"/>
              </a:rPr>
              <a:t>原理</a:t>
            </a:r>
            <a:r>
              <a:rPr lang="en-US" altLang="zh-CN" sz="2400" dirty="0">
                <a:latin typeface="+mn-ea"/>
              </a:rPr>
              <a:t>   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549275"/>
            <a:ext cx="8147050" cy="12096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zh-CN" b="1" dirty="0">
                <a:latin typeface="+mj-ea"/>
              </a:rPr>
              <a:t>实验</a:t>
            </a:r>
            <a:r>
              <a:rPr lang="zh-CN" altLang="en-US" b="1" dirty="0">
                <a:latin typeface="+mj-ea"/>
              </a:rPr>
              <a:t>七</a:t>
            </a:r>
            <a:br>
              <a:rPr lang="en-US" altLang="zh-CN" b="1" dirty="0">
                <a:latin typeface="+mj-ea"/>
              </a:rPr>
            </a:br>
            <a:r>
              <a:rPr lang="zh-CN" altLang="zh-CN" b="1" dirty="0"/>
              <a:t>集成运放电路特性分析</a:t>
            </a:r>
            <a:endParaRPr lang="zh-CN" altLang="en-US" dirty="0">
              <a:latin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113" y="549275"/>
            <a:ext cx="5643562" cy="4572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、负反馈类型和 作用</a:t>
            </a:r>
            <a:endParaRPr lang="zh-CN" altLang="en-US" sz="3200" b="1">
              <a:solidFill>
                <a:schemeClr val="tx1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gray">
          <a:xfrm>
            <a:off x="879475" y="1065213"/>
            <a:ext cx="42195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负反馈的类型</a:t>
            </a:r>
          </a:p>
        </p:txBody>
      </p:sp>
      <p:pic>
        <p:nvPicPr>
          <p:cNvPr id="8" name="Picture 21" descr="图片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213" y="4249738"/>
            <a:ext cx="3076575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4217988"/>
            <a:ext cx="3141662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z0603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3273" r="51854" b="57437"/>
          <a:stretch>
            <a:fillRect/>
          </a:stretch>
        </p:blipFill>
        <p:spPr bwMode="auto">
          <a:xfrm>
            <a:off x="1287463" y="1628775"/>
            <a:ext cx="3328987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 descr="Dz0603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4" b="57437"/>
          <a:stretch>
            <a:fillRect/>
          </a:stretch>
        </p:blipFill>
        <p:spPr bwMode="auto">
          <a:xfrm>
            <a:off x="5076825" y="1616075"/>
            <a:ext cx="324326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1657350" y="3760788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负反馈</a:t>
            </a:r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5324475" y="3776663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电流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串联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负反馈</a:t>
            </a:r>
          </a:p>
        </p:txBody>
      </p:sp>
      <p:sp>
        <p:nvSpPr>
          <p:cNvPr id="14346" name="Text Box 8"/>
          <p:cNvSpPr txBox="1">
            <a:spLocks noChangeArrowheads="1"/>
          </p:cNvSpPr>
          <p:nvPr/>
        </p:nvSpPr>
        <p:spPr bwMode="auto">
          <a:xfrm>
            <a:off x="1687925" y="6308725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并联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负反馈</a:t>
            </a:r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165725" y="6308725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并联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负反馈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gray">
          <a:xfrm>
            <a:off x="857250" y="571500"/>
            <a:ext cx="5659438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en-US" altLang="zh-CN" sz="3200" b="1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负反馈对放大电路的影响</a:t>
            </a:r>
          </a:p>
        </p:txBody>
      </p:sp>
      <p:graphicFrame>
        <p:nvGraphicFramePr>
          <p:cNvPr id="21" name="Group 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82139047"/>
              </p:ext>
            </p:extLst>
          </p:nvPr>
        </p:nvGraphicFramePr>
        <p:xfrm>
          <a:off x="25400" y="1484312"/>
          <a:ext cx="9072563" cy="4104927"/>
        </p:xfrm>
        <a:graphic>
          <a:graphicData uri="http://schemas.openxmlformats.org/drawingml/2006/table">
            <a:tbl>
              <a:tblPr/>
              <a:tblGrid>
                <a:gridCol w="1455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76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71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反馈组态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电压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串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联            负反馈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电压</a:t>
                      </a:r>
                      <a:r>
                        <a:rPr kumimoji="0" lang="zh-CN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并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联               负反馈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电流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串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联            负反馈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电流</a:t>
                      </a:r>
                      <a:r>
                        <a:rPr kumimoji="0" lang="zh-CN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并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联           负反馈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6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稳定和展宽频带的对象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7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输入电阻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↑增大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↓减小</a:t>
                      </a: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(0)</a:t>
                      </a:r>
                      <a:endParaRPr kumimoji="0" lang="zh-CN" altLang="en-US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↑增大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(∞)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↓减小</a:t>
                      </a:r>
                      <a:r>
                        <a:rPr kumimoji="0" lang="en-US" altLang="zh-CN" sz="20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(0)</a:t>
                      </a:r>
                      <a:endParaRPr kumimoji="0" lang="el-GR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输出电阻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↓减小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(0)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↓减小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(0)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↑增大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↑增大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63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功能</a:t>
                      </a:r>
                    </a:p>
                  </a:txBody>
                  <a:tcPr marT="45721" marB="4572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Ü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控制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Ü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电压放大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Ï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控制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Ü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电流转换成电压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Ü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控制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Ï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电压转换成电流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Ï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控制</a:t>
                      </a:r>
                      <a:r>
                        <a:rPr kumimoji="0" lang="en-US" altLang="zh-CN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Ï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电流放大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9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49407"/>
              </p:ext>
            </p:extLst>
          </p:nvPr>
        </p:nvGraphicFramePr>
        <p:xfrm>
          <a:off x="1763688" y="2608948"/>
          <a:ext cx="1049030" cy="71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608948"/>
                        <a:ext cx="1049030" cy="71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676772"/>
              </p:ext>
            </p:extLst>
          </p:nvPr>
        </p:nvGraphicFramePr>
        <p:xfrm>
          <a:off x="3751924" y="2514143"/>
          <a:ext cx="1272852" cy="83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5" imgW="711200" imgH="457200" progId="Equation.3">
                  <p:embed/>
                </p:oleObj>
              </mc:Choice>
              <mc:Fallback>
                <p:oleObj name="公式" r:id="rId5" imgW="711200" imgH="457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924" y="2514143"/>
                        <a:ext cx="1272852" cy="83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99648"/>
              </p:ext>
            </p:extLst>
          </p:nvPr>
        </p:nvGraphicFramePr>
        <p:xfrm>
          <a:off x="5734990" y="2564903"/>
          <a:ext cx="1243660" cy="81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公式" r:id="rId7" imgW="711200" imgH="457200" progId="Equation.3">
                  <p:embed/>
                </p:oleObj>
              </mc:Choice>
              <mc:Fallback>
                <p:oleObj name="公式" r:id="rId7" imgW="711200" imgH="45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990" y="2564903"/>
                        <a:ext cx="1243660" cy="816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88536"/>
              </p:ext>
            </p:extLst>
          </p:nvPr>
        </p:nvGraphicFramePr>
        <p:xfrm>
          <a:off x="7596363" y="2587561"/>
          <a:ext cx="1104554" cy="7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公式" r:id="rId9" imgW="647700" imgH="457200" progId="Equation.3">
                  <p:embed/>
                </p:oleObj>
              </mc:Choice>
              <mc:Fallback>
                <p:oleObj name="公式" r:id="rId9" imgW="647700" imgH="457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63" y="2587561"/>
                        <a:ext cx="1104554" cy="7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85938" y="428625"/>
            <a:ext cx="5429250" cy="642938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华文行楷" panose="02010800040101010101" pitchFamily="2" charset="-122"/>
                <a:ea typeface="华文行楷" panose="02010800040101010101" pitchFamily="2" charset="-122"/>
              </a:rPr>
              <a:t>基本运算电路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638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892495"/>
              </p:ext>
            </p:extLst>
          </p:nvPr>
        </p:nvGraphicFramePr>
        <p:xfrm>
          <a:off x="1085851" y="2171701"/>
          <a:ext cx="3414712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9" name="Photo Editor 照片" r:id="rId3" imgW="10847619" imgH="7268590" progId="MSPhotoEd.3">
                  <p:embed/>
                </p:oleObj>
              </mc:Choice>
              <mc:Fallback>
                <p:oleObj name="Photo Editor 照片" r:id="rId3" imgW="10847619" imgH="7268590" progId="MSPhotoEd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1" y="2171701"/>
                        <a:ext cx="3414712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224125"/>
              </p:ext>
            </p:extLst>
          </p:nvPr>
        </p:nvGraphicFramePr>
        <p:xfrm>
          <a:off x="2836862" y="4644489"/>
          <a:ext cx="12620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公式" r:id="rId5" imgW="672808" imgH="406224" progId="Equation.3">
                  <p:embed/>
                </p:oleObj>
              </mc:Choice>
              <mc:Fallback>
                <p:oleObj name="公式" r:id="rId5" imgW="672808" imgH="40622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2" y="4644489"/>
                        <a:ext cx="1262063" cy="75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5"/>
          <p:cNvSpPr txBox="1">
            <a:spLocks noChangeArrowheads="1"/>
          </p:cNvSpPr>
          <p:nvPr/>
        </p:nvSpPr>
        <p:spPr bwMode="auto">
          <a:xfrm>
            <a:off x="1431925" y="1309688"/>
            <a:ext cx="4229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反相比例运算电路</a:t>
            </a:r>
          </a:p>
        </p:txBody>
      </p:sp>
      <p:graphicFrame>
        <p:nvGraphicFramePr>
          <p:cNvPr id="163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26084"/>
              </p:ext>
            </p:extLst>
          </p:nvPr>
        </p:nvGraphicFramePr>
        <p:xfrm>
          <a:off x="4845050" y="1919919"/>
          <a:ext cx="40481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Photo Editor 照片" r:id="rId7" imgW="11038095" imgH="5582429" progId="MSPhotoEd.3">
                  <p:embed/>
                </p:oleObj>
              </mc:Choice>
              <mc:Fallback>
                <p:oleObj name="Photo Editor 照片" r:id="rId7" imgW="11038095" imgH="5582429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0" y="1919919"/>
                        <a:ext cx="4048125" cy="205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5062538" y="1309688"/>
            <a:ext cx="3613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同相比例运算电路</a:t>
            </a:r>
          </a:p>
        </p:txBody>
      </p:sp>
      <p:graphicFrame>
        <p:nvGraphicFramePr>
          <p:cNvPr id="163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066451"/>
              </p:ext>
            </p:extLst>
          </p:nvPr>
        </p:nvGraphicFramePr>
        <p:xfrm>
          <a:off x="5473096" y="4584700"/>
          <a:ext cx="158273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公式" r:id="rId9" imgW="761669" imgH="406224" progId="Equation.3">
                  <p:embed/>
                </p:oleObj>
              </mc:Choice>
              <mc:Fallback>
                <p:oleObj name="公式" r:id="rId9" imgW="761669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096" y="4584700"/>
                        <a:ext cx="1582737" cy="742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3"/>
          <p:cNvSpPr txBox="1">
            <a:spLocks noChangeArrowheads="1"/>
          </p:cNvSpPr>
          <p:nvPr/>
        </p:nvSpPr>
        <p:spPr bwMode="auto">
          <a:xfrm>
            <a:off x="5434996" y="4211638"/>
            <a:ext cx="12652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电压串联</a:t>
            </a:r>
          </a:p>
        </p:txBody>
      </p:sp>
      <p:sp>
        <p:nvSpPr>
          <p:cNvPr id="16394" name="Text Box 13"/>
          <p:cNvSpPr txBox="1">
            <a:spLocks noChangeArrowheads="1"/>
          </p:cNvSpPr>
          <p:nvPr/>
        </p:nvSpPr>
        <p:spPr bwMode="auto">
          <a:xfrm>
            <a:off x="2836862" y="4244439"/>
            <a:ext cx="1223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电压并联</a:t>
            </a: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5402454" y="5358522"/>
            <a:ext cx="203835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→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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6396" name="矩形 1"/>
          <p:cNvSpPr>
            <a:spLocks noChangeArrowheads="1"/>
          </p:cNvSpPr>
          <p:nvPr/>
        </p:nvSpPr>
        <p:spPr bwMode="auto">
          <a:xfrm>
            <a:off x="1071563" y="2551113"/>
            <a:ext cx="650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endParaRPr lang="zh-CN" altLang="en-US"/>
          </a:p>
        </p:txBody>
      </p:sp>
      <p:sp>
        <p:nvSpPr>
          <p:cNvPr id="16397" name="Rectangle 25"/>
          <p:cNvSpPr>
            <a:spLocks noChangeArrowheads="1"/>
          </p:cNvSpPr>
          <p:nvPr/>
        </p:nvSpPr>
        <p:spPr bwMode="auto">
          <a:xfrm>
            <a:off x="2793207" y="5403314"/>
            <a:ext cx="23241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0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98" name="矩形 13"/>
          <p:cNvSpPr>
            <a:spLocks noChangeArrowheads="1"/>
          </p:cNvSpPr>
          <p:nvPr/>
        </p:nvSpPr>
        <p:spPr bwMode="auto">
          <a:xfrm>
            <a:off x="5010150" y="3644900"/>
            <a:ext cx="650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5" grpId="0"/>
      <p:bldP spid="163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14450"/>
            <a:ext cx="6572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1" name="Object 32"/>
          <p:cNvGraphicFramePr>
            <a:graphicFrameLocks noChangeAspect="1"/>
          </p:cNvGraphicFramePr>
          <p:nvPr/>
        </p:nvGraphicFramePr>
        <p:xfrm>
          <a:off x="715963" y="2813050"/>
          <a:ext cx="311150" cy="11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Equation" r:id="rId4" imgW="177492" imgH="63390" progId="Equation.3">
                  <p:embed/>
                </p:oleObj>
              </mc:Choice>
              <mc:Fallback>
                <p:oleObj name="Equation" r:id="rId4" imgW="177492" imgH="6339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813050"/>
                        <a:ext cx="311150" cy="111125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3"/>
          <p:cNvGraphicFramePr>
            <a:graphicFrameLocks noChangeAspect="1"/>
          </p:cNvGraphicFramePr>
          <p:nvPr/>
        </p:nvGraphicFramePr>
        <p:xfrm>
          <a:off x="1965325" y="2857500"/>
          <a:ext cx="258763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2" name="Equation" r:id="rId6" imgW="177492" imgH="177492" progId="Equation.3">
                  <p:embed/>
                </p:oleObj>
              </mc:Choice>
              <mc:Fallback>
                <p:oleObj name="Equation" r:id="rId6" imgW="177492" imgH="17749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2857500"/>
                        <a:ext cx="258763" cy="258763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4"/>
          <p:cNvGraphicFramePr>
            <a:graphicFrameLocks noChangeAspect="1"/>
          </p:cNvGraphicFramePr>
          <p:nvPr/>
        </p:nvGraphicFramePr>
        <p:xfrm>
          <a:off x="1306513" y="2924175"/>
          <a:ext cx="377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3" name="Equation" r:id="rId8" imgW="177569" imgH="215619" progId="Equation.3">
                  <p:embed/>
                </p:oleObj>
              </mc:Choice>
              <mc:Fallback>
                <p:oleObj name="Equation" r:id="rId8" imgW="177569" imgH="21561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2924175"/>
                        <a:ext cx="377825" cy="457200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39"/>
          <p:cNvSpPr txBox="1">
            <a:spLocks noChangeArrowheads="1"/>
          </p:cNvSpPr>
          <p:nvPr/>
        </p:nvSpPr>
        <p:spPr bwMode="auto">
          <a:xfrm>
            <a:off x="1331913" y="765175"/>
            <a:ext cx="58070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典型的电压串联级间负反馈电路</a:t>
            </a:r>
          </a:p>
        </p:txBody>
      </p:sp>
      <p:graphicFrame>
        <p:nvGraphicFramePr>
          <p:cNvPr id="174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066533"/>
              </p:ext>
            </p:extLst>
          </p:nvPr>
        </p:nvGraphicFramePr>
        <p:xfrm>
          <a:off x="1036638" y="3978275"/>
          <a:ext cx="14478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4" name="公式" r:id="rId10" imgW="825500" imgH="419100" progId="Equation.3">
                  <p:embed/>
                </p:oleObj>
              </mc:Choice>
              <mc:Fallback>
                <p:oleObj name="公式" r:id="rId10" imgW="825500" imgH="4191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978275"/>
                        <a:ext cx="1447800" cy="866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00561"/>
              </p:ext>
            </p:extLst>
          </p:nvPr>
        </p:nvGraphicFramePr>
        <p:xfrm>
          <a:off x="4787900" y="4010025"/>
          <a:ext cx="157956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5" name="公式" r:id="rId12" imgW="825142" imgH="444307" progId="Equation.3">
                  <p:embed/>
                </p:oleObj>
              </mc:Choice>
              <mc:Fallback>
                <p:oleObj name="公式" r:id="rId12" imgW="825142" imgH="444307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10025"/>
                        <a:ext cx="1579563" cy="1003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942930"/>
              </p:ext>
            </p:extLst>
          </p:nvPr>
        </p:nvGraphicFramePr>
        <p:xfrm>
          <a:off x="2884488" y="4216400"/>
          <a:ext cx="13414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6" name="公式" r:id="rId14" imgW="710891" imgH="215806" progId="Equation.3">
                  <p:embed/>
                </p:oleObj>
              </mc:Choice>
              <mc:Fallback>
                <p:oleObj name="公式" r:id="rId14" imgW="710891" imgH="215806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216400"/>
                        <a:ext cx="1341437" cy="4794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914263"/>
              </p:ext>
            </p:extLst>
          </p:nvPr>
        </p:nvGraphicFramePr>
        <p:xfrm>
          <a:off x="1036638" y="5045075"/>
          <a:ext cx="26717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7" name="Equation" r:id="rId16" imgW="1459866" imgH="393529" progId="Equation.DSMT4">
                  <p:embed/>
                </p:oleObj>
              </mc:Choice>
              <mc:Fallback>
                <p:oleObj name="Equation" r:id="rId16" imgW="1459866" imgH="393529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5045075"/>
                        <a:ext cx="2671762" cy="8493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60359"/>
              </p:ext>
            </p:extLst>
          </p:nvPr>
        </p:nvGraphicFramePr>
        <p:xfrm>
          <a:off x="1062038" y="6080125"/>
          <a:ext cx="24114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8" name="Equation" r:id="rId18" imgW="1002865" imgH="228501" progId="Equation.DSMT4">
                  <p:embed/>
                </p:oleObj>
              </mc:Choice>
              <mc:Fallback>
                <p:oleObj name="Equation" r:id="rId18" imgW="1002865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6080125"/>
                        <a:ext cx="2411412" cy="5476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矩形 26"/>
          <p:cNvSpPr>
            <a:spLocks noChangeArrowheads="1"/>
          </p:cNvSpPr>
          <p:nvPr/>
        </p:nvSpPr>
        <p:spPr bwMode="auto">
          <a:xfrm>
            <a:off x="1109663" y="15890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0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571500"/>
            <a:ext cx="4929187" cy="936625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、有源和无源滤波电路</a:t>
            </a:r>
          </a:p>
        </p:txBody>
      </p:sp>
      <p:pic>
        <p:nvPicPr>
          <p:cNvPr id="18435" name="Picture 2" descr="Dz0704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90" r="59036" b="10152"/>
          <a:stretch>
            <a:fillRect/>
          </a:stretch>
        </p:blipFill>
        <p:spPr bwMode="auto">
          <a:xfrm>
            <a:off x="984250" y="1541463"/>
            <a:ext cx="27432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798634"/>
              </p:ext>
            </p:extLst>
          </p:nvPr>
        </p:nvGraphicFramePr>
        <p:xfrm>
          <a:off x="4297623" y="1471047"/>
          <a:ext cx="3533601" cy="210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Equation" r:id="rId4" imgW="2298600" imgH="1371600" progId="Equation.DSMT4">
                  <p:embed/>
                </p:oleObj>
              </mc:Choice>
              <mc:Fallback>
                <p:oleObj name="Equation" r:id="rId4" imgW="2298600" imgH="1371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623" y="1471047"/>
                        <a:ext cx="3533601" cy="210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4" descr="Dz0704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8" b="10152"/>
          <a:stretch>
            <a:fillRect/>
          </a:stretch>
        </p:blipFill>
        <p:spPr bwMode="auto">
          <a:xfrm>
            <a:off x="755650" y="3141663"/>
            <a:ext cx="3810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60894"/>
              </p:ext>
            </p:extLst>
          </p:nvPr>
        </p:nvGraphicFramePr>
        <p:xfrm>
          <a:off x="4355976" y="3481388"/>
          <a:ext cx="35956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Equation" r:id="rId7" imgW="2514600" imgH="1574640" progId="Equation.DSMT4">
                  <p:embed/>
                </p:oleObj>
              </mc:Choice>
              <mc:Fallback>
                <p:oleObj name="Equation" r:id="rId7" imgW="2514600" imgH="1574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481388"/>
                        <a:ext cx="3595687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/>
          <p:cNvGrpSpPr>
            <a:grpSpLocks/>
          </p:cNvGrpSpPr>
          <p:nvPr/>
        </p:nvGrpSpPr>
        <p:grpSpPr bwMode="auto">
          <a:xfrm>
            <a:off x="679450" y="5199063"/>
            <a:ext cx="1566863" cy="1042987"/>
            <a:chOff x="432" y="3120"/>
            <a:chExt cx="987" cy="657"/>
          </a:xfrm>
        </p:grpSpPr>
        <p:sp>
          <p:nvSpPr>
            <p:cNvPr id="18441" name="AutoShape 7"/>
            <p:cNvSpPr>
              <a:spLocks/>
            </p:cNvSpPr>
            <p:nvPr/>
          </p:nvSpPr>
          <p:spPr bwMode="auto">
            <a:xfrm>
              <a:off x="432" y="3120"/>
              <a:ext cx="747" cy="315"/>
            </a:xfrm>
            <a:prstGeom prst="borderCallout2">
              <a:avLst>
                <a:gd name="adj1" fmla="val 22856"/>
                <a:gd name="adj2" fmla="val 106426"/>
                <a:gd name="adj3" fmla="val 22856"/>
                <a:gd name="adj4" fmla="val 144310"/>
                <a:gd name="adj5" fmla="val -139046"/>
                <a:gd name="adj6" fmla="val 183269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空载时</a:t>
              </a:r>
            </a:p>
          </p:txBody>
        </p:sp>
        <p:sp>
          <p:nvSpPr>
            <p:cNvPr id="18442" name="AutoShape 8"/>
            <p:cNvSpPr>
              <a:spLocks/>
            </p:cNvSpPr>
            <p:nvPr/>
          </p:nvSpPr>
          <p:spPr bwMode="auto">
            <a:xfrm>
              <a:off x="432" y="3456"/>
              <a:ext cx="987" cy="321"/>
            </a:xfrm>
            <a:prstGeom prst="borderCallout2">
              <a:avLst>
                <a:gd name="adj1" fmla="val 22431"/>
                <a:gd name="adj2" fmla="val 104861"/>
                <a:gd name="adj3" fmla="val 22431"/>
                <a:gd name="adj4" fmla="val 138194"/>
                <a:gd name="adj5" fmla="val -219625"/>
                <a:gd name="adj6" fmla="val 172644"/>
              </a:avLst>
            </a:prstGeom>
            <a:solidFill>
              <a:srgbClr val="FFFFCC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带负载时</a:t>
              </a:r>
            </a:p>
          </p:txBody>
        </p:sp>
      </p:grpSp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2701429" y="5826551"/>
            <a:ext cx="33839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负载变化，通带放大倍数和截止频率均变化。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84213" y="4868863"/>
            <a:ext cx="8064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无源滤波电路的滤波参数随负载变化；有源滤波电路的滤波参数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可以不随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负载变化，还可以有放大。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023391"/>
              </p:ext>
            </p:extLst>
          </p:nvPr>
        </p:nvGraphicFramePr>
        <p:xfrm>
          <a:off x="1014908" y="1044352"/>
          <a:ext cx="4038600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Photo Editor 照片" r:id="rId3" imgW="11057143" imgH="5952381" progId="MSPhotoEd.3">
                  <p:embed/>
                </p:oleObj>
              </mc:Choice>
              <mc:Fallback>
                <p:oleObj name="Photo Editor 照片" r:id="rId3" imgW="11057143" imgH="5952381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1872"/>
                      <a:stretch>
                        <a:fillRect/>
                      </a:stretch>
                    </p:blipFill>
                    <p:spPr bwMode="auto">
                      <a:xfrm>
                        <a:off x="1014908" y="1044352"/>
                        <a:ext cx="4038600" cy="221456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AutoShape 5"/>
          <p:cNvSpPr>
            <a:spLocks/>
          </p:cNvSpPr>
          <p:nvPr/>
        </p:nvSpPr>
        <p:spPr bwMode="auto">
          <a:xfrm>
            <a:off x="5436096" y="1196752"/>
            <a:ext cx="2176462" cy="1192212"/>
          </a:xfrm>
          <a:prstGeom prst="borderCallout1">
            <a:avLst>
              <a:gd name="adj1" fmla="val 9588"/>
              <a:gd name="adj2" fmla="val -3500"/>
              <a:gd name="adj3" fmla="val 44083"/>
              <a:gd name="adj4" fmla="val -72343"/>
            </a:avLst>
          </a:prstGeom>
          <a:solidFill>
            <a:srgbClr val="FFFFCC"/>
          </a:solidFill>
          <a:ln w="19050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用电压跟随器隔离滤波电路与负载电阻</a:t>
            </a:r>
          </a:p>
        </p:txBody>
      </p:sp>
      <p:sp>
        <p:nvSpPr>
          <p:cNvPr id="19461" name="矩形 7"/>
          <p:cNvSpPr>
            <a:spLocks noChangeArrowheads="1"/>
          </p:cNvSpPr>
          <p:nvPr/>
        </p:nvSpPr>
        <p:spPr bwMode="auto">
          <a:xfrm>
            <a:off x="2411760" y="3787860"/>
            <a:ext cx="2041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有源滤波电路</a:t>
            </a:r>
            <a:endParaRPr lang="zh-CN" altLang="en-US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377983"/>
              </p:ext>
            </p:extLst>
          </p:nvPr>
        </p:nvGraphicFramePr>
        <p:xfrm>
          <a:off x="5153025" y="2651125"/>
          <a:ext cx="3307407" cy="2103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Equation" r:id="rId5" imgW="1714320" imgH="1091880" progId="Equation.DSMT4">
                  <p:embed/>
                </p:oleObj>
              </mc:Choice>
              <mc:Fallback>
                <p:oleObj name="Equation" r:id="rId5" imgW="1714320" imgH="1091880" progId="Equation.DSMT4">
                  <p:embed/>
                  <p:pic>
                    <p:nvPicPr>
                      <p:cNvPr id="1843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2651125"/>
                        <a:ext cx="3307407" cy="21034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8813" y="571500"/>
            <a:ext cx="4929187" cy="936625"/>
          </a:xfrm>
        </p:spPr>
        <p:txBody>
          <a:bodyPr/>
          <a:lstStyle/>
          <a:p>
            <a:pPr algn="l" eaLnBrk="1" hangingPunct="1"/>
            <a:r>
              <a:rPr lang="en-US" altLang="zh-CN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3</a:t>
            </a:r>
            <a:r>
              <a:rPr lang="zh-CN" altLang="en-US" sz="3200" b="1">
                <a:latin typeface="华文行楷" panose="02010800040101010101" pitchFamily="2" charset="-122"/>
                <a:ea typeface="华文行楷" panose="02010800040101010101" pitchFamily="2" charset="-122"/>
              </a:rPr>
              <a:t>、二阶低通滤波电路</a:t>
            </a:r>
          </a:p>
        </p:txBody>
      </p:sp>
      <p:sp>
        <p:nvSpPr>
          <p:cNvPr id="20483" name="Rectangle 2"/>
          <p:cNvSpPr txBox="1">
            <a:spLocks noChangeArrowheads="1"/>
          </p:cNvSpPr>
          <p:nvPr/>
        </p:nvSpPr>
        <p:spPr bwMode="auto">
          <a:xfrm>
            <a:off x="701675" y="1557338"/>
            <a:ext cx="4446588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简单二阶有源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华文新魏" panose="02010800040101010101" pitchFamily="2" charset="-122"/>
              </a:rPr>
              <a:t>LPF</a:t>
            </a: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593458"/>
              </p:ext>
            </p:extLst>
          </p:nvPr>
        </p:nvGraphicFramePr>
        <p:xfrm>
          <a:off x="666750" y="4581525"/>
          <a:ext cx="37687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1993900" imgH="622300" progId="Equation.DSMT4">
                  <p:embed/>
                </p:oleObj>
              </mc:Choice>
              <mc:Fallback>
                <p:oleObj name="Equation" r:id="rId3" imgW="1993900" imgH="622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581525"/>
                        <a:ext cx="3768725" cy="1174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003800" y="4949825"/>
            <a:ext cx="3200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截止频率  </a:t>
            </a:r>
            <a:r>
              <a:rPr kumimoji="1"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≈ 0.37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kumimoji="1"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193737"/>
              </p:ext>
            </p:extLst>
          </p:nvPr>
        </p:nvGraphicFramePr>
        <p:xfrm>
          <a:off x="5033397" y="5636242"/>
          <a:ext cx="1425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774360" imgH="634680" progId="Equation.DSMT4">
                  <p:embed/>
                </p:oleObj>
              </mc:Choice>
              <mc:Fallback>
                <p:oleObj name="Equation" r:id="rId5" imgW="77436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397" y="5636242"/>
                        <a:ext cx="1425575" cy="1168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8" descr="Dz07040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1970088"/>
            <a:ext cx="4176712" cy="2930525"/>
          </a:xfrm>
          <a:noFill/>
        </p:spPr>
      </p:pic>
      <p:grpSp>
        <p:nvGrpSpPr>
          <p:cNvPr id="20488" name="Group 9"/>
          <p:cNvGrpSpPr>
            <a:grpSpLocks/>
          </p:cNvGrpSpPr>
          <p:nvPr/>
        </p:nvGrpSpPr>
        <p:grpSpPr bwMode="auto">
          <a:xfrm>
            <a:off x="444500" y="2220913"/>
            <a:ext cx="4114800" cy="2170112"/>
            <a:chOff x="385" y="1298"/>
            <a:chExt cx="2592" cy="1367"/>
          </a:xfrm>
        </p:grpSpPr>
        <p:graphicFrame>
          <p:nvGraphicFramePr>
            <p:cNvPr id="20490" name="Object 5"/>
            <p:cNvGraphicFramePr>
              <a:graphicFrameLocks noChangeAspect="1"/>
            </p:cNvGraphicFramePr>
            <p:nvPr/>
          </p:nvGraphicFramePr>
          <p:xfrm>
            <a:off x="385" y="1298"/>
            <a:ext cx="2592" cy="1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4" name="Photo Editor 照片" r:id="rId8" imgW="13819048" imgH="7287642" progId="MSPhotoEd.3">
                    <p:embed/>
                  </p:oleObj>
                </mc:Choice>
                <mc:Fallback>
                  <p:oleObj name="Photo Editor 照片" r:id="rId8" imgW="13819048" imgH="7287642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298"/>
                          <a:ext cx="2592" cy="1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882" y="2296"/>
              <a:ext cx="9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kumimoji="1" lang="en-US" altLang="zh-CN" sz="20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r>
                <a:rPr kumimoji="1"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kumimoji="1" lang="en-US" altLang="zh-CN" sz="2000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endPara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048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80269"/>
              </p:ext>
            </p:extLst>
          </p:nvPr>
        </p:nvGraphicFramePr>
        <p:xfrm>
          <a:off x="539750" y="5876925"/>
          <a:ext cx="405765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10" imgW="2145369" imgH="444307" progId="Equation.3">
                  <p:embed/>
                </p:oleObj>
              </mc:Choice>
              <mc:Fallback>
                <p:oleObj name="公式" r:id="rId10" imgW="2145369" imgH="444307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76925"/>
                        <a:ext cx="4057650" cy="839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2928</TotalTime>
  <Words>961</Words>
  <Application>Microsoft Office PowerPoint</Application>
  <PresentationFormat>全屏显示(4:3)</PresentationFormat>
  <Paragraphs>150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华文楷体</vt:lpstr>
      <vt:lpstr>华文新魏</vt:lpstr>
      <vt:lpstr>华文行楷</vt:lpstr>
      <vt:lpstr>隶书</vt:lpstr>
      <vt:lpstr>宋体</vt:lpstr>
      <vt:lpstr>Arial</vt:lpstr>
      <vt:lpstr>Arial Black</vt:lpstr>
      <vt:lpstr>Calibri</vt:lpstr>
      <vt:lpstr>Candara</vt:lpstr>
      <vt:lpstr>Symbol</vt:lpstr>
      <vt:lpstr>Times New Roman</vt:lpstr>
      <vt:lpstr>Wingdings</vt:lpstr>
      <vt:lpstr>自定义设计方案</vt:lpstr>
      <vt:lpstr>1_自定义设计方案</vt:lpstr>
      <vt:lpstr>波形</vt:lpstr>
      <vt:lpstr>公式</vt:lpstr>
      <vt:lpstr>Photo Editor 照片</vt:lpstr>
      <vt:lpstr>Equation</vt:lpstr>
      <vt:lpstr>Multisim与电路仿真设计</vt:lpstr>
      <vt:lpstr>实验七 集成运放电路特性分析</vt:lpstr>
      <vt:lpstr>1、负反馈类型和 作用</vt:lpstr>
      <vt:lpstr>PowerPoint 演示文稿</vt:lpstr>
      <vt:lpstr>基本运算电路</vt:lpstr>
      <vt:lpstr>PowerPoint 演示文稿</vt:lpstr>
      <vt:lpstr>2、有源和无源滤波电路</vt:lpstr>
      <vt:lpstr>PowerPoint 演示文稿</vt:lpstr>
      <vt:lpstr>3、二阶低通滤波电路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四、仿真说明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Multisim与电路仿真设计</dc:title>
  <dc:creator>user</dc:creator>
  <cp:lastModifiedBy>李 聪</cp:lastModifiedBy>
  <cp:revision>264</cp:revision>
  <dcterms:created xsi:type="dcterms:W3CDTF">2016-07-18T07:58:34Z</dcterms:created>
  <dcterms:modified xsi:type="dcterms:W3CDTF">2021-10-17T08:55:22Z</dcterms:modified>
</cp:coreProperties>
</file>